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6"/>
  </p:notesMasterIdLst>
  <p:sldIdLst>
    <p:sldId id="717" r:id="rId2"/>
    <p:sldId id="718" r:id="rId3"/>
    <p:sldId id="719" r:id="rId4"/>
    <p:sldId id="720" r:id="rId5"/>
    <p:sldId id="860" r:id="rId6"/>
    <p:sldId id="861" r:id="rId7"/>
    <p:sldId id="721" r:id="rId8"/>
    <p:sldId id="862" r:id="rId9"/>
    <p:sldId id="765" r:id="rId10"/>
    <p:sldId id="736" r:id="rId11"/>
    <p:sldId id="722" r:id="rId12"/>
    <p:sldId id="1004" r:id="rId13"/>
    <p:sldId id="865" r:id="rId14"/>
    <p:sldId id="864" r:id="rId15"/>
    <p:sldId id="866" r:id="rId16"/>
    <p:sldId id="686" r:id="rId17"/>
    <p:sldId id="867" r:id="rId18"/>
    <p:sldId id="911" r:id="rId19"/>
    <p:sldId id="910" r:id="rId20"/>
    <p:sldId id="997" r:id="rId21"/>
    <p:sldId id="894" r:id="rId22"/>
    <p:sldId id="912" r:id="rId23"/>
    <p:sldId id="896" r:id="rId24"/>
    <p:sldId id="909" r:id="rId25"/>
    <p:sldId id="1002" r:id="rId26"/>
    <p:sldId id="872" r:id="rId27"/>
    <p:sldId id="905" r:id="rId28"/>
    <p:sldId id="1050" r:id="rId29"/>
    <p:sldId id="904" r:id="rId30"/>
    <p:sldId id="877" r:id="rId31"/>
    <p:sldId id="873" r:id="rId32"/>
    <p:sldId id="916" r:id="rId33"/>
    <p:sldId id="917" r:id="rId34"/>
    <p:sldId id="918" r:id="rId35"/>
    <p:sldId id="919" r:id="rId36"/>
    <p:sldId id="920" r:id="rId37"/>
    <p:sldId id="921" r:id="rId38"/>
    <p:sldId id="922" r:id="rId39"/>
    <p:sldId id="923" r:id="rId40"/>
    <p:sldId id="924" r:id="rId41"/>
    <p:sldId id="925" r:id="rId42"/>
    <p:sldId id="927" r:id="rId43"/>
    <p:sldId id="928" r:id="rId44"/>
    <p:sldId id="886" r:id="rId45"/>
    <p:sldId id="874" r:id="rId46"/>
    <p:sldId id="875" r:id="rId47"/>
    <p:sldId id="868" r:id="rId48"/>
    <p:sldId id="878" r:id="rId49"/>
    <p:sldId id="881" r:id="rId50"/>
    <p:sldId id="880" r:id="rId51"/>
    <p:sldId id="879" r:id="rId52"/>
    <p:sldId id="882" r:id="rId53"/>
    <p:sldId id="883" r:id="rId54"/>
    <p:sldId id="884" r:id="rId55"/>
    <p:sldId id="885" r:id="rId56"/>
    <p:sldId id="887" r:id="rId57"/>
    <p:sldId id="888" r:id="rId58"/>
    <p:sldId id="891" r:id="rId59"/>
    <p:sldId id="892" r:id="rId60"/>
    <p:sldId id="929" r:id="rId61"/>
    <p:sldId id="931" r:id="rId62"/>
    <p:sldId id="932" r:id="rId63"/>
    <p:sldId id="934" r:id="rId64"/>
    <p:sldId id="914" r:id="rId65"/>
    <p:sldId id="889" r:id="rId66"/>
    <p:sldId id="890" r:id="rId67"/>
    <p:sldId id="913" r:id="rId68"/>
    <p:sldId id="933" r:id="rId69"/>
    <p:sldId id="1043" r:id="rId70"/>
    <p:sldId id="1042" r:id="rId71"/>
    <p:sldId id="1044" r:id="rId72"/>
    <p:sldId id="1045" r:id="rId73"/>
    <p:sldId id="936" r:id="rId74"/>
    <p:sldId id="937" r:id="rId75"/>
    <p:sldId id="935" r:id="rId76"/>
    <p:sldId id="939" r:id="rId77"/>
    <p:sldId id="940" r:id="rId78"/>
    <p:sldId id="938" r:id="rId79"/>
    <p:sldId id="1063" r:id="rId80"/>
    <p:sldId id="1062" r:id="rId81"/>
    <p:sldId id="915" r:id="rId82"/>
    <p:sldId id="942" r:id="rId83"/>
    <p:sldId id="943" r:id="rId84"/>
    <p:sldId id="907" r:id="rId85"/>
    <p:sldId id="944" r:id="rId86"/>
    <p:sldId id="949" r:id="rId87"/>
    <p:sldId id="946" r:id="rId88"/>
    <p:sldId id="948" r:id="rId89"/>
    <p:sldId id="947" r:id="rId90"/>
    <p:sldId id="951" r:id="rId91"/>
    <p:sldId id="952" r:id="rId92"/>
    <p:sldId id="950" r:id="rId93"/>
    <p:sldId id="1036" r:id="rId94"/>
    <p:sldId id="1037" r:id="rId95"/>
    <p:sldId id="1046" r:id="rId96"/>
    <p:sldId id="1047" r:id="rId97"/>
    <p:sldId id="1048" r:id="rId98"/>
    <p:sldId id="1049" r:id="rId99"/>
    <p:sldId id="840" r:id="rId100"/>
    <p:sldId id="953" r:id="rId101"/>
    <p:sldId id="954" r:id="rId102"/>
    <p:sldId id="955" r:id="rId103"/>
    <p:sldId id="956" r:id="rId104"/>
    <p:sldId id="957" r:id="rId105"/>
    <p:sldId id="813" r:id="rId106"/>
    <p:sldId id="1034" r:id="rId107"/>
    <p:sldId id="959" r:id="rId108"/>
    <p:sldId id="960" r:id="rId109"/>
    <p:sldId id="962" r:id="rId110"/>
    <p:sldId id="816" r:id="rId111"/>
    <p:sldId id="1066" r:id="rId112"/>
    <p:sldId id="1069" r:id="rId113"/>
    <p:sldId id="967" r:id="rId114"/>
    <p:sldId id="968" r:id="rId115"/>
    <p:sldId id="969" r:id="rId116"/>
    <p:sldId id="970" r:id="rId117"/>
    <p:sldId id="971" r:id="rId118"/>
    <p:sldId id="972" r:id="rId119"/>
    <p:sldId id="1033" r:id="rId120"/>
    <p:sldId id="973" r:id="rId121"/>
    <p:sldId id="974" r:id="rId122"/>
    <p:sldId id="1068" r:id="rId123"/>
    <p:sldId id="981" r:id="rId124"/>
    <p:sldId id="826" r:id="rId125"/>
    <p:sldId id="975" r:id="rId126"/>
    <p:sldId id="1031" r:id="rId127"/>
    <p:sldId id="1067" r:id="rId128"/>
    <p:sldId id="976" r:id="rId129"/>
    <p:sldId id="989" r:id="rId130"/>
    <p:sldId id="977" r:id="rId131"/>
    <p:sldId id="832" r:id="rId132"/>
    <p:sldId id="979" r:id="rId133"/>
    <p:sldId id="1070" r:id="rId134"/>
    <p:sldId id="980" r:id="rId135"/>
    <p:sldId id="982" r:id="rId136"/>
    <p:sldId id="983" r:id="rId137"/>
    <p:sldId id="984" r:id="rId138"/>
    <p:sldId id="985" r:id="rId139"/>
    <p:sldId id="987" r:id="rId140"/>
    <p:sldId id="988" r:id="rId141"/>
    <p:sldId id="990" r:id="rId142"/>
    <p:sldId id="991" r:id="rId143"/>
    <p:sldId id="993" r:id="rId144"/>
    <p:sldId id="1060" r:id="rId145"/>
    <p:sldId id="1064" r:id="rId146"/>
    <p:sldId id="992" r:id="rId147"/>
    <p:sldId id="994" r:id="rId148"/>
    <p:sldId id="1061" r:id="rId149"/>
    <p:sldId id="1025" r:id="rId150"/>
    <p:sldId id="844" r:id="rId151"/>
    <p:sldId id="986" r:id="rId152"/>
    <p:sldId id="1005" r:id="rId153"/>
    <p:sldId id="1010" r:id="rId154"/>
    <p:sldId id="1011" r:id="rId155"/>
    <p:sldId id="1015" r:id="rId156"/>
    <p:sldId id="1009" r:id="rId157"/>
    <p:sldId id="845" r:id="rId158"/>
    <p:sldId id="1007" r:id="rId159"/>
    <p:sldId id="1065" r:id="rId160"/>
    <p:sldId id="1006" r:id="rId161"/>
    <p:sldId id="846" r:id="rId162"/>
    <p:sldId id="1020" r:id="rId163"/>
    <p:sldId id="1013" r:id="rId164"/>
    <p:sldId id="1014" r:id="rId165"/>
    <p:sldId id="1012" r:id="rId166"/>
    <p:sldId id="1016" r:id="rId167"/>
    <p:sldId id="1019" r:id="rId168"/>
    <p:sldId id="869" r:id="rId169"/>
    <p:sldId id="870" r:id="rId170"/>
    <p:sldId id="871" r:id="rId171"/>
    <p:sldId id="1022" r:id="rId172"/>
    <p:sldId id="1023" r:id="rId173"/>
    <p:sldId id="848" r:id="rId174"/>
    <p:sldId id="1018" r:id="rId175"/>
    <p:sldId id="996" r:id="rId176"/>
    <p:sldId id="1021" r:id="rId177"/>
    <p:sldId id="1017" r:id="rId178"/>
    <p:sldId id="851" r:id="rId179"/>
    <p:sldId id="858" r:id="rId180"/>
    <p:sldId id="1027" r:id="rId181"/>
    <p:sldId id="852" r:id="rId182"/>
    <p:sldId id="1029" r:id="rId183"/>
    <p:sldId id="1028" r:id="rId184"/>
    <p:sldId id="1030" r:id="rId185"/>
    <p:sldId id="853" r:id="rId186"/>
    <p:sldId id="854" r:id="rId187"/>
    <p:sldId id="1052" r:id="rId188"/>
    <p:sldId id="1053" r:id="rId189"/>
    <p:sldId id="1054" r:id="rId190"/>
    <p:sldId id="945" r:id="rId191"/>
    <p:sldId id="1056" r:id="rId192"/>
    <p:sldId id="1055" r:id="rId193"/>
    <p:sldId id="998" r:id="rId194"/>
    <p:sldId id="1057" r:id="rId195"/>
    <p:sldId id="893" r:id="rId196"/>
    <p:sldId id="1059" r:id="rId197"/>
    <p:sldId id="841" r:id="rId198"/>
    <p:sldId id="1003" r:id="rId199"/>
    <p:sldId id="855" r:id="rId200"/>
    <p:sldId id="1071" r:id="rId201"/>
    <p:sldId id="857" r:id="rId202"/>
    <p:sldId id="856" r:id="rId203"/>
    <p:sldId id="1001" r:id="rId204"/>
    <p:sldId id="859" r:id="rId205"/>
    <p:sldId id="999" r:id="rId206"/>
    <p:sldId id="1032" r:id="rId207"/>
    <p:sldId id="897" r:id="rId208"/>
    <p:sldId id="898" r:id="rId209"/>
    <p:sldId id="899" r:id="rId210"/>
    <p:sldId id="900" r:id="rId211"/>
    <p:sldId id="901" r:id="rId212"/>
    <p:sldId id="902" r:id="rId213"/>
    <p:sldId id="1000" r:id="rId214"/>
    <p:sldId id="827" r:id="rId215"/>
  </p:sldIdLst>
  <p:sldSz cx="10969625" cy="6170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f/SGV7f8X4+UuzEz7rNIA==" hashData="KsLNOysyTDNOQ4FvgDBWgp84BjhPYgguykq+gRENeKs6WaNcXv62Ok9XX5DewZXllq1oYLWp8HimsaKJgWIzUg=="/>
  <p:extLst>
    <p:ext uri="{521415D9-36F7-43E2-AB2F-B90AF26B5E84}">
      <p14:sectionLst xmlns:p14="http://schemas.microsoft.com/office/powerpoint/2010/main">
        <p14:section name="Standardabschnitt" id="{CDB72A85-F4BD-4C7E-9DAE-CED10873FA77}">
          <p14:sldIdLst>
            <p14:sldId id="717"/>
            <p14:sldId id="718"/>
            <p14:sldId id="719"/>
            <p14:sldId id="720"/>
            <p14:sldId id="860"/>
            <p14:sldId id="861"/>
            <p14:sldId id="721"/>
            <p14:sldId id="862"/>
            <p14:sldId id="765"/>
            <p14:sldId id="736"/>
            <p14:sldId id="722"/>
            <p14:sldId id="1004"/>
            <p14:sldId id="865"/>
            <p14:sldId id="864"/>
            <p14:sldId id="866"/>
            <p14:sldId id="686"/>
            <p14:sldId id="867"/>
            <p14:sldId id="911"/>
            <p14:sldId id="910"/>
            <p14:sldId id="997"/>
            <p14:sldId id="894"/>
            <p14:sldId id="912"/>
            <p14:sldId id="896"/>
            <p14:sldId id="909"/>
            <p14:sldId id="1002"/>
            <p14:sldId id="872"/>
            <p14:sldId id="905"/>
            <p14:sldId id="1050"/>
            <p14:sldId id="904"/>
            <p14:sldId id="877"/>
            <p14:sldId id="873"/>
            <p14:sldId id="916"/>
            <p14:sldId id="917"/>
            <p14:sldId id="918"/>
            <p14:sldId id="919"/>
            <p14:sldId id="920"/>
            <p14:sldId id="921"/>
            <p14:sldId id="922"/>
            <p14:sldId id="923"/>
            <p14:sldId id="924"/>
            <p14:sldId id="925"/>
            <p14:sldId id="927"/>
            <p14:sldId id="928"/>
            <p14:sldId id="886"/>
            <p14:sldId id="874"/>
            <p14:sldId id="875"/>
            <p14:sldId id="868"/>
            <p14:sldId id="878"/>
            <p14:sldId id="881"/>
            <p14:sldId id="880"/>
            <p14:sldId id="879"/>
            <p14:sldId id="882"/>
            <p14:sldId id="883"/>
            <p14:sldId id="884"/>
            <p14:sldId id="885"/>
            <p14:sldId id="887"/>
            <p14:sldId id="888"/>
            <p14:sldId id="891"/>
            <p14:sldId id="892"/>
            <p14:sldId id="929"/>
            <p14:sldId id="931"/>
            <p14:sldId id="932"/>
            <p14:sldId id="934"/>
            <p14:sldId id="914"/>
            <p14:sldId id="889"/>
            <p14:sldId id="890"/>
            <p14:sldId id="913"/>
            <p14:sldId id="933"/>
            <p14:sldId id="1043"/>
            <p14:sldId id="1042"/>
            <p14:sldId id="1044"/>
            <p14:sldId id="1045"/>
            <p14:sldId id="936"/>
            <p14:sldId id="937"/>
            <p14:sldId id="935"/>
            <p14:sldId id="939"/>
            <p14:sldId id="940"/>
            <p14:sldId id="938"/>
            <p14:sldId id="1063"/>
            <p14:sldId id="1062"/>
            <p14:sldId id="915"/>
            <p14:sldId id="942"/>
            <p14:sldId id="943"/>
            <p14:sldId id="907"/>
            <p14:sldId id="944"/>
            <p14:sldId id="949"/>
            <p14:sldId id="946"/>
            <p14:sldId id="948"/>
            <p14:sldId id="947"/>
            <p14:sldId id="951"/>
            <p14:sldId id="952"/>
            <p14:sldId id="950"/>
            <p14:sldId id="1036"/>
            <p14:sldId id="1037"/>
            <p14:sldId id="1046"/>
            <p14:sldId id="1047"/>
            <p14:sldId id="1048"/>
            <p14:sldId id="1049"/>
            <p14:sldId id="840"/>
            <p14:sldId id="953"/>
            <p14:sldId id="954"/>
            <p14:sldId id="955"/>
            <p14:sldId id="956"/>
            <p14:sldId id="957"/>
            <p14:sldId id="813"/>
            <p14:sldId id="1034"/>
            <p14:sldId id="959"/>
            <p14:sldId id="960"/>
            <p14:sldId id="962"/>
            <p14:sldId id="816"/>
            <p14:sldId id="1066"/>
            <p14:sldId id="1069"/>
            <p14:sldId id="967"/>
            <p14:sldId id="968"/>
            <p14:sldId id="969"/>
            <p14:sldId id="970"/>
            <p14:sldId id="971"/>
            <p14:sldId id="972"/>
            <p14:sldId id="1033"/>
            <p14:sldId id="973"/>
            <p14:sldId id="974"/>
            <p14:sldId id="1068"/>
            <p14:sldId id="981"/>
            <p14:sldId id="826"/>
            <p14:sldId id="975"/>
            <p14:sldId id="1031"/>
            <p14:sldId id="1067"/>
            <p14:sldId id="976"/>
            <p14:sldId id="989"/>
            <p14:sldId id="977"/>
            <p14:sldId id="832"/>
            <p14:sldId id="979"/>
            <p14:sldId id="1070"/>
            <p14:sldId id="980"/>
            <p14:sldId id="982"/>
            <p14:sldId id="983"/>
            <p14:sldId id="984"/>
            <p14:sldId id="985"/>
            <p14:sldId id="987"/>
            <p14:sldId id="988"/>
            <p14:sldId id="990"/>
            <p14:sldId id="991"/>
            <p14:sldId id="993"/>
            <p14:sldId id="1060"/>
            <p14:sldId id="1064"/>
            <p14:sldId id="992"/>
            <p14:sldId id="994"/>
            <p14:sldId id="1061"/>
            <p14:sldId id="1025"/>
            <p14:sldId id="844"/>
            <p14:sldId id="986"/>
            <p14:sldId id="1005"/>
            <p14:sldId id="1010"/>
            <p14:sldId id="1011"/>
            <p14:sldId id="1015"/>
            <p14:sldId id="1009"/>
            <p14:sldId id="845"/>
            <p14:sldId id="1007"/>
            <p14:sldId id="1065"/>
            <p14:sldId id="1006"/>
            <p14:sldId id="846"/>
            <p14:sldId id="1020"/>
            <p14:sldId id="1013"/>
            <p14:sldId id="1014"/>
            <p14:sldId id="1012"/>
            <p14:sldId id="1016"/>
            <p14:sldId id="1019"/>
            <p14:sldId id="869"/>
            <p14:sldId id="870"/>
            <p14:sldId id="871"/>
            <p14:sldId id="1022"/>
            <p14:sldId id="1023"/>
            <p14:sldId id="848"/>
            <p14:sldId id="1018"/>
            <p14:sldId id="996"/>
            <p14:sldId id="1021"/>
            <p14:sldId id="1017"/>
            <p14:sldId id="851"/>
            <p14:sldId id="858"/>
            <p14:sldId id="1027"/>
            <p14:sldId id="852"/>
            <p14:sldId id="1029"/>
            <p14:sldId id="1028"/>
            <p14:sldId id="1030"/>
            <p14:sldId id="853"/>
            <p14:sldId id="854"/>
            <p14:sldId id="1052"/>
            <p14:sldId id="1053"/>
            <p14:sldId id="1054"/>
            <p14:sldId id="945"/>
            <p14:sldId id="1056"/>
            <p14:sldId id="1055"/>
            <p14:sldId id="998"/>
            <p14:sldId id="1057"/>
            <p14:sldId id="893"/>
            <p14:sldId id="1059"/>
            <p14:sldId id="841"/>
            <p14:sldId id="1003"/>
            <p14:sldId id="855"/>
            <p14:sldId id="1071"/>
            <p14:sldId id="857"/>
            <p14:sldId id="856"/>
            <p14:sldId id="1001"/>
            <p14:sldId id="859"/>
            <p14:sldId id="999"/>
            <p14:sldId id="1032"/>
            <p14:sldId id="897"/>
            <p14:sldId id="898"/>
            <p14:sldId id="899"/>
            <p14:sldId id="900"/>
            <p14:sldId id="901"/>
            <p14:sldId id="902"/>
            <p14:sldId id="1000"/>
            <p14:sldId id="8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0" autoAdjust="0"/>
    <p:restoredTop sz="94061" autoAdjust="0"/>
  </p:normalViewPr>
  <p:slideViewPr>
    <p:cSldViewPr snapToGrid="0">
      <p:cViewPr varScale="1">
        <p:scale>
          <a:sx n="70" d="100"/>
          <a:sy n="70" d="100"/>
        </p:scale>
        <p:origin x="312" y="60"/>
      </p:cViewPr>
      <p:guideLst/>
    </p:cSldViewPr>
  </p:slideViewPr>
  <p:outlineViewPr>
    <p:cViewPr>
      <p:scale>
        <a:sx n="33" d="100"/>
        <a:sy n="33" d="100"/>
      </p:scale>
      <p:origin x="0" y="-49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err="1"/>
              <a:t>Lineare</a:t>
            </a:r>
            <a:r>
              <a:rPr lang="en-US" sz="1800" dirty="0"/>
              <a:t> </a:t>
            </a:r>
            <a:r>
              <a:rPr lang="en-US" sz="1800" dirty="0" err="1"/>
              <a:t>Darstellung</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Tabelle1!$C$2</c:f>
              <c:strCache>
                <c:ptCount val="1"/>
                <c:pt idx="0">
                  <c:v>lin</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93EB-43BD-ADCD-A4AFFC5C3B26}"/>
              </c:ext>
            </c:extLst>
          </c:dPt>
          <c:dPt>
            <c:idx val="4"/>
            <c:invertIfNegative val="0"/>
            <c:bubble3D val="0"/>
            <c:spPr>
              <a:solidFill>
                <a:srgbClr val="FFC000"/>
              </a:solidFill>
              <a:ln>
                <a:noFill/>
              </a:ln>
              <a:effectLst/>
            </c:spPr>
            <c:extLst>
              <c:ext xmlns:c16="http://schemas.microsoft.com/office/drawing/2014/chart" uri="{C3380CC4-5D6E-409C-BE32-E72D297353CC}">
                <c16:uniqueId val="{00000003-93EB-43BD-ADCD-A4AFFC5C3B26}"/>
              </c:ext>
            </c:extLst>
          </c:dPt>
          <c:dPt>
            <c:idx val="9"/>
            <c:invertIfNegative val="0"/>
            <c:bubble3D val="0"/>
            <c:spPr>
              <a:solidFill>
                <a:srgbClr val="FFC000"/>
              </a:solidFill>
              <a:ln>
                <a:noFill/>
              </a:ln>
              <a:effectLst/>
            </c:spPr>
            <c:extLst>
              <c:ext xmlns:c16="http://schemas.microsoft.com/office/drawing/2014/chart" uri="{C3380CC4-5D6E-409C-BE32-E72D297353CC}">
                <c16:uniqueId val="{00000005-93EB-43BD-ADCD-A4AFFC5C3B26}"/>
              </c:ext>
            </c:extLst>
          </c:dPt>
          <c:val>
            <c:numRef>
              <c:f>Tabelle1!$C$3:$C$22</c:f>
              <c:numCache>
                <c:formatCode>General</c:formatCode>
                <c:ptCount val="20"/>
                <c:pt idx="0">
                  <c:v>1000</c:v>
                </c:pt>
                <c:pt idx="1">
                  <c:v>999</c:v>
                </c:pt>
                <c:pt idx="2">
                  <c:v>850</c:v>
                </c:pt>
                <c:pt idx="3">
                  <c:v>300</c:v>
                </c:pt>
                <c:pt idx="4">
                  <c:v>100</c:v>
                </c:pt>
                <c:pt idx="5">
                  <c:v>55</c:v>
                </c:pt>
                <c:pt idx="6">
                  <c:v>22</c:v>
                </c:pt>
                <c:pt idx="7">
                  <c:v>16</c:v>
                </c:pt>
                <c:pt idx="8">
                  <c:v>11</c:v>
                </c:pt>
                <c:pt idx="9">
                  <c:v>10</c:v>
                </c:pt>
                <c:pt idx="10">
                  <c:v>8</c:v>
                </c:pt>
                <c:pt idx="11">
                  <c:v>1</c:v>
                </c:pt>
                <c:pt idx="12">
                  <c:v>3</c:v>
                </c:pt>
                <c:pt idx="13">
                  <c:v>5</c:v>
                </c:pt>
                <c:pt idx="14">
                  <c:v>0.3</c:v>
                </c:pt>
                <c:pt idx="15">
                  <c:v>0.4</c:v>
                </c:pt>
                <c:pt idx="16">
                  <c:v>0.1</c:v>
                </c:pt>
                <c:pt idx="17">
                  <c:v>0.06</c:v>
                </c:pt>
                <c:pt idx="18">
                  <c:v>3.0000000000000001E-3</c:v>
                </c:pt>
                <c:pt idx="19">
                  <c:v>5.0000000000000001E-3</c:v>
                </c:pt>
              </c:numCache>
            </c:numRef>
          </c:val>
          <c:extLst>
            <c:ext xmlns:c16="http://schemas.microsoft.com/office/drawing/2014/chart" uri="{C3380CC4-5D6E-409C-BE32-E72D297353CC}">
              <c16:uniqueId val="{00000006-93EB-43BD-ADCD-A4AFFC5C3B26}"/>
            </c:ext>
          </c:extLst>
        </c:ser>
        <c:dLbls>
          <c:showLegendKey val="0"/>
          <c:showVal val="0"/>
          <c:showCatName val="0"/>
          <c:showSerName val="0"/>
          <c:showPercent val="0"/>
          <c:showBubbleSize val="0"/>
        </c:dLbls>
        <c:gapWidth val="219"/>
        <c:overlap val="-27"/>
        <c:axId val="1515626880"/>
        <c:axId val="1515613152"/>
      </c:barChart>
      <c:catAx>
        <c:axId val="15156268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5613152"/>
        <c:crosses val="autoZero"/>
        <c:auto val="1"/>
        <c:lblAlgn val="ctr"/>
        <c:lblOffset val="100"/>
        <c:noMultiLvlLbl val="0"/>
      </c:catAx>
      <c:valAx>
        <c:axId val="1515613152"/>
        <c:scaling>
          <c:orientation val="minMax"/>
          <c:max val="1000"/>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562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Logarithmische Darstellung</a:t>
            </a:r>
            <a:endParaRPr lang="de-DE">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de-DE"/>
        </a:p>
      </c:txPr>
    </c:title>
    <c:autoTitleDeleted val="0"/>
    <c:plotArea>
      <c:layout/>
      <c:barChart>
        <c:barDir val="col"/>
        <c:grouping val="clustered"/>
        <c:varyColors val="0"/>
        <c:ser>
          <c:idx val="0"/>
          <c:order val="0"/>
          <c:tx>
            <c:strRef>
              <c:f>Tabelle1!$D$2</c:f>
              <c:strCache>
                <c:ptCount val="1"/>
                <c:pt idx="0">
                  <c:v>log</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211A-4127-A7D7-2D86E59AEE30}"/>
              </c:ext>
            </c:extLst>
          </c:dPt>
          <c:dPt>
            <c:idx val="4"/>
            <c:invertIfNegative val="0"/>
            <c:bubble3D val="0"/>
            <c:spPr>
              <a:solidFill>
                <a:srgbClr val="FFC000"/>
              </a:solidFill>
              <a:ln>
                <a:noFill/>
              </a:ln>
              <a:effectLst/>
            </c:spPr>
            <c:extLst>
              <c:ext xmlns:c16="http://schemas.microsoft.com/office/drawing/2014/chart" uri="{C3380CC4-5D6E-409C-BE32-E72D297353CC}">
                <c16:uniqueId val="{00000003-211A-4127-A7D7-2D86E59AEE30}"/>
              </c:ext>
            </c:extLst>
          </c:dPt>
          <c:dPt>
            <c:idx val="9"/>
            <c:invertIfNegative val="0"/>
            <c:bubble3D val="0"/>
            <c:spPr>
              <a:solidFill>
                <a:srgbClr val="FFC000"/>
              </a:solidFill>
              <a:ln>
                <a:noFill/>
              </a:ln>
              <a:effectLst/>
            </c:spPr>
            <c:extLst>
              <c:ext xmlns:c16="http://schemas.microsoft.com/office/drawing/2014/chart" uri="{C3380CC4-5D6E-409C-BE32-E72D297353CC}">
                <c16:uniqueId val="{00000005-211A-4127-A7D7-2D86E59AEE30}"/>
              </c:ext>
            </c:extLst>
          </c:dPt>
          <c:dPt>
            <c:idx val="11"/>
            <c:invertIfNegative val="0"/>
            <c:bubble3D val="0"/>
            <c:spPr>
              <a:solidFill>
                <a:srgbClr val="FFC000"/>
              </a:solidFill>
              <a:ln>
                <a:noFill/>
              </a:ln>
              <a:effectLst/>
            </c:spPr>
            <c:extLst>
              <c:ext xmlns:c16="http://schemas.microsoft.com/office/drawing/2014/chart" uri="{C3380CC4-5D6E-409C-BE32-E72D297353CC}">
                <c16:uniqueId val="{00000007-211A-4127-A7D7-2D86E59AEE30}"/>
              </c:ext>
            </c:extLst>
          </c:dPt>
          <c:dPt>
            <c:idx val="16"/>
            <c:invertIfNegative val="0"/>
            <c:bubble3D val="0"/>
            <c:spPr>
              <a:solidFill>
                <a:srgbClr val="FFC000"/>
              </a:solidFill>
              <a:ln>
                <a:noFill/>
              </a:ln>
              <a:effectLst/>
            </c:spPr>
            <c:extLst>
              <c:ext xmlns:c16="http://schemas.microsoft.com/office/drawing/2014/chart" uri="{C3380CC4-5D6E-409C-BE32-E72D297353CC}">
                <c16:uniqueId val="{00000009-211A-4127-A7D7-2D86E59AEE30}"/>
              </c:ext>
            </c:extLst>
          </c:dPt>
          <c:val>
            <c:numRef>
              <c:f>Tabelle1!$D$3:$D$22</c:f>
              <c:numCache>
                <c:formatCode>General</c:formatCode>
                <c:ptCount val="20"/>
                <c:pt idx="0">
                  <c:v>1000</c:v>
                </c:pt>
                <c:pt idx="1">
                  <c:v>999</c:v>
                </c:pt>
                <c:pt idx="2">
                  <c:v>850</c:v>
                </c:pt>
                <c:pt idx="3">
                  <c:v>300</c:v>
                </c:pt>
                <c:pt idx="4">
                  <c:v>100</c:v>
                </c:pt>
                <c:pt idx="5">
                  <c:v>55</c:v>
                </c:pt>
                <c:pt idx="6">
                  <c:v>22</c:v>
                </c:pt>
                <c:pt idx="7">
                  <c:v>16</c:v>
                </c:pt>
                <c:pt idx="8">
                  <c:v>11</c:v>
                </c:pt>
                <c:pt idx="9">
                  <c:v>10</c:v>
                </c:pt>
                <c:pt idx="10">
                  <c:v>8</c:v>
                </c:pt>
                <c:pt idx="11">
                  <c:v>1</c:v>
                </c:pt>
                <c:pt idx="12">
                  <c:v>3</c:v>
                </c:pt>
                <c:pt idx="13">
                  <c:v>5</c:v>
                </c:pt>
                <c:pt idx="14">
                  <c:v>0.3</c:v>
                </c:pt>
                <c:pt idx="15">
                  <c:v>0.4</c:v>
                </c:pt>
                <c:pt idx="16">
                  <c:v>0.1</c:v>
                </c:pt>
                <c:pt idx="17">
                  <c:v>0.06</c:v>
                </c:pt>
                <c:pt idx="18">
                  <c:v>3.0000000000000001E-3</c:v>
                </c:pt>
                <c:pt idx="19">
                  <c:v>5.0000000000000001E-3</c:v>
                </c:pt>
              </c:numCache>
            </c:numRef>
          </c:val>
          <c:extLst>
            <c:ext xmlns:c16="http://schemas.microsoft.com/office/drawing/2014/chart" uri="{C3380CC4-5D6E-409C-BE32-E72D297353CC}">
              <c16:uniqueId val="{0000000A-211A-4127-A7D7-2D86E59AEE30}"/>
            </c:ext>
          </c:extLst>
        </c:ser>
        <c:dLbls>
          <c:showLegendKey val="0"/>
          <c:showVal val="0"/>
          <c:showCatName val="0"/>
          <c:showSerName val="0"/>
          <c:showPercent val="0"/>
          <c:showBubbleSize val="0"/>
        </c:dLbls>
        <c:gapWidth val="200"/>
        <c:overlap val="50"/>
        <c:axId val="1466466432"/>
        <c:axId val="1466463936"/>
      </c:barChart>
      <c:barChart>
        <c:barDir val="col"/>
        <c:grouping val="clustered"/>
        <c:varyColors val="0"/>
        <c:ser>
          <c:idx val="1"/>
          <c:order val="1"/>
          <c:tx>
            <c:v>dB</c:v>
          </c:tx>
          <c:spPr>
            <a:solidFill>
              <a:schemeClr val="accent2"/>
            </a:solidFill>
            <a:ln>
              <a:noFill/>
            </a:ln>
            <a:effectLst/>
          </c:spPr>
          <c:invertIfNegative val="0"/>
          <c:val>
            <c:numRef>
              <c:f>Tabelle1!$E$3:$E$22</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B-211A-4127-A7D7-2D86E59AEE30}"/>
            </c:ext>
          </c:extLst>
        </c:ser>
        <c:dLbls>
          <c:showLegendKey val="0"/>
          <c:showVal val="0"/>
          <c:showCatName val="0"/>
          <c:showSerName val="0"/>
          <c:showPercent val="0"/>
          <c:showBubbleSize val="0"/>
        </c:dLbls>
        <c:gapWidth val="100"/>
        <c:overlap val="100"/>
        <c:axId val="1516699280"/>
        <c:axId val="1516687216"/>
      </c:barChart>
      <c:catAx>
        <c:axId val="14664664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66463936"/>
        <c:crossesAt val="1.0000000000000002E-3"/>
        <c:auto val="1"/>
        <c:lblAlgn val="ctr"/>
        <c:lblOffset val="100"/>
        <c:noMultiLvlLbl val="0"/>
      </c:catAx>
      <c:valAx>
        <c:axId val="1466463936"/>
        <c:scaling>
          <c:logBase val="10"/>
          <c:orientation val="minMax"/>
        </c:scaling>
        <c:delete val="0"/>
        <c:axPos val="l"/>
        <c:majorGridlines>
          <c:spPr>
            <a:ln w="9525" cap="flat" cmpd="sng" algn="ctr">
              <a:solidFill>
                <a:schemeClr val="bg1">
                  <a:lumMod val="65000"/>
                </a:schemeClr>
              </a:solidFill>
              <a:round/>
            </a:ln>
            <a:effectLst/>
          </c:spPr>
        </c:majorGridlines>
        <c:minorGridlines>
          <c:spPr>
            <a:ln w="9525" cap="flat" cmpd="sng" algn="ctr">
              <a:solidFill>
                <a:schemeClr val="bg1">
                  <a:lumMod val="6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66466432"/>
        <c:crosses val="autoZero"/>
        <c:crossBetween val="between"/>
        <c:minorUnit val="10"/>
      </c:valAx>
      <c:valAx>
        <c:axId val="1516687216"/>
        <c:scaling>
          <c:orientation val="minMax"/>
          <c:max val="30"/>
          <c:min val="-3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6699280"/>
        <c:crosses val="max"/>
        <c:crossBetween val="between"/>
      </c:valAx>
      <c:catAx>
        <c:axId val="1516699280"/>
        <c:scaling>
          <c:orientation val="minMax"/>
        </c:scaling>
        <c:delete val="1"/>
        <c:axPos val="b"/>
        <c:majorTickMark val="out"/>
        <c:minorTickMark val="none"/>
        <c:tickLblPos val="nextTo"/>
        <c:crossAx val="15166872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CE0DF-32CC-4F8F-9C1C-3146D56A72FE}" type="datetimeFigureOut">
              <a:rPr lang="de-DE" smtClean="0"/>
              <a:t>02.10.2024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A9C0F-9124-4EB3-B126-8384C7AD8A60}" type="slidenum">
              <a:rPr lang="de-DE" smtClean="0"/>
              <a:t>‹Nr.›</a:t>
            </a:fld>
            <a:endParaRPr lang="de-DE"/>
          </a:p>
        </p:txBody>
      </p:sp>
    </p:spTree>
    <p:extLst>
      <p:ext uri="{BB962C8B-B14F-4D97-AF65-F5344CB8AC3E}">
        <p14:creationId xmlns:p14="http://schemas.microsoft.com/office/powerpoint/2010/main" val="699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a:t>
            </a:fld>
            <a:endParaRPr lang="de-DE"/>
          </a:p>
        </p:txBody>
      </p:sp>
    </p:spTree>
    <p:extLst>
      <p:ext uri="{BB962C8B-B14F-4D97-AF65-F5344CB8AC3E}">
        <p14:creationId xmlns:p14="http://schemas.microsoft.com/office/powerpoint/2010/main" val="77016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a:t>
            </a:fld>
            <a:endParaRPr lang="de-DE"/>
          </a:p>
        </p:txBody>
      </p:sp>
    </p:spTree>
    <p:extLst>
      <p:ext uri="{BB962C8B-B14F-4D97-AF65-F5344CB8AC3E}">
        <p14:creationId xmlns:p14="http://schemas.microsoft.com/office/powerpoint/2010/main" val="40619417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102</a:t>
            </a:fld>
            <a:endParaRPr lang="de-DE"/>
          </a:p>
        </p:txBody>
      </p:sp>
    </p:spTree>
    <p:extLst>
      <p:ext uri="{BB962C8B-B14F-4D97-AF65-F5344CB8AC3E}">
        <p14:creationId xmlns:p14="http://schemas.microsoft.com/office/powerpoint/2010/main" val="28815456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103</a:t>
            </a:fld>
            <a:endParaRPr lang="de-DE"/>
          </a:p>
        </p:txBody>
      </p:sp>
    </p:spTree>
    <p:extLst>
      <p:ext uri="{BB962C8B-B14F-4D97-AF65-F5344CB8AC3E}">
        <p14:creationId xmlns:p14="http://schemas.microsoft.com/office/powerpoint/2010/main" val="23526260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104</a:t>
            </a:fld>
            <a:endParaRPr lang="de-DE"/>
          </a:p>
        </p:txBody>
      </p:sp>
    </p:spTree>
    <p:extLst>
      <p:ext uri="{BB962C8B-B14F-4D97-AF65-F5344CB8AC3E}">
        <p14:creationId xmlns:p14="http://schemas.microsoft.com/office/powerpoint/2010/main" val="7401643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105</a:t>
            </a:fld>
            <a:endParaRPr lang="de-DE"/>
          </a:p>
        </p:txBody>
      </p:sp>
    </p:spTree>
    <p:extLst>
      <p:ext uri="{BB962C8B-B14F-4D97-AF65-F5344CB8AC3E}">
        <p14:creationId xmlns:p14="http://schemas.microsoft.com/office/powerpoint/2010/main" val="10963526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106</a:t>
            </a:fld>
            <a:endParaRPr lang="de-DE"/>
          </a:p>
        </p:txBody>
      </p:sp>
    </p:spTree>
    <p:extLst>
      <p:ext uri="{BB962C8B-B14F-4D97-AF65-F5344CB8AC3E}">
        <p14:creationId xmlns:p14="http://schemas.microsoft.com/office/powerpoint/2010/main" val="18646337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107</a:t>
            </a:fld>
            <a:endParaRPr lang="de-DE"/>
          </a:p>
        </p:txBody>
      </p:sp>
    </p:spTree>
    <p:extLst>
      <p:ext uri="{BB962C8B-B14F-4D97-AF65-F5344CB8AC3E}">
        <p14:creationId xmlns:p14="http://schemas.microsoft.com/office/powerpoint/2010/main" val="24445278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108</a:t>
            </a:fld>
            <a:endParaRPr lang="de-DE"/>
          </a:p>
        </p:txBody>
      </p:sp>
    </p:spTree>
    <p:extLst>
      <p:ext uri="{BB962C8B-B14F-4D97-AF65-F5344CB8AC3E}">
        <p14:creationId xmlns:p14="http://schemas.microsoft.com/office/powerpoint/2010/main" val="21636835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109</a:t>
            </a:fld>
            <a:endParaRPr lang="de-DE"/>
          </a:p>
        </p:txBody>
      </p:sp>
    </p:spTree>
    <p:extLst>
      <p:ext uri="{BB962C8B-B14F-4D97-AF65-F5344CB8AC3E}">
        <p14:creationId xmlns:p14="http://schemas.microsoft.com/office/powerpoint/2010/main" val="27440057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110</a:t>
            </a:fld>
            <a:endParaRPr lang="de-DE"/>
          </a:p>
        </p:txBody>
      </p:sp>
    </p:spTree>
    <p:extLst>
      <p:ext uri="{BB962C8B-B14F-4D97-AF65-F5344CB8AC3E}">
        <p14:creationId xmlns:p14="http://schemas.microsoft.com/office/powerpoint/2010/main" val="5671471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111</a:t>
            </a:fld>
            <a:endParaRPr lang="de-DE"/>
          </a:p>
        </p:txBody>
      </p:sp>
    </p:spTree>
    <p:extLst>
      <p:ext uri="{BB962C8B-B14F-4D97-AF65-F5344CB8AC3E}">
        <p14:creationId xmlns:p14="http://schemas.microsoft.com/office/powerpoint/2010/main" val="370653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a:t>
            </a:fld>
            <a:endParaRPr lang="de-DE"/>
          </a:p>
        </p:txBody>
      </p:sp>
    </p:spTree>
    <p:extLst>
      <p:ext uri="{BB962C8B-B14F-4D97-AF65-F5344CB8AC3E}">
        <p14:creationId xmlns:p14="http://schemas.microsoft.com/office/powerpoint/2010/main" val="25769258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112</a:t>
            </a:fld>
            <a:endParaRPr lang="de-DE"/>
          </a:p>
        </p:txBody>
      </p:sp>
    </p:spTree>
    <p:extLst>
      <p:ext uri="{BB962C8B-B14F-4D97-AF65-F5344CB8AC3E}">
        <p14:creationId xmlns:p14="http://schemas.microsoft.com/office/powerpoint/2010/main" val="12393585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113</a:t>
            </a:fld>
            <a:endParaRPr lang="de-DE"/>
          </a:p>
        </p:txBody>
      </p:sp>
    </p:spTree>
    <p:extLst>
      <p:ext uri="{BB962C8B-B14F-4D97-AF65-F5344CB8AC3E}">
        <p14:creationId xmlns:p14="http://schemas.microsoft.com/office/powerpoint/2010/main" val="23558265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114</a:t>
            </a:fld>
            <a:endParaRPr lang="de-DE"/>
          </a:p>
        </p:txBody>
      </p:sp>
    </p:spTree>
    <p:extLst>
      <p:ext uri="{BB962C8B-B14F-4D97-AF65-F5344CB8AC3E}">
        <p14:creationId xmlns:p14="http://schemas.microsoft.com/office/powerpoint/2010/main" val="35985426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115</a:t>
            </a:fld>
            <a:endParaRPr lang="de-DE"/>
          </a:p>
        </p:txBody>
      </p:sp>
    </p:spTree>
    <p:extLst>
      <p:ext uri="{BB962C8B-B14F-4D97-AF65-F5344CB8AC3E}">
        <p14:creationId xmlns:p14="http://schemas.microsoft.com/office/powerpoint/2010/main" val="30827938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116</a:t>
            </a:fld>
            <a:endParaRPr lang="de-DE"/>
          </a:p>
        </p:txBody>
      </p:sp>
    </p:spTree>
    <p:extLst>
      <p:ext uri="{BB962C8B-B14F-4D97-AF65-F5344CB8AC3E}">
        <p14:creationId xmlns:p14="http://schemas.microsoft.com/office/powerpoint/2010/main" val="12694202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117</a:t>
            </a:fld>
            <a:endParaRPr lang="de-DE"/>
          </a:p>
        </p:txBody>
      </p:sp>
    </p:spTree>
    <p:extLst>
      <p:ext uri="{BB962C8B-B14F-4D97-AF65-F5344CB8AC3E}">
        <p14:creationId xmlns:p14="http://schemas.microsoft.com/office/powerpoint/2010/main" val="36577760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118</a:t>
            </a:fld>
            <a:endParaRPr lang="de-DE"/>
          </a:p>
        </p:txBody>
      </p:sp>
    </p:spTree>
    <p:extLst>
      <p:ext uri="{BB962C8B-B14F-4D97-AF65-F5344CB8AC3E}">
        <p14:creationId xmlns:p14="http://schemas.microsoft.com/office/powerpoint/2010/main" val="381537910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119</a:t>
            </a:fld>
            <a:endParaRPr lang="de-DE"/>
          </a:p>
        </p:txBody>
      </p:sp>
    </p:spTree>
    <p:extLst>
      <p:ext uri="{BB962C8B-B14F-4D97-AF65-F5344CB8AC3E}">
        <p14:creationId xmlns:p14="http://schemas.microsoft.com/office/powerpoint/2010/main" val="31357947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120</a:t>
            </a:fld>
            <a:endParaRPr lang="de-DE"/>
          </a:p>
        </p:txBody>
      </p:sp>
    </p:spTree>
    <p:extLst>
      <p:ext uri="{BB962C8B-B14F-4D97-AF65-F5344CB8AC3E}">
        <p14:creationId xmlns:p14="http://schemas.microsoft.com/office/powerpoint/2010/main" val="41253353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121</a:t>
            </a:fld>
            <a:endParaRPr lang="de-DE"/>
          </a:p>
        </p:txBody>
      </p:sp>
    </p:spTree>
    <p:extLst>
      <p:ext uri="{BB962C8B-B14F-4D97-AF65-F5344CB8AC3E}">
        <p14:creationId xmlns:p14="http://schemas.microsoft.com/office/powerpoint/2010/main" val="331893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a:t>
            </a:fld>
            <a:endParaRPr lang="de-DE"/>
          </a:p>
        </p:txBody>
      </p:sp>
    </p:spTree>
    <p:extLst>
      <p:ext uri="{BB962C8B-B14F-4D97-AF65-F5344CB8AC3E}">
        <p14:creationId xmlns:p14="http://schemas.microsoft.com/office/powerpoint/2010/main" val="33303964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122</a:t>
            </a:fld>
            <a:endParaRPr lang="de-DE"/>
          </a:p>
        </p:txBody>
      </p:sp>
    </p:spTree>
    <p:extLst>
      <p:ext uri="{BB962C8B-B14F-4D97-AF65-F5344CB8AC3E}">
        <p14:creationId xmlns:p14="http://schemas.microsoft.com/office/powerpoint/2010/main" val="10226793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123</a:t>
            </a:fld>
            <a:endParaRPr lang="de-DE"/>
          </a:p>
        </p:txBody>
      </p:sp>
    </p:spTree>
    <p:extLst>
      <p:ext uri="{BB962C8B-B14F-4D97-AF65-F5344CB8AC3E}">
        <p14:creationId xmlns:p14="http://schemas.microsoft.com/office/powerpoint/2010/main" val="20605937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124</a:t>
            </a:fld>
            <a:endParaRPr lang="de-DE"/>
          </a:p>
        </p:txBody>
      </p:sp>
    </p:spTree>
    <p:extLst>
      <p:ext uri="{BB962C8B-B14F-4D97-AF65-F5344CB8AC3E}">
        <p14:creationId xmlns:p14="http://schemas.microsoft.com/office/powerpoint/2010/main" val="11441897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125</a:t>
            </a:fld>
            <a:endParaRPr lang="de-DE"/>
          </a:p>
        </p:txBody>
      </p:sp>
    </p:spTree>
    <p:extLst>
      <p:ext uri="{BB962C8B-B14F-4D97-AF65-F5344CB8AC3E}">
        <p14:creationId xmlns:p14="http://schemas.microsoft.com/office/powerpoint/2010/main" val="74783899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126</a:t>
            </a:fld>
            <a:endParaRPr lang="de-DE"/>
          </a:p>
        </p:txBody>
      </p:sp>
    </p:spTree>
    <p:extLst>
      <p:ext uri="{BB962C8B-B14F-4D97-AF65-F5344CB8AC3E}">
        <p14:creationId xmlns:p14="http://schemas.microsoft.com/office/powerpoint/2010/main" val="374328678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127</a:t>
            </a:fld>
            <a:endParaRPr lang="de-DE"/>
          </a:p>
        </p:txBody>
      </p:sp>
    </p:spTree>
    <p:extLst>
      <p:ext uri="{BB962C8B-B14F-4D97-AF65-F5344CB8AC3E}">
        <p14:creationId xmlns:p14="http://schemas.microsoft.com/office/powerpoint/2010/main" val="31077569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128</a:t>
            </a:fld>
            <a:endParaRPr lang="de-DE"/>
          </a:p>
        </p:txBody>
      </p:sp>
    </p:spTree>
    <p:extLst>
      <p:ext uri="{BB962C8B-B14F-4D97-AF65-F5344CB8AC3E}">
        <p14:creationId xmlns:p14="http://schemas.microsoft.com/office/powerpoint/2010/main" val="237781733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129</a:t>
            </a:fld>
            <a:endParaRPr lang="de-DE"/>
          </a:p>
        </p:txBody>
      </p:sp>
    </p:spTree>
    <p:extLst>
      <p:ext uri="{BB962C8B-B14F-4D97-AF65-F5344CB8AC3E}">
        <p14:creationId xmlns:p14="http://schemas.microsoft.com/office/powerpoint/2010/main" val="342536745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130</a:t>
            </a:fld>
            <a:endParaRPr lang="de-DE"/>
          </a:p>
        </p:txBody>
      </p:sp>
    </p:spTree>
    <p:extLst>
      <p:ext uri="{BB962C8B-B14F-4D97-AF65-F5344CB8AC3E}">
        <p14:creationId xmlns:p14="http://schemas.microsoft.com/office/powerpoint/2010/main" val="239487160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131</a:t>
            </a:fld>
            <a:endParaRPr lang="de-DE"/>
          </a:p>
        </p:txBody>
      </p:sp>
    </p:spTree>
    <p:extLst>
      <p:ext uri="{BB962C8B-B14F-4D97-AF65-F5344CB8AC3E}">
        <p14:creationId xmlns:p14="http://schemas.microsoft.com/office/powerpoint/2010/main" val="1425700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a:t>
            </a:fld>
            <a:endParaRPr lang="de-DE"/>
          </a:p>
        </p:txBody>
      </p:sp>
    </p:spTree>
    <p:extLst>
      <p:ext uri="{BB962C8B-B14F-4D97-AF65-F5344CB8AC3E}">
        <p14:creationId xmlns:p14="http://schemas.microsoft.com/office/powerpoint/2010/main" val="141111719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132</a:t>
            </a:fld>
            <a:endParaRPr lang="de-DE"/>
          </a:p>
        </p:txBody>
      </p:sp>
    </p:spTree>
    <p:extLst>
      <p:ext uri="{BB962C8B-B14F-4D97-AF65-F5344CB8AC3E}">
        <p14:creationId xmlns:p14="http://schemas.microsoft.com/office/powerpoint/2010/main" val="157202530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133</a:t>
            </a:fld>
            <a:endParaRPr lang="de-DE"/>
          </a:p>
        </p:txBody>
      </p:sp>
    </p:spTree>
    <p:extLst>
      <p:ext uri="{BB962C8B-B14F-4D97-AF65-F5344CB8AC3E}">
        <p14:creationId xmlns:p14="http://schemas.microsoft.com/office/powerpoint/2010/main" val="32022510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134</a:t>
            </a:fld>
            <a:endParaRPr lang="de-DE"/>
          </a:p>
        </p:txBody>
      </p:sp>
    </p:spTree>
    <p:extLst>
      <p:ext uri="{BB962C8B-B14F-4D97-AF65-F5344CB8AC3E}">
        <p14:creationId xmlns:p14="http://schemas.microsoft.com/office/powerpoint/2010/main" val="305780294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135</a:t>
            </a:fld>
            <a:endParaRPr lang="de-DE"/>
          </a:p>
        </p:txBody>
      </p:sp>
    </p:spTree>
    <p:extLst>
      <p:ext uri="{BB962C8B-B14F-4D97-AF65-F5344CB8AC3E}">
        <p14:creationId xmlns:p14="http://schemas.microsoft.com/office/powerpoint/2010/main" val="25299656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136</a:t>
            </a:fld>
            <a:endParaRPr lang="de-DE"/>
          </a:p>
        </p:txBody>
      </p:sp>
    </p:spTree>
    <p:extLst>
      <p:ext uri="{BB962C8B-B14F-4D97-AF65-F5344CB8AC3E}">
        <p14:creationId xmlns:p14="http://schemas.microsoft.com/office/powerpoint/2010/main" val="89575700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137</a:t>
            </a:fld>
            <a:endParaRPr lang="de-DE"/>
          </a:p>
        </p:txBody>
      </p:sp>
    </p:spTree>
    <p:extLst>
      <p:ext uri="{BB962C8B-B14F-4D97-AF65-F5344CB8AC3E}">
        <p14:creationId xmlns:p14="http://schemas.microsoft.com/office/powerpoint/2010/main" val="68915052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138</a:t>
            </a:fld>
            <a:endParaRPr lang="de-DE"/>
          </a:p>
        </p:txBody>
      </p:sp>
    </p:spTree>
    <p:extLst>
      <p:ext uri="{BB962C8B-B14F-4D97-AF65-F5344CB8AC3E}">
        <p14:creationId xmlns:p14="http://schemas.microsoft.com/office/powerpoint/2010/main" val="32828336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139</a:t>
            </a:fld>
            <a:endParaRPr lang="de-DE"/>
          </a:p>
        </p:txBody>
      </p:sp>
    </p:spTree>
    <p:extLst>
      <p:ext uri="{BB962C8B-B14F-4D97-AF65-F5344CB8AC3E}">
        <p14:creationId xmlns:p14="http://schemas.microsoft.com/office/powerpoint/2010/main" val="41679651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140</a:t>
            </a:fld>
            <a:endParaRPr lang="de-DE"/>
          </a:p>
        </p:txBody>
      </p:sp>
    </p:spTree>
    <p:extLst>
      <p:ext uri="{BB962C8B-B14F-4D97-AF65-F5344CB8AC3E}">
        <p14:creationId xmlns:p14="http://schemas.microsoft.com/office/powerpoint/2010/main" val="201895678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141</a:t>
            </a:fld>
            <a:endParaRPr lang="de-DE"/>
          </a:p>
        </p:txBody>
      </p:sp>
    </p:spTree>
    <p:extLst>
      <p:ext uri="{BB962C8B-B14F-4D97-AF65-F5344CB8AC3E}">
        <p14:creationId xmlns:p14="http://schemas.microsoft.com/office/powerpoint/2010/main" val="215820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a:t>
            </a:fld>
            <a:endParaRPr lang="de-DE"/>
          </a:p>
        </p:txBody>
      </p:sp>
    </p:spTree>
    <p:extLst>
      <p:ext uri="{BB962C8B-B14F-4D97-AF65-F5344CB8AC3E}">
        <p14:creationId xmlns:p14="http://schemas.microsoft.com/office/powerpoint/2010/main" val="82769514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142</a:t>
            </a:fld>
            <a:endParaRPr lang="de-DE"/>
          </a:p>
        </p:txBody>
      </p:sp>
    </p:spTree>
    <p:extLst>
      <p:ext uri="{BB962C8B-B14F-4D97-AF65-F5344CB8AC3E}">
        <p14:creationId xmlns:p14="http://schemas.microsoft.com/office/powerpoint/2010/main" val="318094935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143</a:t>
            </a:fld>
            <a:endParaRPr lang="de-DE"/>
          </a:p>
        </p:txBody>
      </p:sp>
    </p:spTree>
    <p:extLst>
      <p:ext uri="{BB962C8B-B14F-4D97-AF65-F5344CB8AC3E}">
        <p14:creationId xmlns:p14="http://schemas.microsoft.com/office/powerpoint/2010/main" val="269780013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144</a:t>
            </a:fld>
            <a:endParaRPr lang="de-DE"/>
          </a:p>
        </p:txBody>
      </p:sp>
    </p:spTree>
    <p:extLst>
      <p:ext uri="{BB962C8B-B14F-4D97-AF65-F5344CB8AC3E}">
        <p14:creationId xmlns:p14="http://schemas.microsoft.com/office/powerpoint/2010/main" val="29162317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145</a:t>
            </a:fld>
            <a:endParaRPr lang="de-DE"/>
          </a:p>
        </p:txBody>
      </p:sp>
    </p:spTree>
    <p:extLst>
      <p:ext uri="{BB962C8B-B14F-4D97-AF65-F5344CB8AC3E}">
        <p14:creationId xmlns:p14="http://schemas.microsoft.com/office/powerpoint/2010/main" val="68762649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146</a:t>
            </a:fld>
            <a:endParaRPr lang="de-DE"/>
          </a:p>
        </p:txBody>
      </p:sp>
    </p:spTree>
    <p:extLst>
      <p:ext uri="{BB962C8B-B14F-4D97-AF65-F5344CB8AC3E}">
        <p14:creationId xmlns:p14="http://schemas.microsoft.com/office/powerpoint/2010/main" val="519396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147</a:t>
            </a:fld>
            <a:endParaRPr lang="de-DE"/>
          </a:p>
        </p:txBody>
      </p:sp>
    </p:spTree>
    <p:extLst>
      <p:ext uri="{BB962C8B-B14F-4D97-AF65-F5344CB8AC3E}">
        <p14:creationId xmlns:p14="http://schemas.microsoft.com/office/powerpoint/2010/main" val="40228860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148</a:t>
            </a:fld>
            <a:endParaRPr lang="de-DE"/>
          </a:p>
        </p:txBody>
      </p:sp>
    </p:spTree>
    <p:extLst>
      <p:ext uri="{BB962C8B-B14F-4D97-AF65-F5344CB8AC3E}">
        <p14:creationId xmlns:p14="http://schemas.microsoft.com/office/powerpoint/2010/main" val="235663963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149</a:t>
            </a:fld>
            <a:endParaRPr lang="de-DE"/>
          </a:p>
        </p:txBody>
      </p:sp>
    </p:spTree>
    <p:extLst>
      <p:ext uri="{BB962C8B-B14F-4D97-AF65-F5344CB8AC3E}">
        <p14:creationId xmlns:p14="http://schemas.microsoft.com/office/powerpoint/2010/main" val="90124772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150</a:t>
            </a:fld>
            <a:endParaRPr lang="de-DE"/>
          </a:p>
        </p:txBody>
      </p:sp>
    </p:spTree>
    <p:extLst>
      <p:ext uri="{BB962C8B-B14F-4D97-AF65-F5344CB8AC3E}">
        <p14:creationId xmlns:p14="http://schemas.microsoft.com/office/powerpoint/2010/main" val="262923426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151</a:t>
            </a:fld>
            <a:endParaRPr lang="de-DE"/>
          </a:p>
        </p:txBody>
      </p:sp>
    </p:spTree>
    <p:extLst>
      <p:ext uri="{BB962C8B-B14F-4D97-AF65-F5344CB8AC3E}">
        <p14:creationId xmlns:p14="http://schemas.microsoft.com/office/powerpoint/2010/main" val="5597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a:t>
            </a:fld>
            <a:endParaRPr lang="de-DE"/>
          </a:p>
        </p:txBody>
      </p:sp>
    </p:spTree>
    <p:extLst>
      <p:ext uri="{BB962C8B-B14F-4D97-AF65-F5344CB8AC3E}">
        <p14:creationId xmlns:p14="http://schemas.microsoft.com/office/powerpoint/2010/main" val="387614917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152</a:t>
            </a:fld>
            <a:endParaRPr lang="de-DE"/>
          </a:p>
        </p:txBody>
      </p:sp>
    </p:spTree>
    <p:extLst>
      <p:ext uri="{BB962C8B-B14F-4D97-AF65-F5344CB8AC3E}">
        <p14:creationId xmlns:p14="http://schemas.microsoft.com/office/powerpoint/2010/main" val="366334720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153</a:t>
            </a:fld>
            <a:endParaRPr lang="de-DE"/>
          </a:p>
        </p:txBody>
      </p:sp>
    </p:spTree>
    <p:extLst>
      <p:ext uri="{BB962C8B-B14F-4D97-AF65-F5344CB8AC3E}">
        <p14:creationId xmlns:p14="http://schemas.microsoft.com/office/powerpoint/2010/main" val="105836223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154</a:t>
            </a:fld>
            <a:endParaRPr lang="de-DE"/>
          </a:p>
        </p:txBody>
      </p:sp>
    </p:spTree>
    <p:extLst>
      <p:ext uri="{BB962C8B-B14F-4D97-AF65-F5344CB8AC3E}">
        <p14:creationId xmlns:p14="http://schemas.microsoft.com/office/powerpoint/2010/main" val="229847450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155</a:t>
            </a:fld>
            <a:endParaRPr lang="de-DE"/>
          </a:p>
        </p:txBody>
      </p:sp>
    </p:spTree>
    <p:extLst>
      <p:ext uri="{BB962C8B-B14F-4D97-AF65-F5344CB8AC3E}">
        <p14:creationId xmlns:p14="http://schemas.microsoft.com/office/powerpoint/2010/main" val="36411033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156</a:t>
            </a:fld>
            <a:endParaRPr lang="de-DE"/>
          </a:p>
        </p:txBody>
      </p:sp>
    </p:spTree>
    <p:extLst>
      <p:ext uri="{BB962C8B-B14F-4D97-AF65-F5344CB8AC3E}">
        <p14:creationId xmlns:p14="http://schemas.microsoft.com/office/powerpoint/2010/main" val="25847290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157</a:t>
            </a:fld>
            <a:endParaRPr lang="de-DE"/>
          </a:p>
        </p:txBody>
      </p:sp>
    </p:spTree>
    <p:extLst>
      <p:ext uri="{BB962C8B-B14F-4D97-AF65-F5344CB8AC3E}">
        <p14:creationId xmlns:p14="http://schemas.microsoft.com/office/powerpoint/2010/main" val="169866001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158</a:t>
            </a:fld>
            <a:endParaRPr lang="de-DE"/>
          </a:p>
        </p:txBody>
      </p:sp>
    </p:spTree>
    <p:extLst>
      <p:ext uri="{BB962C8B-B14F-4D97-AF65-F5344CB8AC3E}">
        <p14:creationId xmlns:p14="http://schemas.microsoft.com/office/powerpoint/2010/main" val="407613241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159</a:t>
            </a:fld>
            <a:endParaRPr lang="de-DE"/>
          </a:p>
        </p:txBody>
      </p:sp>
    </p:spTree>
    <p:extLst>
      <p:ext uri="{BB962C8B-B14F-4D97-AF65-F5344CB8AC3E}">
        <p14:creationId xmlns:p14="http://schemas.microsoft.com/office/powerpoint/2010/main" val="402594074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160</a:t>
            </a:fld>
            <a:endParaRPr lang="de-DE"/>
          </a:p>
        </p:txBody>
      </p:sp>
    </p:spTree>
    <p:extLst>
      <p:ext uri="{BB962C8B-B14F-4D97-AF65-F5344CB8AC3E}">
        <p14:creationId xmlns:p14="http://schemas.microsoft.com/office/powerpoint/2010/main" val="316816133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161</a:t>
            </a:fld>
            <a:endParaRPr lang="de-DE"/>
          </a:p>
        </p:txBody>
      </p:sp>
    </p:spTree>
    <p:extLst>
      <p:ext uri="{BB962C8B-B14F-4D97-AF65-F5344CB8AC3E}">
        <p14:creationId xmlns:p14="http://schemas.microsoft.com/office/powerpoint/2010/main" val="763803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a:t>
            </a:fld>
            <a:endParaRPr lang="de-DE"/>
          </a:p>
        </p:txBody>
      </p:sp>
    </p:spTree>
    <p:extLst>
      <p:ext uri="{BB962C8B-B14F-4D97-AF65-F5344CB8AC3E}">
        <p14:creationId xmlns:p14="http://schemas.microsoft.com/office/powerpoint/2010/main" val="224342393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162</a:t>
            </a:fld>
            <a:endParaRPr lang="de-DE"/>
          </a:p>
        </p:txBody>
      </p:sp>
    </p:spTree>
    <p:extLst>
      <p:ext uri="{BB962C8B-B14F-4D97-AF65-F5344CB8AC3E}">
        <p14:creationId xmlns:p14="http://schemas.microsoft.com/office/powerpoint/2010/main" val="9423617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163</a:t>
            </a:fld>
            <a:endParaRPr lang="de-DE"/>
          </a:p>
        </p:txBody>
      </p:sp>
    </p:spTree>
    <p:extLst>
      <p:ext uri="{BB962C8B-B14F-4D97-AF65-F5344CB8AC3E}">
        <p14:creationId xmlns:p14="http://schemas.microsoft.com/office/powerpoint/2010/main" val="150316266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164</a:t>
            </a:fld>
            <a:endParaRPr lang="de-DE"/>
          </a:p>
        </p:txBody>
      </p:sp>
    </p:spTree>
    <p:extLst>
      <p:ext uri="{BB962C8B-B14F-4D97-AF65-F5344CB8AC3E}">
        <p14:creationId xmlns:p14="http://schemas.microsoft.com/office/powerpoint/2010/main" val="290821355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165</a:t>
            </a:fld>
            <a:endParaRPr lang="de-DE"/>
          </a:p>
        </p:txBody>
      </p:sp>
    </p:spTree>
    <p:extLst>
      <p:ext uri="{BB962C8B-B14F-4D97-AF65-F5344CB8AC3E}">
        <p14:creationId xmlns:p14="http://schemas.microsoft.com/office/powerpoint/2010/main" val="204755717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166</a:t>
            </a:fld>
            <a:endParaRPr lang="de-DE"/>
          </a:p>
        </p:txBody>
      </p:sp>
    </p:spTree>
    <p:extLst>
      <p:ext uri="{BB962C8B-B14F-4D97-AF65-F5344CB8AC3E}">
        <p14:creationId xmlns:p14="http://schemas.microsoft.com/office/powerpoint/2010/main" val="460183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167</a:t>
            </a:fld>
            <a:endParaRPr lang="de-DE"/>
          </a:p>
        </p:txBody>
      </p:sp>
    </p:spTree>
    <p:extLst>
      <p:ext uri="{BB962C8B-B14F-4D97-AF65-F5344CB8AC3E}">
        <p14:creationId xmlns:p14="http://schemas.microsoft.com/office/powerpoint/2010/main" val="169294907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168</a:t>
            </a:fld>
            <a:endParaRPr lang="de-DE"/>
          </a:p>
        </p:txBody>
      </p:sp>
    </p:spTree>
    <p:extLst>
      <p:ext uri="{BB962C8B-B14F-4D97-AF65-F5344CB8AC3E}">
        <p14:creationId xmlns:p14="http://schemas.microsoft.com/office/powerpoint/2010/main" val="30103156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169</a:t>
            </a:fld>
            <a:endParaRPr lang="de-DE"/>
          </a:p>
        </p:txBody>
      </p:sp>
    </p:spTree>
    <p:extLst>
      <p:ext uri="{BB962C8B-B14F-4D97-AF65-F5344CB8AC3E}">
        <p14:creationId xmlns:p14="http://schemas.microsoft.com/office/powerpoint/2010/main" val="48436207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170</a:t>
            </a:fld>
            <a:endParaRPr lang="de-DE"/>
          </a:p>
        </p:txBody>
      </p:sp>
    </p:spTree>
    <p:extLst>
      <p:ext uri="{BB962C8B-B14F-4D97-AF65-F5344CB8AC3E}">
        <p14:creationId xmlns:p14="http://schemas.microsoft.com/office/powerpoint/2010/main" val="370871436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171</a:t>
            </a:fld>
            <a:endParaRPr lang="de-DE"/>
          </a:p>
        </p:txBody>
      </p:sp>
    </p:spTree>
    <p:extLst>
      <p:ext uri="{BB962C8B-B14F-4D97-AF65-F5344CB8AC3E}">
        <p14:creationId xmlns:p14="http://schemas.microsoft.com/office/powerpoint/2010/main" val="3453941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a:t>
            </a:fld>
            <a:endParaRPr lang="de-DE"/>
          </a:p>
        </p:txBody>
      </p:sp>
    </p:spTree>
    <p:extLst>
      <p:ext uri="{BB962C8B-B14F-4D97-AF65-F5344CB8AC3E}">
        <p14:creationId xmlns:p14="http://schemas.microsoft.com/office/powerpoint/2010/main" val="92503883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172</a:t>
            </a:fld>
            <a:endParaRPr lang="de-DE"/>
          </a:p>
        </p:txBody>
      </p:sp>
    </p:spTree>
    <p:extLst>
      <p:ext uri="{BB962C8B-B14F-4D97-AF65-F5344CB8AC3E}">
        <p14:creationId xmlns:p14="http://schemas.microsoft.com/office/powerpoint/2010/main" val="381256346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173</a:t>
            </a:fld>
            <a:endParaRPr lang="de-DE"/>
          </a:p>
        </p:txBody>
      </p:sp>
    </p:spTree>
    <p:extLst>
      <p:ext uri="{BB962C8B-B14F-4D97-AF65-F5344CB8AC3E}">
        <p14:creationId xmlns:p14="http://schemas.microsoft.com/office/powerpoint/2010/main" val="318061345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174</a:t>
            </a:fld>
            <a:endParaRPr lang="de-DE"/>
          </a:p>
        </p:txBody>
      </p:sp>
    </p:spTree>
    <p:extLst>
      <p:ext uri="{BB962C8B-B14F-4D97-AF65-F5344CB8AC3E}">
        <p14:creationId xmlns:p14="http://schemas.microsoft.com/office/powerpoint/2010/main" val="211588864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175</a:t>
            </a:fld>
            <a:endParaRPr lang="de-DE"/>
          </a:p>
        </p:txBody>
      </p:sp>
    </p:spTree>
    <p:extLst>
      <p:ext uri="{BB962C8B-B14F-4D97-AF65-F5344CB8AC3E}">
        <p14:creationId xmlns:p14="http://schemas.microsoft.com/office/powerpoint/2010/main" val="343579077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176</a:t>
            </a:fld>
            <a:endParaRPr lang="de-DE"/>
          </a:p>
        </p:txBody>
      </p:sp>
    </p:spTree>
    <p:extLst>
      <p:ext uri="{BB962C8B-B14F-4D97-AF65-F5344CB8AC3E}">
        <p14:creationId xmlns:p14="http://schemas.microsoft.com/office/powerpoint/2010/main" val="206395263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177</a:t>
            </a:fld>
            <a:endParaRPr lang="de-DE"/>
          </a:p>
        </p:txBody>
      </p:sp>
    </p:spTree>
    <p:extLst>
      <p:ext uri="{BB962C8B-B14F-4D97-AF65-F5344CB8AC3E}">
        <p14:creationId xmlns:p14="http://schemas.microsoft.com/office/powerpoint/2010/main" val="27449359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178</a:t>
            </a:fld>
            <a:endParaRPr lang="de-DE"/>
          </a:p>
        </p:txBody>
      </p:sp>
    </p:spTree>
    <p:extLst>
      <p:ext uri="{BB962C8B-B14F-4D97-AF65-F5344CB8AC3E}">
        <p14:creationId xmlns:p14="http://schemas.microsoft.com/office/powerpoint/2010/main" val="374419107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179</a:t>
            </a:fld>
            <a:endParaRPr lang="de-DE"/>
          </a:p>
        </p:txBody>
      </p:sp>
    </p:spTree>
    <p:extLst>
      <p:ext uri="{BB962C8B-B14F-4D97-AF65-F5344CB8AC3E}">
        <p14:creationId xmlns:p14="http://schemas.microsoft.com/office/powerpoint/2010/main" val="56245233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180</a:t>
            </a:fld>
            <a:endParaRPr lang="de-DE"/>
          </a:p>
        </p:txBody>
      </p:sp>
    </p:spTree>
    <p:extLst>
      <p:ext uri="{BB962C8B-B14F-4D97-AF65-F5344CB8AC3E}">
        <p14:creationId xmlns:p14="http://schemas.microsoft.com/office/powerpoint/2010/main" val="290425208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181</a:t>
            </a:fld>
            <a:endParaRPr lang="de-DE"/>
          </a:p>
        </p:txBody>
      </p:sp>
    </p:spTree>
    <p:extLst>
      <p:ext uri="{BB962C8B-B14F-4D97-AF65-F5344CB8AC3E}">
        <p14:creationId xmlns:p14="http://schemas.microsoft.com/office/powerpoint/2010/main" val="2676770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a:t>
            </a:fld>
            <a:endParaRPr lang="de-DE"/>
          </a:p>
        </p:txBody>
      </p:sp>
    </p:spTree>
    <p:extLst>
      <p:ext uri="{BB962C8B-B14F-4D97-AF65-F5344CB8AC3E}">
        <p14:creationId xmlns:p14="http://schemas.microsoft.com/office/powerpoint/2010/main" val="180580231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182</a:t>
            </a:fld>
            <a:endParaRPr lang="de-DE"/>
          </a:p>
        </p:txBody>
      </p:sp>
    </p:spTree>
    <p:extLst>
      <p:ext uri="{BB962C8B-B14F-4D97-AF65-F5344CB8AC3E}">
        <p14:creationId xmlns:p14="http://schemas.microsoft.com/office/powerpoint/2010/main" val="416941569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183</a:t>
            </a:fld>
            <a:endParaRPr lang="de-DE"/>
          </a:p>
        </p:txBody>
      </p:sp>
    </p:spTree>
    <p:extLst>
      <p:ext uri="{BB962C8B-B14F-4D97-AF65-F5344CB8AC3E}">
        <p14:creationId xmlns:p14="http://schemas.microsoft.com/office/powerpoint/2010/main" val="351988608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184</a:t>
            </a:fld>
            <a:endParaRPr lang="de-DE"/>
          </a:p>
        </p:txBody>
      </p:sp>
    </p:spTree>
    <p:extLst>
      <p:ext uri="{BB962C8B-B14F-4D97-AF65-F5344CB8AC3E}">
        <p14:creationId xmlns:p14="http://schemas.microsoft.com/office/powerpoint/2010/main" val="325319710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185</a:t>
            </a:fld>
            <a:endParaRPr lang="de-DE"/>
          </a:p>
        </p:txBody>
      </p:sp>
    </p:spTree>
    <p:extLst>
      <p:ext uri="{BB962C8B-B14F-4D97-AF65-F5344CB8AC3E}">
        <p14:creationId xmlns:p14="http://schemas.microsoft.com/office/powerpoint/2010/main" val="258091649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186</a:t>
            </a:fld>
            <a:endParaRPr lang="de-DE"/>
          </a:p>
        </p:txBody>
      </p:sp>
    </p:spTree>
    <p:extLst>
      <p:ext uri="{BB962C8B-B14F-4D97-AF65-F5344CB8AC3E}">
        <p14:creationId xmlns:p14="http://schemas.microsoft.com/office/powerpoint/2010/main" val="286764870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187</a:t>
            </a:fld>
            <a:endParaRPr lang="de-DE"/>
          </a:p>
        </p:txBody>
      </p:sp>
    </p:spTree>
    <p:extLst>
      <p:ext uri="{BB962C8B-B14F-4D97-AF65-F5344CB8AC3E}">
        <p14:creationId xmlns:p14="http://schemas.microsoft.com/office/powerpoint/2010/main" val="126553909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188</a:t>
            </a:fld>
            <a:endParaRPr lang="de-DE"/>
          </a:p>
        </p:txBody>
      </p:sp>
    </p:spTree>
    <p:extLst>
      <p:ext uri="{BB962C8B-B14F-4D97-AF65-F5344CB8AC3E}">
        <p14:creationId xmlns:p14="http://schemas.microsoft.com/office/powerpoint/2010/main" val="130364330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189</a:t>
            </a:fld>
            <a:endParaRPr lang="de-DE"/>
          </a:p>
        </p:txBody>
      </p:sp>
    </p:spTree>
    <p:extLst>
      <p:ext uri="{BB962C8B-B14F-4D97-AF65-F5344CB8AC3E}">
        <p14:creationId xmlns:p14="http://schemas.microsoft.com/office/powerpoint/2010/main" val="349532212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190</a:t>
            </a:fld>
            <a:endParaRPr lang="de-DE"/>
          </a:p>
        </p:txBody>
      </p:sp>
    </p:spTree>
    <p:extLst>
      <p:ext uri="{BB962C8B-B14F-4D97-AF65-F5344CB8AC3E}">
        <p14:creationId xmlns:p14="http://schemas.microsoft.com/office/powerpoint/2010/main" val="242334619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191</a:t>
            </a:fld>
            <a:endParaRPr lang="de-DE"/>
          </a:p>
        </p:txBody>
      </p:sp>
    </p:spTree>
    <p:extLst>
      <p:ext uri="{BB962C8B-B14F-4D97-AF65-F5344CB8AC3E}">
        <p14:creationId xmlns:p14="http://schemas.microsoft.com/office/powerpoint/2010/main" val="273730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21</a:t>
            </a:fld>
            <a:endParaRPr lang="de-DE"/>
          </a:p>
        </p:txBody>
      </p:sp>
    </p:spTree>
    <p:extLst>
      <p:ext uri="{BB962C8B-B14F-4D97-AF65-F5344CB8AC3E}">
        <p14:creationId xmlns:p14="http://schemas.microsoft.com/office/powerpoint/2010/main" val="151802399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192</a:t>
            </a:fld>
            <a:endParaRPr lang="de-DE"/>
          </a:p>
        </p:txBody>
      </p:sp>
    </p:spTree>
    <p:extLst>
      <p:ext uri="{BB962C8B-B14F-4D97-AF65-F5344CB8AC3E}">
        <p14:creationId xmlns:p14="http://schemas.microsoft.com/office/powerpoint/2010/main" val="360621807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193</a:t>
            </a:fld>
            <a:endParaRPr lang="de-DE"/>
          </a:p>
        </p:txBody>
      </p:sp>
    </p:spTree>
    <p:extLst>
      <p:ext uri="{BB962C8B-B14F-4D97-AF65-F5344CB8AC3E}">
        <p14:creationId xmlns:p14="http://schemas.microsoft.com/office/powerpoint/2010/main" val="97760368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194</a:t>
            </a:fld>
            <a:endParaRPr lang="de-DE"/>
          </a:p>
        </p:txBody>
      </p:sp>
    </p:spTree>
    <p:extLst>
      <p:ext uri="{BB962C8B-B14F-4D97-AF65-F5344CB8AC3E}">
        <p14:creationId xmlns:p14="http://schemas.microsoft.com/office/powerpoint/2010/main" val="187953678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195</a:t>
            </a:fld>
            <a:endParaRPr lang="de-DE"/>
          </a:p>
        </p:txBody>
      </p:sp>
    </p:spTree>
    <p:extLst>
      <p:ext uri="{BB962C8B-B14F-4D97-AF65-F5344CB8AC3E}">
        <p14:creationId xmlns:p14="http://schemas.microsoft.com/office/powerpoint/2010/main" val="201041827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196</a:t>
            </a:fld>
            <a:endParaRPr lang="de-DE"/>
          </a:p>
        </p:txBody>
      </p:sp>
    </p:spTree>
    <p:extLst>
      <p:ext uri="{BB962C8B-B14F-4D97-AF65-F5344CB8AC3E}">
        <p14:creationId xmlns:p14="http://schemas.microsoft.com/office/powerpoint/2010/main" val="207285844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197</a:t>
            </a:fld>
            <a:endParaRPr lang="de-DE"/>
          </a:p>
        </p:txBody>
      </p:sp>
    </p:spTree>
    <p:extLst>
      <p:ext uri="{BB962C8B-B14F-4D97-AF65-F5344CB8AC3E}">
        <p14:creationId xmlns:p14="http://schemas.microsoft.com/office/powerpoint/2010/main" val="417436320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198</a:t>
            </a:fld>
            <a:endParaRPr lang="de-DE"/>
          </a:p>
        </p:txBody>
      </p:sp>
    </p:spTree>
    <p:extLst>
      <p:ext uri="{BB962C8B-B14F-4D97-AF65-F5344CB8AC3E}">
        <p14:creationId xmlns:p14="http://schemas.microsoft.com/office/powerpoint/2010/main" val="191206699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199</a:t>
            </a:fld>
            <a:endParaRPr lang="de-DE"/>
          </a:p>
        </p:txBody>
      </p:sp>
    </p:spTree>
    <p:extLst>
      <p:ext uri="{BB962C8B-B14F-4D97-AF65-F5344CB8AC3E}">
        <p14:creationId xmlns:p14="http://schemas.microsoft.com/office/powerpoint/2010/main" val="36965793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200</a:t>
            </a:fld>
            <a:endParaRPr lang="de-DE"/>
          </a:p>
        </p:txBody>
      </p:sp>
    </p:spTree>
    <p:extLst>
      <p:ext uri="{BB962C8B-B14F-4D97-AF65-F5344CB8AC3E}">
        <p14:creationId xmlns:p14="http://schemas.microsoft.com/office/powerpoint/2010/main" val="143320000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201</a:t>
            </a:fld>
            <a:endParaRPr lang="de-DE"/>
          </a:p>
        </p:txBody>
      </p:sp>
    </p:spTree>
    <p:extLst>
      <p:ext uri="{BB962C8B-B14F-4D97-AF65-F5344CB8AC3E}">
        <p14:creationId xmlns:p14="http://schemas.microsoft.com/office/powerpoint/2010/main" val="392870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a:t>
            </a:fld>
            <a:endParaRPr lang="de-DE"/>
          </a:p>
        </p:txBody>
      </p:sp>
    </p:spTree>
    <p:extLst>
      <p:ext uri="{BB962C8B-B14F-4D97-AF65-F5344CB8AC3E}">
        <p14:creationId xmlns:p14="http://schemas.microsoft.com/office/powerpoint/2010/main" val="247831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22</a:t>
            </a:fld>
            <a:endParaRPr lang="de-DE"/>
          </a:p>
        </p:txBody>
      </p:sp>
    </p:spTree>
    <p:extLst>
      <p:ext uri="{BB962C8B-B14F-4D97-AF65-F5344CB8AC3E}">
        <p14:creationId xmlns:p14="http://schemas.microsoft.com/office/powerpoint/2010/main" val="15398612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202</a:t>
            </a:fld>
            <a:endParaRPr lang="de-DE"/>
          </a:p>
        </p:txBody>
      </p:sp>
    </p:spTree>
    <p:extLst>
      <p:ext uri="{BB962C8B-B14F-4D97-AF65-F5344CB8AC3E}">
        <p14:creationId xmlns:p14="http://schemas.microsoft.com/office/powerpoint/2010/main" val="131028493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203</a:t>
            </a:fld>
            <a:endParaRPr lang="de-DE"/>
          </a:p>
        </p:txBody>
      </p:sp>
    </p:spTree>
    <p:extLst>
      <p:ext uri="{BB962C8B-B14F-4D97-AF65-F5344CB8AC3E}">
        <p14:creationId xmlns:p14="http://schemas.microsoft.com/office/powerpoint/2010/main" val="74585374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204</a:t>
            </a:fld>
            <a:endParaRPr lang="de-DE"/>
          </a:p>
        </p:txBody>
      </p:sp>
    </p:spTree>
    <p:extLst>
      <p:ext uri="{BB962C8B-B14F-4D97-AF65-F5344CB8AC3E}">
        <p14:creationId xmlns:p14="http://schemas.microsoft.com/office/powerpoint/2010/main" val="364404744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205</a:t>
            </a:fld>
            <a:endParaRPr lang="de-DE"/>
          </a:p>
        </p:txBody>
      </p:sp>
    </p:spTree>
    <p:extLst>
      <p:ext uri="{BB962C8B-B14F-4D97-AF65-F5344CB8AC3E}">
        <p14:creationId xmlns:p14="http://schemas.microsoft.com/office/powerpoint/2010/main" val="333297064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206</a:t>
            </a:fld>
            <a:endParaRPr lang="de-DE"/>
          </a:p>
        </p:txBody>
      </p:sp>
    </p:spTree>
    <p:extLst>
      <p:ext uri="{BB962C8B-B14F-4D97-AF65-F5344CB8AC3E}">
        <p14:creationId xmlns:p14="http://schemas.microsoft.com/office/powerpoint/2010/main" val="331210474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207</a:t>
            </a:fld>
            <a:endParaRPr lang="de-DE"/>
          </a:p>
        </p:txBody>
      </p:sp>
    </p:spTree>
    <p:extLst>
      <p:ext uri="{BB962C8B-B14F-4D97-AF65-F5344CB8AC3E}">
        <p14:creationId xmlns:p14="http://schemas.microsoft.com/office/powerpoint/2010/main" val="35273629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208</a:t>
            </a:fld>
            <a:endParaRPr lang="de-DE"/>
          </a:p>
        </p:txBody>
      </p:sp>
    </p:spTree>
    <p:extLst>
      <p:ext uri="{BB962C8B-B14F-4D97-AF65-F5344CB8AC3E}">
        <p14:creationId xmlns:p14="http://schemas.microsoft.com/office/powerpoint/2010/main" val="66106127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209</a:t>
            </a:fld>
            <a:endParaRPr lang="de-DE"/>
          </a:p>
        </p:txBody>
      </p:sp>
    </p:spTree>
    <p:extLst>
      <p:ext uri="{BB962C8B-B14F-4D97-AF65-F5344CB8AC3E}">
        <p14:creationId xmlns:p14="http://schemas.microsoft.com/office/powerpoint/2010/main" val="422807434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210</a:t>
            </a:fld>
            <a:endParaRPr lang="de-DE"/>
          </a:p>
        </p:txBody>
      </p:sp>
    </p:spTree>
    <p:extLst>
      <p:ext uri="{BB962C8B-B14F-4D97-AF65-F5344CB8AC3E}">
        <p14:creationId xmlns:p14="http://schemas.microsoft.com/office/powerpoint/2010/main" val="385401551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211</a:t>
            </a:fld>
            <a:endParaRPr lang="de-DE"/>
          </a:p>
        </p:txBody>
      </p:sp>
    </p:spTree>
    <p:extLst>
      <p:ext uri="{BB962C8B-B14F-4D97-AF65-F5344CB8AC3E}">
        <p14:creationId xmlns:p14="http://schemas.microsoft.com/office/powerpoint/2010/main" val="1821024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23</a:t>
            </a:fld>
            <a:endParaRPr lang="de-DE"/>
          </a:p>
        </p:txBody>
      </p:sp>
    </p:spTree>
    <p:extLst>
      <p:ext uri="{BB962C8B-B14F-4D97-AF65-F5344CB8AC3E}">
        <p14:creationId xmlns:p14="http://schemas.microsoft.com/office/powerpoint/2010/main" val="15432248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212</a:t>
            </a:fld>
            <a:endParaRPr lang="de-DE"/>
          </a:p>
        </p:txBody>
      </p:sp>
    </p:spTree>
    <p:extLst>
      <p:ext uri="{BB962C8B-B14F-4D97-AF65-F5344CB8AC3E}">
        <p14:creationId xmlns:p14="http://schemas.microsoft.com/office/powerpoint/2010/main" val="164061318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213</a:t>
            </a:fld>
            <a:endParaRPr lang="de-DE"/>
          </a:p>
        </p:txBody>
      </p:sp>
    </p:spTree>
    <p:extLst>
      <p:ext uri="{BB962C8B-B14F-4D97-AF65-F5344CB8AC3E}">
        <p14:creationId xmlns:p14="http://schemas.microsoft.com/office/powerpoint/2010/main" val="827734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24</a:t>
            </a:fld>
            <a:endParaRPr lang="de-DE"/>
          </a:p>
        </p:txBody>
      </p:sp>
    </p:spTree>
    <p:extLst>
      <p:ext uri="{BB962C8B-B14F-4D97-AF65-F5344CB8AC3E}">
        <p14:creationId xmlns:p14="http://schemas.microsoft.com/office/powerpoint/2010/main" val="416084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25</a:t>
            </a:fld>
            <a:endParaRPr lang="de-DE"/>
          </a:p>
        </p:txBody>
      </p:sp>
    </p:spTree>
    <p:extLst>
      <p:ext uri="{BB962C8B-B14F-4D97-AF65-F5344CB8AC3E}">
        <p14:creationId xmlns:p14="http://schemas.microsoft.com/office/powerpoint/2010/main" val="2072679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26</a:t>
            </a:fld>
            <a:endParaRPr lang="de-DE"/>
          </a:p>
        </p:txBody>
      </p:sp>
    </p:spTree>
    <p:extLst>
      <p:ext uri="{BB962C8B-B14F-4D97-AF65-F5344CB8AC3E}">
        <p14:creationId xmlns:p14="http://schemas.microsoft.com/office/powerpoint/2010/main" val="2372113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27</a:t>
            </a:fld>
            <a:endParaRPr lang="de-DE"/>
          </a:p>
        </p:txBody>
      </p:sp>
    </p:spTree>
    <p:extLst>
      <p:ext uri="{BB962C8B-B14F-4D97-AF65-F5344CB8AC3E}">
        <p14:creationId xmlns:p14="http://schemas.microsoft.com/office/powerpoint/2010/main" val="345800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28</a:t>
            </a:fld>
            <a:endParaRPr lang="de-DE"/>
          </a:p>
        </p:txBody>
      </p:sp>
    </p:spTree>
    <p:extLst>
      <p:ext uri="{BB962C8B-B14F-4D97-AF65-F5344CB8AC3E}">
        <p14:creationId xmlns:p14="http://schemas.microsoft.com/office/powerpoint/2010/main" val="2642420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29</a:t>
            </a:fld>
            <a:endParaRPr lang="de-DE"/>
          </a:p>
        </p:txBody>
      </p:sp>
    </p:spTree>
    <p:extLst>
      <p:ext uri="{BB962C8B-B14F-4D97-AF65-F5344CB8AC3E}">
        <p14:creationId xmlns:p14="http://schemas.microsoft.com/office/powerpoint/2010/main" val="62328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30</a:t>
            </a:fld>
            <a:endParaRPr lang="de-DE"/>
          </a:p>
        </p:txBody>
      </p:sp>
    </p:spTree>
    <p:extLst>
      <p:ext uri="{BB962C8B-B14F-4D97-AF65-F5344CB8AC3E}">
        <p14:creationId xmlns:p14="http://schemas.microsoft.com/office/powerpoint/2010/main" val="705752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31</a:t>
            </a:fld>
            <a:endParaRPr lang="de-DE"/>
          </a:p>
        </p:txBody>
      </p:sp>
    </p:spTree>
    <p:extLst>
      <p:ext uri="{BB962C8B-B14F-4D97-AF65-F5344CB8AC3E}">
        <p14:creationId xmlns:p14="http://schemas.microsoft.com/office/powerpoint/2010/main" val="392862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a:t>
            </a:fld>
            <a:endParaRPr lang="de-DE"/>
          </a:p>
        </p:txBody>
      </p:sp>
    </p:spTree>
    <p:extLst>
      <p:ext uri="{BB962C8B-B14F-4D97-AF65-F5344CB8AC3E}">
        <p14:creationId xmlns:p14="http://schemas.microsoft.com/office/powerpoint/2010/main" val="2871103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32</a:t>
            </a:fld>
            <a:endParaRPr lang="de-DE"/>
          </a:p>
        </p:txBody>
      </p:sp>
    </p:spTree>
    <p:extLst>
      <p:ext uri="{BB962C8B-B14F-4D97-AF65-F5344CB8AC3E}">
        <p14:creationId xmlns:p14="http://schemas.microsoft.com/office/powerpoint/2010/main" val="1268312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33</a:t>
            </a:fld>
            <a:endParaRPr lang="de-DE"/>
          </a:p>
        </p:txBody>
      </p:sp>
    </p:spTree>
    <p:extLst>
      <p:ext uri="{BB962C8B-B14F-4D97-AF65-F5344CB8AC3E}">
        <p14:creationId xmlns:p14="http://schemas.microsoft.com/office/powerpoint/2010/main" val="1647132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34</a:t>
            </a:fld>
            <a:endParaRPr lang="de-DE"/>
          </a:p>
        </p:txBody>
      </p:sp>
    </p:spTree>
    <p:extLst>
      <p:ext uri="{BB962C8B-B14F-4D97-AF65-F5344CB8AC3E}">
        <p14:creationId xmlns:p14="http://schemas.microsoft.com/office/powerpoint/2010/main" val="2469183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35</a:t>
            </a:fld>
            <a:endParaRPr lang="de-DE"/>
          </a:p>
        </p:txBody>
      </p:sp>
    </p:spTree>
    <p:extLst>
      <p:ext uri="{BB962C8B-B14F-4D97-AF65-F5344CB8AC3E}">
        <p14:creationId xmlns:p14="http://schemas.microsoft.com/office/powerpoint/2010/main" val="1825400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36</a:t>
            </a:fld>
            <a:endParaRPr lang="de-DE"/>
          </a:p>
        </p:txBody>
      </p:sp>
    </p:spTree>
    <p:extLst>
      <p:ext uri="{BB962C8B-B14F-4D97-AF65-F5344CB8AC3E}">
        <p14:creationId xmlns:p14="http://schemas.microsoft.com/office/powerpoint/2010/main" val="4180050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37</a:t>
            </a:fld>
            <a:endParaRPr lang="de-DE"/>
          </a:p>
        </p:txBody>
      </p:sp>
    </p:spTree>
    <p:extLst>
      <p:ext uri="{BB962C8B-B14F-4D97-AF65-F5344CB8AC3E}">
        <p14:creationId xmlns:p14="http://schemas.microsoft.com/office/powerpoint/2010/main" val="276342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38</a:t>
            </a:fld>
            <a:endParaRPr lang="de-DE"/>
          </a:p>
        </p:txBody>
      </p:sp>
    </p:spTree>
    <p:extLst>
      <p:ext uri="{BB962C8B-B14F-4D97-AF65-F5344CB8AC3E}">
        <p14:creationId xmlns:p14="http://schemas.microsoft.com/office/powerpoint/2010/main" val="705095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39</a:t>
            </a:fld>
            <a:endParaRPr lang="de-DE"/>
          </a:p>
        </p:txBody>
      </p:sp>
    </p:spTree>
    <p:extLst>
      <p:ext uri="{BB962C8B-B14F-4D97-AF65-F5344CB8AC3E}">
        <p14:creationId xmlns:p14="http://schemas.microsoft.com/office/powerpoint/2010/main" val="991464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40</a:t>
            </a:fld>
            <a:endParaRPr lang="de-DE"/>
          </a:p>
        </p:txBody>
      </p:sp>
    </p:spTree>
    <p:extLst>
      <p:ext uri="{BB962C8B-B14F-4D97-AF65-F5344CB8AC3E}">
        <p14:creationId xmlns:p14="http://schemas.microsoft.com/office/powerpoint/2010/main" val="571167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41</a:t>
            </a:fld>
            <a:endParaRPr lang="de-DE"/>
          </a:p>
        </p:txBody>
      </p:sp>
    </p:spTree>
    <p:extLst>
      <p:ext uri="{BB962C8B-B14F-4D97-AF65-F5344CB8AC3E}">
        <p14:creationId xmlns:p14="http://schemas.microsoft.com/office/powerpoint/2010/main" val="37012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a:t>
            </a:fld>
            <a:endParaRPr lang="de-DE"/>
          </a:p>
        </p:txBody>
      </p:sp>
    </p:spTree>
    <p:extLst>
      <p:ext uri="{BB962C8B-B14F-4D97-AF65-F5344CB8AC3E}">
        <p14:creationId xmlns:p14="http://schemas.microsoft.com/office/powerpoint/2010/main" val="745985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42</a:t>
            </a:fld>
            <a:endParaRPr lang="de-DE"/>
          </a:p>
        </p:txBody>
      </p:sp>
    </p:spTree>
    <p:extLst>
      <p:ext uri="{BB962C8B-B14F-4D97-AF65-F5344CB8AC3E}">
        <p14:creationId xmlns:p14="http://schemas.microsoft.com/office/powerpoint/2010/main" val="401690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43</a:t>
            </a:fld>
            <a:endParaRPr lang="de-DE"/>
          </a:p>
        </p:txBody>
      </p:sp>
    </p:spTree>
    <p:extLst>
      <p:ext uri="{BB962C8B-B14F-4D97-AF65-F5344CB8AC3E}">
        <p14:creationId xmlns:p14="http://schemas.microsoft.com/office/powerpoint/2010/main" val="56494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44</a:t>
            </a:fld>
            <a:endParaRPr lang="de-DE"/>
          </a:p>
        </p:txBody>
      </p:sp>
    </p:spTree>
    <p:extLst>
      <p:ext uri="{BB962C8B-B14F-4D97-AF65-F5344CB8AC3E}">
        <p14:creationId xmlns:p14="http://schemas.microsoft.com/office/powerpoint/2010/main" val="1501339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45</a:t>
            </a:fld>
            <a:endParaRPr lang="de-DE"/>
          </a:p>
        </p:txBody>
      </p:sp>
    </p:spTree>
    <p:extLst>
      <p:ext uri="{BB962C8B-B14F-4D97-AF65-F5344CB8AC3E}">
        <p14:creationId xmlns:p14="http://schemas.microsoft.com/office/powerpoint/2010/main" val="1024710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46</a:t>
            </a:fld>
            <a:endParaRPr lang="de-DE"/>
          </a:p>
        </p:txBody>
      </p:sp>
    </p:spTree>
    <p:extLst>
      <p:ext uri="{BB962C8B-B14F-4D97-AF65-F5344CB8AC3E}">
        <p14:creationId xmlns:p14="http://schemas.microsoft.com/office/powerpoint/2010/main" val="3132545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47</a:t>
            </a:fld>
            <a:endParaRPr lang="de-DE"/>
          </a:p>
        </p:txBody>
      </p:sp>
    </p:spTree>
    <p:extLst>
      <p:ext uri="{BB962C8B-B14F-4D97-AF65-F5344CB8AC3E}">
        <p14:creationId xmlns:p14="http://schemas.microsoft.com/office/powerpoint/2010/main" val="1220470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48</a:t>
            </a:fld>
            <a:endParaRPr lang="de-DE"/>
          </a:p>
        </p:txBody>
      </p:sp>
    </p:spTree>
    <p:extLst>
      <p:ext uri="{BB962C8B-B14F-4D97-AF65-F5344CB8AC3E}">
        <p14:creationId xmlns:p14="http://schemas.microsoft.com/office/powerpoint/2010/main" val="1516596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49</a:t>
            </a:fld>
            <a:endParaRPr lang="de-DE"/>
          </a:p>
        </p:txBody>
      </p:sp>
    </p:spTree>
    <p:extLst>
      <p:ext uri="{BB962C8B-B14F-4D97-AF65-F5344CB8AC3E}">
        <p14:creationId xmlns:p14="http://schemas.microsoft.com/office/powerpoint/2010/main" val="285954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50</a:t>
            </a:fld>
            <a:endParaRPr lang="de-DE"/>
          </a:p>
        </p:txBody>
      </p:sp>
    </p:spTree>
    <p:extLst>
      <p:ext uri="{BB962C8B-B14F-4D97-AF65-F5344CB8AC3E}">
        <p14:creationId xmlns:p14="http://schemas.microsoft.com/office/powerpoint/2010/main" val="749680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51</a:t>
            </a:fld>
            <a:endParaRPr lang="de-DE"/>
          </a:p>
        </p:txBody>
      </p:sp>
    </p:spTree>
    <p:extLst>
      <p:ext uri="{BB962C8B-B14F-4D97-AF65-F5344CB8AC3E}">
        <p14:creationId xmlns:p14="http://schemas.microsoft.com/office/powerpoint/2010/main" val="238306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a:t>
            </a:fld>
            <a:endParaRPr lang="de-DE"/>
          </a:p>
        </p:txBody>
      </p:sp>
    </p:spTree>
    <p:extLst>
      <p:ext uri="{BB962C8B-B14F-4D97-AF65-F5344CB8AC3E}">
        <p14:creationId xmlns:p14="http://schemas.microsoft.com/office/powerpoint/2010/main" val="1615064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52</a:t>
            </a:fld>
            <a:endParaRPr lang="de-DE"/>
          </a:p>
        </p:txBody>
      </p:sp>
    </p:spTree>
    <p:extLst>
      <p:ext uri="{BB962C8B-B14F-4D97-AF65-F5344CB8AC3E}">
        <p14:creationId xmlns:p14="http://schemas.microsoft.com/office/powerpoint/2010/main" val="3545010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53</a:t>
            </a:fld>
            <a:endParaRPr lang="de-DE"/>
          </a:p>
        </p:txBody>
      </p:sp>
    </p:spTree>
    <p:extLst>
      <p:ext uri="{BB962C8B-B14F-4D97-AF65-F5344CB8AC3E}">
        <p14:creationId xmlns:p14="http://schemas.microsoft.com/office/powerpoint/2010/main" val="939539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54</a:t>
            </a:fld>
            <a:endParaRPr lang="de-DE"/>
          </a:p>
        </p:txBody>
      </p:sp>
    </p:spTree>
    <p:extLst>
      <p:ext uri="{BB962C8B-B14F-4D97-AF65-F5344CB8AC3E}">
        <p14:creationId xmlns:p14="http://schemas.microsoft.com/office/powerpoint/2010/main" val="4271697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55</a:t>
            </a:fld>
            <a:endParaRPr lang="de-DE"/>
          </a:p>
        </p:txBody>
      </p:sp>
    </p:spTree>
    <p:extLst>
      <p:ext uri="{BB962C8B-B14F-4D97-AF65-F5344CB8AC3E}">
        <p14:creationId xmlns:p14="http://schemas.microsoft.com/office/powerpoint/2010/main" val="1569222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56</a:t>
            </a:fld>
            <a:endParaRPr lang="de-DE"/>
          </a:p>
        </p:txBody>
      </p:sp>
    </p:spTree>
    <p:extLst>
      <p:ext uri="{BB962C8B-B14F-4D97-AF65-F5344CB8AC3E}">
        <p14:creationId xmlns:p14="http://schemas.microsoft.com/office/powerpoint/2010/main" val="947844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57</a:t>
            </a:fld>
            <a:endParaRPr lang="de-DE"/>
          </a:p>
        </p:txBody>
      </p:sp>
    </p:spTree>
    <p:extLst>
      <p:ext uri="{BB962C8B-B14F-4D97-AF65-F5344CB8AC3E}">
        <p14:creationId xmlns:p14="http://schemas.microsoft.com/office/powerpoint/2010/main" val="3545026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58</a:t>
            </a:fld>
            <a:endParaRPr lang="de-DE"/>
          </a:p>
        </p:txBody>
      </p:sp>
    </p:spTree>
    <p:extLst>
      <p:ext uri="{BB962C8B-B14F-4D97-AF65-F5344CB8AC3E}">
        <p14:creationId xmlns:p14="http://schemas.microsoft.com/office/powerpoint/2010/main" val="185106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59</a:t>
            </a:fld>
            <a:endParaRPr lang="de-DE"/>
          </a:p>
        </p:txBody>
      </p:sp>
    </p:spTree>
    <p:extLst>
      <p:ext uri="{BB962C8B-B14F-4D97-AF65-F5344CB8AC3E}">
        <p14:creationId xmlns:p14="http://schemas.microsoft.com/office/powerpoint/2010/main" val="2605584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60</a:t>
            </a:fld>
            <a:endParaRPr lang="de-DE"/>
          </a:p>
        </p:txBody>
      </p:sp>
    </p:spTree>
    <p:extLst>
      <p:ext uri="{BB962C8B-B14F-4D97-AF65-F5344CB8AC3E}">
        <p14:creationId xmlns:p14="http://schemas.microsoft.com/office/powerpoint/2010/main" val="268006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61</a:t>
            </a:fld>
            <a:endParaRPr lang="de-DE"/>
          </a:p>
        </p:txBody>
      </p:sp>
    </p:spTree>
    <p:extLst>
      <p:ext uri="{BB962C8B-B14F-4D97-AF65-F5344CB8AC3E}">
        <p14:creationId xmlns:p14="http://schemas.microsoft.com/office/powerpoint/2010/main" val="168492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a:t>
            </a:fld>
            <a:endParaRPr lang="de-DE"/>
          </a:p>
        </p:txBody>
      </p:sp>
    </p:spTree>
    <p:extLst>
      <p:ext uri="{BB962C8B-B14F-4D97-AF65-F5344CB8AC3E}">
        <p14:creationId xmlns:p14="http://schemas.microsoft.com/office/powerpoint/2010/main" val="15793257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62</a:t>
            </a:fld>
            <a:endParaRPr lang="de-DE"/>
          </a:p>
        </p:txBody>
      </p:sp>
    </p:spTree>
    <p:extLst>
      <p:ext uri="{BB962C8B-B14F-4D97-AF65-F5344CB8AC3E}">
        <p14:creationId xmlns:p14="http://schemas.microsoft.com/office/powerpoint/2010/main" val="31697170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63</a:t>
            </a:fld>
            <a:endParaRPr lang="de-DE"/>
          </a:p>
        </p:txBody>
      </p:sp>
    </p:spTree>
    <p:extLst>
      <p:ext uri="{BB962C8B-B14F-4D97-AF65-F5344CB8AC3E}">
        <p14:creationId xmlns:p14="http://schemas.microsoft.com/office/powerpoint/2010/main" val="846336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64</a:t>
            </a:fld>
            <a:endParaRPr lang="de-DE"/>
          </a:p>
        </p:txBody>
      </p:sp>
    </p:spTree>
    <p:extLst>
      <p:ext uri="{BB962C8B-B14F-4D97-AF65-F5344CB8AC3E}">
        <p14:creationId xmlns:p14="http://schemas.microsoft.com/office/powerpoint/2010/main" val="197790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65</a:t>
            </a:fld>
            <a:endParaRPr lang="de-DE"/>
          </a:p>
        </p:txBody>
      </p:sp>
    </p:spTree>
    <p:extLst>
      <p:ext uri="{BB962C8B-B14F-4D97-AF65-F5344CB8AC3E}">
        <p14:creationId xmlns:p14="http://schemas.microsoft.com/office/powerpoint/2010/main" val="37877935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66</a:t>
            </a:fld>
            <a:endParaRPr lang="de-DE"/>
          </a:p>
        </p:txBody>
      </p:sp>
    </p:spTree>
    <p:extLst>
      <p:ext uri="{BB962C8B-B14F-4D97-AF65-F5344CB8AC3E}">
        <p14:creationId xmlns:p14="http://schemas.microsoft.com/office/powerpoint/2010/main" val="1153569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67</a:t>
            </a:fld>
            <a:endParaRPr lang="de-DE"/>
          </a:p>
        </p:txBody>
      </p:sp>
    </p:spTree>
    <p:extLst>
      <p:ext uri="{BB962C8B-B14F-4D97-AF65-F5344CB8AC3E}">
        <p14:creationId xmlns:p14="http://schemas.microsoft.com/office/powerpoint/2010/main" val="13064710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68</a:t>
            </a:fld>
            <a:endParaRPr lang="de-DE"/>
          </a:p>
        </p:txBody>
      </p:sp>
    </p:spTree>
    <p:extLst>
      <p:ext uri="{BB962C8B-B14F-4D97-AF65-F5344CB8AC3E}">
        <p14:creationId xmlns:p14="http://schemas.microsoft.com/office/powerpoint/2010/main" val="2981001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69</a:t>
            </a:fld>
            <a:endParaRPr lang="de-DE"/>
          </a:p>
        </p:txBody>
      </p:sp>
    </p:spTree>
    <p:extLst>
      <p:ext uri="{BB962C8B-B14F-4D97-AF65-F5344CB8AC3E}">
        <p14:creationId xmlns:p14="http://schemas.microsoft.com/office/powerpoint/2010/main" val="19920470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70</a:t>
            </a:fld>
            <a:endParaRPr lang="de-DE"/>
          </a:p>
        </p:txBody>
      </p:sp>
    </p:spTree>
    <p:extLst>
      <p:ext uri="{BB962C8B-B14F-4D97-AF65-F5344CB8AC3E}">
        <p14:creationId xmlns:p14="http://schemas.microsoft.com/office/powerpoint/2010/main" val="1816851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71</a:t>
            </a:fld>
            <a:endParaRPr lang="de-DE"/>
          </a:p>
        </p:txBody>
      </p:sp>
    </p:spTree>
    <p:extLst>
      <p:ext uri="{BB962C8B-B14F-4D97-AF65-F5344CB8AC3E}">
        <p14:creationId xmlns:p14="http://schemas.microsoft.com/office/powerpoint/2010/main" val="313971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a:t>
            </a:fld>
            <a:endParaRPr lang="de-DE"/>
          </a:p>
        </p:txBody>
      </p:sp>
    </p:spTree>
    <p:extLst>
      <p:ext uri="{BB962C8B-B14F-4D97-AF65-F5344CB8AC3E}">
        <p14:creationId xmlns:p14="http://schemas.microsoft.com/office/powerpoint/2010/main" val="31591804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72</a:t>
            </a:fld>
            <a:endParaRPr lang="de-DE"/>
          </a:p>
        </p:txBody>
      </p:sp>
    </p:spTree>
    <p:extLst>
      <p:ext uri="{BB962C8B-B14F-4D97-AF65-F5344CB8AC3E}">
        <p14:creationId xmlns:p14="http://schemas.microsoft.com/office/powerpoint/2010/main" val="21586737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73</a:t>
            </a:fld>
            <a:endParaRPr lang="de-DE"/>
          </a:p>
        </p:txBody>
      </p:sp>
    </p:spTree>
    <p:extLst>
      <p:ext uri="{BB962C8B-B14F-4D97-AF65-F5344CB8AC3E}">
        <p14:creationId xmlns:p14="http://schemas.microsoft.com/office/powerpoint/2010/main" val="19273962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74</a:t>
            </a:fld>
            <a:endParaRPr lang="de-DE"/>
          </a:p>
        </p:txBody>
      </p:sp>
    </p:spTree>
    <p:extLst>
      <p:ext uri="{BB962C8B-B14F-4D97-AF65-F5344CB8AC3E}">
        <p14:creationId xmlns:p14="http://schemas.microsoft.com/office/powerpoint/2010/main" val="3049243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75</a:t>
            </a:fld>
            <a:endParaRPr lang="de-DE"/>
          </a:p>
        </p:txBody>
      </p:sp>
    </p:spTree>
    <p:extLst>
      <p:ext uri="{BB962C8B-B14F-4D97-AF65-F5344CB8AC3E}">
        <p14:creationId xmlns:p14="http://schemas.microsoft.com/office/powerpoint/2010/main" val="2875545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76</a:t>
            </a:fld>
            <a:endParaRPr lang="de-DE"/>
          </a:p>
        </p:txBody>
      </p:sp>
    </p:spTree>
    <p:extLst>
      <p:ext uri="{BB962C8B-B14F-4D97-AF65-F5344CB8AC3E}">
        <p14:creationId xmlns:p14="http://schemas.microsoft.com/office/powerpoint/2010/main" val="28783133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77</a:t>
            </a:fld>
            <a:endParaRPr lang="de-DE"/>
          </a:p>
        </p:txBody>
      </p:sp>
    </p:spTree>
    <p:extLst>
      <p:ext uri="{BB962C8B-B14F-4D97-AF65-F5344CB8AC3E}">
        <p14:creationId xmlns:p14="http://schemas.microsoft.com/office/powerpoint/2010/main" val="18018906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78</a:t>
            </a:fld>
            <a:endParaRPr lang="de-DE"/>
          </a:p>
        </p:txBody>
      </p:sp>
    </p:spTree>
    <p:extLst>
      <p:ext uri="{BB962C8B-B14F-4D97-AF65-F5344CB8AC3E}">
        <p14:creationId xmlns:p14="http://schemas.microsoft.com/office/powerpoint/2010/main" val="5995117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79</a:t>
            </a:fld>
            <a:endParaRPr lang="de-DE"/>
          </a:p>
        </p:txBody>
      </p:sp>
    </p:spTree>
    <p:extLst>
      <p:ext uri="{BB962C8B-B14F-4D97-AF65-F5344CB8AC3E}">
        <p14:creationId xmlns:p14="http://schemas.microsoft.com/office/powerpoint/2010/main" val="28747549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80</a:t>
            </a:fld>
            <a:endParaRPr lang="de-DE"/>
          </a:p>
        </p:txBody>
      </p:sp>
    </p:spTree>
    <p:extLst>
      <p:ext uri="{BB962C8B-B14F-4D97-AF65-F5344CB8AC3E}">
        <p14:creationId xmlns:p14="http://schemas.microsoft.com/office/powerpoint/2010/main" val="20454684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81</a:t>
            </a:fld>
            <a:endParaRPr lang="de-DE"/>
          </a:p>
        </p:txBody>
      </p:sp>
    </p:spTree>
    <p:extLst>
      <p:ext uri="{BB962C8B-B14F-4D97-AF65-F5344CB8AC3E}">
        <p14:creationId xmlns:p14="http://schemas.microsoft.com/office/powerpoint/2010/main" val="151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a:t>
            </a:fld>
            <a:endParaRPr lang="de-DE"/>
          </a:p>
        </p:txBody>
      </p:sp>
    </p:spTree>
    <p:extLst>
      <p:ext uri="{BB962C8B-B14F-4D97-AF65-F5344CB8AC3E}">
        <p14:creationId xmlns:p14="http://schemas.microsoft.com/office/powerpoint/2010/main" val="31469888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82</a:t>
            </a:fld>
            <a:endParaRPr lang="de-DE"/>
          </a:p>
        </p:txBody>
      </p:sp>
    </p:spTree>
    <p:extLst>
      <p:ext uri="{BB962C8B-B14F-4D97-AF65-F5344CB8AC3E}">
        <p14:creationId xmlns:p14="http://schemas.microsoft.com/office/powerpoint/2010/main" val="24952985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83</a:t>
            </a:fld>
            <a:endParaRPr lang="de-DE"/>
          </a:p>
        </p:txBody>
      </p:sp>
    </p:spTree>
    <p:extLst>
      <p:ext uri="{BB962C8B-B14F-4D97-AF65-F5344CB8AC3E}">
        <p14:creationId xmlns:p14="http://schemas.microsoft.com/office/powerpoint/2010/main" val="34982759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84</a:t>
            </a:fld>
            <a:endParaRPr lang="de-DE"/>
          </a:p>
        </p:txBody>
      </p:sp>
    </p:spTree>
    <p:extLst>
      <p:ext uri="{BB962C8B-B14F-4D97-AF65-F5344CB8AC3E}">
        <p14:creationId xmlns:p14="http://schemas.microsoft.com/office/powerpoint/2010/main" val="17719567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85</a:t>
            </a:fld>
            <a:endParaRPr lang="de-DE"/>
          </a:p>
        </p:txBody>
      </p:sp>
    </p:spTree>
    <p:extLst>
      <p:ext uri="{BB962C8B-B14F-4D97-AF65-F5344CB8AC3E}">
        <p14:creationId xmlns:p14="http://schemas.microsoft.com/office/powerpoint/2010/main" val="34470449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86</a:t>
            </a:fld>
            <a:endParaRPr lang="de-DE"/>
          </a:p>
        </p:txBody>
      </p:sp>
    </p:spTree>
    <p:extLst>
      <p:ext uri="{BB962C8B-B14F-4D97-AF65-F5344CB8AC3E}">
        <p14:creationId xmlns:p14="http://schemas.microsoft.com/office/powerpoint/2010/main" val="14245108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87</a:t>
            </a:fld>
            <a:endParaRPr lang="de-DE"/>
          </a:p>
        </p:txBody>
      </p:sp>
    </p:spTree>
    <p:extLst>
      <p:ext uri="{BB962C8B-B14F-4D97-AF65-F5344CB8AC3E}">
        <p14:creationId xmlns:p14="http://schemas.microsoft.com/office/powerpoint/2010/main" val="27024498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88</a:t>
            </a:fld>
            <a:endParaRPr lang="de-DE"/>
          </a:p>
        </p:txBody>
      </p:sp>
    </p:spTree>
    <p:extLst>
      <p:ext uri="{BB962C8B-B14F-4D97-AF65-F5344CB8AC3E}">
        <p14:creationId xmlns:p14="http://schemas.microsoft.com/office/powerpoint/2010/main" val="460328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89</a:t>
            </a:fld>
            <a:endParaRPr lang="de-DE"/>
          </a:p>
        </p:txBody>
      </p:sp>
    </p:spTree>
    <p:extLst>
      <p:ext uri="{BB962C8B-B14F-4D97-AF65-F5344CB8AC3E}">
        <p14:creationId xmlns:p14="http://schemas.microsoft.com/office/powerpoint/2010/main" val="13738814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90</a:t>
            </a:fld>
            <a:endParaRPr lang="de-DE"/>
          </a:p>
        </p:txBody>
      </p:sp>
    </p:spTree>
    <p:extLst>
      <p:ext uri="{BB962C8B-B14F-4D97-AF65-F5344CB8AC3E}">
        <p14:creationId xmlns:p14="http://schemas.microsoft.com/office/powerpoint/2010/main" val="14182913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91</a:t>
            </a:fld>
            <a:endParaRPr lang="de-DE"/>
          </a:p>
        </p:txBody>
      </p:sp>
    </p:spTree>
    <p:extLst>
      <p:ext uri="{BB962C8B-B14F-4D97-AF65-F5344CB8AC3E}">
        <p14:creationId xmlns:p14="http://schemas.microsoft.com/office/powerpoint/2010/main" val="661471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a:t>
            </a:fld>
            <a:endParaRPr lang="de-DE"/>
          </a:p>
        </p:txBody>
      </p:sp>
    </p:spTree>
    <p:extLst>
      <p:ext uri="{BB962C8B-B14F-4D97-AF65-F5344CB8AC3E}">
        <p14:creationId xmlns:p14="http://schemas.microsoft.com/office/powerpoint/2010/main" val="16616808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92</a:t>
            </a:fld>
            <a:endParaRPr lang="de-DE"/>
          </a:p>
        </p:txBody>
      </p:sp>
    </p:spTree>
    <p:extLst>
      <p:ext uri="{BB962C8B-B14F-4D97-AF65-F5344CB8AC3E}">
        <p14:creationId xmlns:p14="http://schemas.microsoft.com/office/powerpoint/2010/main" val="38397424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93</a:t>
            </a:fld>
            <a:endParaRPr lang="de-DE"/>
          </a:p>
        </p:txBody>
      </p:sp>
    </p:spTree>
    <p:extLst>
      <p:ext uri="{BB962C8B-B14F-4D97-AF65-F5344CB8AC3E}">
        <p14:creationId xmlns:p14="http://schemas.microsoft.com/office/powerpoint/2010/main" val="7100784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94</a:t>
            </a:fld>
            <a:endParaRPr lang="de-DE"/>
          </a:p>
        </p:txBody>
      </p:sp>
    </p:spTree>
    <p:extLst>
      <p:ext uri="{BB962C8B-B14F-4D97-AF65-F5344CB8AC3E}">
        <p14:creationId xmlns:p14="http://schemas.microsoft.com/office/powerpoint/2010/main" val="11426642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95</a:t>
            </a:fld>
            <a:endParaRPr lang="de-DE"/>
          </a:p>
        </p:txBody>
      </p:sp>
    </p:spTree>
    <p:extLst>
      <p:ext uri="{BB962C8B-B14F-4D97-AF65-F5344CB8AC3E}">
        <p14:creationId xmlns:p14="http://schemas.microsoft.com/office/powerpoint/2010/main" val="9316628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96</a:t>
            </a:fld>
            <a:endParaRPr lang="de-DE"/>
          </a:p>
        </p:txBody>
      </p:sp>
    </p:spTree>
    <p:extLst>
      <p:ext uri="{BB962C8B-B14F-4D97-AF65-F5344CB8AC3E}">
        <p14:creationId xmlns:p14="http://schemas.microsoft.com/office/powerpoint/2010/main" val="13842824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97</a:t>
            </a:fld>
            <a:endParaRPr lang="de-DE"/>
          </a:p>
        </p:txBody>
      </p:sp>
    </p:spTree>
    <p:extLst>
      <p:ext uri="{BB962C8B-B14F-4D97-AF65-F5344CB8AC3E}">
        <p14:creationId xmlns:p14="http://schemas.microsoft.com/office/powerpoint/2010/main" val="33271697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98</a:t>
            </a:fld>
            <a:endParaRPr lang="de-DE"/>
          </a:p>
        </p:txBody>
      </p:sp>
    </p:spTree>
    <p:extLst>
      <p:ext uri="{BB962C8B-B14F-4D97-AF65-F5344CB8AC3E}">
        <p14:creationId xmlns:p14="http://schemas.microsoft.com/office/powerpoint/2010/main" val="28281430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99</a:t>
            </a:fld>
            <a:endParaRPr lang="de-DE"/>
          </a:p>
        </p:txBody>
      </p:sp>
    </p:spTree>
    <p:extLst>
      <p:ext uri="{BB962C8B-B14F-4D97-AF65-F5344CB8AC3E}">
        <p14:creationId xmlns:p14="http://schemas.microsoft.com/office/powerpoint/2010/main" val="2217099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100</a:t>
            </a:fld>
            <a:endParaRPr lang="de-DE"/>
          </a:p>
        </p:txBody>
      </p:sp>
    </p:spTree>
    <p:extLst>
      <p:ext uri="{BB962C8B-B14F-4D97-AF65-F5344CB8AC3E}">
        <p14:creationId xmlns:p14="http://schemas.microsoft.com/office/powerpoint/2010/main" val="34561283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101</a:t>
            </a:fld>
            <a:endParaRPr lang="de-DE"/>
          </a:p>
        </p:txBody>
      </p:sp>
    </p:spTree>
    <p:extLst>
      <p:ext uri="{BB962C8B-B14F-4D97-AF65-F5344CB8AC3E}">
        <p14:creationId xmlns:p14="http://schemas.microsoft.com/office/powerpoint/2010/main" val="215637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1203" y="1009867"/>
            <a:ext cx="8227219" cy="2148287"/>
          </a:xfrm>
        </p:spPr>
        <p:txBody>
          <a:bodyPr anchor="b"/>
          <a:lstStyle>
            <a:lvl1pPr algn="ctr">
              <a:defRPr sz="5398"/>
            </a:lvl1pPr>
          </a:lstStyle>
          <a:p>
            <a:r>
              <a:rPr lang="de-DE"/>
              <a:t>Titelmasterformat durch Klicken bearbeiten</a:t>
            </a:r>
            <a:endParaRPr lang="en-US" dirty="0"/>
          </a:p>
        </p:txBody>
      </p:sp>
      <p:sp>
        <p:nvSpPr>
          <p:cNvPr id="3" name="Subtitle 2"/>
          <p:cNvSpPr>
            <a:spLocks noGrp="1"/>
          </p:cNvSpPr>
          <p:nvPr>
            <p:ph type="subTitle" idx="1"/>
          </p:nvPr>
        </p:nvSpPr>
        <p:spPr>
          <a:xfrm>
            <a:off x="1371203" y="3241000"/>
            <a:ext cx="8227219" cy="1489803"/>
          </a:xfrm>
        </p:spPr>
        <p:txBody>
          <a:bodyPr/>
          <a:lstStyle>
            <a:lvl1pPr marL="0" indent="0" algn="ctr">
              <a:buNone/>
              <a:defRPr sz="2159"/>
            </a:lvl1pPr>
            <a:lvl2pPr marL="411343" indent="0" algn="ctr">
              <a:buNone/>
              <a:defRPr sz="1799"/>
            </a:lvl2pPr>
            <a:lvl3pPr marL="822686" indent="0" algn="ctr">
              <a:buNone/>
              <a:defRPr sz="1619"/>
            </a:lvl3pPr>
            <a:lvl4pPr marL="1234029" indent="0" algn="ctr">
              <a:buNone/>
              <a:defRPr sz="1440"/>
            </a:lvl4pPr>
            <a:lvl5pPr marL="1645371" indent="0" algn="ctr">
              <a:buNone/>
              <a:defRPr sz="1440"/>
            </a:lvl5pPr>
            <a:lvl6pPr marL="2056714" indent="0" algn="ctr">
              <a:buNone/>
              <a:defRPr sz="1440"/>
            </a:lvl6pPr>
            <a:lvl7pPr marL="2468057" indent="0" algn="ctr">
              <a:buNone/>
              <a:defRPr sz="1440"/>
            </a:lvl7pPr>
            <a:lvl8pPr marL="2879400" indent="0" algn="ctr">
              <a:buNone/>
              <a:defRPr sz="1440"/>
            </a:lvl8pPr>
            <a:lvl9pPr marL="3290743" indent="0" algn="ctr">
              <a:buNone/>
              <a:defRPr sz="144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2585152B-C6CF-4CF7-A3A2-E4E6D2E8C69E}" type="datetime1">
              <a:rPr lang="de-DE" smtClean="0"/>
              <a:t>02.10.2024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17616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4E66703-F837-45F2-9FBE-4AD8912597AC}" type="datetime1">
              <a:rPr lang="de-DE" smtClean="0"/>
              <a:t>02.10.2024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1266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0138" y="328528"/>
            <a:ext cx="2365325" cy="5229309"/>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54162" y="328528"/>
            <a:ext cx="6958856" cy="5229309"/>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A68D2A2-AF8D-474C-855E-A97BC4F43E17}" type="datetime1">
              <a:rPr lang="de-DE" smtClean="0"/>
              <a:t>02.10.2024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366466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C95B72B-B950-4352-9D5F-468A764EACC3}" type="datetime1">
              <a:rPr lang="de-DE" smtClean="0"/>
              <a:t>02.10.2024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34409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448" y="1538369"/>
            <a:ext cx="9461302" cy="2566803"/>
          </a:xfrm>
        </p:spPr>
        <p:txBody>
          <a:bodyPr anchor="b"/>
          <a:lstStyle>
            <a:lvl1pPr>
              <a:defRPr sz="5398"/>
            </a:lvl1pPr>
          </a:lstStyle>
          <a:p>
            <a:r>
              <a:rPr lang="de-DE"/>
              <a:t>Titelmasterformat durch Klicken bearbeiten</a:t>
            </a:r>
            <a:endParaRPr lang="en-US" dirty="0"/>
          </a:p>
        </p:txBody>
      </p:sp>
      <p:sp>
        <p:nvSpPr>
          <p:cNvPr id="3" name="Text Placeholder 2"/>
          <p:cNvSpPr>
            <a:spLocks noGrp="1"/>
          </p:cNvSpPr>
          <p:nvPr>
            <p:ph type="body" idx="1"/>
          </p:nvPr>
        </p:nvSpPr>
        <p:spPr>
          <a:xfrm>
            <a:off x="748448" y="4129455"/>
            <a:ext cx="9461302" cy="1349821"/>
          </a:xfrm>
        </p:spPr>
        <p:txBody>
          <a:bodyPr/>
          <a:lstStyle>
            <a:lvl1pPr marL="0" indent="0">
              <a:buNone/>
              <a:defRPr sz="2159">
                <a:solidFill>
                  <a:schemeClr val="tx1">
                    <a:tint val="75000"/>
                  </a:schemeClr>
                </a:solidFill>
              </a:defRPr>
            </a:lvl1pPr>
            <a:lvl2pPr marL="411343" indent="0">
              <a:buNone/>
              <a:defRPr sz="1799">
                <a:solidFill>
                  <a:schemeClr val="tx1">
                    <a:tint val="75000"/>
                  </a:schemeClr>
                </a:solidFill>
              </a:defRPr>
            </a:lvl2pPr>
            <a:lvl3pPr marL="822686" indent="0">
              <a:buNone/>
              <a:defRPr sz="1619">
                <a:solidFill>
                  <a:schemeClr val="tx1">
                    <a:tint val="75000"/>
                  </a:schemeClr>
                </a:solidFill>
              </a:defRPr>
            </a:lvl3pPr>
            <a:lvl4pPr marL="1234029" indent="0">
              <a:buNone/>
              <a:defRPr sz="1440">
                <a:solidFill>
                  <a:schemeClr val="tx1">
                    <a:tint val="75000"/>
                  </a:schemeClr>
                </a:solidFill>
              </a:defRPr>
            </a:lvl4pPr>
            <a:lvl5pPr marL="1645371" indent="0">
              <a:buNone/>
              <a:defRPr sz="1440">
                <a:solidFill>
                  <a:schemeClr val="tx1">
                    <a:tint val="75000"/>
                  </a:schemeClr>
                </a:solidFill>
              </a:defRPr>
            </a:lvl5pPr>
            <a:lvl6pPr marL="2056714" indent="0">
              <a:buNone/>
              <a:defRPr sz="1440">
                <a:solidFill>
                  <a:schemeClr val="tx1">
                    <a:tint val="75000"/>
                  </a:schemeClr>
                </a:solidFill>
              </a:defRPr>
            </a:lvl6pPr>
            <a:lvl7pPr marL="2468057" indent="0">
              <a:buNone/>
              <a:defRPr sz="1440">
                <a:solidFill>
                  <a:schemeClr val="tx1">
                    <a:tint val="75000"/>
                  </a:schemeClr>
                </a:solidFill>
              </a:defRPr>
            </a:lvl7pPr>
            <a:lvl8pPr marL="2879400" indent="0">
              <a:buNone/>
              <a:defRPr sz="1440">
                <a:solidFill>
                  <a:schemeClr val="tx1">
                    <a:tint val="75000"/>
                  </a:schemeClr>
                </a:solidFill>
              </a:defRPr>
            </a:lvl8pPr>
            <a:lvl9pPr marL="3290743" indent="0">
              <a:buNone/>
              <a:defRPr sz="144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5F34AE2F-D037-4EF0-A054-05A4C6BB4C85}" type="datetime1">
              <a:rPr lang="de-DE" smtClean="0"/>
              <a:t>02.10.2024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3381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54162" y="1642640"/>
            <a:ext cx="4662091" cy="39151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53372" y="1642640"/>
            <a:ext cx="4662091" cy="39151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9425B7D-C4A4-4BBC-A409-86615D3A7870}" type="datetime1">
              <a:rPr lang="de-DE" smtClean="0"/>
              <a:t>02.10.2024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76644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55590" y="328528"/>
            <a:ext cx="9461302" cy="1192700"/>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55591" y="1512658"/>
            <a:ext cx="4640665" cy="741330"/>
          </a:xfrm>
        </p:spPr>
        <p:txBody>
          <a:bodyPr anchor="b"/>
          <a:lstStyle>
            <a:lvl1pPr marL="0" indent="0">
              <a:buNone/>
              <a:defRPr sz="2159" b="1"/>
            </a:lvl1pPr>
            <a:lvl2pPr marL="411343" indent="0">
              <a:buNone/>
              <a:defRPr sz="1799" b="1"/>
            </a:lvl2pPr>
            <a:lvl3pPr marL="822686" indent="0">
              <a:buNone/>
              <a:defRPr sz="1619" b="1"/>
            </a:lvl3pPr>
            <a:lvl4pPr marL="1234029" indent="0">
              <a:buNone/>
              <a:defRPr sz="1440" b="1"/>
            </a:lvl4pPr>
            <a:lvl5pPr marL="1645371" indent="0">
              <a:buNone/>
              <a:defRPr sz="1440" b="1"/>
            </a:lvl5pPr>
            <a:lvl6pPr marL="2056714" indent="0">
              <a:buNone/>
              <a:defRPr sz="1440" b="1"/>
            </a:lvl6pPr>
            <a:lvl7pPr marL="2468057" indent="0">
              <a:buNone/>
              <a:defRPr sz="1440" b="1"/>
            </a:lvl7pPr>
            <a:lvl8pPr marL="2879400" indent="0">
              <a:buNone/>
              <a:defRPr sz="1440" b="1"/>
            </a:lvl8pPr>
            <a:lvl9pPr marL="3290743" indent="0">
              <a:buNone/>
              <a:defRPr sz="1440" b="1"/>
            </a:lvl9pPr>
          </a:lstStyle>
          <a:p>
            <a:pPr lvl="0"/>
            <a:r>
              <a:rPr lang="de-DE"/>
              <a:t>Formatvorlagen des Textmasters bearbeiten</a:t>
            </a:r>
          </a:p>
        </p:txBody>
      </p:sp>
      <p:sp>
        <p:nvSpPr>
          <p:cNvPr id="4" name="Content Placeholder 3"/>
          <p:cNvSpPr>
            <a:spLocks noGrp="1"/>
          </p:cNvSpPr>
          <p:nvPr>
            <p:ph sz="half" idx="2"/>
          </p:nvPr>
        </p:nvSpPr>
        <p:spPr>
          <a:xfrm>
            <a:off x="755591" y="2253988"/>
            <a:ext cx="4640665" cy="331527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53373" y="1512658"/>
            <a:ext cx="4663519" cy="741330"/>
          </a:xfrm>
        </p:spPr>
        <p:txBody>
          <a:bodyPr anchor="b"/>
          <a:lstStyle>
            <a:lvl1pPr marL="0" indent="0">
              <a:buNone/>
              <a:defRPr sz="2159" b="1"/>
            </a:lvl1pPr>
            <a:lvl2pPr marL="411343" indent="0">
              <a:buNone/>
              <a:defRPr sz="1799" b="1"/>
            </a:lvl2pPr>
            <a:lvl3pPr marL="822686" indent="0">
              <a:buNone/>
              <a:defRPr sz="1619" b="1"/>
            </a:lvl3pPr>
            <a:lvl4pPr marL="1234029" indent="0">
              <a:buNone/>
              <a:defRPr sz="1440" b="1"/>
            </a:lvl4pPr>
            <a:lvl5pPr marL="1645371" indent="0">
              <a:buNone/>
              <a:defRPr sz="1440" b="1"/>
            </a:lvl5pPr>
            <a:lvl6pPr marL="2056714" indent="0">
              <a:buNone/>
              <a:defRPr sz="1440" b="1"/>
            </a:lvl6pPr>
            <a:lvl7pPr marL="2468057" indent="0">
              <a:buNone/>
              <a:defRPr sz="1440" b="1"/>
            </a:lvl7pPr>
            <a:lvl8pPr marL="2879400" indent="0">
              <a:buNone/>
              <a:defRPr sz="1440" b="1"/>
            </a:lvl8pPr>
            <a:lvl9pPr marL="3290743" indent="0">
              <a:buNone/>
              <a:defRPr sz="1440" b="1"/>
            </a:lvl9pPr>
          </a:lstStyle>
          <a:p>
            <a:pPr lvl="0"/>
            <a:r>
              <a:rPr lang="de-DE"/>
              <a:t>Formatvorlagen des Textmasters bearbeiten</a:t>
            </a:r>
          </a:p>
        </p:txBody>
      </p:sp>
      <p:sp>
        <p:nvSpPr>
          <p:cNvPr id="6" name="Content Placeholder 5"/>
          <p:cNvSpPr>
            <a:spLocks noGrp="1"/>
          </p:cNvSpPr>
          <p:nvPr>
            <p:ph sz="quarter" idx="4"/>
          </p:nvPr>
        </p:nvSpPr>
        <p:spPr>
          <a:xfrm>
            <a:off x="5553373" y="2253988"/>
            <a:ext cx="4663519" cy="331527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1367CC7-E91E-4F23-A5F3-5A033DB7B67B}" type="datetime1">
              <a:rPr lang="de-DE" smtClean="0"/>
              <a:t>02.10.2024</a:t>
            </a:fld>
            <a:endParaRPr lang="de-DE"/>
          </a:p>
        </p:txBody>
      </p:sp>
      <p:sp>
        <p:nvSpPr>
          <p:cNvPr id="8" name="Footer Placeholder 7"/>
          <p:cNvSpPr>
            <a:spLocks noGrp="1"/>
          </p:cNvSpPr>
          <p:nvPr>
            <p:ph type="ftr" sz="quarter" idx="11"/>
          </p:nvPr>
        </p:nvSpPr>
        <p:spPr/>
        <p:txBody>
          <a:bodyPr/>
          <a:lstStyle/>
          <a:p>
            <a:r>
              <a:rPr lang="en-US"/>
              <a:t>© 2024 by Martin Triebke DH7AFS (V24.1)</a:t>
            </a:r>
            <a:endParaRPr lang="de-DE"/>
          </a:p>
        </p:txBody>
      </p:sp>
      <p:sp>
        <p:nvSpPr>
          <p:cNvPr id="9" name="Slide Number Placeholder 8"/>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40422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945D6404-28B6-42D0-A020-7C3A244F6E99}" type="datetime1">
              <a:rPr lang="de-DE" smtClean="0"/>
              <a:t>02.10.2024</a:t>
            </a:fld>
            <a:endParaRPr lang="de-DE"/>
          </a:p>
        </p:txBody>
      </p:sp>
      <p:sp>
        <p:nvSpPr>
          <p:cNvPr id="4" name="Footer Placeholder 3"/>
          <p:cNvSpPr>
            <a:spLocks noGrp="1"/>
          </p:cNvSpPr>
          <p:nvPr>
            <p:ph type="ftr" sz="quarter" idx="11"/>
          </p:nvPr>
        </p:nvSpPr>
        <p:spPr/>
        <p:txBody>
          <a:bodyPr/>
          <a:lstStyle/>
          <a:p>
            <a:r>
              <a:rPr lang="en-US"/>
              <a:t>© 2024 by Martin Triebke DH7AFS (V24.1)</a:t>
            </a:r>
            <a:endParaRPr lang="de-DE"/>
          </a:p>
        </p:txBody>
      </p:sp>
      <p:sp>
        <p:nvSpPr>
          <p:cNvPr id="5" name="Slide Number Placeholder 4"/>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6107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AA2B6-F043-46CB-ABBF-9E443929E065}" type="datetime1">
              <a:rPr lang="de-DE" smtClean="0"/>
              <a:t>02.10.2024</a:t>
            </a:fld>
            <a:endParaRPr lang="de-DE"/>
          </a:p>
        </p:txBody>
      </p:sp>
      <p:sp>
        <p:nvSpPr>
          <p:cNvPr id="3" name="Footer Placeholder 2"/>
          <p:cNvSpPr>
            <a:spLocks noGrp="1"/>
          </p:cNvSpPr>
          <p:nvPr>
            <p:ph type="ftr" sz="quarter" idx="11"/>
          </p:nvPr>
        </p:nvSpPr>
        <p:spPr/>
        <p:txBody>
          <a:bodyPr/>
          <a:lstStyle/>
          <a:p>
            <a:r>
              <a:rPr lang="en-US"/>
              <a:t>© 2024 by Martin Triebke DH7AFS (V24.1)</a:t>
            </a:r>
            <a:endParaRPr lang="de-DE"/>
          </a:p>
        </p:txBody>
      </p:sp>
      <p:sp>
        <p:nvSpPr>
          <p:cNvPr id="4" name="Slide Number Placeholder 3"/>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96618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55591" y="411374"/>
            <a:ext cx="3537989" cy="1439810"/>
          </a:xfrm>
        </p:spPr>
        <p:txBody>
          <a:bodyPr anchor="b"/>
          <a:lstStyle>
            <a:lvl1pPr>
              <a:defRPr sz="2879"/>
            </a:lvl1pPr>
          </a:lstStyle>
          <a:p>
            <a:r>
              <a:rPr lang="de-DE"/>
              <a:t>Titelmasterformat durch Klicken bearbeiten</a:t>
            </a:r>
            <a:endParaRPr lang="en-US" dirty="0"/>
          </a:p>
        </p:txBody>
      </p:sp>
      <p:sp>
        <p:nvSpPr>
          <p:cNvPr id="3" name="Content Placeholder 2"/>
          <p:cNvSpPr>
            <a:spLocks noGrp="1"/>
          </p:cNvSpPr>
          <p:nvPr>
            <p:ph idx="1"/>
          </p:nvPr>
        </p:nvSpPr>
        <p:spPr>
          <a:xfrm>
            <a:off x="4663519" y="888454"/>
            <a:ext cx="5553373" cy="438513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55591" y="1851184"/>
            <a:ext cx="3537989" cy="3429547"/>
          </a:xfrm>
        </p:spPr>
        <p:txBody>
          <a:bodyPr/>
          <a:lstStyle>
            <a:lvl1pPr marL="0" indent="0">
              <a:buNone/>
              <a:defRPr sz="1440"/>
            </a:lvl1pPr>
            <a:lvl2pPr marL="411343" indent="0">
              <a:buNone/>
              <a:defRPr sz="1260"/>
            </a:lvl2pPr>
            <a:lvl3pPr marL="822686" indent="0">
              <a:buNone/>
              <a:defRPr sz="1080"/>
            </a:lvl3pPr>
            <a:lvl4pPr marL="1234029" indent="0">
              <a:buNone/>
              <a:defRPr sz="900"/>
            </a:lvl4pPr>
            <a:lvl5pPr marL="1645371" indent="0">
              <a:buNone/>
              <a:defRPr sz="900"/>
            </a:lvl5pPr>
            <a:lvl6pPr marL="2056714" indent="0">
              <a:buNone/>
              <a:defRPr sz="900"/>
            </a:lvl6pPr>
            <a:lvl7pPr marL="2468057" indent="0">
              <a:buNone/>
              <a:defRPr sz="900"/>
            </a:lvl7pPr>
            <a:lvl8pPr marL="2879400" indent="0">
              <a:buNone/>
              <a:defRPr sz="900"/>
            </a:lvl8pPr>
            <a:lvl9pPr marL="3290743"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9B7BC449-7629-4CAC-AB57-BF36B8E9157F}" type="datetime1">
              <a:rPr lang="de-DE" smtClean="0"/>
              <a:t>02.10.2024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89996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55591" y="411374"/>
            <a:ext cx="3537989" cy="1439810"/>
          </a:xfrm>
        </p:spPr>
        <p:txBody>
          <a:bodyPr anchor="b"/>
          <a:lstStyle>
            <a:lvl1pPr>
              <a:defRPr sz="2879"/>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63519" y="888454"/>
            <a:ext cx="5553373" cy="4385135"/>
          </a:xfrm>
        </p:spPr>
        <p:txBody>
          <a:bodyPr anchor="t"/>
          <a:lstStyle>
            <a:lvl1pPr marL="0" indent="0">
              <a:buNone/>
              <a:defRPr sz="2879"/>
            </a:lvl1pPr>
            <a:lvl2pPr marL="411343" indent="0">
              <a:buNone/>
              <a:defRPr sz="2519"/>
            </a:lvl2pPr>
            <a:lvl3pPr marL="822686" indent="0">
              <a:buNone/>
              <a:defRPr sz="2159"/>
            </a:lvl3pPr>
            <a:lvl4pPr marL="1234029" indent="0">
              <a:buNone/>
              <a:defRPr sz="1799"/>
            </a:lvl4pPr>
            <a:lvl5pPr marL="1645371" indent="0">
              <a:buNone/>
              <a:defRPr sz="1799"/>
            </a:lvl5pPr>
            <a:lvl6pPr marL="2056714" indent="0">
              <a:buNone/>
              <a:defRPr sz="1799"/>
            </a:lvl6pPr>
            <a:lvl7pPr marL="2468057" indent="0">
              <a:buNone/>
              <a:defRPr sz="1799"/>
            </a:lvl7pPr>
            <a:lvl8pPr marL="2879400" indent="0">
              <a:buNone/>
              <a:defRPr sz="1799"/>
            </a:lvl8pPr>
            <a:lvl9pPr marL="3290743" indent="0">
              <a:buNone/>
              <a:defRPr sz="1799"/>
            </a:lvl9pPr>
          </a:lstStyle>
          <a:p>
            <a:r>
              <a:rPr lang="de-DE"/>
              <a:t>Bild durch Klicken auf Symbol hinzufügen</a:t>
            </a:r>
            <a:endParaRPr lang="en-US" dirty="0"/>
          </a:p>
        </p:txBody>
      </p:sp>
      <p:sp>
        <p:nvSpPr>
          <p:cNvPr id="4" name="Text Placeholder 3"/>
          <p:cNvSpPr>
            <a:spLocks noGrp="1"/>
          </p:cNvSpPr>
          <p:nvPr>
            <p:ph type="body" sz="half" idx="2"/>
          </p:nvPr>
        </p:nvSpPr>
        <p:spPr>
          <a:xfrm>
            <a:off x="755591" y="1851184"/>
            <a:ext cx="3537989" cy="3429547"/>
          </a:xfrm>
        </p:spPr>
        <p:txBody>
          <a:bodyPr/>
          <a:lstStyle>
            <a:lvl1pPr marL="0" indent="0">
              <a:buNone/>
              <a:defRPr sz="1440"/>
            </a:lvl1pPr>
            <a:lvl2pPr marL="411343" indent="0">
              <a:buNone/>
              <a:defRPr sz="1260"/>
            </a:lvl2pPr>
            <a:lvl3pPr marL="822686" indent="0">
              <a:buNone/>
              <a:defRPr sz="1080"/>
            </a:lvl3pPr>
            <a:lvl4pPr marL="1234029" indent="0">
              <a:buNone/>
              <a:defRPr sz="900"/>
            </a:lvl4pPr>
            <a:lvl5pPr marL="1645371" indent="0">
              <a:buNone/>
              <a:defRPr sz="900"/>
            </a:lvl5pPr>
            <a:lvl6pPr marL="2056714" indent="0">
              <a:buNone/>
              <a:defRPr sz="900"/>
            </a:lvl6pPr>
            <a:lvl7pPr marL="2468057" indent="0">
              <a:buNone/>
              <a:defRPr sz="900"/>
            </a:lvl7pPr>
            <a:lvl8pPr marL="2879400" indent="0">
              <a:buNone/>
              <a:defRPr sz="900"/>
            </a:lvl8pPr>
            <a:lvl9pPr marL="3290743"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D8CDF7E7-3D20-4684-843A-B3E7B2AC22B3}" type="datetime1">
              <a:rPr lang="de-DE" smtClean="0"/>
              <a:t>02.10.2024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72737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162" y="328528"/>
            <a:ext cx="9461302" cy="119270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54162" y="1642640"/>
            <a:ext cx="9461302" cy="391519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4162" y="5719245"/>
            <a:ext cx="2468166" cy="328528"/>
          </a:xfrm>
          <a:prstGeom prst="rect">
            <a:avLst/>
          </a:prstGeom>
        </p:spPr>
        <p:txBody>
          <a:bodyPr vert="horz" lIns="91440" tIns="45720" rIns="91440" bIns="45720" rtlCol="0" anchor="ctr"/>
          <a:lstStyle>
            <a:lvl1pPr algn="l">
              <a:defRPr sz="1080">
                <a:solidFill>
                  <a:schemeClr val="tx1">
                    <a:tint val="75000"/>
                  </a:schemeClr>
                </a:solidFill>
              </a:defRPr>
            </a:lvl1pPr>
          </a:lstStyle>
          <a:p>
            <a:fld id="{EFAB6DD4-8D77-4462-B672-6C4C0830CDD1}" type="datetime1">
              <a:rPr lang="de-DE" smtClean="0"/>
              <a:t>02.10.2024</a:t>
            </a:fld>
            <a:endParaRPr lang="de-DE"/>
          </a:p>
        </p:txBody>
      </p:sp>
      <p:sp>
        <p:nvSpPr>
          <p:cNvPr id="5" name="Footer Placeholder 4"/>
          <p:cNvSpPr>
            <a:spLocks noGrp="1"/>
          </p:cNvSpPr>
          <p:nvPr>
            <p:ph type="ftr" sz="quarter" idx="3"/>
          </p:nvPr>
        </p:nvSpPr>
        <p:spPr>
          <a:xfrm>
            <a:off x="3633689" y="5719245"/>
            <a:ext cx="3702248" cy="328528"/>
          </a:xfrm>
          <a:prstGeom prst="rect">
            <a:avLst/>
          </a:prstGeom>
        </p:spPr>
        <p:txBody>
          <a:bodyPr vert="horz" lIns="91440" tIns="45720" rIns="91440" bIns="45720" rtlCol="0" anchor="ctr"/>
          <a:lstStyle>
            <a:lvl1pPr algn="ctr">
              <a:defRPr sz="1080">
                <a:solidFill>
                  <a:schemeClr val="tx1">
                    <a:tint val="75000"/>
                  </a:schemeClr>
                </a:solidFill>
              </a:defRPr>
            </a:lvl1pPr>
          </a:lstStyle>
          <a:p>
            <a:r>
              <a:rPr lang="en-US"/>
              <a:t>© 2024 by Martin Triebke DH7AFS (V24.1)</a:t>
            </a:r>
            <a:endParaRPr lang="de-DE"/>
          </a:p>
        </p:txBody>
      </p:sp>
      <p:sp>
        <p:nvSpPr>
          <p:cNvPr id="6" name="Slide Number Placeholder 5"/>
          <p:cNvSpPr>
            <a:spLocks noGrp="1"/>
          </p:cNvSpPr>
          <p:nvPr>
            <p:ph type="sldNum" sz="quarter" idx="4"/>
          </p:nvPr>
        </p:nvSpPr>
        <p:spPr>
          <a:xfrm>
            <a:off x="7747297" y="5719245"/>
            <a:ext cx="2468166" cy="328528"/>
          </a:xfrm>
          <a:prstGeom prst="rect">
            <a:avLst/>
          </a:prstGeom>
        </p:spPr>
        <p:txBody>
          <a:bodyPr vert="horz" lIns="91440" tIns="45720" rIns="91440" bIns="45720" rtlCol="0" anchor="ctr"/>
          <a:lstStyle>
            <a:lvl1pPr algn="r">
              <a:defRPr sz="1080">
                <a:solidFill>
                  <a:schemeClr val="tx1">
                    <a:tint val="75000"/>
                  </a:schemeClr>
                </a:solidFill>
              </a:defRPr>
            </a:lvl1pPr>
          </a:lstStyle>
          <a:p>
            <a:fld id="{3307B100-4A02-46EA-9FCF-1AF3187D809C}" type="slidenum">
              <a:rPr lang="de-DE" smtClean="0"/>
              <a:t>‹Nr.›</a:t>
            </a:fld>
            <a:endParaRPr lang="de-DE"/>
          </a:p>
        </p:txBody>
      </p:sp>
    </p:spTree>
    <p:extLst>
      <p:ext uri="{BB962C8B-B14F-4D97-AF65-F5344CB8AC3E}">
        <p14:creationId xmlns:p14="http://schemas.microsoft.com/office/powerpoint/2010/main" val="3384335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822686" rtl="0" eaLnBrk="1" latinLnBrk="0" hangingPunct="1">
        <a:lnSpc>
          <a:spcPct val="90000"/>
        </a:lnSpc>
        <a:spcBef>
          <a:spcPct val="0"/>
        </a:spcBef>
        <a:buNone/>
        <a:defRPr sz="3959" kern="1200">
          <a:solidFill>
            <a:schemeClr val="tx1"/>
          </a:solidFill>
          <a:latin typeface="+mj-lt"/>
          <a:ea typeface="+mj-ea"/>
          <a:cs typeface="+mj-cs"/>
        </a:defRPr>
      </a:lvl1pPr>
    </p:titleStyle>
    <p:bodyStyle>
      <a:lvl1pPr marL="205671" indent="-205671" algn="l" defTabSz="822686" rtl="0" eaLnBrk="1" latinLnBrk="0" hangingPunct="1">
        <a:lnSpc>
          <a:spcPct val="90000"/>
        </a:lnSpc>
        <a:spcBef>
          <a:spcPts val="900"/>
        </a:spcBef>
        <a:buFont typeface="Arial" panose="020B0604020202020204" pitchFamily="34" charset="0"/>
        <a:buChar char="•"/>
        <a:defRPr sz="2519" kern="1200">
          <a:solidFill>
            <a:schemeClr val="tx1"/>
          </a:solidFill>
          <a:latin typeface="+mn-lt"/>
          <a:ea typeface="+mn-ea"/>
          <a:cs typeface="+mn-cs"/>
        </a:defRPr>
      </a:lvl1pPr>
      <a:lvl2pPr marL="617014" indent="-205671" algn="l" defTabSz="822686" rtl="0" eaLnBrk="1" latinLnBrk="0" hangingPunct="1">
        <a:lnSpc>
          <a:spcPct val="90000"/>
        </a:lnSpc>
        <a:spcBef>
          <a:spcPts val="450"/>
        </a:spcBef>
        <a:buFont typeface="Arial" panose="020B0604020202020204" pitchFamily="34" charset="0"/>
        <a:buChar char="•"/>
        <a:defRPr sz="2159" kern="1200">
          <a:solidFill>
            <a:schemeClr val="tx1"/>
          </a:solidFill>
          <a:latin typeface="+mn-lt"/>
          <a:ea typeface="+mn-ea"/>
          <a:cs typeface="+mn-cs"/>
        </a:defRPr>
      </a:lvl2pPr>
      <a:lvl3pPr marL="1028357" indent="-205671" algn="l" defTabSz="822686" rtl="0" eaLnBrk="1" latinLnBrk="0" hangingPunct="1">
        <a:lnSpc>
          <a:spcPct val="90000"/>
        </a:lnSpc>
        <a:spcBef>
          <a:spcPts val="450"/>
        </a:spcBef>
        <a:buFont typeface="Arial" panose="020B0604020202020204" pitchFamily="34" charset="0"/>
        <a:buChar char="•"/>
        <a:defRPr sz="1799" kern="1200">
          <a:solidFill>
            <a:schemeClr val="tx1"/>
          </a:solidFill>
          <a:latin typeface="+mn-lt"/>
          <a:ea typeface="+mn-ea"/>
          <a:cs typeface="+mn-cs"/>
        </a:defRPr>
      </a:lvl3pPr>
      <a:lvl4pPr marL="1439700"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4pPr>
      <a:lvl5pPr marL="1851043"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5pPr>
      <a:lvl6pPr marL="2262386"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6pPr>
      <a:lvl7pPr marL="2673728"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7pPr>
      <a:lvl8pPr marL="3085071"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8pPr>
      <a:lvl9pPr marL="3496414"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9pPr>
    </p:bodyStyle>
    <p:otherStyle>
      <a:defPPr>
        <a:defRPr lang="en-US"/>
      </a:defPPr>
      <a:lvl1pPr marL="0" algn="l" defTabSz="822686" rtl="0" eaLnBrk="1" latinLnBrk="0" hangingPunct="1">
        <a:defRPr sz="1619" kern="1200">
          <a:solidFill>
            <a:schemeClr val="tx1"/>
          </a:solidFill>
          <a:latin typeface="+mn-lt"/>
          <a:ea typeface="+mn-ea"/>
          <a:cs typeface="+mn-cs"/>
        </a:defRPr>
      </a:lvl1pPr>
      <a:lvl2pPr marL="411343" algn="l" defTabSz="822686" rtl="0" eaLnBrk="1" latinLnBrk="0" hangingPunct="1">
        <a:defRPr sz="1619" kern="1200">
          <a:solidFill>
            <a:schemeClr val="tx1"/>
          </a:solidFill>
          <a:latin typeface="+mn-lt"/>
          <a:ea typeface="+mn-ea"/>
          <a:cs typeface="+mn-cs"/>
        </a:defRPr>
      </a:lvl2pPr>
      <a:lvl3pPr marL="822686" algn="l" defTabSz="822686" rtl="0" eaLnBrk="1" latinLnBrk="0" hangingPunct="1">
        <a:defRPr sz="1619" kern="1200">
          <a:solidFill>
            <a:schemeClr val="tx1"/>
          </a:solidFill>
          <a:latin typeface="+mn-lt"/>
          <a:ea typeface="+mn-ea"/>
          <a:cs typeface="+mn-cs"/>
        </a:defRPr>
      </a:lvl3pPr>
      <a:lvl4pPr marL="1234029" algn="l" defTabSz="822686" rtl="0" eaLnBrk="1" latinLnBrk="0" hangingPunct="1">
        <a:defRPr sz="1619" kern="1200">
          <a:solidFill>
            <a:schemeClr val="tx1"/>
          </a:solidFill>
          <a:latin typeface="+mn-lt"/>
          <a:ea typeface="+mn-ea"/>
          <a:cs typeface="+mn-cs"/>
        </a:defRPr>
      </a:lvl4pPr>
      <a:lvl5pPr marL="1645371" algn="l" defTabSz="822686" rtl="0" eaLnBrk="1" latinLnBrk="0" hangingPunct="1">
        <a:defRPr sz="1619" kern="1200">
          <a:solidFill>
            <a:schemeClr val="tx1"/>
          </a:solidFill>
          <a:latin typeface="+mn-lt"/>
          <a:ea typeface="+mn-ea"/>
          <a:cs typeface="+mn-cs"/>
        </a:defRPr>
      </a:lvl5pPr>
      <a:lvl6pPr marL="2056714" algn="l" defTabSz="822686" rtl="0" eaLnBrk="1" latinLnBrk="0" hangingPunct="1">
        <a:defRPr sz="1619" kern="1200">
          <a:solidFill>
            <a:schemeClr val="tx1"/>
          </a:solidFill>
          <a:latin typeface="+mn-lt"/>
          <a:ea typeface="+mn-ea"/>
          <a:cs typeface="+mn-cs"/>
        </a:defRPr>
      </a:lvl6pPr>
      <a:lvl7pPr marL="2468057" algn="l" defTabSz="822686" rtl="0" eaLnBrk="1" latinLnBrk="0" hangingPunct="1">
        <a:defRPr sz="1619" kern="1200">
          <a:solidFill>
            <a:schemeClr val="tx1"/>
          </a:solidFill>
          <a:latin typeface="+mn-lt"/>
          <a:ea typeface="+mn-ea"/>
          <a:cs typeface="+mn-cs"/>
        </a:defRPr>
      </a:lvl7pPr>
      <a:lvl8pPr marL="2879400" algn="l" defTabSz="822686" rtl="0" eaLnBrk="1" latinLnBrk="0" hangingPunct="1">
        <a:defRPr sz="1619" kern="1200">
          <a:solidFill>
            <a:schemeClr val="tx1"/>
          </a:solidFill>
          <a:latin typeface="+mn-lt"/>
          <a:ea typeface="+mn-ea"/>
          <a:cs typeface="+mn-cs"/>
        </a:defRPr>
      </a:lvl8pPr>
      <a:lvl9pPr marL="3290743" algn="l" defTabSz="822686" rtl="0" eaLnBrk="1" latinLnBrk="0" hangingPunct="1">
        <a:defRPr sz="16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2.jpe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2.jpe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jpe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jpe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2.jpe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6.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3" Type="http://schemas.openxmlformats.org/officeDocument/2006/relationships/image" Target="../media/image1.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2.jpeg"/><Relationship Id="rId9" Type="http://schemas.openxmlformats.org/officeDocument/2006/relationships/image" Target="../media/image72.png"/><Relationship Id="rId14" Type="http://schemas.openxmlformats.org/officeDocument/2006/relationships/image" Target="../media/image77.sv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0.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0.png"/><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jpeg"/></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2.jpe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1.svg"/><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2.jpeg"/><Relationship Id="rId4" Type="http://schemas.openxmlformats.org/officeDocument/2006/relationships/image" Target="../media/image79.png"/></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2.jpe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4.png"/></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90.png"/></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0.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png"/><Relationship Id="rId3" Type="http://schemas.openxmlformats.org/officeDocument/2006/relationships/image" Target="../media/image1.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2.jpeg"/><Relationship Id="rId9" Type="http://schemas.openxmlformats.org/officeDocument/2006/relationships/image" Target="../media/image91.png"/><Relationship Id="rId14" Type="http://schemas.openxmlformats.org/officeDocument/2006/relationships/image" Target="../media/image96.sv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image" Target="../media/image770.png"/><Relationship Id="rId4" Type="http://schemas.openxmlformats.org/officeDocument/2006/relationships/image" Target="../media/image2.jpeg"/></Relationships>
</file>

<file path=ppt/slides/_rels/slide142.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1.png"/><Relationship Id="rId7" Type="http://schemas.openxmlformats.org/officeDocument/2006/relationships/image" Target="../media/image99.png"/><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2.jpe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2.jpe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7.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png"/><Relationship Id="rId7" Type="http://schemas.openxmlformats.org/officeDocument/2006/relationships/image" Target="../media/image105.png"/><Relationship Id="rId2" Type="http://schemas.openxmlformats.org/officeDocument/2006/relationships/notesSlide" Target="../notesSlides/notesSlide145.xml"/><Relationship Id="rId1" Type="http://schemas.openxmlformats.org/officeDocument/2006/relationships/slideLayout" Target="../slideLayouts/slideLayout2.xml"/><Relationship Id="rId6" Type="http://schemas.openxmlformats.org/officeDocument/2006/relationships/image" Target="../media/image104.svg"/><Relationship Id="rId5" Type="http://schemas.openxmlformats.org/officeDocument/2006/relationships/image" Target="../media/image103.png"/><Relationship Id="rId10" Type="http://schemas.openxmlformats.org/officeDocument/2006/relationships/image" Target="../media/image108.svg"/><Relationship Id="rId4" Type="http://schemas.openxmlformats.org/officeDocument/2006/relationships/image" Target="../media/image2.jpeg"/><Relationship Id="rId9" Type="http://schemas.openxmlformats.org/officeDocument/2006/relationships/image" Target="../media/image107.png"/></Relationships>
</file>

<file path=ppt/slides/_rels/slide148.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png"/><Relationship Id="rId7" Type="http://schemas.openxmlformats.org/officeDocument/2006/relationships/image" Target="../media/image111.png"/><Relationship Id="rId2" Type="http://schemas.openxmlformats.org/officeDocument/2006/relationships/notesSlide" Target="../notesSlides/notesSlide146.xml"/><Relationship Id="rId1" Type="http://schemas.openxmlformats.org/officeDocument/2006/relationships/slideLayout" Target="../slideLayouts/slideLayout2.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2.jpeg"/></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2.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1.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1.png"/><Relationship Id="rId7" Type="http://schemas.openxmlformats.org/officeDocument/2006/relationships/image" Target="../media/image117.png"/><Relationship Id="rId12" Type="http://schemas.openxmlformats.org/officeDocument/2006/relationships/image" Target="../media/image122.svg"/><Relationship Id="rId2" Type="http://schemas.openxmlformats.org/officeDocument/2006/relationships/notesSlide" Target="../notesSlides/notesSlide149.xml"/><Relationship Id="rId1" Type="http://schemas.openxmlformats.org/officeDocument/2006/relationships/slideLayout" Target="../slideLayouts/slideLayout2.xml"/><Relationship Id="rId6" Type="http://schemas.openxmlformats.org/officeDocument/2006/relationships/image" Target="../media/image116.sv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svg"/><Relationship Id="rId4" Type="http://schemas.openxmlformats.org/officeDocument/2006/relationships/image" Target="../media/image2.jpeg"/><Relationship Id="rId9" Type="http://schemas.openxmlformats.org/officeDocument/2006/relationships/image" Target="../media/image119.pn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3.xml.rels><?xml version="1.0" encoding="UTF-8" standalone="yes"?>
<Relationships xmlns="http://schemas.openxmlformats.org/package/2006/relationships"><Relationship Id="rId8" Type="http://schemas.openxmlformats.org/officeDocument/2006/relationships/image" Target="../media/image126.svg"/><Relationship Id="rId3" Type="http://schemas.openxmlformats.org/officeDocument/2006/relationships/image" Target="../media/image1.png"/><Relationship Id="rId7" Type="http://schemas.openxmlformats.org/officeDocument/2006/relationships/image" Target="../media/image125.png"/><Relationship Id="rId2" Type="http://schemas.openxmlformats.org/officeDocument/2006/relationships/notesSlide" Target="../notesSlides/notesSlide151.xml"/><Relationship Id="rId1" Type="http://schemas.openxmlformats.org/officeDocument/2006/relationships/slideLayout" Target="../slideLayouts/slideLayout2.xml"/><Relationship Id="rId6" Type="http://schemas.openxmlformats.org/officeDocument/2006/relationships/image" Target="../media/image124.svg"/><Relationship Id="rId5" Type="http://schemas.openxmlformats.org/officeDocument/2006/relationships/image" Target="../media/image123.png"/><Relationship Id="rId4" Type="http://schemas.openxmlformats.org/officeDocument/2006/relationships/image" Target="../media/image2.jpe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2.jpe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6.xml.rels><?xml version="1.0" encoding="UTF-8" standalone="yes"?>
<Relationships xmlns="http://schemas.openxmlformats.org/package/2006/relationships"><Relationship Id="rId8" Type="http://schemas.openxmlformats.org/officeDocument/2006/relationships/image" Target="../media/image132.svg"/><Relationship Id="rId3" Type="http://schemas.openxmlformats.org/officeDocument/2006/relationships/image" Target="../media/image1.png"/><Relationship Id="rId7" Type="http://schemas.openxmlformats.org/officeDocument/2006/relationships/image" Target="../media/image131.png"/><Relationship Id="rId12" Type="http://schemas.openxmlformats.org/officeDocument/2006/relationships/image" Target="../media/image136.svg"/><Relationship Id="rId2" Type="http://schemas.openxmlformats.org/officeDocument/2006/relationships/notesSlide" Target="../notesSlides/notesSlide154.xml"/><Relationship Id="rId1" Type="http://schemas.openxmlformats.org/officeDocument/2006/relationships/slideLayout" Target="../slideLayouts/slideLayout2.xml"/><Relationship Id="rId6" Type="http://schemas.openxmlformats.org/officeDocument/2006/relationships/image" Target="../media/image130.sv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svg"/><Relationship Id="rId4" Type="http://schemas.openxmlformats.org/officeDocument/2006/relationships/image" Target="../media/image2.jpeg"/><Relationship Id="rId9" Type="http://schemas.openxmlformats.org/officeDocument/2006/relationships/image" Target="../media/image133.png"/></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2.xml"/><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2.jpe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4.xml.rels><?xml version="1.0" encoding="UTF-8" standalone="yes"?>
<Relationships xmlns="http://schemas.openxmlformats.org/package/2006/relationships"><Relationship Id="rId8" Type="http://schemas.openxmlformats.org/officeDocument/2006/relationships/image" Target="../media/image142.svg"/><Relationship Id="rId3" Type="http://schemas.openxmlformats.org/officeDocument/2006/relationships/image" Target="../media/image1.png"/><Relationship Id="rId7" Type="http://schemas.openxmlformats.org/officeDocument/2006/relationships/image" Target="../media/image141.png"/><Relationship Id="rId12" Type="http://schemas.openxmlformats.org/officeDocument/2006/relationships/image" Target="../media/image146.svg"/><Relationship Id="rId2" Type="http://schemas.openxmlformats.org/officeDocument/2006/relationships/notesSlide" Target="../notesSlides/notesSlide162.xml"/><Relationship Id="rId1" Type="http://schemas.openxmlformats.org/officeDocument/2006/relationships/slideLayout" Target="../slideLayouts/slideLayout2.xml"/><Relationship Id="rId6" Type="http://schemas.openxmlformats.org/officeDocument/2006/relationships/image" Target="../media/image140.svg"/><Relationship Id="rId11" Type="http://schemas.openxmlformats.org/officeDocument/2006/relationships/image" Target="../media/image145.png"/><Relationship Id="rId5" Type="http://schemas.openxmlformats.org/officeDocument/2006/relationships/image" Target="../media/image139.png"/><Relationship Id="rId10" Type="http://schemas.openxmlformats.org/officeDocument/2006/relationships/image" Target="../media/image144.svg"/><Relationship Id="rId4" Type="http://schemas.openxmlformats.org/officeDocument/2006/relationships/image" Target="../media/image2.jpeg"/><Relationship Id="rId9" Type="http://schemas.openxmlformats.org/officeDocument/2006/relationships/image" Target="../media/image143.png"/></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2.xml"/><Relationship Id="rId6" Type="http://schemas.openxmlformats.org/officeDocument/2006/relationships/image" Target="../media/image148.svg"/><Relationship Id="rId5" Type="http://schemas.openxmlformats.org/officeDocument/2006/relationships/image" Target="../media/image147.png"/><Relationship Id="rId4" Type="http://schemas.openxmlformats.org/officeDocument/2006/relationships/image" Target="../media/image2.jpeg"/></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0.svg"/><Relationship Id="rId2" Type="http://schemas.openxmlformats.org/officeDocument/2006/relationships/notesSlide" Target="../notesSlides/notesSlide171.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780.png"/><Relationship Id="rId4" Type="http://schemas.openxmlformats.org/officeDocument/2006/relationships/image" Target="../media/image2.jpeg"/></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2.xml"/><Relationship Id="rId6" Type="http://schemas.openxmlformats.org/officeDocument/2006/relationships/image" Target="../media/image152.svg"/><Relationship Id="rId5" Type="http://schemas.openxmlformats.org/officeDocument/2006/relationships/image" Target="../media/image151.png"/><Relationship Id="rId4" Type="http://schemas.openxmlformats.org/officeDocument/2006/relationships/image" Target="../media/image2.jpeg"/></Relationships>
</file>

<file path=ppt/slides/_rels/slide175.xml.rels><?xml version="1.0" encoding="UTF-8" standalone="yes"?>
<Relationships xmlns="http://schemas.openxmlformats.org/package/2006/relationships"><Relationship Id="rId8" Type="http://schemas.openxmlformats.org/officeDocument/2006/relationships/image" Target="../media/image156.svg"/><Relationship Id="rId3" Type="http://schemas.openxmlformats.org/officeDocument/2006/relationships/image" Target="../media/image1.png"/><Relationship Id="rId7" Type="http://schemas.openxmlformats.org/officeDocument/2006/relationships/image" Target="../media/image155.png"/><Relationship Id="rId2" Type="http://schemas.openxmlformats.org/officeDocument/2006/relationships/notesSlide" Target="../notesSlides/notesSlide173.xml"/><Relationship Id="rId1" Type="http://schemas.openxmlformats.org/officeDocument/2006/relationships/slideLayout" Target="../slideLayouts/slideLayout2.xml"/><Relationship Id="rId6" Type="http://schemas.openxmlformats.org/officeDocument/2006/relationships/image" Target="../media/image154.svg"/><Relationship Id="rId5" Type="http://schemas.openxmlformats.org/officeDocument/2006/relationships/image" Target="../media/image153.png"/><Relationship Id="rId4" Type="http://schemas.openxmlformats.org/officeDocument/2006/relationships/image" Target="../media/image2.jpeg"/></Relationships>
</file>

<file path=ppt/slides/_rels/slide176.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png"/><Relationship Id="rId7" Type="http://schemas.openxmlformats.org/officeDocument/2006/relationships/image" Target="../media/image159.png"/><Relationship Id="rId2" Type="http://schemas.openxmlformats.org/officeDocument/2006/relationships/notesSlide" Target="../notesSlides/notesSlide174.xml"/><Relationship Id="rId1" Type="http://schemas.openxmlformats.org/officeDocument/2006/relationships/slideLayout" Target="../slideLayouts/slideLayout2.xml"/><Relationship Id="rId6" Type="http://schemas.openxmlformats.org/officeDocument/2006/relationships/image" Target="../media/image158.svg"/><Relationship Id="rId5" Type="http://schemas.openxmlformats.org/officeDocument/2006/relationships/image" Target="../media/image157.png"/><Relationship Id="rId4" Type="http://schemas.openxmlformats.org/officeDocument/2006/relationships/image" Target="../media/image2.jpeg"/></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2.xml"/><Relationship Id="rId6" Type="http://schemas.openxmlformats.org/officeDocument/2006/relationships/image" Target="../media/image162.svg"/><Relationship Id="rId5" Type="http://schemas.openxmlformats.org/officeDocument/2006/relationships/image" Target="../media/image161.png"/><Relationship Id="rId4" Type="http://schemas.openxmlformats.org/officeDocument/2006/relationships/image" Target="../media/image2.jpeg"/></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2.xml"/><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2.jpeg"/></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5.xml"/><Relationship Id="rId1" Type="http://schemas.openxmlformats.org/officeDocument/2006/relationships/slideLayout" Target="../slideLayouts/slideLayout2.xml"/><Relationship Id="rId6" Type="http://schemas.openxmlformats.org/officeDocument/2006/relationships/image" Target="../media/image166.svg"/><Relationship Id="rId5" Type="http://schemas.openxmlformats.org/officeDocument/2006/relationships/image" Target="../media/image165.png"/><Relationship Id="rId4" Type="http://schemas.openxmlformats.org/officeDocument/2006/relationships/image" Target="../media/image2.jpeg"/></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9.xml.rels><?xml version="1.0" encoding="UTF-8" standalone="yes"?>
<Relationships xmlns="http://schemas.openxmlformats.org/package/2006/relationships"><Relationship Id="rId8" Type="http://schemas.openxmlformats.org/officeDocument/2006/relationships/image" Target="../media/image170.svg"/><Relationship Id="rId3" Type="http://schemas.openxmlformats.org/officeDocument/2006/relationships/image" Target="../media/image1.png"/><Relationship Id="rId7" Type="http://schemas.openxmlformats.org/officeDocument/2006/relationships/image" Target="../media/image169.png"/><Relationship Id="rId2" Type="http://schemas.openxmlformats.org/officeDocument/2006/relationships/notesSlide" Target="../notesSlides/notesSlide187.xml"/><Relationship Id="rId1" Type="http://schemas.openxmlformats.org/officeDocument/2006/relationships/slideLayout" Target="../slideLayouts/slideLayout2.xml"/><Relationship Id="rId6" Type="http://schemas.openxmlformats.org/officeDocument/2006/relationships/image" Target="../media/image168.svg"/><Relationship Id="rId5" Type="http://schemas.openxmlformats.org/officeDocument/2006/relationships/image" Target="../media/image167.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png"/><Relationship Id="rId7" Type="http://schemas.openxmlformats.org/officeDocument/2006/relationships/image" Target="../media/image1490.png"/><Relationship Id="rId2" Type="http://schemas.openxmlformats.org/officeDocument/2006/relationships/notesSlide" Target="../notesSlides/notesSlide188.xml"/><Relationship Id="rId1" Type="http://schemas.openxmlformats.org/officeDocument/2006/relationships/slideLayout" Target="../slideLayouts/slideLayout2.xml"/><Relationship Id="rId6" Type="http://schemas.openxmlformats.org/officeDocument/2006/relationships/image" Target="../media/image172.svg"/><Relationship Id="rId5" Type="http://schemas.openxmlformats.org/officeDocument/2006/relationships/image" Target="../media/image171.png"/><Relationship Id="rId4" Type="http://schemas.openxmlformats.org/officeDocument/2006/relationships/image" Target="../media/image2.jpeg"/></Relationships>
</file>

<file path=ppt/slides/_rels/slide191.xml.rels><?xml version="1.0" encoding="UTF-8" standalone="yes"?>
<Relationships xmlns="http://schemas.openxmlformats.org/package/2006/relationships"><Relationship Id="rId8" Type="http://schemas.openxmlformats.org/officeDocument/2006/relationships/image" Target="../media/image176.svg"/><Relationship Id="rId3" Type="http://schemas.openxmlformats.org/officeDocument/2006/relationships/image" Target="../media/image1.png"/><Relationship Id="rId7" Type="http://schemas.openxmlformats.org/officeDocument/2006/relationships/image" Target="../media/image175.png"/><Relationship Id="rId2" Type="http://schemas.openxmlformats.org/officeDocument/2006/relationships/notesSlide" Target="../notesSlides/notesSlide189.xml"/><Relationship Id="rId1" Type="http://schemas.openxmlformats.org/officeDocument/2006/relationships/slideLayout" Target="../slideLayouts/slideLayout2.xml"/><Relationship Id="rId6" Type="http://schemas.openxmlformats.org/officeDocument/2006/relationships/image" Target="../media/image174.svg"/><Relationship Id="rId5" Type="http://schemas.openxmlformats.org/officeDocument/2006/relationships/image" Target="../media/image173.png"/><Relationship Id="rId4" Type="http://schemas.openxmlformats.org/officeDocument/2006/relationships/image" Target="../media/image2.jpeg"/></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0.xml"/><Relationship Id="rId1" Type="http://schemas.openxmlformats.org/officeDocument/2006/relationships/slideLayout" Target="../slideLayouts/slideLayout2.xml"/><Relationship Id="rId5" Type="http://schemas.openxmlformats.org/officeDocument/2006/relationships/image" Target="../media/image177.jpeg"/><Relationship Id="rId4" Type="http://schemas.openxmlformats.org/officeDocument/2006/relationships/image" Target="../media/image2.jpeg"/></Relationships>
</file>

<file path=ppt/slides/_rels/slide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4.xml.rels><?xml version="1.0" encoding="UTF-8" standalone="yes"?>
<Relationships xmlns="http://schemas.openxmlformats.org/package/2006/relationships"><Relationship Id="rId8" Type="http://schemas.openxmlformats.org/officeDocument/2006/relationships/image" Target="../media/image1590.png"/><Relationship Id="rId3" Type="http://schemas.openxmlformats.org/officeDocument/2006/relationships/image" Target="../media/image1.png"/><Relationship Id="rId7" Type="http://schemas.openxmlformats.org/officeDocument/2006/relationships/image" Target="../media/image180.png"/><Relationship Id="rId2" Type="http://schemas.openxmlformats.org/officeDocument/2006/relationships/notesSlide" Target="../notesSlides/notesSlide192.xml"/><Relationship Id="rId1" Type="http://schemas.openxmlformats.org/officeDocument/2006/relationships/slideLayout" Target="../slideLayouts/slideLayout2.xml"/><Relationship Id="rId6" Type="http://schemas.openxmlformats.org/officeDocument/2006/relationships/image" Target="../media/image179.svg"/><Relationship Id="rId5" Type="http://schemas.openxmlformats.org/officeDocument/2006/relationships/image" Target="../media/image178.png"/><Relationship Id="rId4" Type="http://schemas.openxmlformats.org/officeDocument/2006/relationships/image" Target="../media/image2.jpeg"/></Relationships>
</file>

<file path=ppt/slides/_rels/slide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jpeg"/></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0.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hyperlink" Target="https://www.bundesnetzagentur.de/DE/Sachgebiete/Telekommunikation/Unternehmen_Institutionen/EMF/Standortbescheinigung/_functions/wattwaechter.html" TargetMode="External"/><Relationship Id="rId4" Type="http://schemas.openxmlformats.org/officeDocument/2006/relationships/image" Target="../media/image2.jpeg"/></Relationships>
</file>

<file path=ppt/slides/_rels/slide2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1.xml"/><Relationship Id="rId1" Type="http://schemas.openxmlformats.org/officeDocument/2006/relationships/slideLayout" Target="../slideLayouts/slideLayout2.xml"/><Relationship Id="rId5" Type="http://schemas.openxmlformats.org/officeDocument/2006/relationships/image" Target="../media/image540.png"/><Relationship Id="rId4" Type="http://schemas.openxmlformats.org/officeDocument/2006/relationships/image" Target="../media/image2.jpeg"/></Relationships>
</file>

<file path=ppt/slides/_rels/slide2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3.xml"/><Relationship Id="rId1" Type="http://schemas.openxmlformats.org/officeDocument/2006/relationships/slideLayout" Target="../slideLayouts/slideLayout2.xml"/><Relationship Id="rId6" Type="http://schemas.openxmlformats.org/officeDocument/2006/relationships/image" Target="../media/image182.svg"/><Relationship Id="rId5" Type="http://schemas.openxmlformats.org/officeDocument/2006/relationships/image" Target="../media/image181.png"/><Relationship Id="rId4" Type="http://schemas.openxmlformats.org/officeDocument/2006/relationships/image" Target="../media/image2.jpeg"/></Relationships>
</file>

<file path=ppt/slides/_rels/slide2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0.xml"/><Relationship Id="rId1" Type="http://schemas.openxmlformats.org/officeDocument/2006/relationships/slideLayout" Target="../slideLayouts/slideLayout2.xml"/><Relationship Id="rId5" Type="http://schemas.openxmlformats.org/officeDocument/2006/relationships/image" Target="../media/image183.png"/><Relationship Id="rId4" Type="http://schemas.openxmlformats.org/officeDocument/2006/relationships/image" Target="../media/image2.jpeg"/></Relationships>
</file>

<file path=ppt/slides/_rels/slide2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govdata.de/dl-de/by-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2.jpeg"/><Relationship Id="rId4" Type="http://schemas.openxmlformats.org/officeDocument/2006/relationships/image" Target="../media/image110.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C91666-0A66-0A8A-E282-CC7A531BA39A}"/>
              </a:ext>
            </a:extLst>
          </p:cNvPr>
          <p:cNvSpPr/>
          <p:nvPr/>
        </p:nvSpPr>
        <p:spPr>
          <a:xfrm rot="10800000">
            <a:off x="-650" y="-1"/>
            <a:ext cx="10970276" cy="6170613"/>
          </a:xfrm>
          <a:prstGeom prst="rect">
            <a:avLst/>
          </a:prstGeom>
          <a:blipFill dpi="0" rotWithShape="1">
            <a:blip r:embed="rId2">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258762" y="457201"/>
            <a:ext cx="10450799" cy="1604356"/>
          </a:xfrm>
        </p:spPr>
        <p:txBody>
          <a:bodyPr>
            <a:normAutofit fontScale="92500" lnSpcReduction="10000"/>
          </a:bodyPr>
          <a:lstStyle/>
          <a:p>
            <a:r>
              <a:rPr lang="de-DE" sz="7200" dirty="0">
                <a:latin typeface="Academy Engraved LET" pitchFamily="2" charset="0"/>
              </a:rPr>
              <a:t>Amateurfunk</a:t>
            </a:r>
          </a:p>
          <a:p>
            <a:r>
              <a:rPr lang="de-DE" sz="4400" dirty="0">
                <a:latin typeface="Academy Engraved LET" pitchFamily="2" charset="0"/>
              </a:rPr>
              <a:t>Vorbereitung auf die Lizenzprüfung</a:t>
            </a:r>
          </a:p>
        </p:txBody>
      </p:sp>
      <p:sp>
        <p:nvSpPr>
          <p:cNvPr id="4" name="Textfeld 3"/>
          <p:cNvSpPr txBox="1"/>
          <p:nvPr/>
        </p:nvSpPr>
        <p:spPr>
          <a:xfrm>
            <a:off x="1491250" y="4507560"/>
            <a:ext cx="7985819" cy="646331"/>
          </a:xfrm>
          <a:prstGeom prst="rect">
            <a:avLst/>
          </a:prstGeom>
          <a:noFill/>
        </p:spPr>
        <p:txBody>
          <a:bodyPr wrap="square" rtlCol="0">
            <a:spAutoFit/>
          </a:bodyPr>
          <a:lstStyle/>
          <a:p>
            <a:pPr algn="ctr"/>
            <a:r>
              <a:rPr lang="de-DE" sz="3600" dirty="0">
                <a:latin typeface="Calibri" panose="020F0502020204030204" pitchFamily="34" charset="0"/>
              </a:rPr>
              <a:t>-.-.  --.-     -..  .     -..  ….  --…  .-  ..-.  …</a:t>
            </a:r>
          </a:p>
        </p:txBody>
      </p:sp>
      <p:sp>
        <p:nvSpPr>
          <p:cNvPr id="5" name="Inhaltsplatzhalter 4">
            <a:extLst>
              <a:ext uri="{FF2B5EF4-FFF2-40B4-BE49-F238E27FC236}">
                <a16:creationId xmlns:a16="http://schemas.microsoft.com/office/drawing/2014/main" id="{C7134EB9-31BA-4240-B2C5-DF6F277B19BF}"/>
              </a:ext>
            </a:extLst>
          </p:cNvPr>
          <p:cNvSpPr txBox="1">
            <a:spLocks/>
          </p:cNvSpPr>
          <p:nvPr/>
        </p:nvSpPr>
        <p:spPr>
          <a:xfrm>
            <a:off x="258762" y="5153891"/>
            <a:ext cx="10450800" cy="789708"/>
          </a:xfrm>
          <a:prstGeom prst="rect">
            <a:avLst/>
          </a:prstGeom>
        </p:spPr>
        <p:txBody>
          <a:bodyPr vert="horz" lIns="0" tIns="0" rIns="0" bIns="0" rtlCol="0" anchor="ctr">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Hinweis/Disclaimer:</a:t>
            </a:r>
          </a:p>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lang="de-DE" sz="1000" dirty="0">
                <a:solidFill>
                  <a:srgbClr val="000000"/>
                </a:solidFill>
                <a:cs typeface="Arial" panose="020B0604020202020204" pitchFamily="34" charset="0"/>
              </a:rPr>
              <a:t>D</a:t>
            </a:r>
            <a:r>
              <a:rPr kumimoji="0" lang="de-DE" sz="1000" b="0" i="0" u="none" strike="noStrike" kern="1200" cap="none" spc="0" normalizeH="0" baseline="0" noProof="0" dirty="0" err="1">
                <a:ln>
                  <a:noFill/>
                </a:ln>
                <a:solidFill>
                  <a:srgbClr val="000000"/>
                </a:solidFill>
                <a:effectLst/>
                <a:uLnTx/>
                <a:uFillTx/>
                <a:cs typeface="Arial" panose="020B0604020202020204" pitchFamily="34" charset="0"/>
              </a:rPr>
              <a:t>ie</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 in</a:t>
            </a:r>
            <a:r>
              <a:rPr kumimoji="0" lang="de-DE" sz="1000" b="0" i="0" u="none" strike="noStrike" kern="1200" cap="none" spc="0" normalizeH="0" noProof="0" dirty="0">
                <a:ln>
                  <a:noFill/>
                </a:ln>
                <a:solidFill>
                  <a:srgbClr val="000000"/>
                </a:solidFill>
                <a:effectLst/>
                <a:uLnTx/>
                <a:uFillTx/>
                <a:cs typeface="Arial" panose="020B0604020202020204" pitchFamily="34" charset="0"/>
              </a:rPr>
              <a:t> diesem Dokument enthaltenen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Folien und deren Inhalte wurden nach bestem Wissen zusammengestellt,  dennoch kann</a:t>
            </a:r>
            <a:r>
              <a:rPr kumimoji="0" lang="de-DE" sz="1000" b="0" i="0" u="none" strike="noStrike" kern="1200" cap="none" spc="0" normalizeH="0" noProof="0" dirty="0">
                <a:ln>
                  <a:noFill/>
                </a:ln>
                <a:solidFill>
                  <a:srgbClr val="000000"/>
                </a:solidFill>
                <a:effectLst/>
                <a:uLnTx/>
                <a:uFillTx/>
                <a:cs typeface="Arial" panose="020B0604020202020204" pitchFamily="34" charset="0"/>
              </a:rPr>
              <a:t> natürlich keine Gewähr für Richtigkeit und Vollständigkeit übernommen werden.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Die verlinkten Dokumente gehören nicht zum Inhalt dieses Foliensatzes, da ich auf</a:t>
            </a:r>
            <a:r>
              <a:rPr kumimoji="0" lang="de-DE" sz="1000" b="0" i="0" u="none" strike="noStrike" kern="1200" cap="none" spc="0" normalizeH="0" noProof="0" dirty="0">
                <a:ln>
                  <a:noFill/>
                </a:ln>
                <a:solidFill>
                  <a:srgbClr val="000000"/>
                </a:solidFill>
                <a:effectLst/>
                <a:uLnTx/>
                <a:uFillTx/>
                <a:cs typeface="Arial" panose="020B0604020202020204" pitchFamily="34" charset="0"/>
              </a:rPr>
              <a:t> diese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keinen Einfluss habe.</a:t>
            </a:r>
          </a:p>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lang="de-DE" sz="1000" dirty="0">
                <a:solidFill>
                  <a:srgbClr val="000000"/>
                </a:solidFill>
                <a:cs typeface="Arial" panose="020B0604020202020204" pitchFamily="34" charset="0"/>
              </a:rPr>
              <a:t>Fehler und Irrtümer vorbehalten</a:t>
            </a:r>
            <a:r>
              <a:rPr lang="de-DE" sz="1000" dirty="0">
                <a:solidFill>
                  <a:srgbClr val="000000"/>
                </a:solidFill>
                <a:latin typeface="Arial" panose="020B0604020202020204" pitchFamily="34" charset="0"/>
                <a:cs typeface="Arial" panose="020B0604020202020204" pitchFamily="34" charset="0"/>
              </a:rPr>
              <a:t>.</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Untertitel 2">
            <a:extLst>
              <a:ext uri="{FF2B5EF4-FFF2-40B4-BE49-F238E27FC236}">
                <a16:creationId xmlns:a16="http://schemas.microsoft.com/office/drawing/2014/main" id="{37A19FD8-7A8F-439B-8281-EF1C0EA62CFC}"/>
              </a:ext>
            </a:extLst>
          </p:cNvPr>
          <p:cNvSpPr txBox="1">
            <a:spLocks/>
          </p:cNvSpPr>
          <p:nvPr/>
        </p:nvSpPr>
        <p:spPr>
          <a:xfrm>
            <a:off x="258759" y="2341938"/>
            <a:ext cx="10450799" cy="1604356"/>
          </a:xfrm>
          <a:prstGeom prst="rect">
            <a:avLst/>
          </a:prstGeom>
        </p:spPr>
        <p:txBody>
          <a:bodyPr vert="horz" lIns="91440" tIns="45720" rIns="91440" bIns="45720" rtlCol="0">
            <a:normAutofit/>
          </a:bodyPr>
          <a:lstStyle>
            <a:lvl1pPr marL="0" indent="0" algn="ctr" defTabSz="822686" rtl="0" eaLnBrk="1" latinLnBrk="0" hangingPunct="1">
              <a:lnSpc>
                <a:spcPct val="90000"/>
              </a:lnSpc>
              <a:spcBef>
                <a:spcPts val="900"/>
              </a:spcBef>
              <a:buFont typeface="Arial" panose="020B0604020202020204" pitchFamily="34" charset="0"/>
              <a:buNone/>
              <a:defRPr sz="2159" kern="1200">
                <a:solidFill>
                  <a:schemeClr val="tx1"/>
                </a:solidFill>
                <a:latin typeface="+mn-lt"/>
                <a:ea typeface="+mn-ea"/>
                <a:cs typeface="+mn-cs"/>
              </a:defRPr>
            </a:lvl1pPr>
            <a:lvl2pPr marL="411343" indent="0" algn="ctr" defTabSz="822686" rtl="0" eaLnBrk="1" latinLnBrk="0" hangingPunct="1">
              <a:lnSpc>
                <a:spcPct val="90000"/>
              </a:lnSpc>
              <a:spcBef>
                <a:spcPts val="450"/>
              </a:spcBef>
              <a:buFont typeface="Arial" panose="020B0604020202020204" pitchFamily="34" charset="0"/>
              <a:buNone/>
              <a:defRPr sz="1799" kern="1200">
                <a:solidFill>
                  <a:schemeClr val="tx1"/>
                </a:solidFill>
                <a:latin typeface="+mn-lt"/>
                <a:ea typeface="+mn-ea"/>
                <a:cs typeface="+mn-cs"/>
              </a:defRPr>
            </a:lvl2pPr>
            <a:lvl3pPr marL="822686" indent="0" algn="ctr" defTabSz="822686" rtl="0" eaLnBrk="1" latinLnBrk="0" hangingPunct="1">
              <a:lnSpc>
                <a:spcPct val="90000"/>
              </a:lnSpc>
              <a:spcBef>
                <a:spcPts val="450"/>
              </a:spcBef>
              <a:buFont typeface="Arial" panose="020B0604020202020204" pitchFamily="34" charset="0"/>
              <a:buNone/>
              <a:defRPr sz="1619" kern="1200">
                <a:solidFill>
                  <a:schemeClr val="tx1"/>
                </a:solidFill>
                <a:latin typeface="+mn-lt"/>
                <a:ea typeface="+mn-ea"/>
                <a:cs typeface="+mn-cs"/>
              </a:defRPr>
            </a:lvl3pPr>
            <a:lvl4pPr marL="1234029"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371"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6714"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057"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79400"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0743"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de-DE" sz="10700" dirty="0"/>
              <a:t>CQ  DE  DH7AFS</a:t>
            </a:r>
            <a:endParaRPr lang="de-DE" sz="6600" dirty="0"/>
          </a:p>
        </p:txBody>
      </p:sp>
      <p:sp>
        <p:nvSpPr>
          <p:cNvPr id="7" name="Rechteck 6">
            <a:extLst>
              <a:ext uri="{FF2B5EF4-FFF2-40B4-BE49-F238E27FC236}">
                <a16:creationId xmlns:a16="http://schemas.microsoft.com/office/drawing/2014/main" id="{C6358AAC-A2FA-1334-0196-23FD9DA0868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73158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Lernhinweis zu Technischen Kenntnissen 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lvl="0" indent="0">
              <a:buNone/>
              <a:defRPr/>
            </a:pPr>
            <a:r>
              <a:rPr lang="de-DE" dirty="0">
                <a:solidFill>
                  <a:srgbClr val="000000"/>
                </a:solidFill>
              </a:rPr>
              <a:t>Empfohlenes Vorgehen für die technischen Kenntnisse A:</a:t>
            </a:r>
          </a:p>
          <a:p>
            <a:pPr lvl="0">
              <a:buFontTx/>
              <a:buChar char="-"/>
              <a:defRPr/>
            </a:pPr>
            <a:r>
              <a:rPr lang="de-DE" dirty="0">
                <a:solidFill>
                  <a:srgbClr val="000000"/>
                </a:solidFill>
              </a:rPr>
              <a:t>Durch einfaches Auswendiglernen kommt man zwar ggf. auch ans Ziel, erlangt jedoch kein Know-how dazu</a:t>
            </a:r>
          </a:p>
          <a:p>
            <a:pPr lvl="0">
              <a:buFontTx/>
              <a:buChar char="-"/>
              <a:defRPr/>
            </a:pPr>
            <a:r>
              <a:rPr lang="de-DE" dirty="0">
                <a:solidFill>
                  <a:srgbClr val="000000"/>
                </a:solidFill>
              </a:rPr>
              <a:t>Ziel: die Zusammenhänge und Grundlagen verstehen</a:t>
            </a:r>
          </a:p>
          <a:p>
            <a:pPr lvl="1">
              <a:lnSpc>
                <a:spcPct val="107000"/>
              </a:lnSpc>
              <a:buFontTx/>
              <a:buChar char="-"/>
              <a:defRPr/>
            </a:pPr>
            <a:r>
              <a:rPr lang="de-DE" dirty="0">
                <a:solidFill>
                  <a:srgbClr val="000000"/>
                </a:solidFill>
              </a:rPr>
              <a:t>Grundlagen/Grundprinzipien begreifen, anwenden, kombinieren. Man lernt dann nicht nur für die Prüfung, sondern hat später auch noch einen Nutzen davon</a:t>
            </a:r>
          </a:p>
          <a:p>
            <a:pPr lvl="1">
              <a:lnSpc>
                <a:spcPct val="107000"/>
              </a:lnSpc>
              <a:buFontTx/>
              <a:buChar char="-"/>
              <a:defRPr/>
            </a:pPr>
            <a:r>
              <a:rPr lang="de-DE" dirty="0">
                <a:solidFill>
                  <a:srgbClr val="000000"/>
                </a:solidFill>
              </a:rPr>
              <a:t>Faustregel statt Formelsuche reicht bei vielen Fragen aus, mit Ersatzbildern und Gedankenspielen arbeiten</a:t>
            </a:r>
          </a:p>
          <a:p>
            <a:pPr lvl="1">
              <a:lnSpc>
                <a:spcPct val="107000"/>
              </a:lnSpc>
              <a:buFontTx/>
              <a:buChar char="-"/>
              <a:defRPr/>
            </a:pPr>
            <a:r>
              <a:rPr lang="de-DE" dirty="0">
                <a:solidFill>
                  <a:srgbClr val="000000"/>
                </a:solidFill>
              </a:rPr>
              <a:t>In Grundeinheiten rechnen (z.B. Volt statt mV, Ampere statt mA, Hz statt kHz)</a:t>
            </a:r>
          </a:p>
          <a:p>
            <a:pPr lvl="1">
              <a:lnSpc>
                <a:spcPct val="107000"/>
              </a:lnSpc>
              <a:buFontTx/>
              <a:buChar char="-"/>
              <a:defRPr/>
            </a:pPr>
            <a:r>
              <a:rPr lang="de-DE" dirty="0">
                <a:solidFill>
                  <a:srgbClr val="000000"/>
                </a:solidFill>
              </a:rPr>
              <a:t>Formeln müssen nicht auswendig gelernt werden. Man sollte aber wissen, wo sie in der Formelsammlung stehen und wann/wie sie anzuwenden sind.</a:t>
            </a:r>
          </a:p>
          <a:p>
            <a:pPr lvl="1">
              <a:lnSpc>
                <a:spcPct val="107000"/>
              </a:lnSpc>
              <a:buFontTx/>
              <a:buChar char="-"/>
              <a:defRPr/>
            </a:pPr>
            <a:r>
              <a:rPr lang="de-DE" dirty="0">
                <a:solidFill>
                  <a:srgbClr val="000000"/>
                </a:solidFill>
              </a:rPr>
              <a:t>Die Frage genau ansehen (Einheit! Wie sind die Angaben zu verstehen? Vorsicht Verwechslungsgefahr!, …)</a:t>
            </a:r>
          </a:p>
          <a:p>
            <a:pPr lvl="1">
              <a:lnSpc>
                <a:spcPct val="107000"/>
              </a:lnSpc>
              <a:buFontTx/>
              <a:buChar char="-"/>
              <a:defRPr/>
            </a:pPr>
            <a:r>
              <a:rPr lang="de-DE" dirty="0">
                <a:solidFill>
                  <a:srgbClr val="000000"/>
                </a:solidFill>
              </a:rPr>
              <a:t>Nicht durch vermeintlich richtige Antworten in die Irre führen lassen. Bei Rechenaufgaben stehen in der Antwortauswahl oft genau die Zahlenwerte, die man erhält, wenn man beim Rechnen unvorsichtig war…</a:t>
            </a:r>
          </a:p>
          <a:p>
            <a:pPr lvl="1">
              <a:lnSpc>
                <a:spcPct val="107000"/>
              </a:lnSpc>
              <a:buFontTx/>
              <a:buChar char="-"/>
              <a:defRPr/>
            </a:pPr>
            <a:r>
              <a:rPr lang="de-DE" dirty="0">
                <a:solidFill>
                  <a:srgbClr val="000000"/>
                </a:solidFill>
              </a:rPr>
              <a:t>Etwas Auswendiglernen bleibt dennoch… </a:t>
            </a:r>
          </a:p>
          <a:p>
            <a:pPr>
              <a:defRPr/>
            </a:pPr>
            <a:endParaRPr lang="de-DE" dirty="0">
              <a:solidFill>
                <a:srgbClr val="000000"/>
              </a:solidFill>
            </a:endParaRP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2568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Das elektrische </a:t>
            </a:r>
            <a:r>
              <a:rPr lang="de-DE" dirty="0">
                <a:solidFill>
                  <a:schemeClr val="tx1"/>
                </a:solidFill>
                <a:latin typeface="+mn-lt"/>
              </a:rPr>
              <a:t>F</a:t>
            </a:r>
            <a:r>
              <a:rPr kumimoji="0" lang="de-DE" sz="2800" b="0" i="0" u="none" strike="noStrike" kern="1200" cap="none" spc="0" normalizeH="0" baseline="0" noProof="0" dirty="0" err="1">
                <a:ln>
                  <a:noFill/>
                </a:ln>
                <a:solidFill>
                  <a:schemeClr val="tx1"/>
                </a:solidFill>
                <a:effectLst/>
                <a:uLnTx/>
                <a:uFillTx/>
                <a:latin typeface="+mn-lt"/>
                <a:ea typeface="+mj-ea"/>
                <a:cs typeface="+mj-cs"/>
              </a:rPr>
              <a:t>eld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88B1A464-F50D-DF1D-C7CE-1131B109B804}"/>
              </a:ext>
            </a:extLst>
          </p:cNvPr>
          <p:cNvGrpSpPr/>
          <p:nvPr/>
        </p:nvGrpSpPr>
        <p:grpSpPr>
          <a:xfrm>
            <a:off x="341547" y="1531467"/>
            <a:ext cx="3386024" cy="3495913"/>
            <a:chOff x="341547" y="1531467"/>
            <a:chExt cx="3386024" cy="3495913"/>
          </a:xfrm>
        </p:grpSpPr>
        <p:sp>
          <p:nvSpPr>
            <p:cNvPr id="7" name="Rechteck 6">
              <a:extLst>
                <a:ext uri="{FF2B5EF4-FFF2-40B4-BE49-F238E27FC236}">
                  <a16:creationId xmlns:a16="http://schemas.microsoft.com/office/drawing/2014/main" id="{8083C647-919B-EB6C-84AD-5F278D628626}"/>
                </a:ext>
              </a:extLst>
            </p:cNvPr>
            <p:cNvSpPr/>
            <p:nvPr/>
          </p:nvSpPr>
          <p:spPr>
            <a:xfrm rot="5400000">
              <a:off x="2920940" y="1630527"/>
              <a:ext cx="45719" cy="1567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B4CEC83-6AF9-4DAA-B394-2025EE33C69A}"/>
                </a:ext>
              </a:extLst>
            </p:cNvPr>
            <p:cNvSpPr/>
            <p:nvPr/>
          </p:nvSpPr>
          <p:spPr>
            <a:xfrm rot="5400000">
              <a:off x="2920940" y="3360775"/>
              <a:ext cx="45719" cy="1567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3F9B594B-8E55-F959-1781-A0EA558AA024}"/>
                </a:ext>
              </a:extLst>
            </p:cNvPr>
            <p:cNvCxnSpPr/>
            <p:nvPr/>
          </p:nvCxnSpPr>
          <p:spPr>
            <a:xfrm rot="5400000">
              <a:off x="2515120" y="1961453"/>
              <a:ext cx="8599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EA843C1-4A10-02BC-02B6-449871464692}"/>
                </a:ext>
              </a:extLst>
            </p:cNvPr>
            <p:cNvCxnSpPr/>
            <p:nvPr/>
          </p:nvCxnSpPr>
          <p:spPr>
            <a:xfrm rot="5400000">
              <a:off x="2515120" y="4597392"/>
              <a:ext cx="8599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07A6B253-2FD0-553D-C5D3-7527FAF67209}"/>
                </a:ext>
              </a:extLst>
            </p:cNvPr>
            <p:cNvSpPr/>
            <p:nvPr/>
          </p:nvSpPr>
          <p:spPr>
            <a:xfrm rot="5400000">
              <a:off x="1110594" y="317142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22D38558-A1A6-3560-4ACE-8F0EDE038A91}"/>
                </a:ext>
              </a:extLst>
            </p:cNvPr>
            <p:cNvSpPr/>
            <p:nvPr/>
          </p:nvSpPr>
          <p:spPr>
            <a:xfrm rot="5400000">
              <a:off x="1106907" y="340386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9D2B6328-B360-860C-6B85-CDD497968642}"/>
                </a:ext>
              </a:extLst>
            </p:cNvPr>
            <p:cNvCxnSpPr/>
            <p:nvPr/>
          </p:nvCxnSpPr>
          <p:spPr>
            <a:xfrm rot="5400000">
              <a:off x="344616" y="2351445"/>
              <a:ext cx="16399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A0FC4CF-A389-5975-C0C6-1D3BA75CBDE1}"/>
                </a:ext>
              </a:extLst>
            </p:cNvPr>
            <p:cNvCxnSpPr/>
            <p:nvPr/>
          </p:nvCxnSpPr>
          <p:spPr>
            <a:xfrm rot="5400000">
              <a:off x="374895" y="4241366"/>
              <a:ext cx="1569513" cy="25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04B2BF3F-99D6-B827-2A77-332086EF7138}"/>
                </a:ext>
              </a:extLst>
            </p:cNvPr>
            <p:cNvCxnSpPr/>
            <p:nvPr/>
          </p:nvCxnSpPr>
          <p:spPr>
            <a:xfrm flipH="1" flipV="1">
              <a:off x="1160908" y="1531468"/>
              <a:ext cx="17828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5F89FBB2-8276-87AD-2C7D-99B2BDC5C46D}"/>
                </a:ext>
              </a:extLst>
            </p:cNvPr>
            <p:cNvCxnSpPr/>
            <p:nvPr/>
          </p:nvCxnSpPr>
          <p:spPr>
            <a:xfrm flipH="1" flipV="1">
              <a:off x="1160908" y="5027379"/>
              <a:ext cx="1782891"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3EEE3E74-35B0-AD79-17C1-C87B9DFB4CEA}"/>
                </a:ext>
              </a:extLst>
            </p:cNvPr>
            <p:cNvCxnSpPr/>
            <p:nvPr/>
          </p:nvCxnSpPr>
          <p:spPr>
            <a:xfrm rot="5400000">
              <a:off x="2847513" y="3297554"/>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0DDD065-A195-EC35-B91D-1CA5EEE3741B}"/>
                </a:ext>
              </a:extLst>
            </p:cNvPr>
            <p:cNvCxnSpPr/>
            <p:nvPr/>
          </p:nvCxnSpPr>
          <p:spPr>
            <a:xfrm rot="5400000">
              <a:off x="2639943" y="3295116"/>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851F5E2-ACAC-02B9-C5AF-10ACE7334713}"/>
                </a:ext>
              </a:extLst>
            </p:cNvPr>
            <p:cNvCxnSpPr/>
            <p:nvPr/>
          </p:nvCxnSpPr>
          <p:spPr>
            <a:xfrm rot="5400000">
              <a:off x="1689891" y="3294534"/>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7644415E-5FB6-22E9-3B29-065E5D2A4F73}"/>
                </a:ext>
              </a:extLst>
            </p:cNvPr>
            <p:cNvCxnSpPr/>
            <p:nvPr/>
          </p:nvCxnSpPr>
          <p:spPr>
            <a:xfrm rot="5400000">
              <a:off x="1940753" y="3294587"/>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290C770-D55C-0143-D8CE-5451AF843CE7}"/>
                </a:ext>
              </a:extLst>
            </p:cNvPr>
            <p:cNvCxnSpPr/>
            <p:nvPr/>
          </p:nvCxnSpPr>
          <p:spPr>
            <a:xfrm rot="5400000">
              <a:off x="2183049" y="3294534"/>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AADA14FF-A1F8-7F05-4982-3030E8D7500F}"/>
                </a:ext>
              </a:extLst>
            </p:cNvPr>
            <p:cNvCxnSpPr/>
            <p:nvPr/>
          </p:nvCxnSpPr>
          <p:spPr>
            <a:xfrm rot="5400000">
              <a:off x="1454577" y="3297554"/>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6B8AFB9D-A9C1-E99A-6DE6-37649F34C339}"/>
                </a:ext>
              </a:extLst>
            </p:cNvPr>
            <p:cNvCxnSpPr/>
            <p:nvPr/>
          </p:nvCxnSpPr>
          <p:spPr>
            <a:xfrm rot="5400000">
              <a:off x="2420640" y="3301822"/>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0BB54387-CF68-BC5F-4461-1B55C51809E5}"/>
                </a:ext>
              </a:extLst>
            </p:cNvPr>
            <p:cNvSpPr txBox="1"/>
            <p:nvPr/>
          </p:nvSpPr>
          <p:spPr>
            <a:xfrm>
              <a:off x="779371" y="3040757"/>
              <a:ext cx="300082" cy="369332"/>
            </a:xfrm>
            <a:prstGeom prst="rect">
              <a:avLst/>
            </a:prstGeom>
            <a:noFill/>
          </p:spPr>
          <p:txBody>
            <a:bodyPr wrap="none" rtlCol="0">
              <a:spAutoFit/>
            </a:bodyPr>
            <a:lstStyle/>
            <a:p>
              <a:r>
                <a:rPr lang="de-DE" dirty="0"/>
                <a:t>+</a:t>
              </a:r>
              <a:endParaRPr lang="de-DE" baseline="-25000" dirty="0"/>
            </a:p>
          </p:txBody>
        </p:sp>
        <p:sp>
          <p:nvSpPr>
            <p:cNvPr id="29" name="Textfeld 28">
              <a:extLst>
                <a:ext uri="{FF2B5EF4-FFF2-40B4-BE49-F238E27FC236}">
                  <a16:creationId xmlns:a16="http://schemas.microsoft.com/office/drawing/2014/main" id="{D2B6AE21-D134-71A4-0B68-90305D115820}"/>
                </a:ext>
              </a:extLst>
            </p:cNvPr>
            <p:cNvSpPr txBox="1"/>
            <p:nvPr/>
          </p:nvSpPr>
          <p:spPr>
            <a:xfrm>
              <a:off x="797019" y="3286839"/>
              <a:ext cx="255198" cy="369332"/>
            </a:xfrm>
            <a:prstGeom prst="rect">
              <a:avLst/>
            </a:prstGeom>
            <a:noFill/>
          </p:spPr>
          <p:txBody>
            <a:bodyPr wrap="none" rtlCol="0">
              <a:spAutoFit/>
            </a:bodyPr>
            <a:lstStyle/>
            <a:p>
              <a:r>
                <a:rPr lang="de-DE" dirty="0"/>
                <a:t>-</a:t>
              </a:r>
              <a:endParaRPr lang="de-DE" baseline="-25000" dirty="0"/>
            </a:p>
          </p:txBody>
        </p:sp>
        <p:sp>
          <p:nvSpPr>
            <p:cNvPr id="30" name="Geschweifte Klammer links 29">
              <a:extLst>
                <a:ext uri="{FF2B5EF4-FFF2-40B4-BE49-F238E27FC236}">
                  <a16:creationId xmlns:a16="http://schemas.microsoft.com/office/drawing/2014/main" id="{E3B47DF1-E089-8EEF-A02D-6D676F5A6697}"/>
                </a:ext>
              </a:extLst>
            </p:cNvPr>
            <p:cNvSpPr/>
            <p:nvPr/>
          </p:nvSpPr>
          <p:spPr>
            <a:xfrm>
              <a:off x="1781352" y="2437160"/>
              <a:ext cx="304507" cy="16845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Textfeld 30">
              <a:extLst>
                <a:ext uri="{FF2B5EF4-FFF2-40B4-BE49-F238E27FC236}">
                  <a16:creationId xmlns:a16="http://schemas.microsoft.com/office/drawing/2014/main" id="{CE68B65C-2EAF-2FE9-A879-FA63C3124B9E}"/>
                </a:ext>
              </a:extLst>
            </p:cNvPr>
            <p:cNvSpPr txBox="1"/>
            <p:nvPr/>
          </p:nvSpPr>
          <p:spPr>
            <a:xfrm>
              <a:off x="1501582" y="3101663"/>
              <a:ext cx="306494" cy="369332"/>
            </a:xfrm>
            <a:prstGeom prst="rect">
              <a:avLst/>
            </a:prstGeom>
            <a:noFill/>
          </p:spPr>
          <p:txBody>
            <a:bodyPr wrap="none" rtlCol="0">
              <a:spAutoFit/>
            </a:bodyPr>
            <a:lstStyle/>
            <a:p>
              <a:r>
                <a:rPr lang="de-DE" dirty="0"/>
                <a:t>d</a:t>
              </a:r>
              <a:endParaRPr lang="de-DE" baseline="-25000" dirty="0"/>
            </a:p>
          </p:txBody>
        </p:sp>
        <p:cxnSp>
          <p:nvCxnSpPr>
            <p:cNvPr id="32" name="Gerader Verbinder 31">
              <a:extLst>
                <a:ext uri="{FF2B5EF4-FFF2-40B4-BE49-F238E27FC236}">
                  <a16:creationId xmlns:a16="http://schemas.microsoft.com/office/drawing/2014/main" id="{DBCF2B0A-CCBC-8CF9-8CF9-5B9DB3C35816}"/>
                </a:ext>
              </a:extLst>
            </p:cNvPr>
            <p:cNvCxnSpPr/>
            <p:nvPr/>
          </p:nvCxnSpPr>
          <p:spPr>
            <a:xfrm rot="5400000" flipH="1" flipV="1">
              <a:off x="422122" y="3375271"/>
              <a:ext cx="546639" cy="38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47177E07-F285-4C07-77B7-D2E9562A30E9}"/>
                </a:ext>
              </a:extLst>
            </p:cNvPr>
            <p:cNvSpPr txBox="1"/>
            <p:nvPr/>
          </p:nvSpPr>
          <p:spPr>
            <a:xfrm>
              <a:off x="341547" y="3142616"/>
              <a:ext cx="332142" cy="369332"/>
            </a:xfrm>
            <a:prstGeom prst="rect">
              <a:avLst/>
            </a:prstGeom>
            <a:noFill/>
          </p:spPr>
          <p:txBody>
            <a:bodyPr wrap="none" rtlCol="0">
              <a:spAutoFit/>
            </a:bodyPr>
            <a:lstStyle/>
            <a:p>
              <a:r>
                <a:rPr lang="de-DE" dirty="0"/>
                <a:t>U</a:t>
              </a:r>
              <a:endParaRPr lang="de-DE" baseline="-25000" dirty="0"/>
            </a:p>
          </p:txBody>
        </p:sp>
      </p:grpSp>
      <p:sp>
        <p:nvSpPr>
          <p:cNvPr id="34" name="Textfeld 33">
            <a:extLst>
              <a:ext uri="{FF2B5EF4-FFF2-40B4-BE49-F238E27FC236}">
                <a16:creationId xmlns:a16="http://schemas.microsoft.com/office/drawing/2014/main" id="{D2C849EB-22FC-6544-18B5-316C5826D4FE}"/>
              </a:ext>
            </a:extLst>
          </p:cNvPr>
          <p:cNvSpPr txBox="1"/>
          <p:nvPr/>
        </p:nvSpPr>
        <p:spPr>
          <a:xfrm>
            <a:off x="4748936" y="1531467"/>
            <a:ext cx="4942700" cy="553998"/>
          </a:xfrm>
          <a:prstGeom prst="rect">
            <a:avLst/>
          </a:prstGeom>
          <a:noFill/>
        </p:spPr>
        <p:txBody>
          <a:bodyPr wrap="none" rtlCol="0">
            <a:spAutoFit/>
          </a:bodyPr>
          <a:lstStyle/>
          <a:p>
            <a:pPr>
              <a:lnSpc>
                <a:spcPts val="1200"/>
              </a:lnSpc>
            </a:pPr>
            <a:r>
              <a:rPr lang="de-DE" dirty="0"/>
              <a:t>                                                                                       U</a:t>
            </a:r>
          </a:p>
          <a:p>
            <a:pPr>
              <a:lnSpc>
                <a:spcPts val="1200"/>
              </a:lnSpc>
            </a:pPr>
            <a:r>
              <a:rPr lang="de-DE" dirty="0"/>
              <a:t>Elektrische Feldstärke zwischen den Platten: E = ----</a:t>
            </a:r>
          </a:p>
          <a:p>
            <a:pPr>
              <a:lnSpc>
                <a:spcPts val="1200"/>
              </a:lnSpc>
            </a:pPr>
            <a:r>
              <a:rPr lang="de-DE" dirty="0"/>
              <a:t>                                                                                       d</a:t>
            </a:r>
          </a:p>
        </p:txBody>
      </p:sp>
      <p:sp>
        <p:nvSpPr>
          <p:cNvPr id="35" name="Textfeld 34">
            <a:extLst>
              <a:ext uri="{FF2B5EF4-FFF2-40B4-BE49-F238E27FC236}">
                <a16:creationId xmlns:a16="http://schemas.microsoft.com/office/drawing/2014/main" id="{892E6581-14F2-1DDA-F6E9-893EA80488E2}"/>
              </a:ext>
            </a:extLst>
          </p:cNvPr>
          <p:cNvSpPr txBox="1"/>
          <p:nvPr/>
        </p:nvSpPr>
        <p:spPr>
          <a:xfrm>
            <a:off x="6222301" y="2252492"/>
            <a:ext cx="1465466" cy="369332"/>
          </a:xfrm>
          <a:prstGeom prst="rect">
            <a:avLst/>
          </a:prstGeom>
          <a:noFill/>
        </p:spPr>
        <p:txBody>
          <a:bodyPr wrap="none" rtlCol="0">
            <a:spAutoFit/>
          </a:bodyPr>
          <a:lstStyle/>
          <a:p>
            <a:r>
              <a:rPr lang="de-DE" dirty="0"/>
              <a:t>Einheit: V / m</a:t>
            </a:r>
          </a:p>
        </p:txBody>
      </p:sp>
      <p:sp>
        <p:nvSpPr>
          <p:cNvPr id="36" name="Textfeld 35">
            <a:extLst>
              <a:ext uri="{FF2B5EF4-FFF2-40B4-BE49-F238E27FC236}">
                <a16:creationId xmlns:a16="http://schemas.microsoft.com/office/drawing/2014/main" id="{2EC352C6-BCEA-694C-C3BB-E0516B7E70E0}"/>
              </a:ext>
            </a:extLst>
          </p:cNvPr>
          <p:cNvSpPr txBox="1"/>
          <p:nvPr/>
        </p:nvSpPr>
        <p:spPr>
          <a:xfrm>
            <a:off x="4145083" y="2945435"/>
            <a:ext cx="4636782" cy="369332"/>
          </a:xfrm>
          <a:prstGeom prst="rect">
            <a:avLst/>
          </a:prstGeom>
          <a:noFill/>
        </p:spPr>
        <p:txBody>
          <a:bodyPr wrap="none" rtlCol="0">
            <a:spAutoFit/>
          </a:bodyPr>
          <a:lstStyle/>
          <a:p>
            <a:r>
              <a:rPr lang="de-DE" dirty="0"/>
              <a:t>Feldlinien eines homogenen elektrischen Feldes</a:t>
            </a:r>
          </a:p>
        </p:txBody>
      </p:sp>
      <p:sp>
        <p:nvSpPr>
          <p:cNvPr id="37" name="Textfeld 36">
            <a:extLst>
              <a:ext uri="{FF2B5EF4-FFF2-40B4-BE49-F238E27FC236}">
                <a16:creationId xmlns:a16="http://schemas.microsoft.com/office/drawing/2014/main" id="{8A188A4A-CCB7-203D-0604-58887CF219BC}"/>
              </a:ext>
            </a:extLst>
          </p:cNvPr>
          <p:cNvSpPr txBox="1"/>
          <p:nvPr/>
        </p:nvSpPr>
        <p:spPr>
          <a:xfrm>
            <a:off x="4814697" y="3734900"/>
            <a:ext cx="4925836" cy="2031325"/>
          </a:xfrm>
          <a:prstGeom prst="rect">
            <a:avLst/>
          </a:prstGeom>
          <a:noFill/>
        </p:spPr>
        <p:txBody>
          <a:bodyPr wrap="none" rtlCol="0">
            <a:spAutoFit/>
          </a:bodyPr>
          <a:lstStyle/>
          <a:p>
            <a:r>
              <a:rPr lang="de-DE" dirty="0"/>
              <a:t>Beispiel 9V-Blockbatterie:</a:t>
            </a:r>
          </a:p>
          <a:p>
            <a:r>
              <a:rPr lang="de-DE" dirty="0"/>
              <a:t>	Spannung: 9V</a:t>
            </a:r>
          </a:p>
          <a:p>
            <a:r>
              <a:rPr lang="de-DE" dirty="0"/>
              <a:t>	Polabstand: 6mm</a:t>
            </a:r>
          </a:p>
          <a:p>
            <a:endParaRPr lang="de-DE" dirty="0"/>
          </a:p>
          <a:p>
            <a:r>
              <a:rPr lang="de-DE" dirty="0"/>
              <a:t>Elektrische Feldstärke zwischen den Batteriepolen:</a:t>
            </a:r>
          </a:p>
          <a:p>
            <a:r>
              <a:rPr lang="de-DE" dirty="0"/>
              <a:t>	E = 9V / 6mm = 1500 V/m  </a:t>
            </a:r>
          </a:p>
          <a:p>
            <a:endParaRPr lang="de-DE" dirty="0"/>
          </a:p>
        </p:txBody>
      </p:sp>
      <p:cxnSp>
        <p:nvCxnSpPr>
          <p:cNvPr id="38" name="Gerader Verbinder 37">
            <a:extLst>
              <a:ext uri="{FF2B5EF4-FFF2-40B4-BE49-F238E27FC236}">
                <a16:creationId xmlns:a16="http://schemas.microsoft.com/office/drawing/2014/main" id="{729FC615-D69F-B4E2-EE3D-DC78A6B55782}"/>
              </a:ext>
            </a:extLst>
          </p:cNvPr>
          <p:cNvCxnSpPr>
            <a:stCxn id="36" idx="1"/>
            <a:endCxn id="36" idx="1"/>
          </p:cNvCxnSpPr>
          <p:nvPr/>
        </p:nvCxnSpPr>
        <p:spPr>
          <a:xfrm>
            <a:off x="4145083" y="313010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A518E2FB-3702-A6CF-700C-70F261BE1F7C}"/>
              </a:ext>
            </a:extLst>
          </p:cNvPr>
          <p:cNvCxnSpPr>
            <a:stCxn id="36" idx="1"/>
          </p:cNvCxnSpPr>
          <p:nvPr/>
        </p:nvCxnSpPr>
        <p:spPr>
          <a:xfrm flipH="1">
            <a:off x="3655172" y="3130101"/>
            <a:ext cx="489911" cy="109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3CE05D4-1D9B-CA2F-AA10-0443749E167E}"/>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5448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Das magnetische </a:t>
            </a:r>
            <a:r>
              <a:rPr lang="de-DE" dirty="0">
                <a:solidFill>
                  <a:schemeClr val="tx1"/>
                </a:solidFill>
                <a:latin typeface="+mn-lt"/>
              </a:rPr>
              <a:t>F</a:t>
            </a:r>
            <a:r>
              <a:rPr kumimoji="0" lang="de-DE" sz="2800" b="0" i="0" u="none" strike="noStrike" kern="1200" cap="none" spc="0" normalizeH="0" baseline="0" noProof="0" dirty="0" err="1">
                <a:ln>
                  <a:noFill/>
                </a:ln>
                <a:solidFill>
                  <a:schemeClr val="tx1"/>
                </a:solidFill>
                <a:effectLst/>
                <a:uLnTx/>
                <a:uFillTx/>
                <a:latin typeface="+mn-lt"/>
                <a:ea typeface="+mj-ea"/>
                <a:cs typeface="+mj-cs"/>
              </a:rPr>
              <a:t>eld</a:t>
            </a:r>
            <a:r>
              <a:rPr kumimoji="0" lang="de-DE" sz="2800" b="0" i="0" u="none" strike="noStrike" kern="1200" cap="none" spc="0" normalizeH="0" baseline="0" noProof="0" dirty="0">
                <a:ln>
                  <a:noFill/>
                </a:ln>
                <a:solidFill>
                  <a:schemeClr val="tx1"/>
                </a:solidFill>
                <a:effectLst/>
                <a:uLnTx/>
                <a:uFillTx/>
                <a:latin typeface="+mn-lt"/>
                <a:ea typeface="+mj-ea"/>
                <a:cs typeface="+mj-cs"/>
              </a:rPr>
              <a:t> um einen stromdurchflossenen </a:t>
            </a:r>
            <a:r>
              <a:rPr lang="de-DE" dirty="0">
                <a:solidFill>
                  <a:schemeClr val="tx1"/>
                </a:solidFill>
                <a:latin typeface="+mn-lt"/>
              </a:rPr>
              <a:t>L</a:t>
            </a:r>
            <a:r>
              <a:rPr kumimoji="0" lang="de-DE" sz="2800" b="0" i="0" u="none" strike="noStrike" kern="1200" cap="none" spc="0" normalizeH="0" baseline="0" noProof="0" dirty="0" err="1">
                <a:ln>
                  <a:noFill/>
                </a:ln>
                <a:solidFill>
                  <a:schemeClr val="tx1"/>
                </a:solidFill>
                <a:effectLst/>
                <a:uLnTx/>
                <a:uFillTx/>
                <a:latin typeface="+mn-lt"/>
                <a:ea typeface="+mj-ea"/>
                <a:cs typeface="+mj-cs"/>
              </a:rPr>
              <a:t>eiter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28" name="Textfeld 27">
            <a:extLst>
              <a:ext uri="{FF2B5EF4-FFF2-40B4-BE49-F238E27FC236}">
                <a16:creationId xmlns:a16="http://schemas.microsoft.com/office/drawing/2014/main" id="{51E33EF9-D553-4220-FEA4-702A65130C11}"/>
              </a:ext>
            </a:extLst>
          </p:cNvPr>
          <p:cNvSpPr txBox="1"/>
          <p:nvPr/>
        </p:nvSpPr>
        <p:spPr>
          <a:xfrm>
            <a:off x="4005330" y="2162375"/>
            <a:ext cx="6387326" cy="2585323"/>
          </a:xfrm>
          <a:prstGeom prst="rect">
            <a:avLst/>
          </a:prstGeom>
          <a:noFill/>
        </p:spPr>
        <p:txBody>
          <a:bodyPr wrap="none" rtlCol="0">
            <a:spAutoFit/>
          </a:bodyPr>
          <a:lstStyle/>
          <a:p>
            <a:r>
              <a:rPr lang="de-DE" dirty="0"/>
              <a:t>Feldlinien des magnetischen Feldes</a:t>
            </a:r>
          </a:p>
          <a:p>
            <a:r>
              <a:rPr lang="de-DE" dirty="0"/>
              <a:t>(Bei einem gestreckten Leiter: konzentrische Kreise um den Leiter)</a:t>
            </a:r>
          </a:p>
          <a:p>
            <a:r>
              <a:rPr lang="de-DE" dirty="0"/>
              <a:t> </a:t>
            </a:r>
          </a:p>
          <a:p>
            <a:endParaRPr lang="de-DE" dirty="0"/>
          </a:p>
          <a:p>
            <a:endParaRPr lang="de-DE" dirty="0"/>
          </a:p>
          <a:p>
            <a:r>
              <a:rPr lang="de-DE" dirty="0"/>
              <a:t>Rechte-Hand-Regel: </a:t>
            </a:r>
          </a:p>
          <a:p>
            <a:r>
              <a:rPr lang="de-DE" dirty="0"/>
              <a:t>Zeigt der Daumen der rechten Hand in Stromrichtung,</a:t>
            </a:r>
          </a:p>
          <a:p>
            <a:r>
              <a:rPr lang="de-DE" dirty="0"/>
              <a:t>so zeigen die gekrümmten Finger die Richtung der</a:t>
            </a:r>
          </a:p>
          <a:p>
            <a:r>
              <a:rPr lang="de-DE" dirty="0"/>
              <a:t>magnetischen Feldlinien an </a:t>
            </a:r>
          </a:p>
        </p:txBody>
      </p:sp>
      <p:cxnSp>
        <p:nvCxnSpPr>
          <p:cNvPr id="29" name="Gerader Verbinder 28">
            <a:extLst>
              <a:ext uri="{FF2B5EF4-FFF2-40B4-BE49-F238E27FC236}">
                <a16:creationId xmlns:a16="http://schemas.microsoft.com/office/drawing/2014/main" id="{4490C873-82D0-628D-26C8-C61F6CC7A786}"/>
              </a:ext>
            </a:extLst>
          </p:cNvPr>
          <p:cNvCxnSpPr/>
          <p:nvPr/>
        </p:nvCxnSpPr>
        <p:spPr>
          <a:xfrm flipH="1">
            <a:off x="3515420" y="2583388"/>
            <a:ext cx="489910" cy="548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uppieren 35">
            <a:extLst>
              <a:ext uri="{FF2B5EF4-FFF2-40B4-BE49-F238E27FC236}">
                <a16:creationId xmlns:a16="http://schemas.microsoft.com/office/drawing/2014/main" id="{F8C72371-6086-0304-B07B-6E99ED0FF0CB}"/>
              </a:ext>
            </a:extLst>
          </p:cNvPr>
          <p:cNvGrpSpPr/>
          <p:nvPr/>
        </p:nvGrpSpPr>
        <p:grpSpPr>
          <a:xfrm>
            <a:off x="341547" y="1531467"/>
            <a:ext cx="3226424" cy="3495913"/>
            <a:chOff x="341547" y="1531467"/>
            <a:chExt cx="3226424" cy="3495913"/>
          </a:xfrm>
        </p:grpSpPr>
        <p:sp>
          <p:nvSpPr>
            <p:cNvPr id="6" name="Rechteck 5">
              <a:extLst>
                <a:ext uri="{FF2B5EF4-FFF2-40B4-BE49-F238E27FC236}">
                  <a16:creationId xmlns:a16="http://schemas.microsoft.com/office/drawing/2014/main" id="{F09C2B85-A438-58BA-6A91-ABF707F83EB7}"/>
                </a:ext>
              </a:extLst>
            </p:cNvPr>
            <p:cNvSpPr/>
            <p:nvPr/>
          </p:nvSpPr>
          <p:spPr>
            <a:xfrm>
              <a:off x="2876219" y="2389546"/>
              <a:ext cx="133157" cy="1567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a:extLst>
                <a:ext uri="{FF2B5EF4-FFF2-40B4-BE49-F238E27FC236}">
                  <a16:creationId xmlns:a16="http://schemas.microsoft.com/office/drawing/2014/main" id="{9A5DD9A6-791C-1E8F-E734-5B6AE58D1685}"/>
                </a:ext>
              </a:extLst>
            </p:cNvPr>
            <p:cNvCxnSpPr/>
            <p:nvPr/>
          </p:nvCxnSpPr>
          <p:spPr>
            <a:xfrm rot="5400000">
              <a:off x="2515120" y="1961453"/>
              <a:ext cx="8599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820BFF2B-5BE4-62DD-9FBC-9B169FFF7298}"/>
                </a:ext>
              </a:extLst>
            </p:cNvPr>
            <p:cNvCxnSpPr>
              <a:stCxn id="6" idx="2"/>
            </p:cNvCxnSpPr>
            <p:nvPr/>
          </p:nvCxnSpPr>
          <p:spPr>
            <a:xfrm>
              <a:off x="2942798" y="3957089"/>
              <a:ext cx="1001" cy="10545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E681F062-2746-B349-6468-64D2C0A3C999}"/>
                </a:ext>
              </a:extLst>
            </p:cNvPr>
            <p:cNvSpPr/>
            <p:nvPr/>
          </p:nvSpPr>
          <p:spPr>
            <a:xfrm rot="5400000">
              <a:off x="1110594" y="317142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ED1BED50-A2E6-3319-C2C3-4A37C50C81B7}"/>
                </a:ext>
              </a:extLst>
            </p:cNvPr>
            <p:cNvSpPr/>
            <p:nvPr/>
          </p:nvSpPr>
          <p:spPr>
            <a:xfrm rot="5400000">
              <a:off x="1106907" y="340386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r Verbinder 14">
              <a:extLst>
                <a:ext uri="{FF2B5EF4-FFF2-40B4-BE49-F238E27FC236}">
                  <a16:creationId xmlns:a16="http://schemas.microsoft.com/office/drawing/2014/main" id="{F106D5BC-B437-343E-4BED-87D33FED6049}"/>
                </a:ext>
              </a:extLst>
            </p:cNvPr>
            <p:cNvCxnSpPr/>
            <p:nvPr/>
          </p:nvCxnSpPr>
          <p:spPr>
            <a:xfrm rot="5400000">
              <a:off x="344616" y="2351445"/>
              <a:ext cx="16399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307E8F8F-3110-4E96-3732-4EF61064C0E1}"/>
                </a:ext>
              </a:extLst>
            </p:cNvPr>
            <p:cNvCxnSpPr/>
            <p:nvPr/>
          </p:nvCxnSpPr>
          <p:spPr>
            <a:xfrm rot="5400000">
              <a:off x="374895" y="4241366"/>
              <a:ext cx="1569513" cy="25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EFB64B5-8DBA-2FD2-85D8-18C8D3DD7839}"/>
                </a:ext>
              </a:extLst>
            </p:cNvPr>
            <p:cNvCxnSpPr/>
            <p:nvPr/>
          </p:nvCxnSpPr>
          <p:spPr>
            <a:xfrm flipH="1" flipV="1">
              <a:off x="1160908" y="1531468"/>
              <a:ext cx="17828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B586F8BC-55FC-1154-2CDE-483CCF975AF1}"/>
                </a:ext>
              </a:extLst>
            </p:cNvPr>
            <p:cNvCxnSpPr/>
            <p:nvPr/>
          </p:nvCxnSpPr>
          <p:spPr>
            <a:xfrm flipH="1" flipV="1">
              <a:off x="1160908" y="5027379"/>
              <a:ext cx="1782891"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3EE815F3-D59E-783E-7AFC-07A5E1C9559E}"/>
                </a:ext>
              </a:extLst>
            </p:cNvPr>
            <p:cNvSpPr txBox="1"/>
            <p:nvPr/>
          </p:nvSpPr>
          <p:spPr>
            <a:xfrm>
              <a:off x="779371" y="3040757"/>
              <a:ext cx="300082" cy="369332"/>
            </a:xfrm>
            <a:prstGeom prst="rect">
              <a:avLst/>
            </a:prstGeom>
            <a:noFill/>
          </p:spPr>
          <p:txBody>
            <a:bodyPr wrap="none" rtlCol="0">
              <a:spAutoFit/>
            </a:bodyPr>
            <a:lstStyle/>
            <a:p>
              <a:r>
                <a:rPr lang="de-DE" dirty="0"/>
                <a:t>+</a:t>
              </a:r>
              <a:endParaRPr lang="de-DE" baseline="-25000" dirty="0"/>
            </a:p>
          </p:txBody>
        </p:sp>
        <p:sp>
          <p:nvSpPr>
            <p:cNvPr id="20" name="Textfeld 19">
              <a:extLst>
                <a:ext uri="{FF2B5EF4-FFF2-40B4-BE49-F238E27FC236}">
                  <a16:creationId xmlns:a16="http://schemas.microsoft.com/office/drawing/2014/main" id="{AE9DA6A3-EB4D-F5D2-B93C-42593091018A}"/>
                </a:ext>
              </a:extLst>
            </p:cNvPr>
            <p:cNvSpPr txBox="1"/>
            <p:nvPr/>
          </p:nvSpPr>
          <p:spPr>
            <a:xfrm>
              <a:off x="797019" y="3286839"/>
              <a:ext cx="255198" cy="369332"/>
            </a:xfrm>
            <a:prstGeom prst="rect">
              <a:avLst/>
            </a:prstGeom>
            <a:noFill/>
          </p:spPr>
          <p:txBody>
            <a:bodyPr wrap="none" rtlCol="0">
              <a:spAutoFit/>
            </a:bodyPr>
            <a:lstStyle/>
            <a:p>
              <a:r>
                <a:rPr lang="de-DE" dirty="0"/>
                <a:t>-</a:t>
              </a:r>
              <a:endParaRPr lang="de-DE" baseline="-25000" dirty="0"/>
            </a:p>
          </p:txBody>
        </p:sp>
        <p:cxnSp>
          <p:nvCxnSpPr>
            <p:cNvPr id="21" name="Gerader Verbinder 20">
              <a:extLst>
                <a:ext uri="{FF2B5EF4-FFF2-40B4-BE49-F238E27FC236}">
                  <a16:creationId xmlns:a16="http://schemas.microsoft.com/office/drawing/2014/main" id="{C1EBBB42-7954-81A3-8B05-D1C603CE1471}"/>
                </a:ext>
              </a:extLst>
            </p:cNvPr>
            <p:cNvCxnSpPr/>
            <p:nvPr/>
          </p:nvCxnSpPr>
          <p:spPr>
            <a:xfrm rot="5400000" flipH="1" flipV="1">
              <a:off x="422122" y="3375271"/>
              <a:ext cx="546639" cy="38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D918DC56-0461-A33E-B911-692B3FB6E7CC}"/>
                </a:ext>
              </a:extLst>
            </p:cNvPr>
            <p:cNvSpPr txBox="1"/>
            <p:nvPr/>
          </p:nvSpPr>
          <p:spPr>
            <a:xfrm>
              <a:off x="341547" y="3142616"/>
              <a:ext cx="332142" cy="369332"/>
            </a:xfrm>
            <a:prstGeom prst="rect">
              <a:avLst/>
            </a:prstGeom>
            <a:noFill/>
          </p:spPr>
          <p:txBody>
            <a:bodyPr wrap="none" rtlCol="0">
              <a:spAutoFit/>
            </a:bodyPr>
            <a:lstStyle/>
            <a:p>
              <a:r>
                <a:rPr lang="de-DE" dirty="0"/>
                <a:t>U</a:t>
              </a:r>
              <a:endParaRPr lang="de-DE" baseline="-25000" dirty="0"/>
            </a:p>
          </p:txBody>
        </p:sp>
        <p:cxnSp>
          <p:nvCxnSpPr>
            <p:cNvPr id="23" name="Gerader Verbinder 22">
              <a:extLst>
                <a:ext uri="{FF2B5EF4-FFF2-40B4-BE49-F238E27FC236}">
                  <a16:creationId xmlns:a16="http://schemas.microsoft.com/office/drawing/2014/main" id="{300B3D95-D683-E762-EF98-65201D23CD89}"/>
                </a:ext>
              </a:extLst>
            </p:cNvPr>
            <p:cNvCxnSpPr/>
            <p:nvPr/>
          </p:nvCxnSpPr>
          <p:spPr>
            <a:xfrm rot="5400000" flipH="1" flipV="1">
              <a:off x="2668450" y="1861337"/>
              <a:ext cx="546639" cy="38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8AD2A020-F126-D8CD-CAB2-84FB7C48ED3C}"/>
                </a:ext>
              </a:extLst>
            </p:cNvPr>
            <p:cNvSpPr txBox="1"/>
            <p:nvPr/>
          </p:nvSpPr>
          <p:spPr>
            <a:xfrm>
              <a:off x="3009376" y="1854299"/>
              <a:ext cx="242374" cy="369332"/>
            </a:xfrm>
            <a:prstGeom prst="rect">
              <a:avLst/>
            </a:prstGeom>
            <a:noFill/>
          </p:spPr>
          <p:txBody>
            <a:bodyPr wrap="none" rtlCol="0">
              <a:spAutoFit/>
            </a:bodyPr>
            <a:lstStyle/>
            <a:p>
              <a:r>
                <a:rPr lang="de-DE" dirty="0"/>
                <a:t>I</a:t>
              </a:r>
              <a:endParaRPr lang="de-DE" baseline="-25000" dirty="0"/>
            </a:p>
          </p:txBody>
        </p:sp>
        <p:grpSp>
          <p:nvGrpSpPr>
            <p:cNvPr id="25" name="Gruppieren 24">
              <a:extLst>
                <a:ext uri="{FF2B5EF4-FFF2-40B4-BE49-F238E27FC236}">
                  <a16:creationId xmlns:a16="http://schemas.microsoft.com/office/drawing/2014/main" id="{BDD30FFB-9AE9-4508-B6B0-129E26F9CF8F}"/>
                </a:ext>
              </a:extLst>
            </p:cNvPr>
            <p:cNvGrpSpPr/>
            <p:nvPr/>
          </p:nvGrpSpPr>
          <p:grpSpPr>
            <a:xfrm>
              <a:off x="2317983" y="3513314"/>
              <a:ext cx="1247186" cy="275968"/>
              <a:chOff x="3891742" y="2487119"/>
              <a:chExt cx="1247186" cy="411529"/>
            </a:xfrm>
          </p:grpSpPr>
          <p:sp>
            <p:nvSpPr>
              <p:cNvPr id="26" name="Bogen 25">
                <a:extLst>
                  <a:ext uri="{FF2B5EF4-FFF2-40B4-BE49-F238E27FC236}">
                    <a16:creationId xmlns:a16="http://schemas.microsoft.com/office/drawing/2014/main" id="{117CB2AA-CF4D-1B1E-CCC7-E4079F07F605}"/>
                  </a:ext>
                </a:extLst>
              </p:cNvPr>
              <p:cNvSpPr/>
              <p:nvPr/>
            </p:nvSpPr>
            <p:spPr>
              <a:xfrm>
                <a:off x="3891742" y="2490310"/>
                <a:ext cx="1247186" cy="408338"/>
              </a:xfrm>
              <a:prstGeom prst="arc">
                <a:avLst>
                  <a:gd name="adj1" fmla="val 18279873"/>
                  <a:gd name="adj2" fmla="val 1427051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 name="Bogen 26">
                <a:extLst>
                  <a:ext uri="{FF2B5EF4-FFF2-40B4-BE49-F238E27FC236}">
                    <a16:creationId xmlns:a16="http://schemas.microsoft.com/office/drawing/2014/main" id="{9F1F1C59-FC86-B30C-694A-48692583A9EC}"/>
                  </a:ext>
                </a:extLst>
              </p:cNvPr>
              <p:cNvSpPr/>
              <p:nvPr/>
            </p:nvSpPr>
            <p:spPr>
              <a:xfrm>
                <a:off x="3891742" y="2487119"/>
                <a:ext cx="1247186" cy="408338"/>
              </a:xfrm>
              <a:prstGeom prst="arc">
                <a:avLst>
                  <a:gd name="adj1" fmla="val 790684"/>
                  <a:gd name="adj2" fmla="val 1588344"/>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6E4B61CB-8600-35B5-25EE-A8537EE51D1B}"/>
                </a:ext>
              </a:extLst>
            </p:cNvPr>
            <p:cNvGrpSpPr/>
            <p:nvPr/>
          </p:nvGrpSpPr>
          <p:grpSpPr>
            <a:xfrm>
              <a:off x="2320785" y="3003820"/>
              <a:ext cx="1247186" cy="275968"/>
              <a:chOff x="3891742" y="2487119"/>
              <a:chExt cx="1247186" cy="411529"/>
            </a:xfrm>
          </p:grpSpPr>
          <p:sp>
            <p:nvSpPr>
              <p:cNvPr id="31" name="Bogen 30">
                <a:extLst>
                  <a:ext uri="{FF2B5EF4-FFF2-40B4-BE49-F238E27FC236}">
                    <a16:creationId xmlns:a16="http://schemas.microsoft.com/office/drawing/2014/main" id="{527B2B80-E9AD-1045-5337-1F5DF0EAF925}"/>
                  </a:ext>
                </a:extLst>
              </p:cNvPr>
              <p:cNvSpPr/>
              <p:nvPr/>
            </p:nvSpPr>
            <p:spPr>
              <a:xfrm>
                <a:off x="3891742" y="2490310"/>
                <a:ext cx="1247186" cy="408338"/>
              </a:xfrm>
              <a:prstGeom prst="arc">
                <a:avLst>
                  <a:gd name="adj1" fmla="val 18279873"/>
                  <a:gd name="adj2" fmla="val 1427051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2" name="Bogen 31">
                <a:extLst>
                  <a:ext uri="{FF2B5EF4-FFF2-40B4-BE49-F238E27FC236}">
                    <a16:creationId xmlns:a16="http://schemas.microsoft.com/office/drawing/2014/main" id="{14EF6DFB-72DE-E9DD-F61E-CBD133A7FC35}"/>
                  </a:ext>
                </a:extLst>
              </p:cNvPr>
              <p:cNvSpPr/>
              <p:nvPr/>
            </p:nvSpPr>
            <p:spPr>
              <a:xfrm>
                <a:off x="3891742" y="2487119"/>
                <a:ext cx="1247186" cy="408338"/>
              </a:xfrm>
              <a:prstGeom prst="arc">
                <a:avLst>
                  <a:gd name="adj1" fmla="val 790684"/>
                  <a:gd name="adj2" fmla="val 1588344"/>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3" name="Gruppieren 32">
              <a:extLst>
                <a:ext uri="{FF2B5EF4-FFF2-40B4-BE49-F238E27FC236}">
                  <a16:creationId xmlns:a16="http://schemas.microsoft.com/office/drawing/2014/main" id="{01490F62-B05C-2911-61E3-F28683060E46}"/>
                </a:ext>
              </a:extLst>
            </p:cNvPr>
            <p:cNvGrpSpPr/>
            <p:nvPr/>
          </p:nvGrpSpPr>
          <p:grpSpPr>
            <a:xfrm>
              <a:off x="2317983" y="2506439"/>
              <a:ext cx="1247186" cy="275968"/>
              <a:chOff x="3891742" y="2487119"/>
              <a:chExt cx="1247186" cy="411529"/>
            </a:xfrm>
          </p:grpSpPr>
          <p:sp>
            <p:nvSpPr>
              <p:cNvPr id="34" name="Bogen 33">
                <a:extLst>
                  <a:ext uri="{FF2B5EF4-FFF2-40B4-BE49-F238E27FC236}">
                    <a16:creationId xmlns:a16="http://schemas.microsoft.com/office/drawing/2014/main" id="{E96B36AE-8C17-C5A8-3DA7-5B1AC24E50CD}"/>
                  </a:ext>
                </a:extLst>
              </p:cNvPr>
              <p:cNvSpPr/>
              <p:nvPr/>
            </p:nvSpPr>
            <p:spPr>
              <a:xfrm>
                <a:off x="3891742" y="2490310"/>
                <a:ext cx="1247186" cy="408338"/>
              </a:xfrm>
              <a:prstGeom prst="arc">
                <a:avLst>
                  <a:gd name="adj1" fmla="val 18279873"/>
                  <a:gd name="adj2" fmla="val 1427051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Bogen 34">
                <a:extLst>
                  <a:ext uri="{FF2B5EF4-FFF2-40B4-BE49-F238E27FC236}">
                    <a16:creationId xmlns:a16="http://schemas.microsoft.com/office/drawing/2014/main" id="{39C6EB9E-79D2-A1E9-0E6F-CAD4110B0978}"/>
                  </a:ext>
                </a:extLst>
              </p:cNvPr>
              <p:cNvSpPr/>
              <p:nvPr/>
            </p:nvSpPr>
            <p:spPr>
              <a:xfrm>
                <a:off x="3891742" y="2487119"/>
                <a:ext cx="1247186" cy="408338"/>
              </a:xfrm>
              <a:prstGeom prst="arc">
                <a:avLst>
                  <a:gd name="adj1" fmla="val 790684"/>
                  <a:gd name="adj2" fmla="val 1588344"/>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sp>
        <p:nvSpPr>
          <p:cNvPr id="37" name="Rechteck 36">
            <a:extLst>
              <a:ext uri="{FF2B5EF4-FFF2-40B4-BE49-F238E27FC236}">
                <a16:creationId xmlns:a16="http://schemas.microsoft.com/office/drawing/2014/main" id="{55C95269-61BB-72EF-0C86-023DA80649CF}"/>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106245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Das magnetische </a:t>
            </a:r>
            <a:r>
              <a:rPr lang="de-DE" dirty="0">
                <a:solidFill>
                  <a:schemeClr val="tx1"/>
                </a:solidFill>
                <a:latin typeface="+mn-lt"/>
              </a:rPr>
              <a:t>F</a:t>
            </a:r>
            <a:r>
              <a:rPr kumimoji="0" lang="de-DE" sz="2800" b="0" i="0" u="none" strike="noStrike" kern="1200" cap="none" spc="0" normalizeH="0" baseline="0" noProof="0" dirty="0" err="1">
                <a:ln>
                  <a:noFill/>
                </a:ln>
                <a:solidFill>
                  <a:schemeClr val="tx1"/>
                </a:solidFill>
                <a:effectLst/>
                <a:uLnTx/>
                <a:uFillTx/>
                <a:latin typeface="+mn-lt"/>
                <a:ea typeface="+mj-ea"/>
                <a:cs typeface="+mj-cs"/>
              </a:rPr>
              <a:t>eld</a:t>
            </a:r>
            <a:r>
              <a:rPr kumimoji="0" lang="de-DE" sz="2800" b="0" i="0" u="none" strike="noStrike" kern="1200" cap="none" spc="0" normalizeH="0" baseline="0" noProof="0" dirty="0">
                <a:ln>
                  <a:noFill/>
                </a:ln>
                <a:solidFill>
                  <a:schemeClr val="tx1"/>
                </a:solidFill>
                <a:effectLst/>
                <a:uLnTx/>
                <a:uFillTx/>
                <a:latin typeface="+mn-lt"/>
                <a:ea typeface="+mj-ea"/>
                <a:cs typeface="+mj-cs"/>
              </a:rPr>
              <a:t> in einer Spule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59" name="Textfeld 58">
            <a:extLst>
              <a:ext uri="{FF2B5EF4-FFF2-40B4-BE49-F238E27FC236}">
                <a16:creationId xmlns:a16="http://schemas.microsoft.com/office/drawing/2014/main" id="{DFA555CB-14E1-7927-B252-42F66AEE9208}"/>
              </a:ext>
            </a:extLst>
          </p:cNvPr>
          <p:cNvSpPr txBox="1"/>
          <p:nvPr/>
        </p:nvSpPr>
        <p:spPr>
          <a:xfrm>
            <a:off x="4862219" y="1758001"/>
            <a:ext cx="4196855" cy="646331"/>
          </a:xfrm>
          <a:prstGeom prst="rect">
            <a:avLst/>
          </a:prstGeom>
          <a:noFill/>
        </p:spPr>
        <p:txBody>
          <a:bodyPr wrap="none" rtlCol="0">
            <a:spAutoFit/>
          </a:bodyPr>
          <a:lstStyle/>
          <a:p>
            <a:r>
              <a:rPr lang="de-DE" dirty="0"/>
              <a:t>Feldlinien eines homogenen magnetischen</a:t>
            </a:r>
          </a:p>
          <a:p>
            <a:r>
              <a:rPr lang="de-DE" dirty="0"/>
              <a:t>Feldes (im Spuleninnern)</a:t>
            </a:r>
          </a:p>
        </p:txBody>
      </p:sp>
      <p:cxnSp>
        <p:nvCxnSpPr>
          <p:cNvPr id="60" name="Gerader Verbinder 59">
            <a:extLst>
              <a:ext uri="{FF2B5EF4-FFF2-40B4-BE49-F238E27FC236}">
                <a16:creationId xmlns:a16="http://schemas.microsoft.com/office/drawing/2014/main" id="{45D4F464-BC47-9DA0-4ED4-AD0919687E7F}"/>
              </a:ext>
            </a:extLst>
          </p:cNvPr>
          <p:cNvCxnSpPr>
            <a:stCxn id="59" idx="1"/>
          </p:cNvCxnSpPr>
          <p:nvPr/>
        </p:nvCxnSpPr>
        <p:spPr>
          <a:xfrm flipH="1">
            <a:off x="3139029" y="2081167"/>
            <a:ext cx="1723190" cy="604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D76C3980-077C-1AB5-7370-2542D8802400}"/>
              </a:ext>
            </a:extLst>
          </p:cNvPr>
          <p:cNvSpPr txBox="1"/>
          <p:nvPr/>
        </p:nvSpPr>
        <p:spPr>
          <a:xfrm>
            <a:off x="4450240" y="2668868"/>
            <a:ext cx="6074504" cy="553998"/>
          </a:xfrm>
          <a:prstGeom prst="rect">
            <a:avLst/>
          </a:prstGeom>
          <a:noFill/>
        </p:spPr>
        <p:txBody>
          <a:bodyPr wrap="square" rtlCol="0">
            <a:spAutoFit/>
          </a:bodyPr>
          <a:lstStyle/>
          <a:p>
            <a:pPr>
              <a:lnSpc>
                <a:spcPts val="1200"/>
              </a:lnSpc>
            </a:pPr>
            <a:r>
              <a:rPr lang="de-DE" dirty="0"/>
              <a:t>                                                                            I            (Strom)</a:t>
            </a:r>
          </a:p>
          <a:p>
            <a:pPr>
              <a:lnSpc>
                <a:spcPts val="1200"/>
              </a:lnSpc>
            </a:pPr>
            <a:r>
              <a:rPr lang="de-DE" dirty="0"/>
              <a:t>Magnetische Feldstärke eines Leiters: H = ----      ------------------</a:t>
            </a:r>
          </a:p>
          <a:p>
            <a:pPr>
              <a:lnSpc>
                <a:spcPts val="1200"/>
              </a:lnSpc>
            </a:pPr>
            <a:r>
              <a:rPr lang="de-DE" dirty="0"/>
              <a:t>                                                                            l        (Draht-Länge)</a:t>
            </a:r>
          </a:p>
        </p:txBody>
      </p:sp>
      <p:sp>
        <p:nvSpPr>
          <p:cNvPr id="62" name="Rechteck 61">
            <a:extLst>
              <a:ext uri="{FF2B5EF4-FFF2-40B4-BE49-F238E27FC236}">
                <a16:creationId xmlns:a16="http://schemas.microsoft.com/office/drawing/2014/main" id="{4620FBDF-2325-5AF4-BF84-308611F4ABB7}"/>
              </a:ext>
            </a:extLst>
          </p:cNvPr>
          <p:cNvSpPr/>
          <p:nvPr/>
        </p:nvSpPr>
        <p:spPr>
          <a:xfrm>
            <a:off x="4898673" y="3204809"/>
            <a:ext cx="1465466" cy="369332"/>
          </a:xfrm>
          <a:prstGeom prst="rect">
            <a:avLst/>
          </a:prstGeom>
        </p:spPr>
        <p:txBody>
          <a:bodyPr wrap="none">
            <a:spAutoFit/>
          </a:bodyPr>
          <a:lstStyle/>
          <a:p>
            <a:r>
              <a:rPr lang="de-DE" dirty="0"/>
              <a:t>Einheit: A / m</a:t>
            </a:r>
          </a:p>
        </p:txBody>
      </p:sp>
      <p:sp>
        <p:nvSpPr>
          <p:cNvPr id="63" name="Textfeld 62">
            <a:extLst>
              <a:ext uri="{FF2B5EF4-FFF2-40B4-BE49-F238E27FC236}">
                <a16:creationId xmlns:a16="http://schemas.microsoft.com/office/drawing/2014/main" id="{F0996580-6B64-BD11-0500-61892FD34D2C}"/>
              </a:ext>
            </a:extLst>
          </p:cNvPr>
          <p:cNvSpPr txBox="1"/>
          <p:nvPr/>
        </p:nvSpPr>
        <p:spPr>
          <a:xfrm>
            <a:off x="1933441" y="4073670"/>
            <a:ext cx="8188967" cy="553998"/>
          </a:xfrm>
          <a:prstGeom prst="rect">
            <a:avLst/>
          </a:prstGeom>
          <a:noFill/>
        </p:spPr>
        <p:txBody>
          <a:bodyPr wrap="square" rtlCol="0">
            <a:spAutoFit/>
          </a:bodyPr>
          <a:lstStyle/>
          <a:p>
            <a:pPr>
              <a:lnSpc>
                <a:spcPts val="1200"/>
              </a:lnSpc>
            </a:pPr>
            <a:r>
              <a:rPr lang="de-DE" dirty="0"/>
              <a:t>                                                                            I * N              (Strom) * (Windungszahl)</a:t>
            </a:r>
          </a:p>
          <a:p>
            <a:pPr>
              <a:lnSpc>
                <a:spcPts val="1200"/>
              </a:lnSpc>
            </a:pPr>
            <a:r>
              <a:rPr lang="de-DE" dirty="0"/>
              <a:t>Magnetische Feldstärke in einer Spule: H = ------         -----------------------------------------</a:t>
            </a:r>
          </a:p>
          <a:p>
            <a:pPr>
              <a:lnSpc>
                <a:spcPts val="1200"/>
              </a:lnSpc>
            </a:pPr>
            <a:r>
              <a:rPr lang="de-DE" dirty="0"/>
              <a:t>                                                                               l              (mittlerer Spulendrahtumfang)</a:t>
            </a:r>
          </a:p>
        </p:txBody>
      </p:sp>
      <p:grpSp>
        <p:nvGrpSpPr>
          <p:cNvPr id="1032" name="Gruppieren 1031">
            <a:extLst>
              <a:ext uri="{FF2B5EF4-FFF2-40B4-BE49-F238E27FC236}">
                <a16:creationId xmlns:a16="http://schemas.microsoft.com/office/drawing/2014/main" id="{464209D6-DBF4-5901-AF7F-8E1A56F8C863}"/>
              </a:ext>
            </a:extLst>
          </p:cNvPr>
          <p:cNvGrpSpPr/>
          <p:nvPr/>
        </p:nvGrpSpPr>
        <p:grpSpPr>
          <a:xfrm>
            <a:off x="826438" y="1537158"/>
            <a:ext cx="3536556" cy="2457850"/>
            <a:chOff x="826438" y="1537158"/>
            <a:chExt cx="3536556" cy="2457850"/>
          </a:xfrm>
        </p:grpSpPr>
        <p:grpSp>
          <p:nvGrpSpPr>
            <p:cNvPr id="6" name="Gruppieren 5">
              <a:extLst>
                <a:ext uri="{FF2B5EF4-FFF2-40B4-BE49-F238E27FC236}">
                  <a16:creationId xmlns:a16="http://schemas.microsoft.com/office/drawing/2014/main" id="{C3743DB8-C0B3-2036-C346-2B31E3F0C0AA}"/>
                </a:ext>
              </a:extLst>
            </p:cNvPr>
            <p:cNvGrpSpPr/>
            <p:nvPr/>
          </p:nvGrpSpPr>
          <p:grpSpPr>
            <a:xfrm>
              <a:off x="826438" y="1537158"/>
              <a:ext cx="3536556" cy="2292692"/>
              <a:chOff x="1552376" y="2012646"/>
              <a:chExt cx="3536556" cy="2292692"/>
            </a:xfrm>
          </p:grpSpPr>
          <p:grpSp>
            <p:nvGrpSpPr>
              <p:cNvPr id="7" name="Gruppieren 6">
                <a:extLst>
                  <a:ext uri="{FF2B5EF4-FFF2-40B4-BE49-F238E27FC236}">
                    <a16:creationId xmlns:a16="http://schemas.microsoft.com/office/drawing/2014/main" id="{DDCDC000-ECFF-17BA-B1AA-BC86AB4B7CF9}"/>
                  </a:ext>
                </a:extLst>
              </p:cNvPr>
              <p:cNvGrpSpPr/>
              <p:nvPr/>
            </p:nvGrpSpPr>
            <p:grpSpPr>
              <a:xfrm>
                <a:off x="2151888" y="2455462"/>
                <a:ext cx="2354025" cy="1849876"/>
                <a:chOff x="1749552" y="1920240"/>
                <a:chExt cx="2354025" cy="1849876"/>
              </a:xfrm>
            </p:grpSpPr>
            <p:sp>
              <p:nvSpPr>
                <p:cNvPr id="18" name="Bogen 17">
                  <a:extLst>
                    <a:ext uri="{FF2B5EF4-FFF2-40B4-BE49-F238E27FC236}">
                      <a16:creationId xmlns:a16="http://schemas.microsoft.com/office/drawing/2014/main" id="{F35B1E12-9A02-17A3-8596-F61071A357A8}"/>
                    </a:ext>
                  </a:extLst>
                </p:cNvPr>
                <p:cNvSpPr/>
                <p:nvPr/>
              </p:nvSpPr>
              <p:spPr>
                <a:xfrm rot="10800000">
                  <a:off x="3372057" y="1950460"/>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BE3C7640-2E7E-BAD5-792B-23896AF7F0E3}"/>
                    </a:ext>
                  </a:extLst>
                </p:cNvPr>
                <p:cNvGrpSpPr/>
                <p:nvPr/>
              </p:nvGrpSpPr>
              <p:grpSpPr>
                <a:xfrm>
                  <a:off x="2282951" y="1927378"/>
                  <a:ext cx="734569" cy="1291310"/>
                  <a:chOff x="2282951" y="1927378"/>
                  <a:chExt cx="734569" cy="1291310"/>
                </a:xfrm>
              </p:grpSpPr>
              <p:sp>
                <p:nvSpPr>
                  <p:cNvPr id="53" name="Bogen 52">
                    <a:extLst>
                      <a:ext uri="{FF2B5EF4-FFF2-40B4-BE49-F238E27FC236}">
                        <a16:creationId xmlns:a16="http://schemas.microsoft.com/office/drawing/2014/main" id="{B6B48CCF-CFF5-3BD9-8D20-0112D6208803}"/>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5" name="Bogen 54">
                    <a:extLst>
                      <a:ext uri="{FF2B5EF4-FFF2-40B4-BE49-F238E27FC236}">
                        <a16:creationId xmlns:a16="http://schemas.microsoft.com/office/drawing/2014/main" id="{D41AF334-9CA2-4447-133F-95652CED7229}"/>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56" name="Gruppieren 55">
                    <a:extLst>
                      <a:ext uri="{FF2B5EF4-FFF2-40B4-BE49-F238E27FC236}">
                        <a16:creationId xmlns:a16="http://schemas.microsoft.com/office/drawing/2014/main" id="{8CBEB8BA-6B27-A10E-8641-C8F174FF6421}"/>
                      </a:ext>
                    </a:extLst>
                  </p:cNvPr>
                  <p:cNvGrpSpPr/>
                  <p:nvPr/>
                </p:nvGrpSpPr>
                <p:grpSpPr>
                  <a:xfrm>
                    <a:off x="2282951" y="1975104"/>
                    <a:ext cx="475489" cy="1243584"/>
                    <a:chOff x="2282951" y="1975104"/>
                    <a:chExt cx="475489" cy="1243584"/>
                  </a:xfrm>
                </p:grpSpPr>
                <p:sp>
                  <p:nvSpPr>
                    <p:cNvPr id="57" name="Bogen 56">
                      <a:extLst>
                        <a:ext uri="{FF2B5EF4-FFF2-40B4-BE49-F238E27FC236}">
                          <a16:creationId xmlns:a16="http://schemas.microsoft.com/office/drawing/2014/main" id="{3CCABC8E-12C7-9BBF-B778-0C357F2B815D}"/>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8" name="Bogen 57">
                      <a:extLst>
                        <a:ext uri="{FF2B5EF4-FFF2-40B4-BE49-F238E27FC236}">
                          <a16:creationId xmlns:a16="http://schemas.microsoft.com/office/drawing/2014/main" id="{33E09BCE-4EED-4599-23DD-D1237EB14841}"/>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20" name="Gruppieren 19">
                  <a:extLst>
                    <a:ext uri="{FF2B5EF4-FFF2-40B4-BE49-F238E27FC236}">
                      <a16:creationId xmlns:a16="http://schemas.microsoft.com/office/drawing/2014/main" id="{6445AC2F-0A27-2493-64B5-D0470524CB86}"/>
                    </a:ext>
                  </a:extLst>
                </p:cNvPr>
                <p:cNvGrpSpPr/>
                <p:nvPr/>
              </p:nvGrpSpPr>
              <p:grpSpPr>
                <a:xfrm>
                  <a:off x="2023871" y="1920240"/>
                  <a:ext cx="734569" cy="1291310"/>
                  <a:chOff x="2282951" y="1927378"/>
                  <a:chExt cx="734569" cy="1291310"/>
                </a:xfrm>
              </p:grpSpPr>
              <p:sp>
                <p:nvSpPr>
                  <p:cNvPr id="47" name="Bogen 46">
                    <a:extLst>
                      <a:ext uri="{FF2B5EF4-FFF2-40B4-BE49-F238E27FC236}">
                        <a16:creationId xmlns:a16="http://schemas.microsoft.com/office/drawing/2014/main" id="{F5ACAB87-F574-F3B5-7507-80891F309D4C}"/>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8" name="Bogen 47">
                    <a:extLst>
                      <a:ext uri="{FF2B5EF4-FFF2-40B4-BE49-F238E27FC236}">
                        <a16:creationId xmlns:a16="http://schemas.microsoft.com/office/drawing/2014/main" id="{F4AEE538-1B93-A6C7-360A-A3FF4F852AC5}"/>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9" name="Gruppieren 48">
                    <a:extLst>
                      <a:ext uri="{FF2B5EF4-FFF2-40B4-BE49-F238E27FC236}">
                        <a16:creationId xmlns:a16="http://schemas.microsoft.com/office/drawing/2014/main" id="{8FE47311-26EB-1B34-EDAC-A6C5D907EE93}"/>
                      </a:ext>
                    </a:extLst>
                  </p:cNvPr>
                  <p:cNvGrpSpPr/>
                  <p:nvPr/>
                </p:nvGrpSpPr>
                <p:grpSpPr>
                  <a:xfrm>
                    <a:off x="2282951" y="1975104"/>
                    <a:ext cx="466345" cy="1243584"/>
                    <a:chOff x="2282951" y="1975104"/>
                    <a:chExt cx="466345" cy="1243584"/>
                  </a:xfrm>
                </p:grpSpPr>
                <p:sp>
                  <p:nvSpPr>
                    <p:cNvPr id="50" name="Bogen 49">
                      <a:extLst>
                        <a:ext uri="{FF2B5EF4-FFF2-40B4-BE49-F238E27FC236}">
                          <a16:creationId xmlns:a16="http://schemas.microsoft.com/office/drawing/2014/main" id="{CA079443-3888-2BEF-5F82-F9FF8ACC909C}"/>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1" name="Bogen 50">
                      <a:extLst>
                        <a:ext uri="{FF2B5EF4-FFF2-40B4-BE49-F238E27FC236}">
                          <a16:creationId xmlns:a16="http://schemas.microsoft.com/office/drawing/2014/main" id="{56CA2EA6-C36B-0951-F2BB-0E4C0CE83817}"/>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21" name="Gruppieren 20">
                  <a:extLst>
                    <a:ext uri="{FF2B5EF4-FFF2-40B4-BE49-F238E27FC236}">
                      <a16:creationId xmlns:a16="http://schemas.microsoft.com/office/drawing/2014/main" id="{A8022FF6-CF1A-E111-C47C-43173A7D1393}"/>
                    </a:ext>
                  </a:extLst>
                </p:cNvPr>
                <p:cNvGrpSpPr/>
                <p:nvPr/>
              </p:nvGrpSpPr>
              <p:grpSpPr>
                <a:xfrm>
                  <a:off x="2554223" y="1927378"/>
                  <a:ext cx="734569" cy="1291310"/>
                  <a:chOff x="2282951" y="1927378"/>
                  <a:chExt cx="734569" cy="1291310"/>
                </a:xfrm>
              </p:grpSpPr>
              <p:sp>
                <p:nvSpPr>
                  <p:cNvPr id="42" name="Bogen 41">
                    <a:extLst>
                      <a:ext uri="{FF2B5EF4-FFF2-40B4-BE49-F238E27FC236}">
                        <a16:creationId xmlns:a16="http://schemas.microsoft.com/office/drawing/2014/main" id="{95A4AD14-8C94-74BB-9C21-44249DA1E92D}"/>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Bogen 42">
                    <a:extLst>
                      <a:ext uri="{FF2B5EF4-FFF2-40B4-BE49-F238E27FC236}">
                        <a16:creationId xmlns:a16="http://schemas.microsoft.com/office/drawing/2014/main" id="{E1EEF5DE-4B5E-46AF-4A46-819F31F1B920}"/>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4" name="Gruppieren 43">
                    <a:extLst>
                      <a:ext uri="{FF2B5EF4-FFF2-40B4-BE49-F238E27FC236}">
                        <a16:creationId xmlns:a16="http://schemas.microsoft.com/office/drawing/2014/main" id="{E9FD241F-A0EB-F4D0-E339-7D155722AC79}"/>
                      </a:ext>
                    </a:extLst>
                  </p:cNvPr>
                  <p:cNvGrpSpPr/>
                  <p:nvPr/>
                </p:nvGrpSpPr>
                <p:grpSpPr>
                  <a:xfrm>
                    <a:off x="2282951" y="1975104"/>
                    <a:ext cx="466345" cy="1243584"/>
                    <a:chOff x="2282951" y="1975104"/>
                    <a:chExt cx="466345" cy="1243584"/>
                  </a:xfrm>
                </p:grpSpPr>
                <p:sp>
                  <p:nvSpPr>
                    <p:cNvPr id="45" name="Bogen 44">
                      <a:extLst>
                        <a:ext uri="{FF2B5EF4-FFF2-40B4-BE49-F238E27FC236}">
                          <a16:creationId xmlns:a16="http://schemas.microsoft.com/office/drawing/2014/main" id="{3C95250D-F4E9-F1B0-5642-0F979D717E74}"/>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 name="Bogen 45">
                      <a:extLst>
                        <a:ext uri="{FF2B5EF4-FFF2-40B4-BE49-F238E27FC236}">
                          <a16:creationId xmlns:a16="http://schemas.microsoft.com/office/drawing/2014/main" id="{24319544-037A-52A3-132B-687EA222DF93}"/>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22" name="Gruppieren 21">
                  <a:extLst>
                    <a:ext uri="{FF2B5EF4-FFF2-40B4-BE49-F238E27FC236}">
                      <a16:creationId xmlns:a16="http://schemas.microsoft.com/office/drawing/2014/main" id="{9069B77D-151A-BFBC-9372-EECA3ABABFA5}"/>
                    </a:ext>
                  </a:extLst>
                </p:cNvPr>
                <p:cNvGrpSpPr/>
                <p:nvPr/>
              </p:nvGrpSpPr>
              <p:grpSpPr>
                <a:xfrm>
                  <a:off x="2822447" y="1927378"/>
                  <a:ext cx="734569" cy="1291310"/>
                  <a:chOff x="2282951" y="1927378"/>
                  <a:chExt cx="734569" cy="1291310"/>
                </a:xfrm>
              </p:grpSpPr>
              <p:sp>
                <p:nvSpPr>
                  <p:cNvPr id="37" name="Bogen 36">
                    <a:extLst>
                      <a:ext uri="{FF2B5EF4-FFF2-40B4-BE49-F238E27FC236}">
                        <a16:creationId xmlns:a16="http://schemas.microsoft.com/office/drawing/2014/main" id="{66E79EB5-D14D-9F1B-992A-2A94DA18FCFC}"/>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Bogen 37">
                    <a:extLst>
                      <a:ext uri="{FF2B5EF4-FFF2-40B4-BE49-F238E27FC236}">
                        <a16:creationId xmlns:a16="http://schemas.microsoft.com/office/drawing/2014/main" id="{EF701AD5-7AE3-E85F-AE1E-0A4CE75687FB}"/>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A8704D45-21BC-6B91-8076-A1485D85C913}"/>
                      </a:ext>
                    </a:extLst>
                  </p:cNvPr>
                  <p:cNvGrpSpPr/>
                  <p:nvPr/>
                </p:nvGrpSpPr>
                <p:grpSpPr>
                  <a:xfrm>
                    <a:off x="2282951" y="1975104"/>
                    <a:ext cx="475489" cy="1243584"/>
                    <a:chOff x="2282951" y="1975104"/>
                    <a:chExt cx="475489" cy="1243584"/>
                  </a:xfrm>
                </p:grpSpPr>
                <p:sp>
                  <p:nvSpPr>
                    <p:cNvPr id="40" name="Bogen 39">
                      <a:extLst>
                        <a:ext uri="{FF2B5EF4-FFF2-40B4-BE49-F238E27FC236}">
                          <a16:creationId xmlns:a16="http://schemas.microsoft.com/office/drawing/2014/main" id="{32C36479-7D2C-FB3A-619E-B138330915ED}"/>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1" name="Bogen 40">
                      <a:extLst>
                        <a:ext uri="{FF2B5EF4-FFF2-40B4-BE49-F238E27FC236}">
                          <a16:creationId xmlns:a16="http://schemas.microsoft.com/office/drawing/2014/main" id="{6F64BACE-3E7B-71FD-544E-8F565109499A}"/>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23" name="Gruppieren 22">
                  <a:extLst>
                    <a:ext uri="{FF2B5EF4-FFF2-40B4-BE49-F238E27FC236}">
                      <a16:creationId xmlns:a16="http://schemas.microsoft.com/office/drawing/2014/main" id="{3514E6A0-2D88-09E8-6059-581386265778}"/>
                    </a:ext>
                  </a:extLst>
                </p:cNvPr>
                <p:cNvGrpSpPr/>
                <p:nvPr/>
              </p:nvGrpSpPr>
              <p:grpSpPr>
                <a:xfrm>
                  <a:off x="3096487" y="1927378"/>
                  <a:ext cx="734569" cy="1291310"/>
                  <a:chOff x="2282951" y="1927378"/>
                  <a:chExt cx="734569" cy="1291310"/>
                </a:xfrm>
              </p:grpSpPr>
              <p:sp>
                <p:nvSpPr>
                  <p:cNvPr id="32" name="Bogen 31">
                    <a:extLst>
                      <a:ext uri="{FF2B5EF4-FFF2-40B4-BE49-F238E27FC236}">
                        <a16:creationId xmlns:a16="http://schemas.microsoft.com/office/drawing/2014/main" id="{A6331978-D359-668A-F9EF-CF9CF96FE650}"/>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Bogen 32">
                    <a:extLst>
                      <a:ext uri="{FF2B5EF4-FFF2-40B4-BE49-F238E27FC236}">
                        <a16:creationId xmlns:a16="http://schemas.microsoft.com/office/drawing/2014/main" id="{6C98CCB2-66A8-D6AE-65EE-A94E9B59A8B7}"/>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4" name="Gruppieren 33">
                    <a:extLst>
                      <a:ext uri="{FF2B5EF4-FFF2-40B4-BE49-F238E27FC236}">
                        <a16:creationId xmlns:a16="http://schemas.microsoft.com/office/drawing/2014/main" id="{D7B88997-9C99-D87B-0F32-D8207A44335E}"/>
                      </a:ext>
                    </a:extLst>
                  </p:cNvPr>
                  <p:cNvGrpSpPr/>
                  <p:nvPr/>
                </p:nvGrpSpPr>
                <p:grpSpPr>
                  <a:xfrm>
                    <a:off x="2282951" y="1975104"/>
                    <a:ext cx="475489" cy="1243584"/>
                    <a:chOff x="2282951" y="1975104"/>
                    <a:chExt cx="475489" cy="1243584"/>
                  </a:xfrm>
                </p:grpSpPr>
                <p:sp>
                  <p:nvSpPr>
                    <p:cNvPr id="35" name="Bogen 34">
                      <a:extLst>
                        <a:ext uri="{FF2B5EF4-FFF2-40B4-BE49-F238E27FC236}">
                          <a16:creationId xmlns:a16="http://schemas.microsoft.com/office/drawing/2014/main" id="{79EDDDA6-38A8-5DD2-00AC-6477109C2BE5}"/>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Bogen 35">
                      <a:extLst>
                        <a:ext uri="{FF2B5EF4-FFF2-40B4-BE49-F238E27FC236}">
                          <a16:creationId xmlns:a16="http://schemas.microsoft.com/office/drawing/2014/main" id="{202C8325-3CBE-B693-25AE-7A98CE56EBB5}"/>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924D2AB8-EA41-E532-3DAD-E83E71E68052}"/>
                    </a:ext>
                  </a:extLst>
                </p:cNvPr>
                <p:cNvGrpSpPr/>
                <p:nvPr/>
              </p:nvGrpSpPr>
              <p:grpSpPr>
                <a:xfrm>
                  <a:off x="3370806" y="1975104"/>
                  <a:ext cx="466345" cy="1243584"/>
                  <a:chOff x="2282951" y="1975104"/>
                  <a:chExt cx="466345" cy="1243584"/>
                </a:xfrm>
              </p:grpSpPr>
              <p:sp>
                <p:nvSpPr>
                  <p:cNvPr id="30" name="Bogen 29">
                    <a:extLst>
                      <a:ext uri="{FF2B5EF4-FFF2-40B4-BE49-F238E27FC236}">
                        <a16:creationId xmlns:a16="http://schemas.microsoft.com/office/drawing/2014/main" id="{CAAB67E5-EB39-84A1-915E-FEABF813859C}"/>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Bogen 30">
                    <a:extLst>
                      <a:ext uri="{FF2B5EF4-FFF2-40B4-BE49-F238E27FC236}">
                        <a16:creationId xmlns:a16="http://schemas.microsoft.com/office/drawing/2014/main" id="{1DF295DB-3D4C-1F5A-657A-A2CDEC4626E3}"/>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5" name="Gruppieren 24">
                  <a:extLst>
                    <a:ext uri="{FF2B5EF4-FFF2-40B4-BE49-F238E27FC236}">
                      <a16:creationId xmlns:a16="http://schemas.microsoft.com/office/drawing/2014/main" id="{818540FB-6665-74D6-BE8B-20167852F4A0}"/>
                    </a:ext>
                  </a:extLst>
                </p:cNvPr>
                <p:cNvGrpSpPr/>
                <p:nvPr/>
              </p:nvGrpSpPr>
              <p:grpSpPr>
                <a:xfrm>
                  <a:off x="1749553" y="1927378"/>
                  <a:ext cx="734568" cy="1245147"/>
                  <a:chOff x="2282952" y="1927378"/>
                  <a:chExt cx="734568" cy="1245147"/>
                </a:xfrm>
              </p:grpSpPr>
              <p:sp>
                <p:nvSpPr>
                  <p:cNvPr id="28" name="Bogen 27">
                    <a:extLst>
                      <a:ext uri="{FF2B5EF4-FFF2-40B4-BE49-F238E27FC236}">
                        <a16:creationId xmlns:a16="http://schemas.microsoft.com/office/drawing/2014/main" id="{BA93E62F-F9CE-8D61-900E-939F50007222}"/>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Bogen 28">
                    <a:extLst>
                      <a:ext uri="{FF2B5EF4-FFF2-40B4-BE49-F238E27FC236}">
                        <a16:creationId xmlns:a16="http://schemas.microsoft.com/office/drawing/2014/main" id="{99BEC4EF-BFDE-AC52-D590-14B10F937F70}"/>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cxnSp>
              <p:nvCxnSpPr>
                <p:cNvPr id="26" name="Gerader Verbinder 25">
                  <a:extLst>
                    <a:ext uri="{FF2B5EF4-FFF2-40B4-BE49-F238E27FC236}">
                      <a16:creationId xmlns:a16="http://schemas.microsoft.com/office/drawing/2014/main" id="{0FB1EDC6-A3F0-49DD-5312-3949558B99A6}"/>
                    </a:ext>
                  </a:extLst>
                </p:cNvPr>
                <p:cNvCxnSpPr/>
                <p:nvPr/>
              </p:nvCxnSpPr>
              <p:spPr>
                <a:xfrm>
                  <a:off x="4103577" y="2572252"/>
                  <a:ext cx="0" cy="1197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6618A5BA-1B83-54CD-C295-B313DBD26890}"/>
                    </a:ext>
                  </a:extLst>
                </p:cNvPr>
                <p:cNvCxnSpPr/>
                <p:nvPr/>
              </p:nvCxnSpPr>
              <p:spPr>
                <a:xfrm>
                  <a:off x="1749552" y="2572030"/>
                  <a:ext cx="0" cy="1197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Ellipse 26">
                <a:extLst>
                  <a:ext uri="{FF2B5EF4-FFF2-40B4-BE49-F238E27FC236}">
                    <a16:creationId xmlns:a16="http://schemas.microsoft.com/office/drawing/2014/main" id="{842BCBE6-C4E9-4C77-6679-FE328AEC0E2F}"/>
                  </a:ext>
                </a:extLst>
              </p:cNvPr>
              <p:cNvSpPr/>
              <p:nvPr/>
            </p:nvSpPr>
            <p:spPr>
              <a:xfrm>
                <a:off x="1555705" y="2012646"/>
                <a:ext cx="3533227" cy="970717"/>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26">
                <a:extLst>
                  <a:ext uri="{FF2B5EF4-FFF2-40B4-BE49-F238E27FC236}">
                    <a16:creationId xmlns:a16="http://schemas.microsoft.com/office/drawing/2014/main" id="{3CF69C65-063E-078C-CEC8-FDB21747AC49}"/>
                  </a:ext>
                </a:extLst>
              </p:cNvPr>
              <p:cNvSpPr/>
              <p:nvPr/>
            </p:nvSpPr>
            <p:spPr>
              <a:xfrm rot="10800000">
                <a:off x="1552376" y="3162524"/>
                <a:ext cx="3533227" cy="970717"/>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26">
                <a:extLst>
                  <a:ext uri="{FF2B5EF4-FFF2-40B4-BE49-F238E27FC236}">
                    <a16:creationId xmlns:a16="http://schemas.microsoft.com/office/drawing/2014/main" id="{0BFC72DE-2C86-E588-052A-798CEBAEEC86}"/>
                  </a:ext>
                </a:extLst>
              </p:cNvPr>
              <p:cNvSpPr/>
              <p:nvPr/>
            </p:nvSpPr>
            <p:spPr>
              <a:xfrm>
                <a:off x="1835902" y="2123505"/>
                <a:ext cx="2966169" cy="722531"/>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26">
                <a:extLst>
                  <a:ext uri="{FF2B5EF4-FFF2-40B4-BE49-F238E27FC236}">
                    <a16:creationId xmlns:a16="http://schemas.microsoft.com/office/drawing/2014/main" id="{8496EBA7-B423-B655-854A-C33AAD47D5BE}"/>
                  </a:ext>
                </a:extLst>
              </p:cNvPr>
              <p:cNvSpPr/>
              <p:nvPr/>
            </p:nvSpPr>
            <p:spPr>
              <a:xfrm rot="10800000">
                <a:off x="1835902" y="3278686"/>
                <a:ext cx="2966169" cy="722531"/>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26">
                <a:extLst>
                  <a:ext uri="{FF2B5EF4-FFF2-40B4-BE49-F238E27FC236}">
                    <a16:creationId xmlns:a16="http://schemas.microsoft.com/office/drawing/2014/main" id="{8CD2C406-5C6C-EA46-E10A-DEEE2658DE06}"/>
                  </a:ext>
                </a:extLst>
              </p:cNvPr>
              <p:cNvSpPr/>
              <p:nvPr/>
            </p:nvSpPr>
            <p:spPr>
              <a:xfrm rot="10800000">
                <a:off x="2030275" y="3395862"/>
                <a:ext cx="2577419" cy="469100"/>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26">
                <a:extLst>
                  <a:ext uri="{FF2B5EF4-FFF2-40B4-BE49-F238E27FC236}">
                    <a16:creationId xmlns:a16="http://schemas.microsoft.com/office/drawing/2014/main" id="{4B11EC1C-D180-835B-5574-8F2154A77941}"/>
                  </a:ext>
                </a:extLst>
              </p:cNvPr>
              <p:cNvSpPr/>
              <p:nvPr/>
            </p:nvSpPr>
            <p:spPr>
              <a:xfrm>
                <a:off x="2030278" y="2255250"/>
                <a:ext cx="2577419" cy="469100"/>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24" name="Gerader Verbinder 1023">
              <a:extLst>
                <a:ext uri="{FF2B5EF4-FFF2-40B4-BE49-F238E27FC236}">
                  <a16:creationId xmlns:a16="http://schemas.microsoft.com/office/drawing/2014/main" id="{148DF54C-5A73-AC5A-D064-4F0C2F074379}"/>
                </a:ext>
              </a:extLst>
            </p:cNvPr>
            <p:cNvCxnSpPr/>
            <p:nvPr/>
          </p:nvCxnSpPr>
          <p:spPr>
            <a:xfrm>
              <a:off x="1422903" y="3573083"/>
              <a:ext cx="1204" cy="27988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25" name="Textfeld 1024">
              <a:extLst>
                <a:ext uri="{FF2B5EF4-FFF2-40B4-BE49-F238E27FC236}">
                  <a16:creationId xmlns:a16="http://schemas.microsoft.com/office/drawing/2014/main" id="{BF956A5C-D95F-047F-BD6B-CAF250100D48}"/>
                </a:ext>
              </a:extLst>
            </p:cNvPr>
            <p:cNvSpPr txBox="1"/>
            <p:nvPr/>
          </p:nvSpPr>
          <p:spPr>
            <a:xfrm>
              <a:off x="1166586" y="3625676"/>
              <a:ext cx="242374" cy="369332"/>
            </a:xfrm>
            <a:prstGeom prst="rect">
              <a:avLst/>
            </a:prstGeom>
            <a:noFill/>
          </p:spPr>
          <p:txBody>
            <a:bodyPr wrap="none" rtlCol="0">
              <a:spAutoFit/>
            </a:bodyPr>
            <a:lstStyle/>
            <a:p>
              <a:r>
                <a:rPr lang="de-DE" dirty="0"/>
                <a:t>I</a:t>
              </a:r>
              <a:endParaRPr lang="de-DE" baseline="-25000" dirty="0"/>
            </a:p>
          </p:txBody>
        </p:sp>
        <p:cxnSp>
          <p:nvCxnSpPr>
            <p:cNvPr id="1027" name="Gerader Verbinder 1026">
              <a:extLst>
                <a:ext uri="{FF2B5EF4-FFF2-40B4-BE49-F238E27FC236}">
                  <a16:creationId xmlns:a16="http://schemas.microsoft.com/office/drawing/2014/main" id="{4AE9112E-59E3-D5B3-8305-98324F4C57EC}"/>
                </a:ext>
              </a:extLst>
            </p:cNvPr>
            <p:cNvCxnSpPr/>
            <p:nvPr/>
          </p:nvCxnSpPr>
          <p:spPr>
            <a:xfrm flipV="1">
              <a:off x="1530949" y="2507875"/>
              <a:ext cx="260761" cy="0"/>
            </a:xfrm>
            <a:prstGeom prst="line">
              <a:avLst/>
            </a:prstGeom>
            <a:ln>
              <a:solidFill>
                <a:schemeClr val="tx1"/>
              </a:solidFill>
              <a:prstDash val="sysDash"/>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32EE6F8A-6837-2E60-1FCB-4D28B798F685}"/>
                </a:ext>
              </a:extLst>
            </p:cNvPr>
            <p:cNvCxnSpPr/>
            <p:nvPr/>
          </p:nvCxnSpPr>
          <p:spPr>
            <a:xfrm flipV="1">
              <a:off x="1527386" y="2685406"/>
              <a:ext cx="260761" cy="0"/>
            </a:xfrm>
            <a:prstGeom prst="line">
              <a:avLst/>
            </a:prstGeom>
            <a:ln>
              <a:solidFill>
                <a:schemeClr val="tx1"/>
              </a:solidFill>
              <a:prstDash val="sysDash"/>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C6EC39A4-A0D4-2E68-F26F-B3B4B15A49C0}"/>
                </a:ext>
              </a:extLst>
            </p:cNvPr>
            <p:cNvCxnSpPr/>
            <p:nvPr/>
          </p:nvCxnSpPr>
          <p:spPr>
            <a:xfrm flipV="1">
              <a:off x="1533997" y="2257162"/>
              <a:ext cx="260761" cy="0"/>
            </a:xfrm>
            <a:prstGeom prst="line">
              <a:avLst/>
            </a:prstGeom>
            <a:ln>
              <a:solidFill>
                <a:schemeClr val="tx1"/>
              </a:solidFill>
              <a:prstDash val="sysDash"/>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8006B3D6-9AEF-368F-57B8-127A7D5009F3}"/>
                </a:ext>
              </a:extLst>
            </p:cNvPr>
            <p:cNvCxnSpPr/>
            <p:nvPr/>
          </p:nvCxnSpPr>
          <p:spPr>
            <a:xfrm flipV="1">
              <a:off x="1527385" y="2925626"/>
              <a:ext cx="260761" cy="0"/>
            </a:xfrm>
            <a:prstGeom prst="line">
              <a:avLst/>
            </a:prstGeom>
            <a:ln>
              <a:solidFill>
                <a:schemeClr val="tx1"/>
              </a:solidFill>
              <a:prstDash val="sysDash"/>
              <a:headEnd type="triangle" w="lg" len="lg"/>
              <a:tailEnd type="none"/>
            </a:ln>
          </p:spPr>
          <p:style>
            <a:lnRef idx="1">
              <a:schemeClr val="accent1"/>
            </a:lnRef>
            <a:fillRef idx="0">
              <a:schemeClr val="accent1"/>
            </a:fillRef>
            <a:effectRef idx="0">
              <a:schemeClr val="accent1"/>
            </a:effectRef>
            <a:fontRef idx="minor">
              <a:schemeClr val="tx1"/>
            </a:fontRef>
          </p:style>
        </p:cxnSp>
      </p:grpSp>
      <p:sp>
        <p:nvSpPr>
          <p:cNvPr id="1031" name="Textfeld 1030">
            <a:extLst>
              <a:ext uri="{FF2B5EF4-FFF2-40B4-BE49-F238E27FC236}">
                <a16:creationId xmlns:a16="http://schemas.microsoft.com/office/drawing/2014/main" id="{9F287D7A-0E28-DA55-798C-33BA74CDD11C}"/>
              </a:ext>
            </a:extLst>
          </p:cNvPr>
          <p:cNvSpPr txBox="1"/>
          <p:nvPr/>
        </p:nvSpPr>
        <p:spPr>
          <a:xfrm>
            <a:off x="725198" y="5114981"/>
            <a:ext cx="9397210" cy="246221"/>
          </a:xfrm>
          <a:prstGeom prst="rect">
            <a:avLst/>
          </a:prstGeom>
          <a:noFill/>
        </p:spPr>
        <p:txBody>
          <a:bodyPr wrap="square" rtlCol="0">
            <a:spAutoFit/>
          </a:bodyPr>
          <a:lstStyle/>
          <a:p>
            <a:pPr>
              <a:lnSpc>
                <a:spcPts val="1200"/>
              </a:lnSpc>
            </a:pPr>
            <a:r>
              <a:rPr lang="de-DE" dirty="0"/>
              <a:t>Magnetische </a:t>
            </a:r>
            <a:r>
              <a:rPr lang="de-DE" dirty="0" err="1"/>
              <a:t>Flußdichte</a:t>
            </a:r>
            <a:r>
              <a:rPr lang="de-DE" dirty="0"/>
              <a:t> in einer Spule: B = µ</a:t>
            </a:r>
            <a:r>
              <a:rPr lang="de-DE" baseline="-25000" dirty="0"/>
              <a:t>r</a:t>
            </a:r>
            <a:r>
              <a:rPr lang="de-DE" dirty="0"/>
              <a:t> * µ</a:t>
            </a:r>
            <a:r>
              <a:rPr lang="de-DE" baseline="-25000" dirty="0"/>
              <a:t>0</a:t>
            </a:r>
            <a:r>
              <a:rPr lang="de-DE" dirty="0"/>
              <a:t> * H  (Berücksichtigung der Permeabilität)</a:t>
            </a:r>
          </a:p>
        </p:txBody>
      </p:sp>
      <p:sp>
        <p:nvSpPr>
          <p:cNvPr id="1033" name="Rechteck 1032">
            <a:extLst>
              <a:ext uri="{FF2B5EF4-FFF2-40B4-BE49-F238E27FC236}">
                <a16:creationId xmlns:a16="http://schemas.microsoft.com/office/drawing/2014/main" id="{1A695420-68A7-D98A-A9AC-E97A8B855AB7}"/>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2" grpId="0"/>
      <p:bldP spid="63" grpId="0"/>
      <p:bldP spid="103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Das elektromagnetische Feld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Gedankenspiel (Antenne als offener Schwingkreis):</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sz="1600" dirty="0">
                <a:solidFill>
                  <a:srgbClr val="000000"/>
                </a:solidFill>
              </a:rPr>
              <a:t>Schwingkreis</a:t>
            </a:r>
          </a:p>
          <a:p>
            <a:pPr marL="0" indent="0">
              <a:buNone/>
              <a:defRPr/>
            </a:pPr>
            <a:r>
              <a:rPr lang="de-DE" sz="1600" dirty="0">
                <a:solidFill>
                  <a:srgbClr val="000000"/>
                </a:solidFill>
              </a:rPr>
              <a:t>		        Kondensatorplatten</a:t>
            </a:r>
          </a:p>
          <a:p>
            <a:pPr marL="0" indent="0">
              <a:buNone/>
              <a:defRPr/>
            </a:pPr>
            <a:r>
              <a:rPr lang="de-DE" sz="1600" dirty="0">
                <a:solidFill>
                  <a:srgbClr val="000000"/>
                </a:solidFill>
              </a:rPr>
              <a:t>		        auseinanderziehen</a:t>
            </a:r>
          </a:p>
          <a:p>
            <a:pPr marL="0" indent="0">
              <a:buNone/>
              <a:defRPr/>
            </a:pPr>
            <a:r>
              <a:rPr lang="de-DE" sz="1600" dirty="0">
                <a:solidFill>
                  <a:srgbClr val="000000"/>
                </a:solidFill>
              </a:rPr>
              <a:t>					      	Spule strecken</a:t>
            </a:r>
          </a:p>
          <a:p>
            <a:pPr marL="0" indent="0">
              <a:buNone/>
              <a:defRPr/>
            </a:pPr>
            <a:r>
              <a:rPr lang="de-DE" sz="1600" dirty="0">
                <a:solidFill>
                  <a:srgbClr val="000000"/>
                </a:solidFill>
              </a:rPr>
              <a:t>									Kondensatorplatten</a:t>
            </a:r>
          </a:p>
          <a:p>
            <a:pPr marL="0" indent="0">
              <a:buNone/>
              <a:defRPr/>
            </a:pPr>
            <a:r>
              <a:rPr lang="de-DE" sz="1600" dirty="0">
                <a:solidFill>
                  <a:srgbClr val="000000"/>
                </a:solidFill>
              </a:rPr>
              <a:t>									</a:t>
            </a:r>
            <a:r>
              <a:rPr lang="de-DE" sz="1600" dirty="0" err="1">
                <a:solidFill>
                  <a:srgbClr val="000000"/>
                </a:solidFill>
              </a:rPr>
              <a:t>verkleineren</a:t>
            </a:r>
            <a:endParaRPr lang="de-DE" sz="1600" dirty="0">
              <a:solidFill>
                <a:srgbClr val="000000"/>
              </a:solidFill>
            </a:endParaRP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7" name="Gruppieren 16">
            <a:extLst>
              <a:ext uri="{FF2B5EF4-FFF2-40B4-BE49-F238E27FC236}">
                <a16:creationId xmlns:a16="http://schemas.microsoft.com/office/drawing/2014/main" id="{B40A0A20-9BD8-2FBB-57D7-11EBF45F4500}"/>
              </a:ext>
            </a:extLst>
          </p:cNvPr>
          <p:cNvGrpSpPr/>
          <p:nvPr/>
        </p:nvGrpSpPr>
        <p:grpSpPr>
          <a:xfrm rot="5400000">
            <a:off x="153829" y="1909926"/>
            <a:ext cx="1359634" cy="850547"/>
            <a:chOff x="4634809" y="2361807"/>
            <a:chExt cx="1359634" cy="850547"/>
          </a:xfrm>
        </p:grpSpPr>
        <p:grpSp>
          <p:nvGrpSpPr>
            <p:cNvPr id="18" name="Gruppieren 17">
              <a:extLst>
                <a:ext uri="{FF2B5EF4-FFF2-40B4-BE49-F238E27FC236}">
                  <a16:creationId xmlns:a16="http://schemas.microsoft.com/office/drawing/2014/main" id="{557EC4CB-AAC8-C39B-DB25-41D90705DD3F}"/>
                </a:ext>
              </a:extLst>
            </p:cNvPr>
            <p:cNvGrpSpPr/>
            <p:nvPr/>
          </p:nvGrpSpPr>
          <p:grpSpPr>
            <a:xfrm>
              <a:off x="4648547" y="2361807"/>
              <a:ext cx="1345896" cy="360000"/>
              <a:chOff x="7061817" y="1889926"/>
              <a:chExt cx="1345896" cy="360000"/>
            </a:xfrm>
          </p:grpSpPr>
          <p:cxnSp>
            <p:nvCxnSpPr>
              <p:cNvPr id="25" name="Gerader Verbinder 24">
                <a:extLst>
                  <a:ext uri="{FF2B5EF4-FFF2-40B4-BE49-F238E27FC236}">
                    <a16:creationId xmlns:a16="http://schemas.microsoft.com/office/drawing/2014/main" id="{5279B100-878A-6358-C031-E65BCD1599D5}"/>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57B29EE-FE09-464D-F497-73DB01EE6BDC}"/>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1FA33957-2417-D862-2FCE-69F9BCA3D33A}"/>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68FD83FA-7E4A-0D31-C176-1130ADAB5836}"/>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Gerader Verbinder 18">
              <a:extLst>
                <a:ext uri="{FF2B5EF4-FFF2-40B4-BE49-F238E27FC236}">
                  <a16:creationId xmlns:a16="http://schemas.microsoft.com/office/drawing/2014/main" id="{98221F53-73C0-26C0-686E-489987B38D20}"/>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0" name="Gruppieren 19">
              <a:extLst>
                <a:ext uri="{FF2B5EF4-FFF2-40B4-BE49-F238E27FC236}">
                  <a16:creationId xmlns:a16="http://schemas.microsoft.com/office/drawing/2014/main" id="{5FBF290A-81D4-79FA-BC7E-A506B5DACA0E}"/>
                </a:ext>
              </a:extLst>
            </p:cNvPr>
            <p:cNvGrpSpPr/>
            <p:nvPr/>
          </p:nvGrpSpPr>
          <p:grpSpPr>
            <a:xfrm rot="16200000">
              <a:off x="5201415" y="2419326"/>
              <a:ext cx="226422" cy="1359634"/>
              <a:chOff x="5738949" y="1550127"/>
              <a:chExt cx="226422" cy="1359634"/>
            </a:xfrm>
          </p:grpSpPr>
          <p:sp>
            <p:nvSpPr>
              <p:cNvPr id="22" name="Rechteck 21">
                <a:extLst>
                  <a:ext uri="{FF2B5EF4-FFF2-40B4-BE49-F238E27FC236}">
                    <a16:creationId xmlns:a16="http://schemas.microsoft.com/office/drawing/2014/main" id="{5E051CF9-4C8B-6C76-8E0A-B80AFB83E6BC}"/>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18623251-D51C-980A-7CEC-6DB0D70985F8}"/>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A735DCA-C64A-985C-B6A7-2E79869B5C20}"/>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Gerader Verbinder 20">
              <a:extLst>
                <a:ext uri="{FF2B5EF4-FFF2-40B4-BE49-F238E27FC236}">
                  <a16:creationId xmlns:a16="http://schemas.microsoft.com/office/drawing/2014/main" id="{0BC3F436-6239-DF80-CB8D-F7868D66F224}"/>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EBD61627-04A1-8F63-4847-7967067BCB0D}"/>
              </a:ext>
            </a:extLst>
          </p:cNvPr>
          <p:cNvGrpSpPr/>
          <p:nvPr/>
        </p:nvGrpSpPr>
        <p:grpSpPr>
          <a:xfrm>
            <a:off x="2206922" y="1662730"/>
            <a:ext cx="893840" cy="1359634"/>
            <a:chOff x="2616151" y="1616331"/>
            <a:chExt cx="893840" cy="1359634"/>
          </a:xfrm>
        </p:grpSpPr>
        <p:grpSp>
          <p:nvGrpSpPr>
            <p:cNvPr id="30" name="Gruppieren 29">
              <a:extLst>
                <a:ext uri="{FF2B5EF4-FFF2-40B4-BE49-F238E27FC236}">
                  <a16:creationId xmlns:a16="http://schemas.microsoft.com/office/drawing/2014/main" id="{08C36135-7534-D156-CF3C-B13CB00E0E73}"/>
                </a:ext>
              </a:extLst>
            </p:cNvPr>
            <p:cNvGrpSpPr/>
            <p:nvPr/>
          </p:nvGrpSpPr>
          <p:grpSpPr>
            <a:xfrm rot="5400000">
              <a:off x="2458319" y="1924292"/>
              <a:ext cx="1359634" cy="743711"/>
              <a:chOff x="4634810" y="2361807"/>
              <a:chExt cx="1359634" cy="743711"/>
            </a:xfrm>
          </p:grpSpPr>
          <p:grpSp>
            <p:nvGrpSpPr>
              <p:cNvPr id="51" name="Gruppieren 50">
                <a:extLst>
                  <a:ext uri="{FF2B5EF4-FFF2-40B4-BE49-F238E27FC236}">
                    <a16:creationId xmlns:a16="http://schemas.microsoft.com/office/drawing/2014/main" id="{321F06D2-4683-5644-39AB-74D656D15DAD}"/>
                  </a:ext>
                </a:extLst>
              </p:cNvPr>
              <p:cNvGrpSpPr/>
              <p:nvPr/>
            </p:nvGrpSpPr>
            <p:grpSpPr>
              <a:xfrm>
                <a:off x="4648547" y="2361807"/>
                <a:ext cx="1345897" cy="360000"/>
                <a:chOff x="7061817" y="1889926"/>
                <a:chExt cx="1345897" cy="360000"/>
              </a:xfrm>
            </p:grpSpPr>
            <p:cxnSp>
              <p:nvCxnSpPr>
                <p:cNvPr id="59" name="Gerader Verbinder 58">
                  <a:extLst>
                    <a:ext uri="{FF2B5EF4-FFF2-40B4-BE49-F238E27FC236}">
                      <a16:creationId xmlns:a16="http://schemas.microsoft.com/office/drawing/2014/main" id="{F3980563-8112-4CF0-7169-F2E973C480BD}"/>
                    </a:ext>
                  </a:extLst>
                </p:cNvPr>
                <p:cNvCxnSpPr/>
                <p:nvPr/>
              </p:nvCxnSpPr>
              <p:spPr>
                <a:xfrm rot="5400000">
                  <a:off x="7212537"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708FD8E5-1355-34AC-424C-56FA5B7EBBD9}"/>
                    </a:ext>
                  </a:extLst>
                </p:cNvPr>
                <p:cNvCxnSpPr/>
                <p:nvPr/>
              </p:nvCxnSpPr>
              <p:spPr>
                <a:xfrm rot="5400000">
                  <a:off x="7895725"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9C624FE6-385D-87EF-A8F3-7D548C379F26}"/>
                    </a:ext>
                  </a:extLst>
                </p:cNvPr>
                <p:cNvCxnSpPr/>
                <p:nvPr/>
              </p:nvCxnSpPr>
              <p:spPr>
                <a:xfrm rot="16200000">
                  <a:off x="8241719" y="1903933"/>
                  <a:ext cx="1" cy="3319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0F146C48-A437-570F-9737-F25B25D62E69}"/>
                    </a:ext>
                  </a:extLst>
                </p:cNvPr>
                <p:cNvCxnSpPr/>
                <p:nvPr/>
              </p:nvCxnSpPr>
              <p:spPr>
                <a:xfrm rot="16200000" flipH="1">
                  <a:off x="7227177" y="1904567"/>
                  <a:ext cx="0" cy="3307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Gerader Verbinder 52">
                <a:extLst>
                  <a:ext uri="{FF2B5EF4-FFF2-40B4-BE49-F238E27FC236}">
                    <a16:creationId xmlns:a16="http://schemas.microsoft.com/office/drawing/2014/main" id="{BCDED6AC-C5CA-7589-5B28-8DC89963ABDC}"/>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5" name="Gruppieren 54">
                <a:extLst>
                  <a:ext uri="{FF2B5EF4-FFF2-40B4-BE49-F238E27FC236}">
                    <a16:creationId xmlns:a16="http://schemas.microsoft.com/office/drawing/2014/main" id="{8A1FD1F0-766C-1DC2-2982-A8C0E5852C31}"/>
                  </a:ext>
                </a:extLst>
              </p:cNvPr>
              <p:cNvGrpSpPr/>
              <p:nvPr/>
            </p:nvGrpSpPr>
            <p:grpSpPr>
              <a:xfrm rot="16200000">
                <a:off x="5308460" y="2418891"/>
                <a:ext cx="12334" cy="1359634"/>
                <a:chOff x="5846429" y="1550127"/>
                <a:chExt cx="12334" cy="1359634"/>
              </a:xfrm>
            </p:grpSpPr>
            <p:cxnSp>
              <p:nvCxnSpPr>
                <p:cNvPr id="57" name="Gerader Verbinder 56">
                  <a:extLst>
                    <a:ext uri="{FF2B5EF4-FFF2-40B4-BE49-F238E27FC236}">
                      <a16:creationId xmlns:a16="http://schemas.microsoft.com/office/drawing/2014/main" id="{B7C16D37-C69F-5BC8-D0B0-85DFC36BAB82}"/>
                    </a:ext>
                  </a:extLst>
                </p:cNvPr>
                <p:cNvCxnSpPr/>
                <p:nvPr/>
              </p:nvCxnSpPr>
              <p:spPr>
                <a:xfrm flipH="1">
                  <a:off x="5846429" y="1550127"/>
                  <a:ext cx="0" cy="3444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5BBC9A9B-5A58-2E59-93A2-87D404CC56BB}"/>
                    </a:ext>
                  </a:extLst>
                </p:cNvPr>
                <p:cNvCxnSpPr>
                  <a:stCxn id="37" idx="0"/>
                </p:cNvCxnSpPr>
                <p:nvPr/>
              </p:nvCxnSpPr>
              <p:spPr>
                <a:xfrm flipH="1">
                  <a:off x="5852160" y="2532378"/>
                  <a:ext cx="6603" cy="3773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Gerader Verbinder 55">
                <a:extLst>
                  <a:ext uri="{FF2B5EF4-FFF2-40B4-BE49-F238E27FC236}">
                    <a16:creationId xmlns:a16="http://schemas.microsoft.com/office/drawing/2014/main" id="{EB7A5C5B-B0DE-D959-BCF1-AF760134CFA4}"/>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1" name="Gruppieren 30">
              <a:extLst>
                <a:ext uri="{FF2B5EF4-FFF2-40B4-BE49-F238E27FC236}">
                  <a16:creationId xmlns:a16="http://schemas.microsoft.com/office/drawing/2014/main" id="{7B1C1A73-0171-3C88-8695-409F3A3CB092}"/>
                </a:ext>
              </a:extLst>
            </p:cNvPr>
            <p:cNvGrpSpPr/>
            <p:nvPr/>
          </p:nvGrpSpPr>
          <p:grpSpPr>
            <a:xfrm rot="16200000">
              <a:off x="2450168" y="2134702"/>
              <a:ext cx="632223" cy="300257"/>
              <a:chOff x="5476743" y="2660184"/>
              <a:chExt cx="1558496" cy="1298448"/>
            </a:xfrm>
          </p:grpSpPr>
          <p:sp>
            <p:nvSpPr>
              <p:cNvPr id="32" name="Bogen 31">
                <a:extLst>
                  <a:ext uri="{FF2B5EF4-FFF2-40B4-BE49-F238E27FC236}">
                    <a16:creationId xmlns:a16="http://schemas.microsoft.com/office/drawing/2014/main" id="{9A333B00-8B93-0440-F8B8-E5AABE8510C5}"/>
                  </a:ext>
                </a:extLst>
              </p:cNvPr>
              <p:cNvSpPr/>
              <p:nvPr/>
            </p:nvSpPr>
            <p:spPr>
              <a:xfrm rot="10800000">
                <a:off x="6303719" y="2690404"/>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B41150C8-4EAC-D2B1-16DE-4C1E06060F79}"/>
                  </a:ext>
                </a:extLst>
              </p:cNvPr>
              <p:cNvGrpSpPr/>
              <p:nvPr/>
            </p:nvGrpSpPr>
            <p:grpSpPr>
              <a:xfrm>
                <a:off x="5751061" y="2660184"/>
                <a:ext cx="734569" cy="1291310"/>
                <a:chOff x="2282951" y="1927378"/>
                <a:chExt cx="734569" cy="1291310"/>
              </a:xfrm>
            </p:grpSpPr>
            <p:sp>
              <p:nvSpPr>
                <p:cNvPr id="46" name="Bogen 45">
                  <a:extLst>
                    <a:ext uri="{FF2B5EF4-FFF2-40B4-BE49-F238E27FC236}">
                      <a16:creationId xmlns:a16="http://schemas.microsoft.com/office/drawing/2014/main" id="{181DD46F-4C3B-9DA3-4B71-E5CC2ABEF108}"/>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7" name="Bogen 46">
                  <a:extLst>
                    <a:ext uri="{FF2B5EF4-FFF2-40B4-BE49-F238E27FC236}">
                      <a16:creationId xmlns:a16="http://schemas.microsoft.com/office/drawing/2014/main" id="{ECE56C4D-149D-6988-19B0-AFABA56D31DC}"/>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8" name="Gruppieren 47">
                  <a:extLst>
                    <a:ext uri="{FF2B5EF4-FFF2-40B4-BE49-F238E27FC236}">
                      <a16:creationId xmlns:a16="http://schemas.microsoft.com/office/drawing/2014/main" id="{F6EB0DF1-4D2A-68E0-7C45-BB35E0406C1D}"/>
                    </a:ext>
                  </a:extLst>
                </p:cNvPr>
                <p:cNvGrpSpPr/>
                <p:nvPr/>
              </p:nvGrpSpPr>
              <p:grpSpPr>
                <a:xfrm>
                  <a:off x="2282951" y="1975104"/>
                  <a:ext cx="466345" cy="1243584"/>
                  <a:chOff x="2282951" y="1975104"/>
                  <a:chExt cx="466345" cy="1243584"/>
                </a:xfrm>
              </p:grpSpPr>
              <p:sp>
                <p:nvSpPr>
                  <p:cNvPr id="49" name="Bogen 48">
                    <a:extLst>
                      <a:ext uri="{FF2B5EF4-FFF2-40B4-BE49-F238E27FC236}">
                        <a16:creationId xmlns:a16="http://schemas.microsoft.com/office/drawing/2014/main" id="{2E259E9B-E4E7-9477-8475-90DAEFB84E5A}"/>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0" name="Bogen 49">
                    <a:extLst>
                      <a:ext uri="{FF2B5EF4-FFF2-40B4-BE49-F238E27FC236}">
                        <a16:creationId xmlns:a16="http://schemas.microsoft.com/office/drawing/2014/main" id="{0A42690B-10EA-E810-4A83-D3AE27E25EBB}"/>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34" name="Gruppieren 33">
                <a:extLst>
                  <a:ext uri="{FF2B5EF4-FFF2-40B4-BE49-F238E27FC236}">
                    <a16:creationId xmlns:a16="http://schemas.microsoft.com/office/drawing/2014/main" id="{6EB59A40-7A20-255A-B830-72C2C8ECDC7C}"/>
                  </a:ext>
                </a:extLst>
              </p:cNvPr>
              <p:cNvGrpSpPr/>
              <p:nvPr/>
            </p:nvGrpSpPr>
            <p:grpSpPr>
              <a:xfrm>
                <a:off x="6028149" y="2667322"/>
                <a:ext cx="734569" cy="1291310"/>
                <a:chOff x="2282951" y="1927378"/>
                <a:chExt cx="734569" cy="1291310"/>
              </a:xfrm>
            </p:grpSpPr>
            <p:sp>
              <p:nvSpPr>
                <p:cNvPr id="41" name="Bogen 40">
                  <a:extLst>
                    <a:ext uri="{FF2B5EF4-FFF2-40B4-BE49-F238E27FC236}">
                      <a16:creationId xmlns:a16="http://schemas.microsoft.com/office/drawing/2014/main" id="{201546AB-D47E-1C9F-C887-BABB402F9D29}"/>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Bogen 41">
                  <a:extLst>
                    <a:ext uri="{FF2B5EF4-FFF2-40B4-BE49-F238E27FC236}">
                      <a16:creationId xmlns:a16="http://schemas.microsoft.com/office/drawing/2014/main" id="{02161DF1-E7D9-9425-97B5-FD8285A50196}"/>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3" name="Gruppieren 42">
                  <a:extLst>
                    <a:ext uri="{FF2B5EF4-FFF2-40B4-BE49-F238E27FC236}">
                      <a16:creationId xmlns:a16="http://schemas.microsoft.com/office/drawing/2014/main" id="{1DA061FA-245F-4A08-F359-252E3FF36AA6}"/>
                    </a:ext>
                  </a:extLst>
                </p:cNvPr>
                <p:cNvGrpSpPr/>
                <p:nvPr/>
              </p:nvGrpSpPr>
              <p:grpSpPr>
                <a:xfrm>
                  <a:off x="2282951" y="1975104"/>
                  <a:ext cx="475489" cy="1243584"/>
                  <a:chOff x="2282951" y="1975104"/>
                  <a:chExt cx="475489" cy="1243584"/>
                </a:xfrm>
              </p:grpSpPr>
              <p:sp>
                <p:nvSpPr>
                  <p:cNvPr id="44" name="Bogen 43">
                    <a:extLst>
                      <a:ext uri="{FF2B5EF4-FFF2-40B4-BE49-F238E27FC236}">
                        <a16:creationId xmlns:a16="http://schemas.microsoft.com/office/drawing/2014/main" id="{08D87A3A-BC1B-1DB1-513C-B60FFEF73D8F}"/>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Bogen 44">
                    <a:extLst>
                      <a:ext uri="{FF2B5EF4-FFF2-40B4-BE49-F238E27FC236}">
                        <a16:creationId xmlns:a16="http://schemas.microsoft.com/office/drawing/2014/main" id="{E4E694C6-699C-9E91-C96B-F4F5A77E2B48}"/>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35" name="Gruppieren 34">
                <a:extLst>
                  <a:ext uri="{FF2B5EF4-FFF2-40B4-BE49-F238E27FC236}">
                    <a16:creationId xmlns:a16="http://schemas.microsoft.com/office/drawing/2014/main" id="{FD1ECBD3-0206-9B86-5120-7A62850E0DDD}"/>
                  </a:ext>
                </a:extLst>
              </p:cNvPr>
              <p:cNvGrpSpPr/>
              <p:nvPr/>
            </p:nvGrpSpPr>
            <p:grpSpPr>
              <a:xfrm>
                <a:off x="6302468" y="2715048"/>
                <a:ext cx="466345" cy="1243584"/>
                <a:chOff x="2282951" y="1975104"/>
                <a:chExt cx="466345" cy="1243584"/>
              </a:xfrm>
            </p:grpSpPr>
            <p:sp>
              <p:nvSpPr>
                <p:cNvPr id="39" name="Bogen 38">
                  <a:extLst>
                    <a:ext uri="{FF2B5EF4-FFF2-40B4-BE49-F238E27FC236}">
                      <a16:creationId xmlns:a16="http://schemas.microsoft.com/office/drawing/2014/main" id="{198D635C-41FB-94CC-E55B-3007D9AA5F78}"/>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0" name="Bogen 39">
                  <a:extLst>
                    <a:ext uri="{FF2B5EF4-FFF2-40B4-BE49-F238E27FC236}">
                      <a16:creationId xmlns:a16="http://schemas.microsoft.com/office/drawing/2014/main" id="{E263DCA5-F742-7267-782C-58A6D4E6AD9E}"/>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6" name="Gruppieren 35">
                <a:extLst>
                  <a:ext uri="{FF2B5EF4-FFF2-40B4-BE49-F238E27FC236}">
                    <a16:creationId xmlns:a16="http://schemas.microsoft.com/office/drawing/2014/main" id="{015EFEB0-E419-47AA-E192-F5F8E03E2A6C}"/>
                  </a:ext>
                </a:extLst>
              </p:cNvPr>
              <p:cNvGrpSpPr/>
              <p:nvPr/>
            </p:nvGrpSpPr>
            <p:grpSpPr>
              <a:xfrm>
                <a:off x="5476743" y="2667322"/>
                <a:ext cx="734568" cy="1245147"/>
                <a:chOff x="2282952" y="1927378"/>
                <a:chExt cx="734568" cy="1245147"/>
              </a:xfrm>
            </p:grpSpPr>
            <p:sp>
              <p:nvSpPr>
                <p:cNvPr id="37" name="Bogen 36">
                  <a:extLst>
                    <a:ext uri="{FF2B5EF4-FFF2-40B4-BE49-F238E27FC236}">
                      <a16:creationId xmlns:a16="http://schemas.microsoft.com/office/drawing/2014/main" id="{A9D2CF87-D4A2-009E-C412-FA5EA7D6A831}"/>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Bogen 37">
                  <a:extLst>
                    <a:ext uri="{FF2B5EF4-FFF2-40B4-BE49-F238E27FC236}">
                      <a16:creationId xmlns:a16="http://schemas.microsoft.com/office/drawing/2014/main" id="{1EA94BEC-35F3-CF2E-11A7-709676A9AF2D}"/>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grpSp>
        <p:nvGrpSpPr>
          <p:cNvPr id="63" name="Gruppieren 62">
            <a:extLst>
              <a:ext uri="{FF2B5EF4-FFF2-40B4-BE49-F238E27FC236}">
                <a16:creationId xmlns:a16="http://schemas.microsoft.com/office/drawing/2014/main" id="{8DB62C4B-B0D9-AEA5-8865-D86465F0B82D}"/>
              </a:ext>
            </a:extLst>
          </p:cNvPr>
          <p:cNvGrpSpPr/>
          <p:nvPr/>
        </p:nvGrpSpPr>
        <p:grpSpPr>
          <a:xfrm>
            <a:off x="4281953" y="1670207"/>
            <a:ext cx="368668" cy="1359634"/>
            <a:chOff x="2595956" y="1616331"/>
            <a:chExt cx="368668" cy="1359634"/>
          </a:xfrm>
        </p:grpSpPr>
        <p:grpSp>
          <p:nvGrpSpPr>
            <p:cNvPr id="1024" name="Gruppieren 1023">
              <a:extLst>
                <a:ext uri="{FF2B5EF4-FFF2-40B4-BE49-F238E27FC236}">
                  <a16:creationId xmlns:a16="http://schemas.microsoft.com/office/drawing/2014/main" id="{6251B5DB-F81E-9C78-9694-27597367F30E}"/>
                </a:ext>
              </a:extLst>
            </p:cNvPr>
            <p:cNvGrpSpPr/>
            <p:nvPr/>
          </p:nvGrpSpPr>
          <p:grpSpPr>
            <a:xfrm rot="5400000">
              <a:off x="2100473" y="2111814"/>
              <a:ext cx="1359634" cy="368668"/>
              <a:chOff x="4634810" y="2907175"/>
              <a:chExt cx="1359634" cy="368668"/>
            </a:xfrm>
          </p:grpSpPr>
          <p:grpSp>
            <p:nvGrpSpPr>
              <p:cNvPr id="1046" name="Gruppieren 1045">
                <a:extLst>
                  <a:ext uri="{FF2B5EF4-FFF2-40B4-BE49-F238E27FC236}">
                    <a16:creationId xmlns:a16="http://schemas.microsoft.com/office/drawing/2014/main" id="{1F41EEE4-9E0A-8948-7566-4B97A1C91C8F}"/>
                  </a:ext>
                </a:extLst>
              </p:cNvPr>
              <p:cNvGrpSpPr/>
              <p:nvPr/>
            </p:nvGrpSpPr>
            <p:grpSpPr>
              <a:xfrm>
                <a:off x="4634810" y="2907175"/>
                <a:ext cx="1353414" cy="368668"/>
                <a:chOff x="7048080" y="2435294"/>
                <a:chExt cx="1353414" cy="368668"/>
              </a:xfrm>
            </p:grpSpPr>
            <p:cxnSp>
              <p:nvCxnSpPr>
                <p:cNvPr id="1050" name="Gerader Verbinder 1049">
                  <a:extLst>
                    <a:ext uri="{FF2B5EF4-FFF2-40B4-BE49-F238E27FC236}">
                      <a16:creationId xmlns:a16="http://schemas.microsoft.com/office/drawing/2014/main" id="{2A5154BC-DD9E-22A7-3447-BC6F53F26029}"/>
                    </a:ext>
                  </a:extLst>
                </p:cNvPr>
                <p:cNvCxnSpPr/>
                <p:nvPr/>
              </p:nvCxnSpPr>
              <p:spPr>
                <a:xfrm rot="5400000">
                  <a:off x="8221494" y="2623962"/>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5387C7DE-40B0-CD43-D1B7-64FAD04ADFBD}"/>
                    </a:ext>
                  </a:extLst>
                </p:cNvPr>
                <p:cNvCxnSpPr/>
                <p:nvPr/>
              </p:nvCxnSpPr>
              <p:spPr>
                <a:xfrm rot="5400000">
                  <a:off x="6868080" y="261529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7" name="Gruppieren 1046">
                <a:extLst>
                  <a:ext uri="{FF2B5EF4-FFF2-40B4-BE49-F238E27FC236}">
                    <a16:creationId xmlns:a16="http://schemas.microsoft.com/office/drawing/2014/main" id="{515B33A1-13BF-9827-2B83-14DFCD164A3C}"/>
                  </a:ext>
                </a:extLst>
              </p:cNvPr>
              <p:cNvGrpSpPr/>
              <p:nvPr/>
            </p:nvGrpSpPr>
            <p:grpSpPr>
              <a:xfrm rot="16200000">
                <a:off x="5308460" y="2418891"/>
                <a:ext cx="12334" cy="1359634"/>
                <a:chOff x="5846429" y="1550127"/>
                <a:chExt cx="12334" cy="1359634"/>
              </a:xfrm>
            </p:grpSpPr>
            <p:cxnSp>
              <p:nvCxnSpPr>
                <p:cNvPr id="1048" name="Gerader Verbinder 1047">
                  <a:extLst>
                    <a:ext uri="{FF2B5EF4-FFF2-40B4-BE49-F238E27FC236}">
                      <a16:creationId xmlns:a16="http://schemas.microsoft.com/office/drawing/2014/main" id="{3F2ABC89-B322-05C6-8A29-7D595B420623}"/>
                    </a:ext>
                  </a:extLst>
                </p:cNvPr>
                <p:cNvCxnSpPr/>
                <p:nvPr/>
              </p:nvCxnSpPr>
              <p:spPr>
                <a:xfrm flipH="1">
                  <a:off x="5846429" y="1550127"/>
                  <a:ext cx="0" cy="3444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1824A9C2-F814-D3E2-635A-00BE02077584}"/>
                    </a:ext>
                  </a:extLst>
                </p:cNvPr>
                <p:cNvCxnSpPr>
                  <a:stCxn id="1032" idx="0"/>
                </p:cNvCxnSpPr>
                <p:nvPr/>
              </p:nvCxnSpPr>
              <p:spPr>
                <a:xfrm flipH="1">
                  <a:off x="5852160" y="2532378"/>
                  <a:ext cx="6603" cy="3773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25" name="Gruppieren 1024">
              <a:extLst>
                <a:ext uri="{FF2B5EF4-FFF2-40B4-BE49-F238E27FC236}">
                  <a16:creationId xmlns:a16="http://schemas.microsoft.com/office/drawing/2014/main" id="{4BA46851-539A-30B5-DED1-266E0CF3FD05}"/>
                </a:ext>
              </a:extLst>
            </p:cNvPr>
            <p:cNvGrpSpPr/>
            <p:nvPr/>
          </p:nvGrpSpPr>
          <p:grpSpPr>
            <a:xfrm rot="16200000">
              <a:off x="2450168" y="2134702"/>
              <a:ext cx="632223" cy="300257"/>
              <a:chOff x="5476743" y="2660184"/>
              <a:chExt cx="1558496" cy="1298448"/>
            </a:xfrm>
          </p:grpSpPr>
          <p:sp>
            <p:nvSpPr>
              <p:cNvPr id="1027" name="Bogen 1026">
                <a:extLst>
                  <a:ext uri="{FF2B5EF4-FFF2-40B4-BE49-F238E27FC236}">
                    <a16:creationId xmlns:a16="http://schemas.microsoft.com/office/drawing/2014/main" id="{34F1EAFA-4ACD-C10D-0C51-A556D1119498}"/>
                  </a:ext>
                </a:extLst>
              </p:cNvPr>
              <p:cNvSpPr/>
              <p:nvPr/>
            </p:nvSpPr>
            <p:spPr>
              <a:xfrm rot="10800000">
                <a:off x="6303719" y="2690404"/>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28" name="Gruppieren 1027">
                <a:extLst>
                  <a:ext uri="{FF2B5EF4-FFF2-40B4-BE49-F238E27FC236}">
                    <a16:creationId xmlns:a16="http://schemas.microsoft.com/office/drawing/2014/main" id="{87A5A511-8B0E-6B04-5C97-2E3D196CB4A2}"/>
                  </a:ext>
                </a:extLst>
              </p:cNvPr>
              <p:cNvGrpSpPr/>
              <p:nvPr/>
            </p:nvGrpSpPr>
            <p:grpSpPr>
              <a:xfrm>
                <a:off x="5751061" y="2660184"/>
                <a:ext cx="734569" cy="1291310"/>
                <a:chOff x="2282951" y="1927378"/>
                <a:chExt cx="734569" cy="1291310"/>
              </a:xfrm>
            </p:grpSpPr>
            <p:sp>
              <p:nvSpPr>
                <p:cNvPr id="1041" name="Bogen 1040">
                  <a:extLst>
                    <a:ext uri="{FF2B5EF4-FFF2-40B4-BE49-F238E27FC236}">
                      <a16:creationId xmlns:a16="http://schemas.microsoft.com/office/drawing/2014/main" id="{E928575D-DBDB-083A-E632-2A74F329E6CD}"/>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2" name="Bogen 1041">
                  <a:extLst>
                    <a:ext uri="{FF2B5EF4-FFF2-40B4-BE49-F238E27FC236}">
                      <a16:creationId xmlns:a16="http://schemas.microsoft.com/office/drawing/2014/main" id="{D3930723-0E02-AC78-2935-BB75430388E3}"/>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43" name="Gruppieren 1042">
                  <a:extLst>
                    <a:ext uri="{FF2B5EF4-FFF2-40B4-BE49-F238E27FC236}">
                      <a16:creationId xmlns:a16="http://schemas.microsoft.com/office/drawing/2014/main" id="{1BBD20E7-CD0A-1DBA-9088-12010873297B}"/>
                    </a:ext>
                  </a:extLst>
                </p:cNvPr>
                <p:cNvGrpSpPr/>
                <p:nvPr/>
              </p:nvGrpSpPr>
              <p:grpSpPr>
                <a:xfrm>
                  <a:off x="2282951" y="1975104"/>
                  <a:ext cx="466345" cy="1243584"/>
                  <a:chOff x="2282951" y="1975104"/>
                  <a:chExt cx="466345" cy="1243584"/>
                </a:xfrm>
              </p:grpSpPr>
              <p:sp>
                <p:nvSpPr>
                  <p:cNvPr id="1044" name="Bogen 1043">
                    <a:extLst>
                      <a:ext uri="{FF2B5EF4-FFF2-40B4-BE49-F238E27FC236}">
                        <a16:creationId xmlns:a16="http://schemas.microsoft.com/office/drawing/2014/main" id="{0B0805B6-3350-76E3-A598-86502FB3782C}"/>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5" name="Bogen 1044">
                    <a:extLst>
                      <a:ext uri="{FF2B5EF4-FFF2-40B4-BE49-F238E27FC236}">
                        <a16:creationId xmlns:a16="http://schemas.microsoft.com/office/drawing/2014/main" id="{D94C3A2A-65F5-4023-5CBE-35817B5B12B5}"/>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29" name="Gruppieren 1028">
                <a:extLst>
                  <a:ext uri="{FF2B5EF4-FFF2-40B4-BE49-F238E27FC236}">
                    <a16:creationId xmlns:a16="http://schemas.microsoft.com/office/drawing/2014/main" id="{A5BDC0D7-D4EE-71BF-2D1B-1612D0A51E85}"/>
                  </a:ext>
                </a:extLst>
              </p:cNvPr>
              <p:cNvGrpSpPr/>
              <p:nvPr/>
            </p:nvGrpSpPr>
            <p:grpSpPr>
              <a:xfrm>
                <a:off x="6028149" y="2667322"/>
                <a:ext cx="734569" cy="1291310"/>
                <a:chOff x="2282951" y="1927378"/>
                <a:chExt cx="734569" cy="1291310"/>
              </a:xfrm>
            </p:grpSpPr>
            <p:sp>
              <p:nvSpPr>
                <p:cNvPr id="1036" name="Bogen 1035">
                  <a:extLst>
                    <a:ext uri="{FF2B5EF4-FFF2-40B4-BE49-F238E27FC236}">
                      <a16:creationId xmlns:a16="http://schemas.microsoft.com/office/drawing/2014/main" id="{148A767D-B2A3-9787-0DFE-5A5B65C1C0C4}"/>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7" name="Bogen 1036">
                  <a:extLst>
                    <a:ext uri="{FF2B5EF4-FFF2-40B4-BE49-F238E27FC236}">
                      <a16:creationId xmlns:a16="http://schemas.microsoft.com/office/drawing/2014/main" id="{0289904E-341A-B3A1-A9DE-7E8DCD414613}"/>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38" name="Gruppieren 1037">
                  <a:extLst>
                    <a:ext uri="{FF2B5EF4-FFF2-40B4-BE49-F238E27FC236}">
                      <a16:creationId xmlns:a16="http://schemas.microsoft.com/office/drawing/2014/main" id="{041FBCB1-A33A-FBF6-8071-4BDF38004C4C}"/>
                    </a:ext>
                  </a:extLst>
                </p:cNvPr>
                <p:cNvGrpSpPr/>
                <p:nvPr/>
              </p:nvGrpSpPr>
              <p:grpSpPr>
                <a:xfrm>
                  <a:off x="2282951" y="1975104"/>
                  <a:ext cx="475489" cy="1243584"/>
                  <a:chOff x="2282951" y="1975104"/>
                  <a:chExt cx="475489" cy="1243584"/>
                </a:xfrm>
              </p:grpSpPr>
              <p:sp>
                <p:nvSpPr>
                  <p:cNvPr id="1039" name="Bogen 1038">
                    <a:extLst>
                      <a:ext uri="{FF2B5EF4-FFF2-40B4-BE49-F238E27FC236}">
                        <a16:creationId xmlns:a16="http://schemas.microsoft.com/office/drawing/2014/main" id="{7A55DE96-470A-BDA1-371E-2B7D27001906}"/>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0" name="Bogen 1039">
                    <a:extLst>
                      <a:ext uri="{FF2B5EF4-FFF2-40B4-BE49-F238E27FC236}">
                        <a16:creationId xmlns:a16="http://schemas.microsoft.com/office/drawing/2014/main" id="{5F8FF8BA-C057-4F23-D4DC-6C9B16DC0096}"/>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30" name="Gruppieren 1029">
                <a:extLst>
                  <a:ext uri="{FF2B5EF4-FFF2-40B4-BE49-F238E27FC236}">
                    <a16:creationId xmlns:a16="http://schemas.microsoft.com/office/drawing/2014/main" id="{09D19662-911C-0997-0F54-317FF0C5C286}"/>
                  </a:ext>
                </a:extLst>
              </p:cNvPr>
              <p:cNvGrpSpPr/>
              <p:nvPr/>
            </p:nvGrpSpPr>
            <p:grpSpPr>
              <a:xfrm>
                <a:off x="6302468" y="2715048"/>
                <a:ext cx="466345" cy="1243584"/>
                <a:chOff x="2282951" y="1975104"/>
                <a:chExt cx="466345" cy="1243584"/>
              </a:xfrm>
            </p:grpSpPr>
            <p:sp>
              <p:nvSpPr>
                <p:cNvPr id="1034" name="Bogen 1033">
                  <a:extLst>
                    <a:ext uri="{FF2B5EF4-FFF2-40B4-BE49-F238E27FC236}">
                      <a16:creationId xmlns:a16="http://schemas.microsoft.com/office/drawing/2014/main" id="{D852630D-80C8-1FB5-E660-AD5CE761C26B}"/>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5" name="Bogen 1034">
                  <a:extLst>
                    <a:ext uri="{FF2B5EF4-FFF2-40B4-BE49-F238E27FC236}">
                      <a16:creationId xmlns:a16="http://schemas.microsoft.com/office/drawing/2014/main" id="{92B1DF1D-7BE3-0D65-272B-120AC13D66B0}"/>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31" name="Gruppieren 1030">
                <a:extLst>
                  <a:ext uri="{FF2B5EF4-FFF2-40B4-BE49-F238E27FC236}">
                    <a16:creationId xmlns:a16="http://schemas.microsoft.com/office/drawing/2014/main" id="{E8D11A92-EECC-9036-BA46-43ADD4793739}"/>
                  </a:ext>
                </a:extLst>
              </p:cNvPr>
              <p:cNvGrpSpPr/>
              <p:nvPr/>
            </p:nvGrpSpPr>
            <p:grpSpPr>
              <a:xfrm>
                <a:off x="5476743" y="2667322"/>
                <a:ext cx="734568" cy="1245147"/>
                <a:chOff x="2282952" y="1927378"/>
                <a:chExt cx="734568" cy="1245147"/>
              </a:xfrm>
            </p:grpSpPr>
            <p:sp>
              <p:nvSpPr>
                <p:cNvPr id="1032" name="Bogen 1031">
                  <a:extLst>
                    <a:ext uri="{FF2B5EF4-FFF2-40B4-BE49-F238E27FC236}">
                      <a16:creationId xmlns:a16="http://schemas.microsoft.com/office/drawing/2014/main" id="{7FE27FB1-A671-99B2-FFAE-9E226C56AD46}"/>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3" name="Bogen 1032">
                  <a:extLst>
                    <a:ext uri="{FF2B5EF4-FFF2-40B4-BE49-F238E27FC236}">
                      <a16:creationId xmlns:a16="http://schemas.microsoft.com/office/drawing/2014/main" id="{BFB54970-02F5-30B1-222D-59600DF94BC1}"/>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grpSp>
        <p:nvGrpSpPr>
          <p:cNvPr id="1052" name="Gruppieren 1051">
            <a:extLst>
              <a:ext uri="{FF2B5EF4-FFF2-40B4-BE49-F238E27FC236}">
                <a16:creationId xmlns:a16="http://schemas.microsoft.com/office/drawing/2014/main" id="{E149D9A1-5334-0B6B-0392-306F486A44B7}"/>
              </a:ext>
            </a:extLst>
          </p:cNvPr>
          <p:cNvGrpSpPr/>
          <p:nvPr/>
        </p:nvGrpSpPr>
        <p:grpSpPr>
          <a:xfrm>
            <a:off x="5706313" y="1669121"/>
            <a:ext cx="368668" cy="1732447"/>
            <a:chOff x="6152580" y="1584604"/>
            <a:chExt cx="368668" cy="2228444"/>
          </a:xfrm>
        </p:grpSpPr>
        <p:cxnSp>
          <p:nvCxnSpPr>
            <p:cNvPr id="1053" name="Gerader Verbinder 1052">
              <a:extLst>
                <a:ext uri="{FF2B5EF4-FFF2-40B4-BE49-F238E27FC236}">
                  <a16:creationId xmlns:a16="http://schemas.microsoft.com/office/drawing/2014/main" id="{3D4E2429-8217-2507-BE9E-C5700FE31C58}"/>
                </a:ext>
              </a:extLst>
            </p:cNvPr>
            <p:cNvCxnSpPr/>
            <p:nvPr/>
          </p:nvCxnSpPr>
          <p:spPr>
            <a:xfrm rot="10800000">
              <a:off x="6152580" y="380084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Gerader Verbinder 1053">
              <a:extLst>
                <a:ext uri="{FF2B5EF4-FFF2-40B4-BE49-F238E27FC236}">
                  <a16:creationId xmlns:a16="http://schemas.microsoft.com/office/drawing/2014/main" id="{A348F446-DB3D-580F-EA39-9EFC8A577252}"/>
                </a:ext>
              </a:extLst>
            </p:cNvPr>
            <p:cNvCxnSpPr/>
            <p:nvPr/>
          </p:nvCxnSpPr>
          <p:spPr>
            <a:xfrm rot="10800000">
              <a:off x="6161248" y="158460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A92D1C1C-AB35-5424-11B3-746EFA007AC4}"/>
                </a:ext>
              </a:extLst>
            </p:cNvPr>
            <p:cNvCxnSpPr/>
            <p:nvPr/>
          </p:nvCxnSpPr>
          <p:spPr>
            <a:xfrm flipH="1">
              <a:off x="6323548" y="1584604"/>
              <a:ext cx="0" cy="6757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FF32C524-F0BB-06C3-C33B-33A861E682D5}"/>
                </a:ext>
              </a:extLst>
            </p:cNvPr>
            <p:cNvCxnSpPr>
              <a:stCxn id="1060" idx="0"/>
            </p:cNvCxnSpPr>
            <p:nvPr/>
          </p:nvCxnSpPr>
          <p:spPr>
            <a:xfrm flipH="1">
              <a:off x="6329279" y="3072691"/>
              <a:ext cx="6603" cy="7403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7" name="Bogen 1056">
              <a:extLst>
                <a:ext uri="{FF2B5EF4-FFF2-40B4-BE49-F238E27FC236}">
                  <a16:creationId xmlns:a16="http://schemas.microsoft.com/office/drawing/2014/main" id="{F5B2981A-82D7-6211-6DBA-818DD1FEE305}"/>
                </a:ext>
              </a:extLst>
            </p:cNvPr>
            <p:cNvSpPr/>
            <p:nvPr/>
          </p:nvSpPr>
          <p:spPr>
            <a:xfrm rot="5400000">
              <a:off x="6032466" y="2423226"/>
              <a:ext cx="582170" cy="287571"/>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58" name="Gruppieren 1057">
              <a:extLst>
                <a:ext uri="{FF2B5EF4-FFF2-40B4-BE49-F238E27FC236}">
                  <a16:creationId xmlns:a16="http://schemas.microsoft.com/office/drawing/2014/main" id="{5212386B-6397-2B4B-7E53-898F96387087}"/>
                </a:ext>
              </a:extLst>
            </p:cNvPr>
            <p:cNvGrpSpPr/>
            <p:nvPr/>
          </p:nvGrpSpPr>
          <p:grpSpPr>
            <a:xfrm rot="16200000">
              <a:off x="6142031" y="2529656"/>
              <a:ext cx="371134" cy="287571"/>
              <a:chOff x="2282951" y="1975104"/>
              <a:chExt cx="466345" cy="1243584"/>
            </a:xfrm>
          </p:grpSpPr>
          <p:sp>
            <p:nvSpPr>
              <p:cNvPr id="1062" name="Bogen 1061">
                <a:extLst>
                  <a:ext uri="{FF2B5EF4-FFF2-40B4-BE49-F238E27FC236}">
                    <a16:creationId xmlns:a16="http://schemas.microsoft.com/office/drawing/2014/main" id="{8A4A9AF2-E726-B19A-E57D-9C91DACD413D}"/>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3" name="Bogen 1062">
                <a:extLst>
                  <a:ext uri="{FF2B5EF4-FFF2-40B4-BE49-F238E27FC236}">
                    <a16:creationId xmlns:a16="http://schemas.microsoft.com/office/drawing/2014/main" id="{390E18FB-82D3-52D4-7785-BD9BC6E9B423}"/>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59" name="Gruppieren 1058">
              <a:extLst>
                <a:ext uri="{FF2B5EF4-FFF2-40B4-BE49-F238E27FC236}">
                  <a16:creationId xmlns:a16="http://schemas.microsoft.com/office/drawing/2014/main" id="{BB106BFE-D437-4B04-FAAE-ACA0D9086CBF}"/>
                </a:ext>
              </a:extLst>
            </p:cNvPr>
            <p:cNvGrpSpPr/>
            <p:nvPr/>
          </p:nvGrpSpPr>
          <p:grpSpPr>
            <a:xfrm rot="16200000">
              <a:off x="6026096" y="2641058"/>
              <a:ext cx="584596" cy="287932"/>
              <a:chOff x="2282952" y="1927378"/>
              <a:chExt cx="734568" cy="1245147"/>
            </a:xfrm>
          </p:grpSpPr>
          <p:sp>
            <p:nvSpPr>
              <p:cNvPr id="1060" name="Bogen 1059">
                <a:extLst>
                  <a:ext uri="{FF2B5EF4-FFF2-40B4-BE49-F238E27FC236}">
                    <a16:creationId xmlns:a16="http://schemas.microsoft.com/office/drawing/2014/main" id="{35E9BA3D-B7CA-E4EE-88B8-877C8AB1D542}"/>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1" name="Bogen 1060">
                <a:extLst>
                  <a:ext uri="{FF2B5EF4-FFF2-40B4-BE49-F238E27FC236}">
                    <a16:creationId xmlns:a16="http://schemas.microsoft.com/office/drawing/2014/main" id="{DE668ACE-E1EB-991C-3647-7985D5C30B2C}"/>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64" name="Gruppieren 1063">
            <a:extLst>
              <a:ext uri="{FF2B5EF4-FFF2-40B4-BE49-F238E27FC236}">
                <a16:creationId xmlns:a16="http://schemas.microsoft.com/office/drawing/2014/main" id="{4EC42BB3-DD7A-F39B-1103-6C39625C1F89}"/>
              </a:ext>
            </a:extLst>
          </p:cNvPr>
          <p:cNvGrpSpPr/>
          <p:nvPr/>
        </p:nvGrpSpPr>
        <p:grpSpPr>
          <a:xfrm>
            <a:off x="7038761" y="1662730"/>
            <a:ext cx="368668" cy="2216242"/>
            <a:chOff x="6152580" y="1584604"/>
            <a:chExt cx="368668" cy="2216242"/>
          </a:xfrm>
        </p:grpSpPr>
        <p:cxnSp>
          <p:nvCxnSpPr>
            <p:cNvPr id="1065" name="Gerader Verbinder 1064">
              <a:extLst>
                <a:ext uri="{FF2B5EF4-FFF2-40B4-BE49-F238E27FC236}">
                  <a16:creationId xmlns:a16="http://schemas.microsoft.com/office/drawing/2014/main" id="{8D3B149E-D5AA-EB4E-5816-60120E64E704}"/>
                </a:ext>
              </a:extLst>
            </p:cNvPr>
            <p:cNvCxnSpPr/>
            <p:nvPr/>
          </p:nvCxnSpPr>
          <p:spPr>
            <a:xfrm rot="10800000">
              <a:off x="6152580" y="380084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6" name="Gerader Verbinder 1065">
              <a:extLst>
                <a:ext uri="{FF2B5EF4-FFF2-40B4-BE49-F238E27FC236}">
                  <a16:creationId xmlns:a16="http://schemas.microsoft.com/office/drawing/2014/main" id="{B0A559F8-3835-6FAE-ED83-ABFD7294A030}"/>
                </a:ext>
              </a:extLst>
            </p:cNvPr>
            <p:cNvCxnSpPr/>
            <p:nvPr/>
          </p:nvCxnSpPr>
          <p:spPr>
            <a:xfrm rot="10800000">
              <a:off x="6161248" y="158460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Gerader Verbinder 1066">
              <a:extLst>
                <a:ext uri="{FF2B5EF4-FFF2-40B4-BE49-F238E27FC236}">
                  <a16:creationId xmlns:a16="http://schemas.microsoft.com/office/drawing/2014/main" id="{A95C1DBF-95ED-A4E5-7C54-F0B86149706D}"/>
                </a:ext>
              </a:extLst>
            </p:cNvPr>
            <p:cNvCxnSpPr/>
            <p:nvPr/>
          </p:nvCxnSpPr>
          <p:spPr>
            <a:xfrm>
              <a:off x="6323548" y="1584604"/>
              <a:ext cx="0" cy="22162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3" name="Gruppieren 1072">
            <a:extLst>
              <a:ext uri="{FF2B5EF4-FFF2-40B4-BE49-F238E27FC236}">
                <a16:creationId xmlns:a16="http://schemas.microsoft.com/office/drawing/2014/main" id="{55F99901-AA24-246E-B43E-F518217BF2B3}"/>
              </a:ext>
            </a:extLst>
          </p:cNvPr>
          <p:cNvGrpSpPr/>
          <p:nvPr/>
        </p:nvGrpSpPr>
        <p:grpSpPr>
          <a:xfrm>
            <a:off x="8291194" y="1512271"/>
            <a:ext cx="1517877" cy="2571932"/>
            <a:chOff x="8291194" y="1512271"/>
            <a:chExt cx="1517877" cy="2571932"/>
          </a:xfrm>
        </p:grpSpPr>
        <p:sp>
          <p:nvSpPr>
            <p:cNvPr id="6" name="Ellipse 26">
              <a:extLst>
                <a:ext uri="{FF2B5EF4-FFF2-40B4-BE49-F238E27FC236}">
                  <a16:creationId xmlns:a16="http://schemas.microsoft.com/office/drawing/2014/main" id="{9986A60C-3732-4455-4EA0-B6477D92092C}"/>
                </a:ext>
              </a:extLst>
            </p:cNvPr>
            <p:cNvSpPr/>
            <p:nvPr/>
          </p:nvSpPr>
          <p:spPr>
            <a:xfrm rot="16200000">
              <a:off x="7689375" y="2489333"/>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26">
              <a:extLst>
                <a:ext uri="{FF2B5EF4-FFF2-40B4-BE49-F238E27FC236}">
                  <a16:creationId xmlns:a16="http://schemas.microsoft.com/office/drawing/2014/main" id="{7043D6C2-1523-3142-9F68-5C87580E0902}"/>
                </a:ext>
              </a:extLst>
            </p:cNvPr>
            <p:cNvSpPr/>
            <p:nvPr/>
          </p:nvSpPr>
          <p:spPr>
            <a:xfrm rot="16200000">
              <a:off x="7905497" y="2591149"/>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26">
              <a:extLst>
                <a:ext uri="{FF2B5EF4-FFF2-40B4-BE49-F238E27FC236}">
                  <a16:creationId xmlns:a16="http://schemas.microsoft.com/office/drawing/2014/main" id="{30BD5731-BEC0-1AD1-B3D7-0AB897500B71}"/>
                </a:ext>
              </a:extLst>
            </p:cNvPr>
            <p:cNvSpPr/>
            <p:nvPr/>
          </p:nvSpPr>
          <p:spPr>
            <a:xfrm rot="16200000">
              <a:off x="7393063" y="2433559"/>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00E265F0-2EBE-2BAA-E941-580A46C18DD0}"/>
                </a:ext>
              </a:extLst>
            </p:cNvPr>
            <p:cNvGrpSpPr/>
            <p:nvPr/>
          </p:nvGrpSpPr>
          <p:grpSpPr>
            <a:xfrm rot="10800000">
              <a:off x="9043707" y="1512271"/>
              <a:ext cx="765364" cy="2548775"/>
              <a:chOff x="9786989" y="674461"/>
              <a:chExt cx="765364" cy="2548775"/>
            </a:xfrm>
          </p:grpSpPr>
          <p:sp>
            <p:nvSpPr>
              <p:cNvPr id="14" name="Ellipse 26">
                <a:extLst>
                  <a:ext uri="{FF2B5EF4-FFF2-40B4-BE49-F238E27FC236}">
                    <a16:creationId xmlns:a16="http://schemas.microsoft.com/office/drawing/2014/main" id="{6F7C8B01-590D-BE10-E2B7-AE470C6453C5}"/>
                  </a:ext>
                </a:extLst>
              </p:cNvPr>
              <p:cNvSpPr/>
              <p:nvPr/>
            </p:nvSpPr>
            <p:spPr>
              <a:xfrm rot="16200000">
                <a:off x="8888858" y="1572592"/>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26">
                <a:extLst>
                  <a:ext uri="{FF2B5EF4-FFF2-40B4-BE49-F238E27FC236}">
                    <a16:creationId xmlns:a16="http://schemas.microsoft.com/office/drawing/2014/main" id="{B529755E-3F04-1070-3A05-637706532A27}"/>
                  </a:ext>
                </a:extLst>
              </p:cNvPr>
              <p:cNvSpPr/>
              <p:nvPr/>
            </p:nvSpPr>
            <p:spPr>
              <a:xfrm rot="16200000">
                <a:off x="9185170" y="1646654"/>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26">
                <a:extLst>
                  <a:ext uri="{FF2B5EF4-FFF2-40B4-BE49-F238E27FC236}">
                    <a16:creationId xmlns:a16="http://schemas.microsoft.com/office/drawing/2014/main" id="{8B004EE9-2405-EDA9-D238-7AB32F09231A}"/>
                  </a:ext>
                </a:extLst>
              </p:cNvPr>
              <p:cNvSpPr/>
              <p:nvPr/>
            </p:nvSpPr>
            <p:spPr>
              <a:xfrm rot="16200000">
                <a:off x="9401292" y="1711894"/>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68" name="Bogen 1067">
              <a:extLst>
                <a:ext uri="{FF2B5EF4-FFF2-40B4-BE49-F238E27FC236}">
                  <a16:creationId xmlns:a16="http://schemas.microsoft.com/office/drawing/2014/main" id="{11F4E1D6-7AA5-E07C-EEBB-F1DAFF529428}"/>
                </a:ext>
              </a:extLst>
            </p:cNvPr>
            <p:cNvSpPr/>
            <p:nvPr/>
          </p:nvSpPr>
          <p:spPr>
            <a:xfrm>
              <a:off x="8461903" y="2565700"/>
              <a:ext cx="1146230" cy="478200"/>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9" name="Bogen 1068">
              <a:extLst>
                <a:ext uri="{FF2B5EF4-FFF2-40B4-BE49-F238E27FC236}">
                  <a16:creationId xmlns:a16="http://schemas.microsoft.com/office/drawing/2014/main" id="{94AA08F3-8D91-C983-19AD-34ACB714F842}"/>
                </a:ext>
              </a:extLst>
            </p:cNvPr>
            <p:cNvSpPr/>
            <p:nvPr/>
          </p:nvSpPr>
          <p:spPr>
            <a:xfrm>
              <a:off x="8622608" y="2657073"/>
              <a:ext cx="824821" cy="276840"/>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70" name="Bogen 1069">
              <a:extLst>
                <a:ext uri="{FF2B5EF4-FFF2-40B4-BE49-F238E27FC236}">
                  <a16:creationId xmlns:a16="http://schemas.microsoft.com/office/drawing/2014/main" id="{93330713-7CB6-AA90-98A6-77BB95279E92}"/>
                </a:ext>
              </a:extLst>
            </p:cNvPr>
            <p:cNvSpPr/>
            <p:nvPr/>
          </p:nvSpPr>
          <p:spPr>
            <a:xfrm>
              <a:off x="8291194" y="2470015"/>
              <a:ext cx="1487647" cy="697697"/>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71" name="Gerader Verbinder 1070">
              <a:extLst>
                <a:ext uri="{FF2B5EF4-FFF2-40B4-BE49-F238E27FC236}">
                  <a16:creationId xmlns:a16="http://schemas.microsoft.com/office/drawing/2014/main" id="{FA11BD0B-5F0A-9887-8263-01ABA25F4259}"/>
                </a:ext>
              </a:extLst>
            </p:cNvPr>
            <p:cNvCxnSpPr/>
            <p:nvPr/>
          </p:nvCxnSpPr>
          <p:spPr>
            <a:xfrm>
              <a:off x="9051855" y="1659406"/>
              <a:ext cx="0" cy="22162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2" name="Textfeld 1071">
            <a:extLst>
              <a:ext uri="{FF2B5EF4-FFF2-40B4-BE49-F238E27FC236}">
                <a16:creationId xmlns:a16="http://schemas.microsoft.com/office/drawing/2014/main" id="{7F288854-6140-3389-93EB-567A99133B1E}"/>
              </a:ext>
            </a:extLst>
          </p:cNvPr>
          <p:cNvSpPr txBox="1"/>
          <p:nvPr/>
        </p:nvSpPr>
        <p:spPr>
          <a:xfrm>
            <a:off x="7335937" y="4945691"/>
            <a:ext cx="3156633" cy="646331"/>
          </a:xfrm>
          <a:prstGeom prst="rect">
            <a:avLst/>
          </a:prstGeom>
          <a:noFill/>
        </p:spPr>
        <p:txBody>
          <a:bodyPr wrap="none" rtlCol="0">
            <a:spAutoFit/>
          </a:bodyPr>
          <a:lstStyle/>
          <a:p>
            <a:r>
              <a:rPr lang="de-DE" dirty="0">
                <a:solidFill>
                  <a:srgbClr val="FF0000"/>
                </a:solidFill>
              </a:rPr>
              <a:t>Magnetische Feldlinien (H-Feld)</a:t>
            </a:r>
          </a:p>
          <a:p>
            <a:r>
              <a:rPr lang="de-DE" dirty="0">
                <a:solidFill>
                  <a:srgbClr val="00B0F0"/>
                </a:solidFill>
              </a:rPr>
              <a:t>Elektrische Feldlinien (E-Feld)</a:t>
            </a:r>
          </a:p>
        </p:txBody>
      </p:sp>
      <p:sp>
        <p:nvSpPr>
          <p:cNvPr id="1074" name="Rechteck 1073">
            <a:extLst>
              <a:ext uri="{FF2B5EF4-FFF2-40B4-BE49-F238E27FC236}">
                <a16:creationId xmlns:a16="http://schemas.microsoft.com/office/drawing/2014/main" id="{639267CD-ABD5-1348-FF01-F2364FB96184}"/>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6697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Die Ausbreitung des elektromagnetischen Feldes</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Wir erinnern uns:</a:t>
            </a:r>
          </a:p>
          <a:p>
            <a:pPr>
              <a:defRPr/>
            </a:pPr>
            <a:r>
              <a:rPr lang="de-DE" dirty="0">
                <a:solidFill>
                  <a:srgbClr val="000000"/>
                </a:solidFill>
              </a:rPr>
              <a:t>Im Schwingkreis pendelte die Energie zwischen Spule und Kondensator</a:t>
            </a:r>
          </a:p>
          <a:p>
            <a:pPr>
              <a:defRPr/>
            </a:pPr>
            <a:r>
              <a:rPr lang="de-DE" dirty="0">
                <a:solidFill>
                  <a:srgbClr val="000000"/>
                </a:solidFill>
              </a:rPr>
              <a:t>Magnetisches Feld und elektrisches Feld wechseln sich ab</a:t>
            </a:r>
          </a:p>
          <a:p>
            <a:pPr>
              <a:defRPr/>
            </a:pPr>
            <a:endParaRPr lang="de-DE" sz="800" dirty="0">
              <a:solidFill>
                <a:srgbClr val="000000"/>
              </a:solidFill>
            </a:endParaRPr>
          </a:p>
          <a:p>
            <a:pPr>
              <a:defRPr/>
            </a:pPr>
            <a:r>
              <a:rPr lang="de-DE" dirty="0">
                <a:solidFill>
                  <a:srgbClr val="000000"/>
                </a:solidFill>
              </a:rPr>
              <a:t>Diese Vorgänge finden auch beim Speisen einer Antenne mit</a:t>
            </a:r>
          </a:p>
          <a:p>
            <a:pPr marL="0" indent="0">
              <a:buNone/>
              <a:defRPr/>
            </a:pPr>
            <a:r>
              <a:rPr lang="de-DE" dirty="0">
                <a:solidFill>
                  <a:srgbClr val="000000"/>
                </a:solidFill>
              </a:rPr>
              <a:t>    Wechselstrom statt (durch einen einem Sender)</a:t>
            </a:r>
          </a:p>
          <a:p>
            <a:pPr marL="0" indent="0">
              <a:buNone/>
              <a:defRPr/>
            </a:pPr>
            <a:endParaRPr lang="de-DE" sz="800" dirty="0">
              <a:solidFill>
                <a:srgbClr val="000000"/>
              </a:solidFill>
            </a:endParaRPr>
          </a:p>
          <a:p>
            <a:pPr>
              <a:defRPr/>
            </a:pPr>
            <a:r>
              <a:rPr lang="de-DE" dirty="0">
                <a:solidFill>
                  <a:srgbClr val="000000"/>
                </a:solidFill>
              </a:rPr>
              <a:t>Während des Umpolens des elektrischen Feldes „schnüren sich die</a:t>
            </a:r>
          </a:p>
          <a:p>
            <a:pPr marL="0" indent="0">
              <a:buNone/>
              <a:defRPr/>
            </a:pPr>
            <a:r>
              <a:rPr lang="de-DE" dirty="0">
                <a:solidFill>
                  <a:srgbClr val="000000"/>
                </a:solidFill>
              </a:rPr>
              <a:t>    geschlossenen elektrischen Feldlinien ab und werden von den nachfolgenden</a:t>
            </a:r>
          </a:p>
          <a:p>
            <a:pPr marL="0" indent="0">
              <a:buNone/>
              <a:defRPr/>
            </a:pPr>
            <a:r>
              <a:rPr lang="de-DE" dirty="0">
                <a:solidFill>
                  <a:srgbClr val="000000"/>
                </a:solidFill>
              </a:rPr>
              <a:t>    Feldlinien von der Antenne weggedrückt“</a:t>
            </a:r>
          </a:p>
          <a:p>
            <a:pPr marL="0" indent="0">
              <a:buNone/>
              <a:defRPr/>
            </a:pPr>
            <a:endParaRPr lang="de-DE" sz="800" dirty="0">
              <a:solidFill>
                <a:srgbClr val="000000"/>
              </a:solidFill>
            </a:endParaRPr>
          </a:p>
          <a:p>
            <a:pPr>
              <a:defRPr/>
            </a:pPr>
            <a:r>
              <a:rPr lang="de-DE" b="1" dirty="0">
                <a:solidFill>
                  <a:srgbClr val="000000"/>
                </a:solidFill>
              </a:rPr>
              <a:t>Im ungestörten </a:t>
            </a:r>
            <a:r>
              <a:rPr lang="de-DE" b="1" dirty="0" err="1">
                <a:solidFill>
                  <a:srgbClr val="000000"/>
                </a:solidFill>
              </a:rPr>
              <a:t>Fernfeld</a:t>
            </a:r>
            <a:r>
              <a:rPr lang="de-DE" b="1" dirty="0">
                <a:solidFill>
                  <a:srgbClr val="000000"/>
                </a:solidFill>
              </a:rPr>
              <a:t> stehen E-Feld, H-Feld und </a:t>
            </a:r>
          </a:p>
          <a:p>
            <a:pPr marL="0" indent="0">
              <a:buNone/>
              <a:defRPr/>
            </a:pPr>
            <a:r>
              <a:rPr lang="de-DE" b="1" dirty="0">
                <a:solidFill>
                  <a:srgbClr val="000000"/>
                </a:solidFill>
              </a:rPr>
              <a:t>    Ausbreitungsrichtung stehen jeweils senkrecht aufeinander</a:t>
            </a: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Textfeld 5">
            <a:extLst>
              <a:ext uri="{FF2B5EF4-FFF2-40B4-BE49-F238E27FC236}">
                <a16:creationId xmlns:a16="http://schemas.microsoft.com/office/drawing/2014/main" id="{7E69F3A5-18C4-FF57-B1B3-33E0E39415D7}"/>
              </a:ext>
            </a:extLst>
          </p:cNvPr>
          <p:cNvSpPr txBox="1"/>
          <p:nvPr/>
        </p:nvSpPr>
        <p:spPr>
          <a:xfrm>
            <a:off x="7107402" y="4652866"/>
            <a:ext cx="3764107" cy="923330"/>
          </a:xfrm>
          <a:prstGeom prst="rect">
            <a:avLst/>
          </a:prstGeom>
          <a:noFill/>
        </p:spPr>
        <p:txBody>
          <a:bodyPr wrap="none" rtlCol="0">
            <a:spAutoFit/>
          </a:bodyPr>
          <a:lstStyle/>
          <a:p>
            <a:r>
              <a:rPr lang="de-DE" dirty="0">
                <a:solidFill>
                  <a:srgbClr val="FF0000"/>
                </a:solidFill>
              </a:rPr>
              <a:t>Magnetische Feldlinien (H-Feld)</a:t>
            </a:r>
          </a:p>
          <a:p>
            <a:r>
              <a:rPr lang="de-DE" dirty="0">
                <a:solidFill>
                  <a:srgbClr val="00B0F0"/>
                </a:solidFill>
              </a:rPr>
              <a:t>Elektrische Feldlinien (E-Feld)</a:t>
            </a:r>
          </a:p>
          <a:p>
            <a:r>
              <a:rPr lang="de-DE" dirty="0">
                <a:solidFill>
                  <a:srgbClr val="00B050"/>
                </a:solidFill>
              </a:rPr>
              <a:t>Ausbreitungsrichtung (</a:t>
            </a:r>
            <a:r>
              <a:rPr lang="de-DE" dirty="0" err="1">
                <a:solidFill>
                  <a:srgbClr val="00B050"/>
                </a:solidFill>
              </a:rPr>
              <a:t>Pointingvektor</a:t>
            </a:r>
            <a:r>
              <a:rPr lang="de-DE" dirty="0">
                <a:solidFill>
                  <a:srgbClr val="00B050"/>
                </a:solidFill>
              </a:rPr>
              <a:t>)</a:t>
            </a:r>
          </a:p>
        </p:txBody>
      </p:sp>
      <p:grpSp>
        <p:nvGrpSpPr>
          <p:cNvPr id="21" name="Gruppieren 20">
            <a:extLst>
              <a:ext uri="{FF2B5EF4-FFF2-40B4-BE49-F238E27FC236}">
                <a16:creationId xmlns:a16="http://schemas.microsoft.com/office/drawing/2014/main" id="{0FFD868A-BEB7-9ECB-9C1D-D86F02AAD18B}"/>
              </a:ext>
            </a:extLst>
          </p:cNvPr>
          <p:cNvGrpSpPr/>
          <p:nvPr/>
        </p:nvGrpSpPr>
        <p:grpSpPr>
          <a:xfrm>
            <a:off x="8012230" y="1128242"/>
            <a:ext cx="2497640" cy="3450636"/>
            <a:chOff x="8012230" y="1128242"/>
            <a:chExt cx="2497640" cy="3450636"/>
          </a:xfrm>
        </p:grpSpPr>
        <p:sp>
          <p:nvSpPr>
            <p:cNvPr id="7" name="Ellipse 26">
              <a:extLst>
                <a:ext uri="{FF2B5EF4-FFF2-40B4-BE49-F238E27FC236}">
                  <a16:creationId xmlns:a16="http://schemas.microsoft.com/office/drawing/2014/main" id="{665C0CB9-25DD-C598-E298-878CF5409A5F}"/>
                </a:ext>
              </a:extLst>
            </p:cNvPr>
            <p:cNvSpPr/>
            <p:nvPr/>
          </p:nvSpPr>
          <p:spPr>
            <a:xfrm rot="5400000">
              <a:off x="8290908" y="2579301"/>
              <a:ext cx="2216242" cy="519751"/>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26">
              <a:extLst>
                <a:ext uri="{FF2B5EF4-FFF2-40B4-BE49-F238E27FC236}">
                  <a16:creationId xmlns:a16="http://schemas.microsoft.com/office/drawing/2014/main" id="{A92A1BE8-D9D8-FD3E-9420-8C592646B249}"/>
                </a:ext>
              </a:extLst>
            </p:cNvPr>
            <p:cNvSpPr/>
            <p:nvPr/>
          </p:nvSpPr>
          <p:spPr>
            <a:xfrm rot="5400000">
              <a:off x="8162878" y="2446511"/>
              <a:ext cx="3450636" cy="814097"/>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 name="connsiteX0" fmla="*/ 796 w 3533421"/>
                <a:gd name="connsiteY0" fmla="*/ 701951 h 840553"/>
                <a:gd name="connsiteX1" fmla="*/ 1765588 w 3533421"/>
                <a:gd name="connsiteY1" fmla="*/ 0 h 840553"/>
                <a:gd name="connsiteX2" fmla="*/ 3530380 w 3533421"/>
                <a:gd name="connsiteY2" fmla="*/ 701951 h 840553"/>
                <a:gd name="connsiteX3" fmla="*/ 1744206 w 3533421"/>
                <a:gd name="connsiteY3" fmla="*/ 705025 h 840553"/>
                <a:gd name="connsiteX4" fmla="*/ 796 w 3533421"/>
                <a:gd name="connsiteY4" fmla="*/ 701951 h 840553"/>
                <a:gd name="connsiteX0" fmla="*/ 796 w 3530380"/>
                <a:gd name="connsiteY0" fmla="*/ 701951 h 1026214"/>
                <a:gd name="connsiteX1" fmla="*/ 1765588 w 3530380"/>
                <a:gd name="connsiteY1" fmla="*/ 0 h 1026214"/>
                <a:gd name="connsiteX2" fmla="*/ 3530380 w 3530380"/>
                <a:gd name="connsiteY2" fmla="*/ 701951 h 1026214"/>
                <a:gd name="connsiteX3" fmla="*/ 1744206 w 3530380"/>
                <a:gd name="connsiteY3" fmla="*/ 705025 h 1026214"/>
                <a:gd name="connsiteX4" fmla="*/ 796 w 3530380"/>
                <a:gd name="connsiteY4" fmla="*/ 701951 h 1026214"/>
                <a:gd name="connsiteX0" fmla="*/ 796 w 3530380"/>
                <a:gd name="connsiteY0" fmla="*/ 701951 h 1026214"/>
                <a:gd name="connsiteX1" fmla="*/ 1765588 w 3530380"/>
                <a:gd name="connsiteY1" fmla="*/ 0 h 1026214"/>
                <a:gd name="connsiteX2" fmla="*/ 3530380 w 3530380"/>
                <a:gd name="connsiteY2" fmla="*/ 701951 h 1026214"/>
                <a:gd name="connsiteX3" fmla="*/ 1744206 w 3530380"/>
                <a:gd name="connsiteY3" fmla="*/ 705025 h 1026214"/>
                <a:gd name="connsiteX4" fmla="*/ 796 w 3530380"/>
                <a:gd name="connsiteY4" fmla="*/ 701951 h 1026214"/>
                <a:gd name="connsiteX0" fmla="*/ 48 w 3529632"/>
                <a:gd name="connsiteY0" fmla="*/ 701951 h 1026214"/>
                <a:gd name="connsiteX1" fmla="*/ 1764840 w 3529632"/>
                <a:gd name="connsiteY1" fmla="*/ 0 h 1026214"/>
                <a:gd name="connsiteX2" fmla="*/ 3529632 w 3529632"/>
                <a:gd name="connsiteY2" fmla="*/ 701951 h 1026214"/>
                <a:gd name="connsiteX3" fmla="*/ 1743458 w 3529632"/>
                <a:gd name="connsiteY3" fmla="*/ 705025 h 1026214"/>
                <a:gd name="connsiteX4" fmla="*/ 48 w 3529632"/>
                <a:gd name="connsiteY4" fmla="*/ 701951 h 1026214"/>
                <a:gd name="connsiteX0" fmla="*/ 3728 w 3533312"/>
                <a:gd name="connsiteY0" fmla="*/ 701951 h 955215"/>
                <a:gd name="connsiteX1" fmla="*/ 1768520 w 3533312"/>
                <a:gd name="connsiteY1" fmla="*/ 0 h 955215"/>
                <a:gd name="connsiteX2" fmla="*/ 3533312 w 3533312"/>
                <a:gd name="connsiteY2" fmla="*/ 701951 h 955215"/>
                <a:gd name="connsiteX3" fmla="*/ 1704379 w 3533312"/>
                <a:gd name="connsiteY3" fmla="*/ 361499 h 955215"/>
                <a:gd name="connsiteX4" fmla="*/ 3728 w 3533312"/>
                <a:gd name="connsiteY4" fmla="*/ 701951 h 955215"/>
                <a:gd name="connsiteX0" fmla="*/ 920 w 3530504"/>
                <a:gd name="connsiteY0" fmla="*/ 701951 h 955215"/>
                <a:gd name="connsiteX1" fmla="*/ 1765712 w 3530504"/>
                <a:gd name="connsiteY1" fmla="*/ 0 h 955215"/>
                <a:gd name="connsiteX2" fmla="*/ 3530504 w 3530504"/>
                <a:gd name="connsiteY2" fmla="*/ 701951 h 955215"/>
                <a:gd name="connsiteX3" fmla="*/ 1701571 w 3530504"/>
                <a:gd name="connsiteY3" fmla="*/ 361499 h 955215"/>
                <a:gd name="connsiteX4" fmla="*/ 920 w 3530504"/>
                <a:gd name="connsiteY4" fmla="*/ 701951 h 955215"/>
                <a:gd name="connsiteX0" fmla="*/ 3729 w 3533313"/>
                <a:gd name="connsiteY0" fmla="*/ 701951 h 955215"/>
                <a:gd name="connsiteX1" fmla="*/ 1768521 w 3533313"/>
                <a:gd name="connsiteY1" fmla="*/ 0 h 955215"/>
                <a:gd name="connsiteX2" fmla="*/ 3533313 w 3533313"/>
                <a:gd name="connsiteY2" fmla="*/ 701951 h 955215"/>
                <a:gd name="connsiteX3" fmla="*/ 1704380 w 3533313"/>
                <a:gd name="connsiteY3" fmla="*/ 361499 h 955215"/>
                <a:gd name="connsiteX4" fmla="*/ 3729 w 3533313"/>
                <a:gd name="connsiteY4" fmla="*/ 701951 h 955215"/>
                <a:gd name="connsiteX0" fmla="*/ 3729 w 3533313"/>
                <a:gd name="connsiteY0" fmla="*/ 701951 h 955215"/>
                <a:gd name="connsiteX1" fmla="*/ 1768521 w 3533313"/>
                <a:gd name="connsiteY1" fmla="*/ 0 h 955215"/>
                <a:gd name="connsiteX2" fmla="*/ 3533313 w 3533313"/>
                <a:gd name="connsiteY2" fmla="*/ 701951 h 955215"/>
                <a:gd name="connsiteX3" fmla="*/ 1704380 w 3533313"/>
                <a:gd name="connsiteY3" fmla="*/ 361499 h 955215"/>
                <a:gd name="connsiteX4" fmla="*/ 3729 w 3533313"/>
                <a:gd name="connsiteY4" fmla="*/ 701951 h 955215"/>
                <a:gd name="connsiteX0" fmla="*/ 105123 w 3634707"/>
                <a:gd name="connsiteY0" fmla="*/ 701951 h 955215"/>
                <a:gd name="connsiteX1" fmla="*/ 1869915 w 3634707"/>
                <a:gd name="connsiteY1" fmla="*/ 0 h 955215"/>
                <a:gd name="connsiteX2" fmla="*/ 3634707 w 3634707"/>
                <a:gd name="connsiteY2" fmla="*/ 701951 h 955215"/>
                <a:gd name="connsiteX3" fmla="*/ 1805774 w 3634707"/>
                <a:gd name="connsiteY3" fmla="*/ 361499 h 955215"/>
                <a:gd name="connsiteX4" fmla="*/ 105123 w 3634707"/>
                <a:gd name="connsiteY4" fmla="*/ 701951 h 955215"/>
                <a:gd name="connsiteX0" fmla="*/ 105123 w 3634707"/>
                <a:gd name="connsiteY0" fmla="*/ 701951 h 953871"/>
                <a:gd name="connsiteX1" fmla="*/ 1869915 w 3634707"/>
                <a:gd name="connsiteY1" fmla="*/ 0 h 953871"/>
                <a:gd name="connsiteX2" fmla="*/ 3634707 w 3634707"/>
                <a:gd name="connsiteY2" fmla="*/ 701951 h 953871"/>
                <a:gd name="connsiteX3" fmla="*/ 1805774 w 3634707"/>
                <a:gd name="connsiteY3" fmla="*/ 361499 h 953871"/>
                <a:gd name="connsiteX4" fmla="*/ 105123 w 3634707"/>
                <a:gd name="connsiteY4" fmla="*/ 701951 h 953871"/>
                <a:gd name="connsiteX0" fmla="*/ 105123 w 3634707"/>
                <a:gd name="connsiteY0" fmla="*/ 701951 h 706530"/>
                <a:gd name="connsiteX1" fmla="*/ 1869915 w 3634707"/>
                <a:gd name="connsiteY1" fmla="*/ 0 h 706530"/>
                <a:gd name="connsiteX2" fmla="*/ 3634707 w 3634707"/>
                <a:gd name="connsiteY2" fmla="*/ 701951 h 706530"/>
                <a:gd name="connsiteX3" fmla="*/ 1805774 w 3634707"/>
                <a:gd name="connsiteY3" fmla="*/ 361499 h 706530"/>
                <a:gd name="connsiteX4" fmla="*/ 105123 w 3634707"/>
                <a:gd name="connsiteY4" fmla="*/ 701951 h 706530"/>
                <a:gd name="connsiteX0" fmla="*/ 105123 w 4012755"/>
                <a:gd name="connsiteY0" fmla="*/ 701951 h 706530"/>
                <a:gd name="connsiteX1" fmla="*/ 1869915 w 4012755"/>
                <a:gd name="connsiteY1" fmla="*/ 0 h 706530"/>
                <a:gd name="connsiteX2" fmla="*/ 3634707 w 4012755"/>
                <a:gd name="connsiteY2" fmla="*/ 701951 h 706530"/>
                <a:gd name="connsiteX3" fmla="*/ 1805774 w 4012755"/>
                <a:gd name="connsiteY3" fmla="*/ 361499 h 706530"/>
                <a:gd name="connsiteX4" fmla="*/ 105123 w 4012755"/>
                <a:gd name="connsiteY4" fmla="*/ 701951 h 706530"/>
                <a:gd name="connsiteX0" fmla="*/ 105123 w 3838379"/>
                <a:gd name="connsiteY0" fmla="*/ 701951 h 712604"/>
                <a:gd name="connsiteX1" fmla="*/ 1869915 w 3838379"/>
                <a:gd name="connsiteY1" fmla="*/ 0 h 712604"/>
                <a:gd name="connsiteX2" fmla="*/ 3634707 w 3838379"/>
                <a:gd name="connsiteY2" fmla="*/ 701951 h 712604"/>
                <a:gd name="connsiteX3" fmla="*/ 1805774 w 3838379"/>
                <a:gd name="connsiteY3" fmla="*/ 361499 h 712604"/>
                <a:gd name="connsiteX4" fmla="*/ 105123 w 3838379"/>
                <a:gd name="connsiteY4" fmla="*/ 701951 h 712604"/>
                <a:gd name="connsiteX0" fmla="*/ 105123 w 3834430"/>
                <a:gd name="connsiteY0" fmla="*/ 701951 h 706530"/>
                <a:gd name="connsiteX1" fmla="*/ 1869915 w 3834430"/>
                <a:gd name="connsiteY1" fmla="*/ 0 h 706530"/>
                <a:gd name="connsiteX2" fmla="*/ 3634707 w 3834430"/>
                <a:gd name="connsiteY2" fmla="*/ 701951 h 706530"/>
                <a:gd name="connsiteX3" fmla="*/ 1805774 w 3834430"/>
                <a:gd name="connsiteY3" fmla="*/ 361499 h 706530"/>
                <a:gd name="connsiteX4" fmla="*/ 105123 w 3834430"/>
                <a:gd name="connsiteY4" fmla="*/ 701951 h 706530"/>
                <a:gd name="connsiteX0" fmla="*/ 148572 w 3877879"/>
                <a:gd name="connsiteY0" fmla="*/ 701951 h 702154"/>
                <a:gd name="connsiteX1" fmla="*/ 1913364 w 3877879"/>
                <a:gd name="connsiteY1" fmla="*/ 0 h 702154"/>
                <a:gd name="connsiteX2" fmla="*/ 3678156 w 3877879"/>
                <a:gd name="connsiteY2" fmla="*/ 701951 h 702154"/>
                <a:gd name="connsiteX3" fmla="*/ 1849223 w 3877879"/>
                <a:gd name="connsiteY3" fmla="*/ 361499 h 702154"/>
                <a:gd name="connsiteX4" fmla="*/ 148572 w 3877879"/>
                <a:gd name="connsiteY4" fmla="*/ 701951 h 702154"/>
                <a:gd name="connsiteX0" fmla="*/ 148572 w 3877879"/>
                <a:gd name="connsiteY0" fmla="*/ 701951 h 702154"/>
                <a:gd name="connsiteX1" fmla="*/ 1913364 w 3877879"/>
                <a:gd name="connsiteY1" fmla="*/ 0 h 702154"/>
                <a:gd name="connsiteX2" fmla="*/ 3678156 w 3877879"/>
                <a:gd name="connsiteY2" fmla="*/ 701951 h 702154"/>
                <a:gd name="connsiteX3" fmla="*/ 1849223 w 3877879"/>
                <a:gd name="connsiteY3" fmla="*/ 361499 h 702154"/>
                <a:gd name="connsiteX4" fmla="*/ 148572 w 3877879"/>
                <a:gd name="connsiteY4" fmla="*/ 701951 h 702154"/>
                <a:gd name="connsiteX0" fmla="*/ 124986 w 3825948"/>
                <a:gd name="connsiteY0" fmla="*/ 701951 h 702154"/>
                <a:gd name="connsiteX1" fmla="*/ 1889778 w 3825948"/>
                <a:gd name="connsiteY1" fmla="*/ 0 h 702154"/>
                <a:gd name="connsiteX2" fmla="*/ 3654570 w 3825948"/>
                <a:gd name="connsiteY2" fmla="*/ 701951 h 702154"/>
                <a:gd name="connsiteX3" fmla="*/ 1825637 w 3825948"/>
                <a:gd name="connsiteY3" fmla="*/ 361499 h 702154"/>
                <a:gd name="connsiteX4" fmla="*/ 124986 w 3825948"/>
                <a:gd name="connsiteY4" fmla="*/ 701951 h 702154"/>
                <a:gd name="connsiteX0" fmla="*/ 124986 w 3815192"/>
                <a:gd name="connsiteY0" fmla="*/ 701951 h 702154"/>
                <a:gd name="connsiteX1" fmla="*/ 1889778 w 3815192"/>
                <a:gd name="connsiteY1" fmla="*/ 0 h 702154"/>
                <a:gd name="connsiteX2" fmla="*/ 3654570 w 3815192"/>
                <a:gd name="connsiteY2" fmla="*/ 701951 h 702154"/>
                <a:gd name="connsiteX3" fmla="*/ 1825637 w 3815192"/>
                <a:gd name="connsiteY3" fmla="*/ 361499 h 702154"/>
                <a:gd name="connsiteX4" fmla="*/ 124986 w 3815192"/>
                <a:gd name="connsiteY4" fmla="*/ 701951 h 702154"/>
                <a:gd name="connsiteX0" fmla="*/ 124986 w 3815192"/>
                <a:gd name="connsiteY0" fmla="*/ 701951 h 702154"/>
                <a:gd name="connsiteX1" fmla="*/ 1889778 w 3815192"/>
                <a:gd name="connsiteY1" fmla="*/ 0 h 702154"/>
                <a:gd name="connsiteX2" fmla="*/ 3654570 w 3815192"/>
                <a:gd name="connsiteY2" fmla="*/ 701951 h 702154"/>
                <a:gd name="connsiteX3" fmla="*/ 1825637 w 3815192"/>
                <a:gd name="connsiteY3" fmla="*/ 361499 h 702154"/>
                <a:gd name="connsiteX4" fmla="*/ 124986 w 3815192"/>
                <a:gd name="connsiteY4" fmla="*/ 701951 h 702154"/>
                <a:gd name="connsiteX0" fmla="*/ 252112 w 4081488"/>
                <a:gd name="connsiteY0" fmla="*/ 702039 h 702245"/>
                <a:gd name="connsiteX1" fmla="*/ 2016904 w 4081488"/>
                <a:gd name="connsiteY1" fmla="*/ 88 h 702245"/>
                <a:gd name="connsiteX2" fmla="*/ 3781696 w 4081488"/>
                <a:gd name="connsiteY2" fmla="*/ 702039 h 702245"/>
                <a:gd name="connsiteX3" fmla="*/ 1952763 w 4081488"/>
                <a:gd name="connsiteY3" fmla="*/ 361587 h 702245"/>
                <a:gd name="connsiteX4" fmla="*/ 252112 w 4081488"/>
                <a:gd name="connsiteY4" fmla="*/ 702039 h 702245"/>
                <a:gd name="connsiteX0" fmla="*/ 3254 w 3535011"/>
                <a:gd name="connsiteY0" fmla="*/ 702049 h 708771"/>
                <a:gd name="connsiteX1" fmla="*/ 1768046 w 3535011"/>
                <a:gd name="connsiteY1" fmla="*/ 98 h 708771"/>
                <a:gd name="connsiteX2" fmla="*/ 3532838 w 3535011"/>
                <a:gd name="connsiteY2" fmla="*/ 702049 h 708771"/>
                <a:gd name="connsiteX3" fmla="*/ 1778743 w 3535011"/>
                <a:gd name="connsiteY3" fmla="*/ 361596 h 708771"/>
                <a:gd name="connsiteX4" fmla="*/ 3254 w 3535011"/>
                <a:gd name="connsiteY4" fmla="*/ 702049 h 708771"/>
                <a:gd name="connsiteX0" fmla="*/ 206808 w 3738566"/>
                <a:gd name="connsiteY0" fmla="*/ 702049 h 728939"/>
                <a:gd name="connsiteX1" fmla="*/ 1971600 w 3738566"/>
                <a:gd name="connsiteY1" fmla="*/ 98 h 728939"/>
                <a:gd name="connsiteX2" fmla="*/ 3736392 w 3738566"/>
                <a:gd name="connsiteY2" fmla="*/ 702049 h 728939"/>
                <a:gd name="connsiteX3" fmla="*/ 1982297 w 3738566"/>
                <a:gd name="connsiteY3" fmla="*/ 361596 h 728939"/>
                <a:gd name="connsiteX4" fmla="*/ 206808 w 3738566"/>
                <a:gd name="connsiteY4" fmla="*/ 702049 h 728939"/>
                <a:gd name="connsiteX0" fmla="*/ 206808 w 3927917"/>
                <a:gd name="connsiteY0" fmla="*/ 702030 h 728920"/>
                <a:gd name="connsiteX1" fmla="*/ 1971600 w 3927917"/>
                <a:gd name="connsiteY1" fmla="*/ 79 h 728920"/>
                <a:gd name="connsiteX2" fmla="*/ 3736392 w 3927917"/>
                <a:gd name="connsiteY2" fmla="*/ 702030 h 728920"/>
                <a:gd name="connsiteX3" fmla="*/ 1982297 w 3927917"/>
                <a:gd name="connsiteY3" fmla="*/ 361577 h 728920"/>
                <a:gd name="connsiteX4" fmla="*/ 206808 w 3927917"/>
                <a:gd name="connsiteY4" fmla="*/ 702030 h 728920"/>
                <a:gd name="connsiteX0" fmla="*/ 313163 w 4034274"/>
                <a:gd name="connsiteY0" fmla="*/ 702030 h 728920"/>
                <a:gd name="connsiteX1" fmla="*/ 2077955 w 4034274"/>
                <a:gd name="connsiteY1" fmla="*/ 79 h 728920"/>
                <a:gd name="connsiteX2" fmla="*/ 3842747 w 4034274"/>
                <a:gd name="connsiteY2" fmla="*/ 702030 h 728920"/>
                <a:gd name="connsiteX3" fmla="*/ 2088652 w 4034274"/>
                <a:gd name="connsiteY3" fmla="*/ 361577 h 728920"/>
                <a:gd name="connsiteX4" fmla="*/ 313163 w 4034274"/>
                <a:gd name="connsiteY4" fmla="*/ 702030 h 728920"/>
                <a:gd name="connsiteX0" fmla="*/ 313164 w 4034274"/>
                <a:gd name="connsiteY0" fmla="*/ 702030 h 728920"/>
                <a:gd name="connsiteX1" fmla="*/ 2077956 w 4034274"/>
                <a:gd name="connsiteY1" fmla="*/ 79 h 728920"/>
                <a:gd name="connsiteX2" fmla="*/ 3842748 w 4034274"/>
                <a:gd name="connsiteY2" fmla="*/ 702030 h 728920"/>
                <a:gd name="connsiteX3" fmla="*/ 2088653 w 4034274"/>
                <a:gd name="connsiteY3" fmla="*/ 361577 h 728920"/>
                <a:gd name="connsiteX4" fmla="*/ 313164 w 4034274"/>
                <a:gd name="connsiteY4" fmla="*/ 702030 h 72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274" h="728920">
                  <a:moveTo>
                    <a:pt x="313164" y="702030"/>
                  </a:moveTo>
                  <a:cubicBezTo>
                    <a:pt x="-436965" y="892462"/>
                    <a:pt x="164056" y="9363"/>
                    <a:pt x="2077956" y="79"/>
                  </a:cubicBezTo>
                  <a:cubicBezTo>
                    <a:pt x="3991856" y="-9205"/>
                    <a:pt x="4311352" y="808900"/>
                    <a:pt x="3842748" y="702030"/>
                  </a:cubicBezTo>
                  <a:cubicBezTo>
                    <a:pt x="3374144" y="595160"/>
                    <a:pt x="2644842" y="361578"/>
                    <a:pt x="2088653" y="361577"/>
                  </a:cubicBezTo>
                  <a:cubicBezTo>
                    <a:pt x="1532464" y="361576"/>
                    <a:pt x="1063293" y="511598"/>
                    <a:pt x="313164" y="702030"/>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8DB048FC-6C36-30B1-9E00-6D3ADFD5B476}"/>
                </a:ext>
              </a:extLst>
            </p:cNvPr>
            <p:cNvCxnSpPr/>
            <p:nvPr/>
          </p:nvCxnSpPr>
          <p:spPr>
            <a:xfrm flipH="1" flipV="1">
              <a:off x="9963231" y="2949883"/>
              <a:ext cx="546639" cy="386"/>
            </a:xfrm>
            <a:prstGeom prst="line">
              <a:avLst/>
            </a:prstGeom>
            <a:ln w="25400">
              <a:solidFill>
                <a:srgbClr val="00B050"/>
              </a:solidFill>
              <a:headEnd type="triangle" w="lg" len="lg"/>
            </a:ln>
          </p:spPr>
          <p:style>
            <a:lnRef idx="1">
              <a:schemeClr val="accent1"/>
            </a:lnRef>
            <a:fillRef idx="0">
              <a:schemeClr val="accent1"/>
            </a:fillRef>
            <a:effectRef idx="0">
              <a:schemeClr val="accent1"/>
            </a:effectRef>
            <a:fontRef idx="minor">
              <a:schemeClr val="tx1"/>
            </a:fontRef>
          </p:style>
        </p:cxnSp>
        <p:sp>
          <p:nvSpPr>
            <p:cNvPr id="14" name="Ellipse 26">
              <a:extLst>
                <a:ext uri="{FF2B5EF4-FFF2-40B4-BE49-F238E27FC236}">
                  <a16:creationId xmlns:a16="http://schemas.microsoft.com/office/drawing/2014/main" id="{28069FFB-56F4-024E-FF33-DC8238B0FA71}"/>
                </a:ext>
              </a:extLst>
            </p:cNvPr>
            <p:cNvSpPr/>
            <p:nvPr/>
          </p:nvSpPr>
          <p:spPr>
            <a:xfrm rot="5400000">
              <a:off x="8661260" y="2683844"/>
              <a:ext cx="2653141" cy="45526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 name="connsiteX0" fmla="*/ 796 w 3533421"/>
                <a:gd name="connsiteY0" fmla="*/ 701951 h 840553"/>
                <a:gd name="connsiteX1" fmla="*/ 1765588 w 3533421"/>
                <a:gd name="connsiteY1" fmla="*/ 0 h 840553"/>
                <a:gd name="connsiteX2" fmla="*/ 3530380 w 3533421"/>
                <a:gd name="connsiteY2" fmla="*/ 701951 h 840553"/>
                <a:gd name="connsiteX3" fmla="*/ 1744206 w 3533421"/>
                <a:gd name="connsiteY3" fmla="*/ 705025 h 840553"/>
                <a:gd name="connsiteX4" fmla="*/ 796 w 3533421"/>
                <a:gd name="connsiteY4" fmla="*/ 701951 h 840553"/>
                <a:gd name="connsiteX0" fmla="*/ 796 w 3530380"/>
                <a:gd name="connsiteY0" fmla="*/ 701951 h 1026214"/>
                <a:gd name="connsiteX1" fmla="*/ 1765588 w 3530380"/>
                <a:gd name="connsiteY1" fmla="*/ 0 h 1026214"/>
                <a:gd name="connsiteX2" fmla="*/ 3530380 w 3530380"/>
                <a:gd name="connsiteY2" fmla="*/ 701951 h 1026214"/>
                <a:gd name="connsiteX3" fmla="*/ 1744206 w 3530380"/>
                <a:gd name="connsiteY3" fmla="*/ 705025 h 1026214"/>
                <a:gd name="connsiteX4" fmla="*/ 796 w 3530380"/>
                <a:gd name="connsiteY4" fmla="*/ 701951 h 1026214"/>
                <a:gd name="connsiteX0" fmla="*/ 796 w 3530380"/>
                <a:gd name="connsiteY0" fmla="*/ 701951 h 1026214"/>
                <a:gd name="connsiteX1" fmla="*/ 1765588 w 3530380"/>
                <a:gd name="connsiteY1" fmla="*/ 0 h 1026214"/>
                <a:gd name="connsiteX2" fmla="*/ 3530380 w 3530380"/>
                <a:gd name="connsiteY2" fmla="*/ 701951 h 1026214"/>
                <a:gd name="connsiteX3" fmla="*/ 1744206 w 3530380"/>
                <a:gd name="connsiteY3" fmla="*/ 705025 h 1026214"/>
                <a:gd name="connsiteX4" fmla="*/ 796 w 3530380"/>
                <a:gd name="connsiteY4" fmla="*/ 701951 h 1026214"/>
                <a:gd name="connsiteX0" fmla="*/ 48 w 3529632"/>
                <a:gd name="connsiteY0" fmla="*/ 701951 h 1026214"/>
                <a:gd name="connsiteX1" fmla="*/ 1764840 w 3529632"/>
                <a:gd name="connsiteY1" fmla="*/ 0 h 1026214"/>
                <a:gd name="connsiteX2" fmla="*/ 3529632 w 3529632"/>
                <a:gd name="connsiteY2" fmla="*/ 701951 h 1026214"/>
                <a:gd name="connsiteX3" fmla="*/ 1743458 w 3529632"/>
                <a:gd name="connsiteY3" fmla="*/ 705025 h 1026214"/>
                <a:gd name="connsiteX4" fmla="*/ 48 w 3529632"/>
                <a:gd name="connsiteY4" fmla="*/ 701951 h 1026214"/>
                <a:gd name="connsiteX0" fmla="*/ 3728 w 3533312"/>
                <a:gd name="connsiteY0" fmla="*/ 701951 h 955215"/>
                <a:gd name="connsiteX1" fmla="*/ 1768520 w 3533312"/>
                <a:gd name="connsiteY1" fmla="*/ 0 h 955215"/>
                <a:gd name="connsiteX2" fmla="*/ 3533312 w 3533312"/>
                <a:gd name="connsiteY2" fmla="*/ 701951 h 955215"/>
                <a:gd name="connsiteX3" fmla="*/ 1704379 w 3533312"/>
                <a:gd name="connsiteY3" fmla="*/ 361499 h 955215"/>
                <a:gd name="connsiteX4" fmla="*/ 3728 w 3533312"/>
                <a:gd name="connsiteY4" fmla="*/ 701951 h 955215"/>
                <a:gd name="connsiteX0" fmla="*/ 920 w 3530504"/>
                <a:gd name="connsiteY0" fmla="*/ 701951 h 955215"/>
                <a:gd name="connsiteX1" fmla="*/ 1765712 w 3530504"/>
                <a:gd name="connsiteY1" fmla="*/ 0 h 955215"/>
                <a:gd name="connsiteX2" fmla="*/ 3530504 w 3530504"/>
                <a:gd name="connsiteY2" fmla="*/ 701951 h 955215"/>
                <a:gd name="connsiteX3" fmla="*/ 1701571 w 3530504"/>
                <a:gd name="connsiteY3" fmla="*/ 361499 h 955215"/>
                <a:gd name="connsiteX4" fmla="*/ 920 w 3530504"/>
                <a:gd name="connsiteY4" fmla="*/ 701951 h 955215"/>
                <a:gd name="connsiteX0" fmla="*/ 3729 w 3533313"/>
                <a:gd name="connsiteY0" fmla="*/ 701951 h 955215"/>
                <a:gd name="connsiteX1" fmla="*/ 1768521 w 3533313"/>
                <a:gd name="connsiteY1" fmla="*/ 0 h 955215"/>
                <a:gd name="connsiteX2" fmla="*/ 3533313 w 3533313"/>
                <a:gd name="connsiteY2" fmla="*/ 701951 h 955215"/>
                <a:gd name="connsiteX3" fmla="*/ 1704380 w 3533313"/>
                <a:gd name="connsiteY3" fmla="*/ 361499 h 955215"/>
                <a:gd name="connsiteX4" fmla="*/ 3729 w 3533313"/>
                <a:gd name="connsiteY4" fmla="*/ 701951 h 955215"/>
                <a:gd name="connsiteX0" fmla="*/ 3729 w 3533313"/>
                <a:gd name="connsiteY0" fmla="*/ 701951 h 955215"/>
                <a:gd name="connsiteX1" fmla="*/ 1768521 w 3533313"/>
                <a:gd name="connsiteY1" fmla="*/ 0 h 955215"/>
                <a:gd name="connsiteX2" fmla="*/ 3533313 w 3533313"/>
                <a:gd name="connsiteY2" fmla="*/ 701951 h 955215"/>
                <a:gd name="connsiteX3" fmla="*/ 1704380 w 3533313"/>
                <a:gd name="connsiteY3" fmla="*/ 361499 h 955215"/>
                <a:gd name="connsiteX4" fmla="*/ 3729 w 3533313"/>
                <a:gd name="connsiteY4" fmla="*/ 701951 h 955215"/>
                <a:gd name="connsiteX0" fmla="*/ 105123 w 3634707"/>
                <a:gd name="connsiteY0" fmla="*/ 701951 h 955215"/>
                <a:gd name="connsiteX1" fmla="*/ 1869915 w 3634707"/>
                <a:gd name="connsiteY1" fmla="*/ 0 h 955215"/>
                <a:gd name="connsiteX2" fmla="*/ 3634707 w 3634707"/>
                <a:gd name="connsiteY2" fmla="*/ 701951 h 955215"/>
                <a:gd name="connsiteX3" fmla="*/ 1805774 w 3634707"/>
                <a:gd name="connsiteY3" fmla="*/ 361499 h 955215"/>
                <a:gd name="connsiteX4" fmla="*/ 105123 w 3634707"/>
                <a:gd name="connsiteY4" fmla="*/ 701951 h 955215"/>
                <a:gd name="connsiteX0" fmla="*/ 105123 w 3634707"/>
                <a:gd name="connsiteY0" fmla="*/ 701951 h 953871"/>
                <a:gd name="connsiteX1" fmla="*/ 1869915 w 3634707"/>
                <a:gd name="connsiteY1" fmla="*/ 0 h 953871"/>
                <a:gd name="connsiteX2" fmla="*/ 3634707 w 3634707"/>
                <a:gd name="connsiteY2" fmla="*/ 701951 h 953871"/>
                <a:gd name="connsiteX3" fmla="*/ 1805774 w 3634707"/>
                <a:gd name="connsiteY3" fmla="*/ 361499 h 953871"/>
                <a:gd name="connsiteX4" fmla="*/ 105123 w 3634707"/>
                <a:gd name="connsiteY4" fmla="*/ 701951 h 953871"/>
                <a:gd name="connsiteX0" fmla="*/ 105123 w 3634707"/>
                <a:gd name="connsiteY0" fmla="*/ 701951 h 706530"/>
                <a:gd name="connsiteX1" fmla="*/ 1869915 w 3634707"/>
                <a:gd name="connsiteY1" fmla="*/ 0 h 706530"/>
                <a:gd name="connsiteX2" fmla="*/ 3634707 w 3634707"/>
                <a:gd name="connsiteY2" fmla="*/ 701951 h 706530"/>
                <a:gd name="connsiteX3" fmla="*/ 1805774 w 3634707"/>
                <a:gd name="connsiteY3" fmla="*/ 361499 h 706530"/>
                <a:gd name="connsiteX4" fmla="*/ 105123 w 3634707"/>
                <a:gd name="connsiteY4" fmla="*/ 701951 h 706530"/>
                <a:gd name="connsiteX0" fmla="*/ 105123 w 4012755"/>
                <a:gd name="connsiteY0" fmla="*/ 701951 h 706530"/>
                <a:gd name="connsiteX1" fmla="*/ 1869915 w 4012755"/>
                <a:gd name="connsiteY1" fmla="*/ 0 h 706530"/>
                <a:gd name="connsiteX2" fmla="*/ 3634707 w 4012755"/>
                <a:gd name="connsiteY2" fmla="*/ 701951 h 706530"/>
                <a:gd name="connsiteX3" fmla="*/ 1805774 w 4012755"/>
                <a:gd name="connsiteY3" fmla="*/ 361499 h 706530"/>
                <a:gd name="connsiteX4" fmla="*/ 105123 w 4012755"/>
                <a:gd name="connsiteY4" fmla="*/ 701951 h 706530"/>
                <a:gd name="connsiteX0" fmla="*/ 105123 w 3838379"/>
                <a:gd name="connsiteY0" fmla="*/ 701951 h 712604"/>
                <a:gd name="connsiteX1" fmla="*/ 1869915 w 3838379"/>
                <a:gd name="connsiteY1" fmla="*/ 0 h 712604"/>
                <a:gd name="connsiteX2" fmla="*/ 3634707 w 3838379"/>
                <a:gd name="connsiteY2" fmla="*/ 701951 h 712604"/>
                <a:gd name="connsiteX3" fmla="*/ 1805774 w 3838379"/>
                <a:gd name="connsiteY3" fmla="*/ 361499 h 712604"/>
                <a:gd name="connsiteX4" fmla="*/ 105123 w 3838379"/>
                <a:gd name="connsiteY4" fmla="*/ 701951 h 712604"/>
                <a:gd name="connsiteX0" fmla="*/ 105123 w 3834430"/>
                <a:gd name="connsiteY0" fmla="*/ 701951 h 706530"/>
                <a:gd name="connsiteX1" fmla="*/ 1869915 w 3834430"/>
                <a:gd name="connsiteY1" fmla="*/ 0 h 706530"/>
                <a:gd name="connsiteX2" fmla="*/ 3634707 w 3834430"/>
                <a:gd name="connsiteY2" fmla="*/ 701951 h 706530"/>
                <a:gd name="connsiteX3" fmla="*/ 1805774 w 3834430"/>
                <a:gd name="connsiteY3" fmla="*/ 361499 h 706530"/>
                <a:gd name="connsiteX4" fmla="*/ 105123 w 3834430"/>
                <a:gd name="connsiteY4" fmla="*/ 701951 h 706530"/>
                <a:gd name="connsiteX0" fmla="*/ 148572 w 3877879"/>
                <a:gd name="connsiteY0" fmla="*/ 701951 h 702154"/>
                <a:gd name="connsiteX1" fmla="*/ 1913364 w 3877879"/>
                <a:gd name="connsiteY1" fmla="*/ 0 h 702154"/>
                <a:gd name="connsiteX2" fmla="*/ 3678156 w 3877879"/>
                <a:gd name="connsiteY2" fmla="*/ 701951 h 702154"/>
                <a:gd name="connsiteX3" fmla="*/ 1849223 w 3877879"/>
                <a:gd name="connsiteY3" fmla="*/ 361499 h 702154"/>
                <a:gd name="connsiteX4" fmla="*/ 148572 w 3877879"/>
                <a:gd name="connsiteY4" fmla="*/ 701951 h 702154"/>
                <a:gd name="connsiteX0" fmla="*/ 148572 w 3877879"/>
                <a:gd name="connsiteY0" fmla="*/ 701951 h 702154"/>
                <a:gd name="connsiteX1" fmla="*/ 1913364 w 3877879"/>
                <a:gd name="connsiteY1" fmla="*/ 0 h 702154"/>
                <a:gd name="connsiteX2" fmla="*/ 3678156 w 3877879"/>
                <a:gd name="connsiteY2" fmla="*/ 701951 h 702154"/>
                <a:gd name="connsiteX3" fmla="*/ 1849223 w 3877879"/>
                <a:gd name="connsiteY3" fmla="*/ 361499 h 702154"/>
                <a:gd name="connsiteX4" fmla="*/ 148572 w 3877879"/>
                <a:gd name="connsiteY4" fmla="*/ 701951 h 702154"/>
                <a:gd name="connsiteX0" fmla="*/ 124986 w 3825948"/>
                <a:gd name="connsiteY0" fmla="*/ 701951 h 702154"/>
                <a:gd name="connsiteX1" fmla="*/ 1889778 w 3825948"/>
                <a:gd name="connsiteY1" fmla="*/ 0 h 702154"/>
                <a:gd name="connsiteX2" fmla="*/ 3654570 w 3825948"/>
                <a:gd name="connsiteY2" fmla="*/ 701951 h 702154"/>
                <a:gd name="connsiteX3" fmla="*/ 1825637 w 3825948"/>
                <a:gd name="connsiteY3" fmla="*/ 361499 h 702154"/>
                <a:gd name="connsiteX4" fmla="*/ 124986 w 3825948"/>
                <a:gd name="connsiteY4" fmla="*/ 701951 h 702154"/>
                <a:gd name="connsiteX0" fmla="*/ 124986 w 3815192"/>
                <a:gd name="connsiteY0" fmla="*/ 701951 h 702154"/>
                <a:gd name="connsiteX1" fmla="*/ 1889778 w 3815192"/>
                <a:gd name="connsiteY1" fmla="*/ 0 h 702154"/>
                <a:gd name="connsiteX2" fmla="*/ 3654570 w 3815192"/>
                <a:gd name="connsiteY2" fmla="*/ 701951 h 702154"/>
                <a:gd name="connsiteX3" fmla="*/ 1825637 w 3815192"/>
                <a:gd name="connsiteY3" fmla="*/ 361499 h 702154"/>
                <a:gd name="connsiteX4" fmla="*/ 124986 w 3815192"/>
                <a:gd name="connsiteY4" fmla="*/ 701951 h 702154"/>
                <a:gd name="connsiteX0" fmla="*/ 124986 w 3815192"/>
                <a:gd name="connsiteY0" fmla="*/ 701951 h 702154"/>
                <a:gd name="connsiteX1" fmla="*/ 1889778 w 3815192"/>
                <a:gd name="connsiteY1" fmla="*/ 0 h 702154"/>
                <a:gd name="connsiteX2" fmla="*/ 3654570 w 3815192"/>
                <a:gd name="connsiteY2" fmla="*/ 701951 h 702154"/>
                <a:gd name="connsiteX3" fmla="*/ 1825637 w 3815192"/>
                <a:gd name="connsiteY3" fmla="*/ 361499 h 702154"/>
                <a:gd name="connsiteX4" fmla="*/ 124986 w 3815192"/>
                <a:gd name="connsiteY4" fmla="*/ 701951 h 702154"/>
                <a:gd name="connsiteX0" fmla="*/ 252112 w 4081488"/>
                <a:gd name="connsiteY0" fmla="*/ 702039 h 702245"/>
                <a:gd name="connsiteX1" fmla="*/ 2016904 w 4081488"/>
                <a:gd name="connsiteY1" fmla="*/ 88 h 702245"/>
                <a:gd name="connsiteX2" fmla="*/ 3781696 w 4081488"/>
                <a:gd name="connsiteY2" fmla="*/ 702039 h 702245"/>
                <a:gd name="connsiteX3" fmla="*/ 1952763 w 4081488"/>
                <a:gd name="connsiteY3" fmla="*/ 361587 h 702245"/>
                <a:gd name="connsiteX4" fmla="*/ 252112 w 4081488"/>
                <a:gd name="connsiteY4" fmla="*/ 702039 h 702245"/>
                <a:gd name="connsiteX0" fmla="*/ 3254 w 3535011"/>
                <a:gd name="connsiteY0" fmla="*/ 702049 h 708771"/>
                <a:gd name="connsiteX1" fmla="*/ 1768046 w 3535011"/>
                <a:gd name="connsiteY1" fmla="*/ 98 h 708771"/>
                <a:gd name="connsiteX2" fmla="*/ 3532838 w 3535011"/>
                <a:gd name="connsiteY2" fmla="*/ 702049 h 708771"/>
                <a:gd name="connsiteX3" fmla="*/ 1778743 w 3535011"/>
                <a:gd name="connsiteY3" fmla="*/ 361596 h 708771"/>
                <a:gd name="connsiteX4" fmla="*/ 3254 w 3535011"/>
                <a:gd name="connsiteY4" fmla="*/ 702049 h 708771"/>
                <a:gd name="connsiteX0" fmla="*/ 206808 w 3738566"/>
                <a:gd name="connsiteY0" fmla="*/ 702049 h 728939"/>
                <a:gd name="connsiteX1" fmla="*/ 1971600 w 3738566"/>
                <a:gd name="connsiteY1" fmla="*/ 98 h 728939"/>
                <a:gd name="connsiteX2" fmla="*/ 3736392 w 3738566"/>
                <a:gd name="connsiteY2" fmla="*/ 702049 h 728939"/>
                <a:gd name="connsiteX3" fmla="*/ 1982297 w 3738566"/>
                <a:gd name="connsiteY3" fmla="*/ 361596 h 728939"/>
                <a:gd name="connsiteX4" fmla="*/ 206808 w 3738566"/>
                <a:gd name="connsiteY4" fmla="*/ 702049 h 728939"/>
                <a:gd name="connsiteX0" fmla="*/ 206808 w 3927917"/>
                <a:gd name="connsiteY0" fmla="*/ 702030 h 728920"/>
                <a:gd name="connsiteX1" fmla="*/ 1971600 w 3927917"/>
                <a:gd name="connsiteY1" fmla="*/ 79 h 728920"/>
                <a:gd name="connsiteX2" fmla="*/ 3736392 w 3927917"/>
                <a:gd name="connsiteY2" fmla="*/ 702030 h 728920"/>
                <a:gd name="connsiteX3" fmla="*/ 1982297 w 3927917"/>
                <a:gd name="connsiteY3" fmla="*/ 361577 h 728920"/>
                <a:gd name="connsiteX4" fmla="*/ 206808 w 3927917"/>
                <a:gd name="connsiteY4" fmla="*/ 702030 h 728920"/>
                <a:gd name="connsiteX0" fmla="*/ 313163 w 4034274"/>
                <a:gd name="connsiteY0" fmla="*/ 702030 h 728920"/>
                <a:gd name="connsiteX1" fmla="*/ 2077955 w 4034274"/>
                <a:gd name="connsiteY1" fmla="*/ 79 h 728920"/>
                <a:gd name="connsiteX2" fmla="*/ 3842747 w 4034274"/>
                <a:gd name="connsiteY2" fmla="*/ 702030 h 728920"/>
                <a:gd name="connsiteX3" fmla="*/ 2088652 w 4034274"/>
                <a:gd name="connsiteY3" fmla="*/ 361577 h 728920"/>
                <a:gd name="connsiteX4" fmla="*/ 313163 w 4034274"/>
                <a:gd name="connsiteY4" fmla="*/ 702030 h 728920"/>
                <a:gd name="connsiteX0" fmla="*/ 313164 w 4034274"/>
                <a:gd name="connsiteY0" fmla="*/ 702030 h 728920"/>
                <a:gd name="connsiteX1" fmla="*/ 2077956 w 4034274"/>
                <a:gd name="connsiteY1" fmla="*/ 79 h 728920"/>
                <a:gd name="connsiteX2" fmla="*/ 3842748 w 4034274"/>
                <a:gd name="connsiteY2" fmla="*/ 702030 h 728920"/>
                <a:gd name="connsiteX3" fmla="*/ 2088653 w 4034274"/>
                <a:gd name="connsiteY3" fmla="*/ 361577 h 728920"/>
                <a:gd name="connsiteX4" fmla="*/ 313164 w 4034274"/>
                <a:gd name="connsiteY4" fmla="*/ 702030 h 72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274" h="728920">
                  <a:moveTo>
                    <a:pt x="313164" y="702030"/>
                  </a:moveTo>
                  <a:cubicBezTo>
                    <a:pt x="-436965" y="892462"/>
                    <a:pt x="164056" y="9363"/>
                    <a:pt x="2077956" y="79"/>
                  </a:cubicBezTo>
                  <a:cubicBezTo>
                    <a:pt x="3991856" y="-9205"/>
                    <a:pt x="4311352" y="808900"/>
                    <a:pt x="3842748" y="702030"/>
                  </a:cubicBezTo>
                  <a:cubicBezTo>
                    <a:pt x="3374144" y="595160"/>
                    <a:pt x="2644842" y="361578"/>
                    <a:pt x="2088653" y="361577"/>
                  </a:cubicBezTo>
                  <a:cubicBezTo>
                    <a:pt x="1532464" y="361576"/>
                    <a:pt x="1063293" y="511598"/>
                    <a:pt x="313164" y="702030"/>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26">
              <a:extLst>
                <a:ext uri="{FF2B5EF4-FFF2-40B4-BE49-F238E27FC236}">
                  <a16:creationId xmlns:a16="http://schemas.microsoft.com/office/drawing/2014/main" id="{2A0BDB84-EC30-421C-1BF5-09C6CB116D35}"/>
                </a:ext>
              </a:extLst>
            </p:cNvPr>
            <p:cNvSpPr/>
            <p:nvPr/>
          </p:nvSpPr>
          <p:spPr>
            <a:xfrm rot="5400000">
              <a:off x="8424799" y="2609630"/>
              <a:ext cx="1846555" cy="432269"/>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B8BA79C7-2552-4294-57D1-0408BA2805D0}"/>
                </a:ext>
              </a:extLst>
            </p:cNvPr>
            <p:cNvCxnSpPr/>
            <p:nvPr/>
          </p:nvCxnSpPr>
          <p:spPr>
            <a:xfrm>
              <a:off x="9138410" y="1731056"/>
              <a:ext cx="0" cy="22162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Bogen 16">
              <a:extLst>
                <a:ext uri="{FF2B5EF4-FFF2-40B4-BE49-F238E27FC236}">
                  <a16:creationId xmlns:a16="http://schemas.microsoft.com/office/drawing/2014/main" id="{7C24C653-F533-57A4-66EC-237D328FD5F5}"/>
                </a:ext>
              </a:extLst>
            </p:cNvPr>
            <p:cNvSpPr/>
            <p:nvPr/>
          </p:nvSpPr>
          <p:spPr>
            <a:xfrm>
              <a:off x="8123357" y="2590410"/>
              <a:ext cx="1979431" cy="719719"/>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Bogen 17">
              <a:extLst>
                <a:ext uri="{FF2B5EF4-FFF2-40B4-BE49-F238E27FC236}">
                  <a16:creationId xmlns:a16="http://schemas.microsoft.com/office/drawing/2014/main" id="{4812C70F-76EE-5043-9850-F4495A9FF765}"/>
                </a:ext>
              </a:extLst>
            </p:cNvPr>
            <p:cNvSpPr/>
            <p:nvPr/>
          </p:nvSpPr>
          <p:spPr>
            <a:xfrm>
              <a:off x="8012230" y="2495675"/>
              <a:ext cx="2185022" cy="922409"/>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2ACD1F2D-54D0-1A88-719D-8C9A3FFB54F4}"/>
                </a:ext>
              </a:extLst>
            </p:cNvPr>
            <p:cNvSpPr/>
            <p:nvPr/>
          </p:nvSpPr>
          <p:spPr>
            <a:xfrm>
              <a:off x="8726000" y="2821666"/>
              <a:ext cx="824821" cy="276840"/>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93FBD64F-18E1-F912-B6CB-98590E989416}"/>
                </a:ext>
              </a:extLst>
            </p:cNvPr>
            <p:cNvSpPr/>
            <p:nvPr/>
          </p:nvSpPr>
          <p:spPr>
            <a:xfrm>
              <a:off x="8837409" y="2882566"/>
              <a:ext cx="602747" cy="148623"/>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2" name="Rechteck 21">
            <a:extLst>
              <a:ext uri="{FF2B5EF4-FFF2-40B4-BE49-F238E27FC236}">
                <a16:creationId xmlns:a16="http://schemas.microsoft.com/office/drawing/2014/main" id="{1B86575E-3BFA-7678-CE7E-B9DF23BF1CCC}"/>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4251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Antennenpolarisation</a:t>
            </a: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3D1FE8E1-5703-0966-533E-8319947B11A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Polarisationsangaben</a:t>
            </a:r>
            <a:r>
              <a:rPr lang="de-DE" dirty="0">
                <a:solidFill>
                  <a:srgbClr val="000000"/>
                </a:solidFill>
              </a:rPr>
              <a:t> bei Antennen </a:t>
            </a:r>
            <a:r>
              <a:rPr lang="de-DE" b="1" dirty="0">
                <a:solidFill>
                  <a:srgbClr val="000000"/>
                </a:solidFill>
              </a:rPr>
              <a:t>beziehen sich auf die Ausrichtung des erzeugten elektrischen Feldes</a:t>
            </a:r>
            <a:r>
              <a:rPr lang="de-DE" dirty="0">
                <a:solidFill>
                  <a:srgbClr val="000000"/>
                </a:solidFill>
              </a:rPr>
              <a:t>. Referenz ist hierbei der Erdboden:</a:t>
            </a:r>
          </a:p>
          <a:p>
            <a:pPr marL="0" indent="0">
              <a:buNone/>
              <a:defRPr/>
            </a:pPr>
            <a:endParaRPr lang="de-DE" sz="1000" dirty="0">
              <a:solidFill>
                <a:srgbClr val="000000"/>
              </a:solidFill>
            </a:endParaRPr>
          </a:p>
          <a:p>
            <a:pPr lvl="1">
              <a:defRPr/>
            </a:pPr>
            <a:r>
              <a:rPr lang="de-DE" dirty="0">
                <a:solidFill>
                  <a:srgbClr val="000000"/>
                </a:solidFill>
              </a:rPr>
              <a:t>Folglich sprechen wir von vertikaler Polarisation, wenn die Antenne senkrecht auf dem Boden steht und entsprechend die Feldlinien des E-Feldes von unten nach oben verlaufen</a:t>
            </a:r>
          </a:p>
          <a:p>
            <a:pPr lvl="1">
              <a:defRPr/>
            </a:pPr>
            <a:endParaRPr lang="de-DE" sz="1000" dirty="0">
              <a:solidFill>
                <a:srgbClr val="000000"/>
              </a:solidFill>
            </a:endParaRPr>
          </a:p>
          <a:p>
            <a:pPr lvl="1">
              <a:defRPr/>
            </a:pPr>
            <a:r>
              <a:rPr lang="de-DE" dirty="0">
                <a:solidFill>
                  <a:srgbClr val="000000"/>
                </a:solidFill>
              </a:rPr>
              <a:t>Laufen die Feldlinien des E-Feldes parallel zur Erdoberfläche, sprechen wir von horizontaler Polarisation</a:t>
            </a:r>
          </a:p>
          <a:p>
            <a:pPr lvl="1">
              <a:defRPr/>
            </a:pPr>
            <a:endParaRPr lang="de-DE" sz="1000" dirty="0">
              <a:solidFill>
                <a:srgbClr val="000000"/>
              </a:solidFill>
            </a:endParaRPr>
          </a:p>
          <a:p>
            <a:pPr lvl="1">
              <a:defRPr/>
            </a:pPr>
            <a:r>
              <a:rPr lang="de-DE" dirty="0">
                <a:solidFill>
                  <a:srgbClr val="000000"/>
                </a:solidFill>
              </a:rPr>
              <a:t>Bei mechanisch einfach gestreckten Antennen entspricht die Polarisation der Orientierung des strahlenden Elementes</a:t>
            </a:r>
          </a:p>
          <a:p>
            <a:pPr marL="0" indent="0">
              <a:buNone/>
              <a:defRPr/>
            </a:pPr>
            <a:endParaRPr lang="de-DE" dirty="0"/>
          </a:p>
          <a:p>
            <a:pPr marL="0" indent="0">
              <a:buNone/>
              <a:defRPr/>
            </a:pPr>
            <a:r>
              <a:rPr lang="de-DE" dirty="0"/>
              <a:t>Beispiele:</a:t>
            </a:r>
          </a:p>
        </p:txBody>
      </p:sp>
      <p:grpSp>
        <p:nvGrpSpPr>
          <p:cNvPr id="43" name="Gruppieren 42">
            <a:extLst>
              <a:ext uri="{FF2B5EF4-FFF2-40B4-BE49-F238E27FC236}">
                <a16:creationId xmlns:a16="http://schemas.microsoft.com/office/drawing/2014/main" id="{1AC3B2C8-9745-417C-0B76-C28FA0392E93}"/>
              </a:ext>
            </a:extLst>
          </p:cNvPr>
          <p:cNvGrpSpPr/>
          <p:nvPr/>
        </p:nvGrpSpPr>
        <p:grpSpPr>
          <a:xfrm>
            <a:off x="763740" y="4331103"/>
            <a:ext cx="1077834" cy="1050268"/>
            <a:chOff x="258762" y="3826276"/>
            <a:chExt cx="1340528" cy="1579439"/>
          </a:xfrm>
        </p:grpSpPr>
        <p:cxnSp>
          <p:nvCxnSpPr>
            <p:cNvPr id="7" name="Gerader Verbinder 6">
              <a:extLst>
                <a:ext uri="{FF2B5EF4-FFF2-40B4-BE49-F238E27FC236}">
                  <a16:creationId xmlns:a16="http://schemas.microsoft.com/office/drawing/2014/main" id="{40BB7BAF-3ECA-EA95-2F65-634F6F5FBA42}"/>
                </a:ext>
              </a:extLst>
            </p:cNvPr>
            <p:cNvCxnSpPr/>
            <p:nvPr/>
          </p:nvCxnSpPr>
          <p:spPr>
            <a:xfrm>
              <a:off x="994299" y="3826276"/>
              <a:ext cx="0" cy="7711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Gleichschenkliges Dreieck 7">
              <a:extLst>
                <a:ext uri="{FF2B5EF4-FFF2-40B4-BE49-F238E27FC236}">
                  <a16:creationId xmlns:a16="http://schemas.microsoft.com/office/drawing/2014/main" id="{8C412926-ACE7-E79B-3411-1D5B791A2E40}"/>
                </a:ext>
              </a:extLst>
            </p:cNvPr>
            <p:cNvSpPr/>
            <p:nvPr/>
          </p:nvSpPr>
          <p:spPr>
            <a:xfrm>
              <a:off x="258762" y="4396272"/>
              <a:ext cx="807868" cy="568171"/>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D3B520FF-FEC6-400C-350D-D42383946284}"/>
                </a:ext>
              </a:extLst>
            </p:cNvPr>
            <p:cNvCxnSpPr>
              <a:stCxn id="8" idx="0"/>
            </p:cNvCxnSpPr>
            <p:nvPr/>
          </p:nvCxnSpPr>
          <p:spPr>
            <a:xfrm flipV="1">
              <a:off x="662696" y="4103308"/>
              <a:ext cx="513341" cy="292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91B9A3F-0624-EDD3-237F-670C0B0D883E}"/>
                </a:ext>
              </a:extLst>
            </p:cNvPr>
            <p:cNvCxnSpPr>
              <a:stCxn id="8" idx="4"/>
            </p:cNvCxnSpPr>
            <p:nvPr/>
          </p:nvCxnSpPr>
          <p:spPr>
            <a:xfrm flipV="1">
              <a:off x="1066630" y="4680357"/>
              <a:ext cx="516385" cy="284086"/>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622B7883-E329-1D99-D5C3-43F1803080B2}"/>
                </a:ext>
              </a:extLst>
            </p:cNvPr>
            <p:cNvSpPr/>
            <p:nvPr/>
          </p:nvSpPr>
          <p:spPr>
            <a:xfrm>
              <a:off x="258762" y="4964443"/>
              <a:ext cx="807868" cy="4412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7">
              <a:extLst>
                <a:ext uri="{FF2B5EF4-FFF2-40B4-BE49-F238E27FC236}">
                  <a16:creationId xmlns:a16="http://schemas.microsoft.com/office/drawing/2014/main" id="{484EF8C5-633A-7723-3C64-7C5D3DA3F488}"/>
                </a:ext>
              </a:extLst>
            </p:cNvPr>
            <p:cNvSpPr/>
            <p:nvPr/>
          </p:nvSpPr>
          <p:spPr>
            <a:xfrm>
              <a:off x="1066630" y="4680357"/>
              <a:ext cx="532660" cy="725358"/>
            </a:xfrm>
            <a:custGeom>
              <a:avLst/>
              <a:gdLst>
                <a:gd name="connsiteX0" fmla="*/ 0 w 807868"/>
                <a:gd name="connsiteY0" fmla="*/ 0 h 441272"/>
                <a:gd name="connsiteX1" fmla="*/ 807868 w 807868"/>
                <a:gd name="connsiteY1" fmla="*/ 0 h 441272"/>
                <a:gd name="connsiteX2" fmla="*/ 807868 w 807868"/>
                <a:gd name="connsiteY2" fmla="*/ 441272 h 441272"/>
                <a:gd name="connsiteX3" fmla="*/ 0 w 807868"/>
                <a:gd name="connsiteY3" fmla="*/ 441272 h 441272"/>
                <a:gd name="connsiteX4" fmla="*/ 0 w 807868"/>
                <a:gd name="connsiteY4" fmla="*/ 0 h 441272"/>
                <a:gd name="connsiteX0" fmla="*/ 0 w 807868"/>
                <a:gd name="connsiteY0" fmla="*/ 284086 h 725358"/>
                <a:gd name="connsiteX1" fmla="*/ 506028 w 807868"/>
                <a:gd name="connsiteY1" fmla="*/ 0 h 725358"/>
                <a:gd name="connsiteX2" fmla="*/ 807868 w 807868"/>
                <a:gd name="connsiteY2" fmla="*/ 725358 h 725358"/>
                <a:gd name="connsiteX3" fmla="*/ 0 w 807868"/>
                <a:gd name="connsiteY3" fmla="*/ 725358 h 725358"/>
                <a:gd name="connsiteX4" fmla="*/ 0 w 807868"/>
                <a:gd name="connsiteY4" fmla="*/ 284086 h 725358"/>
                <a:gd name="connsiteX0" fmla="*/ 0 w 532660"/>
                <a:gd name="connsiteY0" fmla="*/ 284086 h 725358"/>
                <a:gd name="connsiteX1" fmla="*/ 506028 w 532660"/>
                <a:gd name="connsiteY1" fmla="*/ 0 h 725358"/>
                <a:gd name="connsiteX2" fmla="*/ 532660 w 532660"/>
                <a:gd name="connsiteY2" fmla="*/ 414639 h 725358"/>
                <a:gd name="connsiteX3" fmla="*/ 0 w 532660"/>
                <a:gd name="connsiteY3" fmla="*/ 725358 h 725358"/>
                <a:gd name="connsiteX4" fmla="*/ 0 w 532660"/>
                <a:gd name="connsiteY4" fmla="*/ 284086 h 72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60" h="725358">
                  <a:moveTo>
                    <a:pt x="0" y="284086"/>
                  </a:moveTo>
                  <a:lnTo>
                    <a:pt x="506028" y="0"/>
                  </a:lnTo>
                  <a:lnTo>
                    <a:pt x="532660" y="414639"/>
                  </a:lnTo>
                  <a:lnTo>
                    <a:pt x="0" y="725358"/>
                  </a:lnTo>
                  <a:lnTo>
                    <a:pt x="0" y="284086"/>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6" name="Gerader Verbinder 15">
              <a:extLst>
                <a:ext uri="{FF2B5EF4-FFF2-40B4-BE49-F238E27FC236}">
                  <a16:creationId xmlns:a16="http://schemas.microsoft.com/office/drawing/2014/main" id="{9441E6DB-40C0-BE69-9B48-D6DB8E204B88}"/>
                </a:ext>
              </a:extLst>
            </p:cNvPr>
            <p:cNvCxnSpPr/>
            <p:nvPr/>
          </p:nvCxnSpPr>
          <p:spPr>
            <a:xfrm>
              <a:off x="1176037" y="4103308"/>
              <a:ext cx="406978" cy="577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C4515D67-5AB6-ECC1-23F0-463EDF8322D8}"/>
              </a:ext>
            </a:extLst>
          </p:cNvPr>
          <p:cNvGrpSpPr/>
          <p:nvPr/>
        </p:nvGrpSpPr>
        <p:grpSpPr>
          <a:xfrm>
            <a:off x="8014939" y="4367894"/>
            <a:ext cx="2611873" cy="873065"/>
            <a:chOff x="7945515" y="3294993"/>
            <a:chExt cx="2783311" cy="1398927"/>
          </a:xfrm>
        </p:grpSpPr>
        <p:cxnSp>
          <p:nvCxnSpPr>
            <p:cNvPr id="17" name="Gerader Verbinder 16">
              <a:extLst>
                <a:ext uri="{FF2B5EF4-FFF2-40B4-BE49-F238E27FC236}">
                  <a16:creationId xmlns:a16="http://schemas.microsoft.com/office/drawing/2014/main" id="{3A55B12E-13B1-4DB5-DC90-FACB2DBD8C42}"/>
                </a:ext>
              </a:extLst>
            </p:cNvPr>
            <p:cNvCxnSpPr/>
            <p:nvPr/>
          </p:nvCxnSpPr>
          <p:spPr>
            <a:xfrm>
              <a:off x="7946994" y="3922796"/>
              <a:ext cx="0" cy="7711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ihandform 27">
              <a:extLst>
                <a:ext uri="{FF2B5EF4-FFF2-40B4-BE49-F238E27FC236}">
                  <a16:creationId xmlns:a16="http://schemas.microsoft.com/office/drawing/2014/main" id="{8747EEBF-BBDF-A247-AB65-3F38EFB6E6CA}"/>
                </a:ext>
              </a:extLst>
            </p:cNvPr>
            <p:cNvSpPr/>
            <p:nvPr/>
          </p:nvSpPr>
          <p:spPr>
            <a:xfrm>
              <a:off x="7945515" y="3817399"/>
              <a:ext cx="1828799" cy="228174"/>
            </a:xfrm>
            <a:custGeom>
              <a:avLst/>
              <a:gdLst>
                <a:gd name="connsiteX0" fmla="*/ 0 w 1704512"/>
                <a:gd name="connsiteY0" fmla="*/ 0 h 497150"/>
                <a:gd name="connsiteX1" fmla="*/ 1704512 w 1704512"/>
                <a:gd name="connsiteY1" fmla="*/ 497150 h 497150"/>
                <a:gd name="connsiteX0" fmla="*/ 0 w 1704512"/>
                <a:gd name="connsiteY0" fmla="*/ 0 h 497150"/>
                <a:gd name="connsiteX1" fmla="*/ 1704512 w 1704512"/>
                <a:gd name="connsiteY1" fmla="*/ 497150 h 497150"/>
                <a:gd name="connsiteX0" fmla="*/ 0 w 1704512"/>
                <a:gd name="connsiteY0" fmla="*/ 0 h 497150"/>
                <a:gd name="connsiteX1" fmla="*/ 1704512 w 1704512"/>
                <a:gd name="connsiteY1" fmla="*/ 497150 h 497150"/>
                <a:gd name="connsiteX0" fmla="*/ 0 w 1704512"/>
                <a:gd name="connsiteY0" fmla="*/ 0 h 513485"/>
                <a:gd name="connsiteX1" fmla="*/ 1704512 w 1704512"/>
                <a:gd name="connsiteY1" fmla="*/ 497150 h 513485"/>
                <a:gd name="connsiteX0" fmla="*/ 0 w 1704512"/>
                <a:gd name="connsiteY0" fmla="*/ 0 h 591204"/>
                <a:gd name="connsiteX1" fmla="*/ 1704512 w 1704512"/>
                <a:gd name="connsiteY1" fmla="*/ 497150 h 591204"/>
                <a:gd name="connsiteX0" fmla="*/ 0 w 1704512"/>
                <a:gd name="connsiteY0" fmla="*/ 0 h 567751"/>
                <a:gd name="connsiteX1" fmla="*/ 1704512 w 1704512"/>
                <a:gd name="connsiteY1" fmla="*/ 497150 h 567751"/>
                <a:gd name="connsiteX0" fmla="*/ 0 w 1704512"/>
                <a:gd name="connsiteY0" fmla="*/ 0 h 567751"/>
                <a:gd name="connsiteX1" fmla="*/ 1704512 w 1704512"/>
                <a:gd name="connsiteY1" fmla="*/ 497150 h 567751"/>
                <a:gd name="connsiteX0" fmla="*/ 0 w 1704512"/>
                <a:gd name="connsiteY0" fmla="*/ 0 h 531312"/>
                <a:gd name="connsiteX1" fmla="*/ 1704512 w 1704512"/>
                <a:gd name="connsiteY1" fmla="*/ 497150 h 531312"/>
                <a:gd name="connsiteX0" fmla="*/ 0 w 1828799"/>
                <a:gd name="connsiteY0" fmla="*/ 106531 h 342469"/>
                <a:gd name="connsiteX1" fmla="*/ 1828799 w 1828799"/>
                <a:gd name="connsiteY1" fmla="*/ 0 h 342469"/>
                <a:gd name="connsiteX0" fmla="*/ 0 w 1828799"/>
                <a:gd name="connsiteY0" fmla="*/ 106531 h 365930"/>
                <a:gd name="connsiteX1" fmla="*/ 1828799 w 1828799"/>
                <a:gd name="connsiteY1" fmla="*/ 0 h 365930"/>
                <a:gd name="connsiteX0" fmla="*/ 0 w 1828799"/>
                <a:gd name="connsiteY0" fmla="*/ 106531 h 228174"/>
                <a:gd name="connsiteX1" fmla="*/ 1828799 w 1828799"/>
                <a:gd name="connsiteY1" fmla="*/ 0 h 228174"/>
              </a:gdLst>
              <a:ahLst/>
              <a:cxnLst>
                <a:cxn ang="0">
                  <a:pos x="connsiteX0" y="connsiteY0"/>
                </a:cxn>
                <a:cxn ang="0">
                  <a:pos x="connsiteX1" y="connsiteY1"/>
                </a:cxn>
              </a:cxnLst>
              <a:rect l="l" t="t" r="r" b="b"/>
              <a:pathLst>
                <a:path w="1828799" h="228174">
                  <a:moveTo>
                    <a:pt x="0" y="106531"/>
                  </a:moveTo>
                  <a:cubicBezTo>
                    <a:pt x="887025" y="346968"/>
                    <a:pt x="1587623" y="187912"/>
                    <a:pt x="1828799"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Gleichschenkliges Dreieck 19">
              <a:extLst>
                <a:ext uri="{FF2B5EF4-FFF2-40B4-BE49-F238E27FC236}">
                  <a16:creationId xmlns:a16="http://schemas.microsoft.com/office/drawing/2014/main" id="{3024C22C-9677-7F6F-CE0C-2594CD0DB127}"/>
                </a:ext>
              </a:extLst>
            </p:cNvPr>
            <p:cNvSpPr/>
            <p:nvPr/>
          </p:nvSpPr>
          <p:spPr>
            <a:xfrm>
              <a:off x="9388298" y="3587957"/>
              <a:ext cx="807868" cy="568171"/>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0522D75C-C656-829B-30EE-8C1E62C29178}"/>
                </a:ext>
              </a:extLst>
            </p:cNvPr>
            <p:cNvCxnSpPr>
              <a:stCxn id="20" idx="0"/>
            </p:cNvCxnSpPr>
            <p:nvPr/>
          </p:nvCxnSpPr>
          <p:spPr>
            <a:xfrm flipV="1">
              <a:off x="9792232" y="3294993"/>
              <a:ext cx="513341" cy="292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3DBD7F1-5BFD-F655-8D7B-6CC498013952}"/>
                </a:ext>
              </a:extLst>
            </p:cNvPr>
            <p:cNvCxnSpPr>
              <a:stCxn id="20" idx="4"/>
            </p:cNvCxnSpPr>
            <p:nvPr/>
          </p:nvCxnSpPr>
          <p:spPr>
            <a:xfrm flipV="1">
              <a:off x="10196166" y="3872042"/>
              <a:ext cx="516385" cy="284086"/>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8F09842-EC16-AC8D-AD69-C8AC465A9D3C}"/>
                </a:ext>
              </a:extLst>
            </p:cNvPr>
            <p:cNvSpPr/>
            <p:nvPr/>
          </p:nvSpPr>
          <p:spPr>
            <a:xfrm>
              <a:off x="9388298" y="4156128"/>
              <a:ext cx="807868" cy="4412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17">
              <a:extLst>
                <a:ext uri="{FF2B5EF4-FFF2-40B4-BE49-F238E27FC236}">
                  <a16:creationId xmlns:a16="http://schemas.microsoft.com/office/drawing/2014/main" id="{E47EB730-B09A-D06F-FEAE-CA375FF36526}"/>
                </a:ext>
              </a:extLst>
            </p:cNvPr>
            <p:cNvSpPr/>
            <p:nvPr/>
          </p:nvSpPr>
          <p:spPr>
            <a:xfrm>
              <a:off x="10196166" y="3872042"/>
              <a:ext cx="532660" cy="725358"/>
            </a:xfrm>
            <a:custGeom>
              <a:avLst/>
              <a:gdLst>
                <a:gd name="connsiteX0" fmla="*/ 0 w 807868"/>
                <a:gd name="connsiteY0" fmla="*/ 0 h 441272"/>
                <a:gd name="connsiteX1" fmla="*/ 807868 w 807868"/>
                <a:gd name="connsiteY1" fmla="*/ 0 h 441272"/>
                <a:gd name="connsiteX2" fmla="*/ 807868 w 807868"/>
                <a:gd name="connsiteY2" fmla="*/ 441272 h 441272"/>
                <a:gd name="connsiteX3" fmla="*/ 0 w 807868"/>
                <a:gd name="connsiteY3" fmla="*/ 441272 h 441272"/>
                <a:gd name="connsiteX4" fmla="*/ 0 w 807868"/>
                <a:gd name="connsiteY4" fmla="*/ 0 h 441272"/>
                <a:gd name="connsiteX0" fmla="*/ 0 w 807868"/>
                <a:gd name="connsiteY0" fmla="*/ 284086 h 725358"/>
                <a:gd name="connsiteX1" fmla="*/ 506028 w 807868"/>
                <a:gd name="connsiteY1" fmla="*/ 0 h 725358"/>
                <a:gd name="connsiteX2" fmla="*/ 807868 w 807868"/>
                <a:gd name="connsiteY2" fmla="*/ 725358 h 725358"/>
                <a:gd name="connsiteX3" fmla="*/ 0 w 807868"/>
                <a:gd name="connsiteY3" fmla="*/ 725358 h 725358"/>
                <a:gd name="connsiteX4" fmla="*/ 0 w 807868"/>
                <a:gd name="connsiteY4" fmla="*/ 284086 h 725358"/>
                <a:gd name="connsiteX0" fmla="*/ 0 w 532660"/>
                <a:gd name="connsiteY0" fmla="*/ 284086 h 725358"/>
                <a:gd name="connsiteX1" fmla="*/ 506028 w 532660"/>
                <a:gd name="connsiteY1" fmla="*/ 0 h 725358"/>
                <a:gd name="connsiteX2" fmla="*/ 532660 w 532660"/>
                <a:gd name="connsiteY2" fmla="*/ 414639 h 725358"/>
                <a:gd name="connsiteX3" fmla="*/ 0 w 532660"/>
                <a:gd name="connsiteY3" fmla="*/ 725358 h 725358"/>
                <a:gd name="connsiteX4" fmla="*/ 0 w 532660"/>
                <a:gd name="connsiteY4" fmla="*/ 284086 h 72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60" h="725358">
                  <a:moveTo>
                    <a:pt x="0" y="284086"/>
                  </a:moveTo>
                  <a:lnTo>
                    <a:pt x="506028" y="0"/>
                  </a:lnTo>
                  <a:lnTo>
                    <a:pt x="532660" y="414639"/>
                  </a:lnTo>
                  <a:lnTo>
                    <a:pt x="0" y="725358"/>
                  </a:lnTo>
                  <a:lnTo>
                    <a:pt x="0" y="284086"/>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5" name="Gerader Verbinder 24">
              <a:extLst>
                <a:ext uri="{FF2B5EF4-FFF2-40B4-BE49-F238E27FC236}">
                  <a16:creationId xmlns:a16="http://schemas.microsoft.com/office/drawing/2014/main" id="{6B96FF05-4691-0230-22C7-EA5C5A03AEFC}"/>
                </a:ext>
              </a:extLst>
            </p:cNvPr>
            <p:cNvCxnSpPr/>
            <p:nvPr/>
          </p:nvCxnSpPr>
          <p:spPr>
            <a:xfrm>
              <a:off x="10305573" y="3294993"/>
              <a:ext cx="406978" cy="577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1A273C13-49FB-7B4F-395B-3F4640C5AE6F}"/>
              </a:ext>
            </a:extLst>
          </p:cNvPr>
          <p:cNvGrpSpPr/>
          <p:nvPr/>
        </p:nvGrpSpPr>
        <p:grpSpPr>
          <a:xfrm>
            <a:off x="2851004" y="4222128"/>
            <a:ext cx="725381" cy="1346901"/>
            <a:chOff x="2674512" y="3678457"/>
            <a:chExt cx="897315" cy="1737948"/>
          </a:xfrm>
        </p:grpSpPr>
        <p:cxnSp>
          <p:nvCxnSpPr>
            <p:cNvPr id="19" name="Gerader Verbinder 18">
              <a:extLst>
                <a:ext uri="{FF2B5EF4-FFF2-40B4-BE49-F238E27FC236}">
                  <a16:creationId xmlns:a16="http://schemas.microsoft.com/office/drawing/2014/main" id="{AC370B8D-CDE9-9120-B336-F2A8DA694E5F}"/>
                </a:ext>
              </a:extLst>
            </p:cNvPr>
            <p:cNvCxnSpPr/>
            <p:nvPr/>
          </p:nvCxnSpPr>
          <p:spPr>
            <a:xfrm>
              <a:off x="2674512" y="4201395"/>
              <a:ext cx="7398" cy="1215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uppieren 25">
              <a:extLst>
                <a:ext uri="{FF2B5EF4-FFF2-40B4-BE49-F238E27FC236}">
                  <a16:creationId xmlns:a16="http://schemas.microsoft.com/office/drawing/2014/main" id="{6B378AC8-50CE-C2C9-268D-6B4965051046}"/>
                </a:ext>
              </a:extLst>
            </p:cNvPr>
            <p:cNvGrpSpPr/>
            <p:nvPr/>
          </p:nvGrpSpPr>
          <p:grpSpPr>
            <a:xfrm flipV="1">
              <a:off x="2678211" y="3678457"/>
              <a:ext cx="893616" cy="1174541"/>
              <a:chOff x="3633689" y="4308358"/>
              <a:chExt cx="893616" cy="1439048"/>
            </a:xfrm>
          </p:grpSpPr>
          <p:cxnSp>
            <p:nvCxnSpPr>
              <p:cNvPr id="27" name="Gerader Verbinder 26">
                <a:extLst>
                  <a:ext uri="{FF2B5EF4-FFF2-40B4-BE49-F238E27FC236}">
                    <a16:creationId xmlns:a16="http://schemas.microsoft.com/office/drawing/2014/main" id="{010ED94D-DF32-CDF3-D6AE-69AEFB52F2F3}"/>
                  </a:ext>
                </a:extLst>
              </p:cNvPr>
              <p:cNvCxnSpPr/>
              <p:nvPr/>
            </p:nvCxnSpPr>
            <p:spPr>
              <a:xfrm flipH="1">
                <a:off x="3771929" y="43083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Abgerundetes Rechteck 38">
                <a:extLst>
                  <a:ext uri="{FF2B5EF4-FFF2-40B4-BE49-F238E27FC236}">
                    <a16:creationId xmlns:a16="http://schemas.microsoft.com/office/drawing/2014/main" id="{BB93BCB9-FB88-85E2-F8C5-419756207A71}"/>
                  </a:ext>
                </a:extLst>
              </p:cNvPr>
              <p:cNvSpPr/>
              <p:nvPr/>
            </p:nvSpPr>
            <p:spPr>
              <a:xfrm>
                <a:off x="3849582" y="4460683"/>
                <a:ext cx="149183" cy="848164"/>
              </a:xfrm>
              <a:prstGeom prst="roundRect">
                <a:avLst>
                  <a:gd name="adj" fmla="val 5000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r Verbinder 28">
                <a:extLst>
                  <a:ext uri="{FF2B5EF4-FFF2-40B4-BE49-F238E27FC236}">
                    <a16:creationId xmlns:a16="http://schemas.microsoft.com/office/drawing/2014/main" id="{78DF9176-8CC2-26F8-4CA4-30C61B10C26B}"/>
                  </a:ext>
                </a:extLst>
              </p:cNvPr>
              <p:cNvCxnSpPr/>
              <p:nvPr/>
            </p:nvCxnSpPr>
            <p:spPr>
              <a:xfrm flipH="1">
                <a:off x="4076729" y="46131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A1A0002-9C2C-3790-0500-48132A1A72F2}"/>
                  </a:ext>
                </a:extLst>
              </p:cNvPr>
              <p:cNvCxnSpPr/>
              <p:nvPr/>
            </p:nvCxnSpPr>
            <p:spPr>
              <a:xfrm flipH="1">
                <a:off x="4229129" y="47655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4C9ADBAF-3EDD-31EA-9FCA-27CD621893BD}"/>
                  </a:ext>
                </a:extLst>
              </p:cNvPr>
              <p:cNvCxnSpPr/>
              <p:nvPr/>
            </p:nvCxnSpPr>
            <p:spPr>
              <a:xfrm flipH="1">
                <a:off x="4381529" y="49179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2B745A46-23BB-AD9F-EE12-F8D0F519199F}"/>
                  </a:ext>
                </a:extLst>
              </p:cNvPr>
              <p:cNvCxnSpPr/>
              <p:nvPr/>
            </p:nvCxnSpPr>
            <p:spPr>
              <a:xfrm flipH="1" flipV="1">
                <a:off x="3633689" y="4635353"/>
                <a:ext cx="893616" cy="838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uppieren 44">
            <a:extLst>
              <a:ext uri="{FF2B5EF4-FFF2-40B4-BE49-F238E27FC236}">
                <a16:creationId xmlns:a16="http://schemas.microsoft.com/office/drawing/2014/main" id="{5C72DCD8-88CA-70A4-9B15-2D1EDBB48A15}"/>
              </a:ext>
            </a:extLst>
          </p:cNvPr>
          <p:cNvGrpSpPr/>
          <p:nvPr/>
        </p:nvGrpSpPr>
        <p:grpSpPr>
          <a:xfrm>
            <a:off x="6239655" y="4126826"/>
            <a:ext cx="815370" cy="1239929"/>
            <a:chOff x="6394119" y="3307945"/>
            <a:chExt cx="1168406" cy="1779356"/>
          </a:xfrm>
        </p:grpSpPr>
        <p:cxnSp>
          <p:nvCxnSpPr>
            <p:cNvPr id="33" name="Gerader Verbinder 32">
              <a:extLst>
                <a:ext uri="{FF2B5EF4-FFF2-40B4-BE49-F238E27FC236}">
                  <a16:creationId xmlns:a16="http://schemas.microsoft.com/office/drawing/2014/main" id="{06FC3EC1-4415-19AB-6867-4759F41064E8}"/>
                </a:ext>
              </a:extLst>
            </p:cNvPr>
            <p:cNvCxnSpPr/>
            <p:nvPr/>
          </p:nvCxnSpPr>
          <p:spPr>
            <a:xfrm>
              <a:off x="6459741" y="3872291"/>
              <a:ext cx="7398" cy="1215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6A5B241A-4711-AD9B-469D-9F4081EB2B7F}"/>
                </a:ext>
              </a:extLst>
            </p:cNvPr>
            <p:cNvGrpSpPr/>
            <p:nvPr/>
          </p:nvGrpSpPr>
          <p:grpSpPr>
            <a:xfrm rot="17819435" flipV="1">
              <a:off x="6493851" y="3208213"/>
              <a:ext cx="968941" cy="1168406"/>
              <a:chOff x="6058458" y="3964061"/>
              <a:chExt cx="968941" cy="1126892"/>
            </a:xfrm>
          </p:grpSpPr>
          <p:cxnSp>
            <p:nvCxnSpPr>
              <p:cNvPr id="35" name="Gerader Verbinder 34">
                <a:extLst>
                  <a:ext uri="{FF2B5EF4-FFF2-40B4-BE49-F238E27FC236}">
                    <a16:creationId xmlns:a16="http://schemas.microsoft.com/office/drawing/2014/main" id="{2A209354-93E1-913B-7B3E-E216BF1CAE38}"/>
                  </a:ext>
                </a:extLst>
              </p:cNvPr>
              <p:cNvCxnSpPr/>
              <p:nvPr/>
            </p:nvCxnSpPr>
            <p:spPr>
              <a:xfrm rot="17819435" flipV="1">
                <a:off x="5890730" y="4522266"/>
                <a:ext cx="736415" cy="4009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Abgerundetes Rechteck 52">
                <a:extLst>
                  <a:ext uri="{FF2B5EF4-FFF2-40B4-BE49-F238E27FC236}">
                    <a16:creationId xmlns:a16="http://schemas.microsoft.com/office/drawing/2014/main" id="{1BD1D03D-C0CF-80DA-92EA-D59076C989CF}"/>
                  </a:ext>
                </a:extLst>
              </p:cNvPr>
              <p:cNvSpPr/>
              <p:nvPr/>
            </p:nvSpPr>
            <p:spPr>
              <a:xfrm flipV="1">
                <a:off x="6340492" y="4322010"/>
                <a:ext cx="149183" cy="692266"/>
              </a:xfrm>
              <a:prstGeom prst="roundRect">
                <a:avLst>
                  <a:gd name="adj" fmla="val 5000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00339B10-84C9-EEC5-08AA-CFA33734641D}"/>
                  </a:ext>
                </a:extLst>
              </p:cNvPr>
              <p:cNvCxnSpPr/>
              <p:nvPr/>
            </p:nvCxnSpPr>
            <p:spPr>
              <a:xfrm flipH="1" flipV="1">
                <a:off x="6567639" y="4212837"/>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5C67312-6B38-0F59-058F-46090D834C0D}"/>
                  </a:ext>
                </a:extLst>
              </p:cNvPr>
              <p:cNvCxnSpPr/>
              <p:nvPr/>
            </p:nvCxnSpPr>
            <p:spPr>
              <a:xfrm flipH="1" flipV="1">
                <a:off x="6720039" y="4088449"/>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D8DA6A4-7096-5574-CF10-87A28842EAE1}"/>
                  </a:ext>
                </a:extLst>
              </p:cNvPr>
              <p:cNvCxnSpPr/>
              <p:nvPr/>
            </p:nvCxnSpPr>
            <p:spPr>
              <a:xfrm flipH="1" flipV="1">
                <a:off x="6872439" y="3964061"/>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D5AF66F-8266-872C-54AC-918FB35E641A}"/>
                  </a:ext>
                </a:extLst>
              </p:cNvPr>
              <p:cNvCxnSpPr/>
              <p:nvPr/>
            </p:nvCxnSpPr>
            <p:spPr>
              <a:xfrm flipH="1">
                <a:off x="6124599" y="4234222"/>
                <a:ext cx="902800" cy="637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Textfeld 40">
            <a:extLst>
              <a:ext uri="{FF2B5EF4-FFF2-40B4-BE49-F238E27FC236}">
                <a16:creationId xmlns:a16="http://schemas.microsoft.com/office/drawing/2014/main" id="{5B740410-8E1C-F506-50E4-0894660E46D4}"/>
              </a:ext>
            </a:extLst>
          </p:cNvPr>
          <p:cNvSpPr txBox="1"/>
          <p:nvPr/>
        </p:nvSpPr>
        <p:spPr>
          <a:xfrm>
            <a:off x="1914564" y="4839790"/>
            <a:ext cx="1297579" cy="369332"/>
          </a:xfrm>
          <a:prstGeom prst="rect">
            <a:avLst/>
          </a:prstGeom>
          <a:noFill/>
        </p:spPr>
        <p:txBody>
          <a:bodyPr wrap="square" rtlCol="0">
            <a:spAutoFit/>
          </a:bodyPr>
          <a:lstStyle/>
          <a:p>
            <a:r>
              <a:rPr lang="de-DE" b="1" dirty="0"/>
              <a:t>vertikal</a:t>
            </a:r>
          </a:p>
        </p:txBody>
      </p:sp>
      <p:sp>
        <p:nvSpPr>
          <p:cNvPr id="42" name="Textfeld 41">
            <a:extLst>
              <a:ext uri="{FF2B5EF4-FFF2-40B4-BE49-F238E27FC236}">
                <a16:creationId xmlns:a16="http://schemas.microsoft.com/office/drawing/2014/main" id="{4C53F8B7-F0E7-3C84-381E-946EAB33F618}"/>
              </a:ext>
            </a:extLst>
          </p:cNvPr>
          <p:cNvSpPr txBox="1"/>
          <p:nvPr/>
        </p:nvSpPr>
        <p:spPr>
          <a:xfrm>
            <a:off x="6798859" y="4841422"/>
            <a:ext cx="1297579" cy="369332"/>
          </a:xfrm>
          <a:prstGeom prst="rect">
            <a:avLst/>
          </a:prstGeom>
          <a:noFill/>
        </p:spPr>
        <p:txBody>
          <a:bodyPr wrap="square" rtlCol="0">
            <a:spAutoFit/>
          </a:bodyPr>
          <a:lstStyle/>
          <a:p>
            <a:r>
              <a:rPr lang="de-DE" b="1" dirty="0"/>
              <a:t>horizontal</a:t>
            </a:r>
          </a:p>
        </p:txBody>
      </p:sp>
    </p:spTree>
    <p:extLst>
      <p:ext uri="{BB962C8B-B14F-4D97-AF65-F5344CB8AC3E}">
        <p14:creationId xmlns:p14="http://schemas.microsoft.com/office/powerpoint/2010/main" val="2607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kumimoji="0" lang="de-DE" sz="2800" b="0" i="0" u="none" strike="noStrike" kern="1200" cap="none" spc="0" normalizeH="0" baseline="0" noProof="0" dirty="0">
                <a:ln>
                  <a:noFill/>
                </a:ln>
                <a:solidFill>
                  <a:schemeClr val="tx1"/>
                </a:solidFill>
                <a:effectLst/>
                <a:uLnTx/>
                <a:uFillTx/>
                <a:latin typeface="+mn-lt"/>
                <a:ea typeface="+mj-ea"/>
                <a:cs typeface="+mj-cs"/>
              </a:rPr>
              <a:t>Zirkulare Polarisation</a:t>
            </a: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3D1FE8E1-5703-0966-533E-8319947B11A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t>Werden vertikal und horizontal polarisierte </a:t>
            </a:r>
            <a:r>
              <a:rPr lang="de-DE" dirty="0" err="1"/>
              <a:t>Yagi</a:t>
            </a:r>
            <a:r>
              <a:rPr lang="de-DE" dirty="0"/>
              <a:t>-Antennen miteinander gekoppelt gemeinsam gespeist, so ergibt sich bei geeignetem Aufbau durch die Überlagerung beider Wellen eine zirkulare Polarisation (rechts- oder linksdrehend).</a:t>
            </a:r>
          </a:p>
          <a:p>
            <a:pPr marL="0" indent="0">
              <a:buNone/>
              <a:defRPr/>
            </a:pPr>
            <a:endParaRPr lang="de-DE" sz="1000" dirty="0"/>
          </a:p>
          <a:p>
            <a:pPr marL="0" indent="0">
              <a:buNone/>
              <a:defRPr/>
            </a:pPr>
            <a:r>
              <a:rPr lang="de-DE" dirty="0"/>
              <a:t>Damit zirkulare Polarisation entsteht, muss bei einer der Antennen die Welle um </a:t>
            </a:r>
            <a:r>
              <a:rPr lang="de-DE" dirty="0">
                <a:latin typeface="Symbol" panose="05050102010706020507" pitchFamily="18" charset="2"/>
              </a:rPr>
              <a:t>l</a:t>
            </a:r>
            <a:r>
              <a:rPr lang="de-DE" dirty="0"/>
              <a:t>/4 verzögert werden.</a:t>
            </a:r>
          </a:p>
          <a:p>
            <a:pPr marL="0" indent="0">
              <a:buNone/>
              <a:defRPr/>
            </a:pPr>
            <a:r>
              <a:rPr lang="de-DE" dirty="0"/>
              <a:t>Dies kann erfolgen durch:</a:t>
            </a:r>
          </a:p>
          <a:p>
            <a:pPr marL="0" indent="0">
              <a:buNone/>
              <a:defRPr/>
            </a:pPr>
            <a:endParaRPr lang="de-DE" dirty="0"/>
          </a:p>
          <a:p>
            <a:pPr marL="342900" indent="-342900">
              <a:buAutoNum type="alphaLcParenR"/>
              <a:defRPr/>
            </a:pPr>
            <a:r>
              <a:rPr lang="de-DE" dirty="0"/>
              <a:t>Einfügen einer Viertelwellenverzögerungsleitung</a:t>
            </a:r>
          </a:p>
          <a:p>
            <a:pPr marL="342900" indent="-342900">
              <a:buAutoNum type="alphaLcParenR"/>
              <a:defRPr/>
            </a:pPr>
            <a:r>
              <a:rPr lang="de-DE" dirty="0"/>
              <a:t>Mechanisches Verschieben beider Antennen um </a:t>
            </a:r>
            <a:r>
              <a:rPr lang="de-DE" dirty="0">
                <a:latin typeface="Symbol" panose="05050102010706020507" pitchFamily="18" charset="2"/>
              </a:rPr>
              <a:t>l</a:t>
            </a:r>
            <a:r>
              <a:rPr lang="de-DE" dirty="0"/>
              <a:t>/4 zueinander</a:t>
            </a:r>
          </a:p>
          <a:p>
            <a:pPr marL="342900" indent="-342900">
              <a:buAutoNum type="alphaLcParenR"/>
              <a:defRPr/>
            </a:pPr>
            <a:endParaRPr lang="de-DE" dirty="0"/>
          </a:p>
          <a:p>
            <a:pPr marL="342900" indent="-342900">
              <a:buAutoNum type="alphaLcParenR"/>
              <a:defRPr/>
            </a:pPr>
            <a:endParaRPr lang="de-DE" dirty="0"/>
          </a:p>
          <a:p>
            <a:pPr marL="0" indent="0">
              <a:buNone/>
              <a:defRPr/>
            </a:pPr>
            <a:r>
              <a:rPr lang="de-DE" dirty="0"/>
              <a:t>Zirkulare Polarisation ist nur auf höheren Frequenzen üblich und wird</a:t>
            </a:r>
            <a:br>
              <a:rPr lang="de-DE" dirty="0"/>
            </a:br>
            <a:r>
              <a:rPr lang="de-DE" dirty="0"/>
              <a:t>in der Regel im KW-Bereich nicht genutzt</a:t>
            </a:r>
          </a:p>
        </p:txBody>
      </p:sp>
      <p:pic>
        <p:nvPicPr>
          <p:cNvPr id="48" name="Grafik 47">
            <a:extLst>
              <a:ext uri="{FF2B5EF4-FFF2-40B4-BE49-F238E27FC236}">
                <a16:creationId xmlns:a16="http://schemas.microsoft.com/office/drawing/2014/main" id="{36A2BCA1-2623-FF68-7564-FAA0339C3F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0099" y="3466531"/>
            <a:ext cx="4139464" cy="2205304"/>
          </a:xfrm>
          <a:prstGeom prst="rect">
            <a:avLst/>
          </a:prstGeom>
        </p:spPr>
      </p:pic>
      <p:sp>
        <p:nvSpPr>
          <p:cNvPr id="49" name="Textfeld 48">
            <a:extLst>
              <a:ext uri="{FF2B5EF4-FFF2-40B4-BE49-F238E27FC236}">
                <a16:creationId xmlns:a16="http://schemas.microsoft.com/office/drawing/2014/main" id="{20A50BFF-7865-047B-AFA5-279A3FC34988}"/>
              </a:ext>
            </a:extLst>
          </p:cNvPr>
          <p:cNvSpPr txBox="1"/>
          <p:nvPr/>
        </p:nvSpPr>
        <p:spPr>
          <a:xfrm>
            <a:off x="9558649" y="5350553"/>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18837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Feldwellenwiderstand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Analog zu R = U / I gibt es auch für die elektrische Feldstärke und die magnetische Feldstärke einen mathematischen Zusammenhang: Z</a:t>
            </a:r>
            <a:r>
              <a:rPr lang="de-DE" baseline="-25000" dirty="0">
                <a:solidFill>
                  <a:srgbClr val="000000"/>
                </a:solidFill>
              </a:rPr>
              <a:t>0</a:t>
            </a:r>
            <a:r>
              <a:rPr lang="de-DE" dirty="0">
                <a:solidFill>
                  <a:srgbClr val="000000"/>
                </a:solidFill>
              </a:rPr>
              <a:t> = E / H</a:t>
            </a:r>
          </a:p>
          <a:p>
            <a:pPr>
              <a:defRPr/>
            </a:pPr>
            <a:endParaRPr lang="de-DE" dirty="0">
              <a:solidFill>
                <a:srgbClr val="000000"/>
              </a:solidFill>
            </a:endParaRPr>
          </a:p>
          <a:p>
            <a:pPr>
              <a:defRPr/>
            </a:pPr>
            <a:r>
              <a:rPr lang="de-DE" b="1" dirty="0">
                <a:solidFill>
                  <a:srgbClr val="000000"/>
                </a:solidFill>
              </a:rPr>
              <a:t>Die elektrische und die magnetische Komponente des elektromagnetischen Feldes sind im </a:t>
            </a:r>
            <a:r>
              <a:rPr lang="de-DE" b="1" dirty="0" err="1">
                <a:solidFill>
                  <a:srgbClr val="000000"/>
                </a:solidFill>
              </a:rPr>
              <a:t>Fernfeld</a:t>
            </a:r>
            <a:r>
              <a:rPr lang="de-DE" b="1" dirty="0">
                <a:solidFill>
                  <a:srgbClr val="000000"/>
                </a:solidFill>
              </a:rPr>
              <a:t> durch den Feldwellenwiderstand des Freiraums miteinander verknüpft</a:t>
            </a:r>
          </a:p>
          <a:p>
            <a:pPr>
              <a:defRPr/>
            </a:pPr>
            <a:endParaRPr lang="de-DE" dirty="0">
              <a:solidFill>
                <a:srgbClr val="000000"/>
              </a:solidFill>
            </a:endParaRPr>
          </a:p>
          <a:p>
            <a:pPr>
              <a:defRPr/>
            </a:pPr>
            <a:r>
              <a:rPr lang="de-DE" dirty="0">
                <a:solidFill>
                  <a:srgbClr val="000000"/>
                </a:solidFill>
              </a:rPr>
              <a:t>Im freien Raum ergibt sich dieser aus der Permeabilitäts- und Dielektrizitätskonstanten und es gilt:	</a:t>
            </a: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mc:Choice xmlns:a14="http://schemas.microsoft.com/office/drawing/2010/main" Requires="a14">
          <p:sp>
            <p:nvSpPr>
              <p:cNvPr id="16" name="Textfeld 15">
                <a:extLst>
                  <a:ext uri="{FF2B5EF4-FFF2-40B4-BE49-F238E27FC236}">
                    <a16:creationId xmlns:a16="http://schemas.microsoft.com/office/drawing/2014/main" id="{BCDCDE3C-A7C7-2F62-1F36-2F3793E546E2}"/>
                  </a:ext>
                </a:extLst>
              </p:cNvPr>
              <p:cNvSpPr txBox="1"/>
              <p:nvPr/>
            </p:nvSpPr>
            <p:spPr>
              <a:xfrm>
                <a:off x="2310878" y="4098752"/>
                <a:ext cx="5757767" cy="9106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𝑍</m:t>
                          </m:r>
                        </m:e>
                        <m:sub>
                          <m:r>
                            <a:rPr lang="de-DE" b="0" i="1" smtClean="0">
                              <a:latin typeface="Cambria Math" panose="02040503050406030204" pitchFamily="18" charset="0"/>
                            </a:rPr>
                            <m:t>0</m:t>
                          </m:r>
                        </m:sub>
                      </m:sSub>
                      <m:r>
                        <a:rPr lang="de-DE" b="0" i="1" smtClean="0">
                          <a:latin typeface="Cambria Math" panose="02040503050406030204" pitchFamily="18" charset="0"/>
                        </a:rPr>
                        <m:t>=</m:t>
                      </m:r>
                      <m:rad>
                        <m:radPr>
                          <m:degHide m:val="on"/>
                          <m:ctrlPr>
                            <a:rPr lang="de-DE" b="0" i="1" smtClean="0">
                              <a:latin typeface="Cambria Math" panose="02040503050406030204" pitchFamily="18" charset="0"/>
                            </a:rPr>
                          </m:ctrlPr>
                        </m:radPr>
                        <m:deg/>
                        <m:e>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𝜀</m:t>
                                  </m:r>
                                </m:e>
                                <m:sub>
                                  <m:r>
                                    <a:rPr lang="de-DE" b="0" i="1" smtClean="0">
                                      <a:latin typeface="Cambria Math" panose="02040503050406030204" pitchFamily="18" charset="0"/>
                                    </a:rPr>
                                    <m:t>0</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µ</m:t>
                                  </m:r>
                                </m:e>
                                <m:sub>
                                  <m:r>
                                    <a:rPr lang="de-DE" b="0" i="1" smtClean="0">
                                      <a:latin typeface="Cambria Math" panose="02040503050406030204" pitchFamily="18" charset="0"/>
                                    </a:rPr>
                                    <m:t>0</m:t>
                                  </m:r>
                                </m:sub>
                              </m:sSub>
                            </m:den>
                          </m:f>
                        </m:e>
                      </m:rad>
                      <m:r>
                        <a:rPr lang="de-DE" i="1">
                          <a:latin typeface="Cambria Math" panose="02040503050406030204" pitchFamily="18" charset="0"/>
                        </a:rPr>
                        <m:t>=120</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𝜋</m:t>
                      </m:r>
                      <m:r>
                        <a:rPr lang="de-DE"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r>
                        <a:rPr lang="de-DE" i="1">
                          <a:latin typeface="Cambria Math" panose="02040503050406030204" pitchFamily="18" charset="0"/>
                          <a:ea typeface="Cambria Math" panose="02040503050406030204" pitchFamily="18" charset="0"/>
                        </a:rPr>
                        <m:t>=376,7</m:t>
                      </m:r>
                      <m:r>
                        <m:rPr>
                          <m:sty m:val="p"/>
                        </m:rPr>
                        <a:rPr lang="el-GR" i="1">
                          <a:latin typeface="Cambria Math" panose="02040503050406030204" pitchFamily="18" charset="0"/>
                          <a:ea typeface="Cambria Math" panose="02040503050406030204" pitchFamily="18" charset="0"/>
                        </a:rPr>
                        <m:t>Ω</m:t>
                      </m:r>
                    </m:oMath>
                  </m:oMathPara>
                </a14:m>
                <a:endParaRPr lang="de-DE" dirty="0"/>
              </a:p>
            </p:txBody>
          </p:sp>
        </mc:Choice>
        <mc:Fallback>
          <p:sp>
            <p:nvSpPr>
              <p:cNvPr id="16" name="Textfeld 15">
                <a:extLst>
                  <a:ext uri="{FF2B5EF4-FFF2-40B4-BE49-F238E27FC236}">
                    <a16:creationId xmlns:a16="http://schemas.microsoft.com/office/drawing/2014/main" id="{BCDCDE3C-A7C7-2F62-1F36-2F3793E546E2}"/>
                  </a:ext>
                </a:extLst>
              </p:cNvPr>
              <p:cNvSpPr txBox="1">
                <a:spLocks noRot="1" noChangeAspect="1" noMove="1" noResize="1" noEditPoints="1" noAdjustHandles="1" noChangeArrowheads="1" noChangeShapeType="1" noTextEdit="1"/>
              </p:cNvSpPr>
              <p:nvPr/>
            </p:nvSpPr>
            <p:spPr>
              <a:xfrm>
                <a:off x="2310878" y="4098752"/>
                <a:ext cx="5757767" cy="910699"/>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4260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Berechnung der Ersatzfeldstärke</a:t>
            </a:r>
            <a:r>
              <a:rPr kumimoji="0" lang="de-DE" sz="2800" b="0" i="0" u="none" strike="noStrike" kern="1200" cap="none" spc="0" normalizeH="0" noProof="0" dirty="0">
                <a:ln>
                  <a:noFill/>
                </a:ln>
                <a:solidFill>
                  <a:schemeClr val="tx1"/>
                </a:solidFill>
                <a:effectLst/>
                <a:uLnTx/>
                <a:uFillTx/>
                <a:latin typeface="+mn-lt"/>
                <a:ea typeface="+mj-ea"/>
                <a:cs typeface="+mj-cs"/>
              </a:rPr>
              <a:t> im </a:t>
            </a:r>
            <a:r>
              <a:rPr lang="de-DE" dirty="0">
                <a:solidFill>
                  <a:schemeClr val="tx1"/>
                </a:solidFill>
                <a:latin typeface="+mn-lt"/>
              </a:rPr>
              <a:t>F</a:t>
            </a:r>
            <a:r>
              <a:rPr kumimoji="0" lang="de-DE" sz="2800" b="0" i="0" u="none" strike="noStrike" kern="1200" cap="none" spc="0" normalizeH="0" noProof="0" dirty="0" err="1">
                <a:ln>
                  <a:noFill/>
                </a:ln>
                <a:solidFill>
                  <a:schemeClr val="tx1"/>
                </a:solidFill>
                <a:effectLst/>
                <a:uLnTx/>
                <a:uFillTx/>
                <a:latin typeface="+mn-lt"/>
                <a:ea typeface="+mj-ea"/>
                <a:cs typeface="+mj-cs"/>
              </a:rPr>
              <a:t>ernfeld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Reaktives Nahfeld (rechtliche Festlegung) bis d = </a:t>
            </a:r>
            <a:r>
              <a:rPr lang="de-DE" dirty="0">
                <a:solidFill>
                  <a:srgbClr val="000000"/>
                </a:solidFill>
                <a:latin typeface="Symbol" panose="05050102010706020507" pitchFamily="18" charset="2"/>
              </a:rPr>
              <a:t>l</a:t>
            </a:r>
            <a:r>
              <a:rPr lang="de-DE" dirty="0"/>
              <a:t> / 2</a:t>
            </a:r>
            <a:r>
              <a:rPr lang="de-DE" dirty="0">
                <a:solidFill>
                  <a:srgbClr val="000000"/>
                </a:solidFill>
                <a:latin typeface="Symbol" panose="05050102010706020507" pitchFamily="18" charset="2"/>
              </a:rPr>
              <a:t>p</a:t>
            </a:r>
            <a:endParaRPr lang="de-DE" dirty="0">
              <a:latin typeface="Symbol" panose="05050102010706020507" pitchFamily="18" charset="2"/>
            </a:endParaRPr>
          </a:p>
          <a:p>
            <a:pPr>
              <a:defRPr/>
            </a:pPr>
            <a:r>
              <a:rPr lang="de-DE" dirty="0">
                <a:solidFill>
                  <a:srgbClr val="000000"/>
                </a:solidFill>
              </a:rPr>
              <a:t>Strahlendes Nahfeld bis d = 4 * </a:t>
            </a:r>
            <a:r>
              <a:rPr lang="de-DE" dirty="0">
                <a:solidFill>
                  <a:srgbClr val="000000"/>
                </a:solidFill>
                <a:latin typeface="Symbol" panose="05050102010706020507" pitchFamily="18" charset="2"/>
              </a:rPr>
              <a:t>l</a:t>
            </a:r>
          </a:p>
          <a:p>
            <a:pPr>
              <a:defRPr/>
            </a:pPr>
            <a:r>
              <a:rPr lang="de-DE" dirty="0">
                <a:solidFill>
                  <a:srgbClr val="000000"/>
                </a:solidFill>
              </a:rPr>
              <a:t>Darüber hinaus: </a:t>
            </a:r>
            <a:r>
              <a:rPr lang="de-DE" dirty="0" err="1">
                <a:solidFill>
                  <a:srgbClr val="000000"/>
                </a:solidFill>
              </a:rPr>
              <a:t>Fernfeld</a:t>
            </a:r>
            <a:r>
              <a:rPr lang="de-DE" dirty="0">
                <a:solidFill>
                  <a:srgbClr val="000000"/>
                </a:solidFill>
              </a:rPr>
              <a:t> d &gt; 4 * </a:t>
            </a:r>
            <a:r>
              <a:rPr lang="de-DE" dirty="0">
                <a:solidFill>
                  <a:srgbClr val="000000"/>
                </a:solidFill>
                <a:latin typeface="Symbol" panose="05050102010706020507" pitchFamily="18" charset="2"/>
              </a:rPr>
              <a:t>l</a:t>
            </a:r>
          </a:p>
          <a:p>
            <a:pPr>
              <a:defRPr/>
            </a:pPr>
            <a:endParaRPr lang="de-DE" dirty="0">
              <a:solidFill>
                <a:srgbClr val="000000"/>
              </a:solidFill>
            </a:endParaRPr>
          </a:p>
          <a:p>
            <a:pPr>
              <a:defRPr/>
            </a:pPr>
            <a:endParaRPr lang="de-DE" dirty="0">
              <a:solidFill>
                <a:srgbClr val="000000"/>
              </a:solidFill>
            </a:endParaRPr>
          </a:p>
          <a:p>
            <a:pPr>
              <a:defRPr/>
            </a:pPr>
            <a:endParaRPr lang="de-DE" dirty="0"/>
          </a:p>
          <a:p>
            <a:pPr>
              <a:defRPr/>
            </a:pPr>
            <a:endParaRPr lang="de-DE" dirty="0"/>
          </a:p>
          <a:p>
            <a:pPr>
              <a:defRPr/>
            </a:pPr>
            <a:endParaRPr lang="de-DE" dirty="0"/>
          </a:p>
          <a:p>
            <a:pPr>
              <a:defRPr/>
            </a:pPr>
            <a:r>
              <a:rPr lang="de-DE" dirty="0"/>
              <a:t>P</a:t>
            </a:r>
            <a:r>
              <a:rPr lang="de-DE" baseline="-25000" dirty="0"/>
              <a:t>EIRP</a:t>
            </a:r>
            <a:r>
              <a:rPr lang="de-DE" dirty="0">
                <a:solidFill>
                  <a:srgbClr val="000000"/>
                </a:solidFill>
              </a:rPr>
              <a:t> steht dabei für die Strahlungsleistung und d für den Abstand zum Sender. Die Strahlungsleistung ergibt sich aus der Sendeleistung (an der Antenne) und dem Antennengewinn (gegenüber einem </a:t>
            </a:r>
            <a:r>
              <a:rPr lang="de-DE" dirty="0" err="1">
                <a:solidFill>
                  <a:srgbClr val="000000"/>
                </a:solidFill>
              </a:rPr>
              <a:t>Isotropenstrahler</a:t>
            </a:r>
            <a:r>
              <a:rPr lang="de-DE" dirty="0">
                <a:solidFill>
                  <a:srgbClr val="000000"/>
                </a:solidFill>
              </a:rPr>
              <a:t>)</a:t>
            </a:r>
          </a:p>
          <a:p>
            <a:pPr lvl="1">
              <a:defRPr/>
            </a:pPr>
            <a:r>
              <a:rPr lang="de-DE" dirty="0">
                <a:solidFill>
                  <a:srgbClr val="000000"/>
                </a:solidFill>
              </a:rPr>
              <a:t>Annahme: die Sendeleistung wird vollständig ins Feld abgestrahlt (keine Verluste, keine Reflexion)</a:t>
            </a: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mc:Choice xmlns:a14="http://schemas.microsoft.com/office/drawing/2010/main" Requires="a14">
          <p:sp>
            <p:nvSpPr>
              <p:cNvPr id="20" name="Textfeld 19">
                <a:extLst>
                  <a:ext uri="{FF2B5EF4-FFF2-40B4-BE49-F238E27FC236}">
                    <a16:creationId xmlns:a16="http://schemas.microsoft.com/office/drawing/2014/main" id="{E132070D-07FB-3F1C-E102-1802C150F584}"/>
                  </a:ext>
                </a:extLst>
              </p:cNvPr>
              <p:cNvSpPr txBox="1"/>
              <p:nvPr/>
            </p:nvSpPr>
            <p:spPr>
              <a:xfrm>
                <a:off x="2146909" y="2695384"/>
                <a:ext cx="6190262" cy="9106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𝑑</m:t>
                          </m:r>
                        </m:den>
                      </m:f>
                      <m:r>
                        <a:rPr lang="de-DE" b="0" i="1" smtClean="0">
                          <a:latin typeface="Cambria Math" panose="02040503050406030204" pitchFamily="18" charset="0"/>
                          <a:ea typeface="Cambria Math" panose="02040503050406030204" pitchFamily="18" charset="0"/>
                        </a:rPr>
                        <m:t>∙</m:t>
                      </m:r>
                      <m:rad>
                        <m:radPr>
                          <m:degHide m:val="on"/>
                          <m:ctrlPr>
                            <a:rPr lang="de-DE" b="0" i="1" smtClean="0">
                              <a:latin typeface="Cambria Math" panose="02040503050406030204" pitchFamily="18" charset="0"/>
                              <a:ea typeface="Cambria Math" panose="02040503050406030204" pitchFamily="18" charset="0"/>
                            </a:rPr>
                          </m:ctrlPr>
                        </m:radPr>
                        <m:deg/>
                        <m:e>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120∙</m:t>
                              </m:r>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Ω</m:t>
                              </m:r>
                            </m:num>
                            <m:den>
                              <m:r>
                                <a:rPr lang="de-DE" b="0" i="1" smtClean="0">
                                  <a:latin typeface="Cambria Math" panose="02040503050406030204" pitchFamily="18" charset="0"/>
                                  <a:ea typeface="Cambria Math" panose="02040503050406030204" pitchFamily="18" charset="0"/>
                                </a:rPr>
                                <m:t>4∙</m:t>
                              </m:r>
                              <m:r>
                                <a:rPr lang="de-DE" b="0" i="1" smtClean="0">
                                  <a:latin typeface="Cambria Math" panose="02040503050406030204" pitchFamily="18" charset="0"/>
                                  <a:ea typeface="Cambria Math" panose="02040503050406030204" pitchFamily="18" charset="0"/>
                                </a:rPr>
                                <m:t>𝜋</m:t>
                              </m:r>
                            </m:den>
                          </m:f>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𝑃</m:t>
                              </m:r>
                            </m:e>
                            <m:sub>
                              <m:r>
                                <a:rPr lang="de-DE" b="0" i="1" smtClean="0">
                                  <a:latin typeface="Cambria Math" panose="02040503050406030204" pitchFamily="18" charset="0"/>
                                  <a:ea typeface="Cambria Math" panose="02040503050406030204" pitchFamily="18" charset="0"/>
                                </a:rPr>
                                <m:t>𝐸𝐼𝑅𝑃</m:t>
                              </m:r>
                            </m:sub>
                          </m:sSub>
                        </m:e>
                      </m:rad>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ad>
                            <m:radPr>
                              <m:degHide m:val="on"/>
                              <m:ctrlPr>
                                <a:rPr lang="de-DE" b="0" i="1" smtClean="0">
                                  <a:latin typeface="Cambria Math" panose="02040503050406030204" pitchFamily="18" charset="0"/>
                                  <a:ea typeface="Cambria Math" panose="02040503050406030204" pitchFamily="18" charset="0"/>
                                </a:rPr>
                              </m:ctrlPr>
                            </m:radPr>
                            <m:deg/>
                            <m:e>
                              <m:r>
                                <a:rPr lang="de-DE" b="0" i="1" smtClean="0">
                                  <a:latin typeface="Cambria Math" panose="02040503050406030204" pitchFamily="18" charset="0"/>
                                  <a:ea typeface="Cambria Math" panose="02040503050406030204" pitchFamily="18" charset="0"/>
                                </a:rPr>
                                <m:t>30</m:t>
                              </m:r>
                              <m:r>
                                <m:rPr>
                                  <m:sty m:val="p"/>
                                </m:rPr>
                                <a:rPr lang="el-GR" b="0" i="1" smtClean="0">
                                  <a:latin typeface="Cambria Math" panose="02040503050406030204" pitchFamily="18" charset="0"/>
                                  <a:ea typeface="Cambria Math" panose="02040503050406030204" pitchFamily="18" charset="0"/>
                                </a:rPr>
                                <m:t>Ω</m:t>
                              </m:r>
                              <m:r>
                                <a:rPr lang="el-GR" b="0" i="1" smtClean="0">
                                  <a:latin typeface="Cambria Math" panose="02040503050406030204" pitchFamily="18" charset="0"/>
                                  <a:ea typeface="Cambria Math" panose="02040503050406030204" pitchFamily="18" charset="0"/>
                                </a:rPr>
                                <m:t>∙</m:t>
                              </m:r>
                              <m:sSub>
                                <m:sSubPr>
                                  <m:ctrlPr>
                                    <a:rPr lang="el-GR"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𝑃</m:t>
                                  </m:r>
                                </m:e>
                                <m:sub>
                                  <m:r>
                                    <a:rPr lang="de-DE" b="0" i="1" smtClean="0">
                                      <a:latin typeface="Cambria Math" panose="02040503050406030204" pitchFamily="18" charset="0"/>
                                      <a:ea typeface="Cambria Math" panose="02040503050406030204" pitchFamily="18" charset="0"/>
                                    </a:rPr>
                                    <m:t>𝐸𝐼𝑅𝑃</m:t>
                                  </m:r>
                                </m:sub>
                              </m:sSub>
                            </m:e>
                          </m:rad>
                        </m:num>
                        <m:den>
                          <m:r>
                            <a:rPr lang="de-DE" b="0" i="1" smtClean="0">
                              <a:latin typeface="Cambria Math" panose="02040503050406030204" pitchFamily="18" charset="0"/>
                              <a:ea typeface="Cambria Math" panose="02040503050406030204" pitchFamily="18" charset="0"/>
                            </a:rPr>
                            <m:t>𝑑</m:t>
                          </m:r>
                        </m:den>
                      </m:f>
                    </m:oMath>
                  </m:oMathPara>
                </a14:m>
                <a:endParaRPr lang="de-DE" dirty="0"/>
              </a:p>
            </p:txBody>
          </p:sp>
        </mc:Choice>
        <mc:Fallback>
          <p:sp>
            <p:nvSpPr>
              <p:cNvPr id="20" name="Textfeld 19">
                <a:extLst>
                  <a:ext uri="{FF2B5EF4-FFF2-40B4-BE49-F238E27FC236}">
                    <a16:creationId xmlns:a16="http://schemas.microsoft.com/office/drawing/2014/main" id="{E132070D-07FB-3F1C-E102-1802C150F584}"/>
                  </a:ext>
                </a:extLst>
              </p:cNvPr>
              <p:cNvSpPr txBox="1">
                <a:spLocks noRot="1" noChangeAspect="1" noMove="1" noResize="1" noEditPoints="1" noAdjustHandles="1" noChangeArrowheads="1" noChangeShapeType="1" noTextEdit="1"/>
              </p:cNvSpPr>
              <p:nvPr/>
            </p:nvSpPr>
            <p:spPr>
              <a:xfrm>
                <a:off x="2146909" y="2695384"/>
                <a:ext cx="6190262" cy="910699"/>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9894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Wellenlänge und Antennengeometrie (Dipol)</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Erinnerung:</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dirty="0">
                <a:solidFill>
                  <a:srgbClr val="000000"/>
                </a:solidFill>
              </a:rPr>
              <a:t>			Polarisation:	vertikal			horizontal</a:t>
            </a:r>
          </a:p>
          <a:p>
            <a:pPr lvl="4">
              <a:defRPr/>
            </a:pPr>
            <a:endParaRPr lang="de-DE" dirty="0">
              <a:solidFill>
                <a:srgbClr val="000000"/>
              </a:solidFill>
            </a:endParaRPr>
          </a:p>
          <a:p>
            <a:pPr>
              <a:defRPr/>
            </a:pPr>
            <a:r>
              <a:rPr lang="de-DE" dirty="0">
                <a:solidFill>
                  <a:srgbClr val="000000"/>
                </a:solidFill>
              </a:rPr>
              <a:t>Der Dipol</a:t>
            </a:r>
          </a:p>
          <a:p>
            <a:pPr marL="748745" lvl="7" indent="0">
              <a:buNone/>
              <a:defRPr/>
            </a:pPr>
            <a:endParaRPr lang="de-DE" sz="800" dirty="0">
              <a:solidFill>
                <a:srgbClr val="000000"/>
              </a:solidFill>
            </a:endParaRPr>
          </a:p>
          <a:p>
            <a:pPr marL="0" indent="0">
              <a:buNone/>
              <a:defRPr/>
            </a:pPr>
            <a:r>
              <a:rPr lang="de-DE" sz="800" dirty="0">
                <a:solidFill>
                  <a:srgbClr val="000000"/>
                </a:solidFill>
              </a:rPr>
              <a:t>	</a:t>
            </a:r>
            <a:r>
              <a:rPr lang="de-DE" dirty="0">
                <a:solidFill>
                  <a:srgbClr val="000000"/>
                </a:solidFill>
              </a:rPr>
              <a:t>					              </a:t>
            </a:r>
            <a:r>
              <a:rPr lang="de-DE" sz="5400" dirty="0">
                <a:solidFill>
                  <a:srgbClr val="000000"/>
                </a:solidFill>
                <a:sym typeface="Wingdings" panose="05000000000000000000" pitchFamily="2" charset="2"/>
              </a:rPr>
              <a:t></a:t>
            </a:r>
            <a:endParaRPr lang="de-DE" sz="5400"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642A28DB-37DF-B2AC-8FBC-56DD3EAF38D5}"/>
              </a:ext>
            </a:extLst>
          </p:cNvPr>
          <p:cNvGrpSpPr/>
          <p:nvPr/>
        </p:nvGrpSpPr>
        <p:grpSpPr>
          <a:xfrm>
            <a:off x="1981945" y="1146401"/>
            <a:ext cx="3594669" cy="1373168"/>
            <a:chOff x="1993331" y="1291245"/>
            <a:chExt cx="3594669" cy="1373168"/>
          </a:xfrm>
        </p:grpSpPr>
        <p:grpSp>
          <p:nvGrpSpPr>
            <p:cNvPr id="7" name="Gruppieren 6">
              <a:extLst>
                <a:ext uri="{FF2B5EF4-FFF2-40B4-BE49-F238E27FC236}">
                  <a16:creationId xmlns:a16="http://schemas.microsoft.com/office/drawing/2014/main" id="{2FD055CA-430B-AABA-FA3F-CE486A4C8C7D}"/>
                </a:ext>
              </a:extLst>
            </p:cNvPr>
            <p:cNvGrpSpPr/>
            <p:nvPr/>
          </p:nvGrpSpPr>
          <p:grpSpPr>
            <a:xfrm rot="5400000">
              <a:off x="1792991" y="1567994"/>
              <a:ext cx="725916" cy="325235"/>
              <a:chOff x="4634809" y="2361807"/>
              <a:chExt cx="1359634" cy="850547"/>
            </a:xfrm>
          </p:grpSpPr>
          <p:grpSp>
            <p:nvGrpSpPr>
              <p:cNvPr id="1063" name="Gruppieren 1062">
                <a:extLst>
                  <a:ext uri="{FF2B5EF4-FFF2-40B4-BE49-F238E27FC236}">
                    <a16:creationId xmlns:a16="http://schemas.microsoft.com/office/drawing/2014/main" id="{A4E6520B-F4E9-06F0-3CB7-507A69D5B2F7}"/>
                  </a:ext>
                </a:extLst>
              </p:cNvPr>
              <p:cNvGrpSpPr/>
              <p:nvPr/>
            </p:nvGrpSpPr>
            <p:grpSpPr>
              <a:xfrm>
                <a:off x="4648547" y="2361807"/>
                <a:ext cx="1345896" cy="360000"/>
                <a:chOff x="7061817" y="1889926"/>
                <a:chExt cx="1345896" cy="360000"/>
              </a:xfrm>
            </p:grpSpPr>
            <p:cxnSp>
              <p:nvCxnSpPr>
                <p:cNvPr id="1070" name="Gerader Verbinder 1069">
                  <a:extLst>
                    <a:ext uri="{FF2B5EF4-FFF2-40B4-BE49-F238E27FC236}">
                      <a16:creationId xmlns:a16="http://schemas.microsoft.com/office/drawing/2014/main" id="{91F2C40A-C918-33CF-9540-8181CF09E1FB}"/>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Gerader Verbinder 1070">
                  <a:extLst>
                    <a:ext uri="{FF2B5EF4-FFF2-40B4-BE49-F238E27FC236}">
                      <a16:creationId xmlns:a16="http://schemas.microsoft.com/office/drawing/2014/main" id="{443EBF5C-4A1C-3510-72FA-7CB944EF3C84}"/>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2" name="Gerader Verbinder 1071">
                  <a:extLst>
                    <a:ext uri="{FF2B5EF4-FFF2-40B4-BE49-F238E27FC236}">
                      <a16:creationId xmlns:a16="http://schemas.microsoft.com/office/drawing/2014/main" id="{FE5CDA15-52F5-F901-F831-D4CAD4437347}"/>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3" name="Gerader Verbinder 1072">
                  <a:extLst>
                    <a:ext uri="{FF2B5EF4-FFF2-40B4-BE49-F238E27FC236}">
                      <a16:creationId xmlns:a16="http://schemas.microsoft.com/office/drawing/2014/main" id="{216C54AC-20D6-2A7A-4BE8-6F9DD1E964B6}"/>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4" name="Gerader Verbinder 1063">
                <a:extLst>
                  <a:ext uri="{FF2B5EF4-FFF2-40B4-BE49-F238E27FC236}">
                    <a16:creationId xmlns:a16="http://schemas.microsoft.com/office/drawing/2014/main" id="{EE9BC8BF-4C6D-40FA-F8AF-CC5D136DEB86}"/>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65" name="Gruppieren 1064">
                <a:extLst>
                  <a:ext uri="{FF2B5EF4-FFF2-40B4-BE49-F238E27FC236}">
                    <a16:creationId xmlns:a16="http://schemas.microsoft.com/office/drawing/2014/main" id="{5DDE9DE9-8158-FBA2-1C25-E1434EF14B93}"/>
                  </a:ext>
                </a:extLst>
              </p:cNvPr>
              <p:cNvGrpSpPr/>
              <p:nvPr/>
            </p:nvGrpSpPr>
            <p:grpSpPr>
              <a:xfrm rot="16200000">
                <a:off x="5201415" y="2419326"/>
                <a:ext cx="226422" cy="1359634"/>
                <a:chOff x="5738949" y="1550127"/>
                <a:chExt cx="226422" cy="1359634"/>
              </a:xfrm>
            </p:grpSpPr>
            <p:sp>
              <p:nvSpPr>
                <p:cNvPr id="1067" name="Rechteck 1066">
                  <a:extLst>
                    <a:ext uri="{FF2B5EF4-FFF2-40B4-BE49-F238E27FC236}">
                      <a16:creationId xmlns:a16="http://schemas.microsoft.com/office/drawing/2014/main" id="{895156C2-A495-CAAA-59BB-1A7C77C941A0}"/>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8" name="Gerader Verbinder 1067">
                  <a:extLst>
                    <a:ext uri="{FF2B5EF4-FFF2-40B4-BE49-F238E27FC236}">
                      <a16:creationId xmlns:a16="http://schemas.microsoft.com/office/drawing/2014/main" id="{380718D4-E99C-28C0-0BA8-C7E72F516872}"/>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Gerader Verbinder 1068">
                  <a:extLst>
                    <a:ext uri="{FF2B5EF4-FFF2-40B4-BE49-F238E27FC236}">
                      <a16:creationId xmlns:a16="http://schemas.microsoft.com/office/drawing/2014/main" id="{3D58E9A2-DC85-5EC5-9269-0A032C452C81}"/>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6" name="Gerader Verbinder 1065">
                <a:extLst>
                  <a:ext uri="{FF2B5EF4-FFF2-40B4-BE49-F238E27FC236}">
                    <a16:creationId xmlns:a16="http://schemas.microsoft.com/office/drawing/2014/main" id="{0DD402D1-8E82-D2F6-2B9D-392B13B89D97}"/>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uppieren 7">
              <a:extLst>
                <a:ext uri="{FF2B5EF4-FFF2-40B4-BE49-F238E27FC236}">
                  <a16:creationId xmlns:a16="http://schemas.microsoft.com/office/drawing/2014/main" id="{10F7D38A-BF76-DDD2-2F7A-C0B1D985606F}"/>
                </a:ext>
              </a:extLst>
            </p:cNvPr>
            <p:cNvGrpSpPr/>
            <p:nvPr/>
          </p:nvGrpSpPr>
          <p:grpSpPr>
            <a:xfrm>
              <a:off x="2681067" y="1371576"/>
              <a:ext cx="341789" cy="725916"/>
              <a:chOff x="2616151" y="1616331"/>
              <a:chExt cx="893840" cy="1359634"/>
            </a:xfrm>
          </p:grpSpPr>
          <p:grpSp>
            <p:nvGrpSpPr>
              <p:cNvPr id="1032" name="Gruppieren 1031">
                <a:extLst>
                  <a:ext uri="{FF2B5EF4-FFF2-40B4-BE49-F238E27FC236}">
                    <a16:creationId xmlns:a16="http://schemas.microsoft.com/office/drawing/2014/main" id="{D744CABA-A910-CAAF-45EB-35F4D8B35809}"/>
                  </a:ext>
                </a:extLst>
              </p:cNvPr>
              <p:cNvGrpSpPr/>
              <p:nvPr/>
            </p:nvGrpSpPr>
            <p:grpSpPr>
              <a:xfrm rot="5400000">
                <a:off x="2458319" y="1924292"/>
                <a:ext cx="1359634" cy="743711"/>
                <a:chOff x="4634810" y="2361807"/>
                <a:chExt cx="1359634" cy="743711"/>
              </a:xfrm>
            </p:grpSpPr>
            <p:grpSp>
              <p:nvGrpSpPr>
                <p:cNvPr id="1053" name="Gruppieren 1052">
                  <a:extLst>
                    <a:ext uri="{FF2B5EF4-FFF2-40B4-BE49-F238E27FC236}">
                      <a16:creationId xmlns:a16="http://schemas.microsoft.com/office/drawing/2014/main" id="{864BA580-4B37-8E2A-C894-8F54E8F1E682}"/>
                    </a:ext>
                  </a:extLst>
                </p:cNvPr>
                <p:cNvGrpSpPr/>
                <p:nvPr/>
              </p:nvGrpSpPr>
              <p:grpSpPr>
                <a:xfrm>
                  <a:off x="4648547" y="2361807"/>
                  <a:ext cx="1345897" cy="360000"/>
                  <a:chOff x="7061817" y="1889926"/>
                  <a:chExt cx="1345897" cy="360000"/>
                </a:xfrm>
              </p:grpSpPr>
              <p:cxnSp>
                <p:nvCxnSpPr>
                  <p:cNvPr id="1059" name="Gerader Verbinder 1058">
                    <a:extLst>
                      <a:ext uri="{FF2B5EF4-FFF2-40B4-BE49-F238E27FC236}">
                        <a16:creationId xmlns:a16="http://schemas.microsoft.com/office/drawing/2014/main" id="{41371320-EA58-6B02-9259-AF6E2149CC97}"/>
                      </a:ext>
                    </a:extLst>
                  </p:cNvPr>
                  <p:cNvCxnSpPr/>
                  <p:nvPr/>
                </p:nvCxnSpPr>
                <p:spPr>
                  <a:xfrm rot="5400000">
                    <a:off x="7212537"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AADF9C6E-5830-0EA8-9051-E2889EC1D089}"/>
                      </a:ext>
                    </a:extLst>
                  </p:cNvPr>
                  <p:cNvCxnSpPr/>
                  <p:nvPr/>
                </p:nvCxnSpPr>
                <p:spPr>
                  <a:xfrm rot="5400000">
                    <a:off x="7895725"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2A0D35D2-7980-CA64-67F1-717E387E523C}"/>
                      </a:ext>
                    </a:extLst>
                  </p:cNvPr>
                  <p:cNvCxnSpPr/>
                  <p:nvPr/>
                </p:nvCxnSpPr>
                <p:spPr>
                  <a:xfrm rot="16200000">
                    <a:off x="8241719" y="1903933"/>
                    <a:ext cx="1" cy="3319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0D7A4382-676F-EEDB-A6CA-996207A32FEB}"/>
                      </a:ext>
                    </a:extLst>
                  </p:cNvPr>
                  <p:cNvCxnSpPr/>
                  <p:nvPr/>
                </p:nvCxnSpPr>
                <p:spPr>
                  <a:xfrm rot="16200000" flipH="1">
                    <a:off x="7227177" y="1904567"/>
                    <a:ext cx="0" cy="3307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4" name="Gerader Verbinder 1053">
                  <a:extLst>
                    <a:ext uri="{FF2B5EF4-FFF2-40B4-BE49-F238E27FC236}">
                      <a16:creationId xmlns:a16="http://schemas.microsoft.com/office/drawing/2014/main" id="{295E6CCB-0173-FA1E-2D65-FBCE2870AD69}"/>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55" name="Gruppieren 1054">
                  <a:extLst>
                    <a:ext uri="{FF2B5EF4-FFF2-40B4-BE49-F238E27FC236}">
                      <a16:creationId xmlns:a16="http://schemas.microsoft.com/office/drawing/2014/main" id="{17129EF4-4E34-59BB-9E04-35705A5CAC9F}"/>
                    </a:ext>
                  </a:extLst>
                </p:cNvPr>
                <p:cNvGrpSpPr/>
                <p:nvPr/>
              </p:nvGrpSpPr>
              <p:grpSpPr>
                <a:xfrm rot="16200000">
                  <a:off x="5308460" y="2418891"/>
                  <a:ext cx="12334" cy="1359634"/>
                  <a:chOff x="5846429" y="1550127"/>
                  <a:chExt cx="12334" cy="1359634"/>
                </a:xfrm>
              </p:grpSpPr>
              <p:cxnSp>
                <p:nvCxnSpPr>
                  <p:cNvPr id="1057" name="Gerader Verbinder 1056">
                    <a:extLst>
                      <a:ext uri="{FF2B5EF4-FFF2-40B4-BE49-F238E27FC236}">
                        <a16:creationId xmlns:a16="http://schemas.microsoft.com/office/drawing/2014/main" id="{0A06D161-04B3-4F1A-F0B3-77720A7191DE}"/>
                      </a:ext>
                    </a:extLst>
                  </p:cNvPr>
                  <p:cNvCxnSpPr/>
                  <p:nvPr/>
                </p:nvCxnSpPr>
                <p:spPr>
                  <a:xfrm flipH="1">
                    <a:off x="5846429" y="1550127"/>
                    <a:ext cx="0" cy="3444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CC031F08-7024-6FFB-826F-C19F0D0D18EA}"/>
                      </a:ext>
                    </a:extLst>
                  </p:cNvPr>
                  <p:cNvCxnSpPr>
                    <a:stCxn id="1039" idx="0"/>
                  </p:cNvCxnSpPr>
                  <p:nvPr/>
                </p:nvCxnSpPr>
                <p:spPr>
                  <a:xfrm flipH="1">
                    <a:off x="5852160" y="2532378"/>
                    <a:ext cx="6603" cy="3773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6" name="Gerader Verbinder 1055">
                  <a:extLst>
                    <a:ext uri="{FF2B5EF4-FFF2-40B4-BE49-F238E27FC236}">
                      <a16:creationId xmlns:a16="http://schemas.microsoft.com/office/drawing/2014/main" id="{034B7BA7-C3AC-9BB3-0DBA-A18AD03F5D9C}"/>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033" name="Gruppieren 1032">
                <a:extLst>
                  <a:ext uri="{FF2B5EF4-FFF2-40B4-BE49-F238E27FC236}">
                    <a16:creationId xmlns:a16="http://schemas.microsoft.com/office/drawing/2014/main" id="{01EAE186-5A4B-65DE-0B36-1CCA1DF78EF0}"/>
                  </a:ext>
                </a:extLst>
              </p:cNvPr>
              <p:cNvGrpSpPr/>
              <p:nvPr/>
            </p:nvGrpSpPr>
            <p:grpSpPr>
              <a:xfrm rot="16200000">
                <a:off x="2450168" y="2134702"/>
                <a:ext cx="632223" cy="300257"/>
                <a:chOff x="5476743" y="2660184"/>
                <a:chExt cx="1558496" cy="1298448"/>
              </a:xfrm>
            </p:grpSpPr>
            <p:sp>
              <p:nvSpPr>
                <p:cNvPr id="1034" name="Bogen 1033">
                  <a:extLst>
                    <a:ext uri="{FF2B5EF4-FFF2-40B4-BE49-F238E27FC236}">
                      <a16:creationId xmlns:a16="http://schemas.microsoft.com/office/drawing/2014/main" id="{620AC77E-846A-9007-4814-D4A18D1881C9}"/>
                    </a:ext>
                  </a:extLst>
                </p:cNvPr>
                <p:cNvSpPr/>
                <p:nvPr/>
              </p:nvSpPr>
              <p:spPr>
                <a:xfrm rot="10800000">
                  <a:off x="6303719" y="2690404"/>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35" name="Gruppieren 1034">
                  <a:extLst>
                    <a:ext uri="{FF2B5EF4-FFF2-40B4-BE49-F238E27FC236}">
                      <a16:creationId xmlns:a16="http://schemas.microsoft.com/office/drawing/2014/main" id="{6638AC82-6F1D-EF44-2A18-8F4CE8890FED}"/>
                    </a:ext>
                  </a:extLst>
                </p:cNvPr>
                <p:cNvGrpSpPr/>
                <p:nvPr/>
              </p:nvGrpSpPr>
              <p:grpSpPr>
                <a:xfrm>
                  <a:off x="5751061" y="2660184"/>
                  <a:ext cx="734569" cy="1291310"/>
                  <a:chOff x="2282951" y="1927378"/>
                  <a:chExt cx="734569" cy="1291310"/>
                </a:xfrm>
              </p:grpSpPr>
              <p:sp>
                <p:nvSpPr>
                  <p:cNvPr id="1048" name="Bogen 1047">
                    <a:extLst>
                      <a:ext uri="{FF2B5EF4-FFF2-40B4-BE49-F238E27FC236}">
                        <a16:creationId xmlns:a16="http://schemas.microsoft.com/office/drawing/2014/main" id="{69D55030-3DC5-2927-B900-1132CBB4835E}"/>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9" name="Bogen 1048">
                    <a:extLst>
                      <a:ext uri="{FF2B5EF4-FFF2-40B4-BE49-F238E27FC236}">
                        <a16:creationId xmlns:a16="http://schemas.microsoft.com/office/drawing/2014/main" id="{9C7C5105-A7DD-55A2-65F3-66794EFDC48C}"/>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50" name="Gruppieren 1049">
                    <a:extLst>
                      <a:ext uri="{FF2B5EF4-FFF2-40B4-BE49-F238E27FC236}">
                        <a16:creationId xmlns:a16="http://schemas.microsoft.com/office/drawing/2014/main" id="{DFFFA3E7-A47E-E767-E451-5B2E4EF5A9C9}"/>
                      </a:ext>
                    </a:extLst>
                  </p:cNvPr>
                  <p:cNvGrpSpPr/>
                  <p:nvPr/>
                </p:nvGrpSpPr>
                <p:grpSpPr>
                  <a:xfrm>
                    <a:off x="2282951" y="1975104"/>
                    <a:ext cx="466345" cy="1243584"/>
                    <a:chOff x="2282951" y="1975104"/>
                    <a:chExt cx="466345" cy="1243584"/>
                  </a:xfrm>
                </p:grpSpPr>
                <p:sp>
                  <p:nvSpPr>
                    <p:cNvPr id="1051" name="Bogen 1050">
                      <a:extLst>
                        <a:ext uri="{FF2B5EF4-FFF2-40B4-BE49-F238E27FC236}">
                          <a16:creationId xmlns:a16="http://schemas.microsoft.com/office/drawing/2014/main" id="{3845DC48-76A3-3D32-A266-866D34105B52}"/>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52" name="Bogen 1051">
                      <a:extLst>
                        <a:ext uri="{FF2B5EF4-FFF2-40B4-BE49-F238E27FC236}">
                          <a16:creationId xmlns:a16="http://schemas.microsoft.com/office/drawing/2014/main" id="{757EA63C-AB91-F7C5-0215-F1427FFCEA23}"/>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36" name="Gruppieren 1035">
                  <a:extLst>
                    <a:ext uri="{FF2B5EF4-FFF2-40B4-BE49-F238E27FC236}">
                      <a16:creationId xmlns:a16="http://schemas.microsoft.com/office/drawing/2014/main" id="{65F9ADCF-162D-12FD-B2F8-70D5FB7FE6AF}"/>
                    </a:ext>
                  </a:extLst>
                </p:cNvPr>
                <p:cNvGrpSpPr/>
                <p:nvPr/>
              </p:nvGrpSpPr>
              <p:grpSpPr>
                <a:xfrm>
                  <a:off x="6028149" y="2667322"/>
                  <a:ext cx="734569" cy="1291310"/>
                  <a:chOff x="2282951" y="1927378"/>
                  <a:chExt cx="734569" cy="1291310"/>
                </a:xfrm>
              </p:grpSpPr>
              <p:sp>
                <p:nvSpPr>
                  <p:cNvPr id="1043" name="Bogen 1042">
                    <a:extLst>
                      <a:ext uri="{FF2B5EF4-FFF2-40B4-BE49-F238E27FC236}">
                        <a16:creationId xmlns:a16="http://schemas.microsoft.com/office/drawing/2014/main" id="{F8682365-E072-9251-7EA6-6EFA70472FB0}"/>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4" name="Bogen 1043">
                    <a:extLst>
                      <a:ext uri="{FF2B5EF4-FFF2-40B4-BE49-F238E27FC236}">
                        <a16:creationId xmlns:a16="http://schemas.microsoft.com/office/drawing/2014/main" id="{EBB036EB-41FC-5A7B-D84F-A96E651BCAD2}"/>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45" name="Gruppieren 1044">
                    <a:extLst>
                      <a:ext uri="{FF2B5EF4-FFF2-40B4-BE49-F238E27FC236}">
                        <a16:creationId xmlns:a16="http://schemas.microsoft.com/office/drawing/2014/main" id="{1DCEDA51-8F5D-AE6B-AD95-B548BEAABDC3}"/>
                      </a:ext>
                    </a:extLst>
                  </p:cNvPr>
                  <p:cNvGrpSpPr/>
                  <p:nvPr/>
                </p:nvGrpSpPr>
                <p:grpSpPr>
                  <a:xfrm>
                    <a:off x="2282951" y="1975104"/>
                    <a:ext cx="475489" cy="1243584"/>
                    <a:chOff x="2282951" y="1975104"/>
                    <a:chExt cx="475489" cy="1243584"/>
                  </a:xfrm>
                </p:grpSpPr>
                <p:sp>
                  <p:nvSpPr>
                    <p:cNvPr id="1046" name="Bogen 1045">
                      <a:extLst>
                        <a:ext uri="{FF2B5EF4-FFF2-40B4-BE49-F238E27FC236}">
                          <a16:creationId xmlns:a16="http://schemas.microsoft.com/office/drawing/2014/main" id="{49B85351-FFC2-B3C4-0548-D981B85B1355}"/>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7" name="Bogen 1046">
                      <a:extLst>
                        <a:ext uri="{FF2B5EF4-FFF2-40B4-BE49-F238E27FC236}">
                          <a16:creationId xmlns:a16="http://schemas.microsoft.com/office/drawing/2014/main" id="{D9999E29-E334-806C-F4FF-F4A46F927731}"/>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37" name="Gruppieren 1036">
                  <a:extLst>
                    <a:ext uri="{FF2B5EF4-FFF2-40B4-BE49-F238E27FC236}">
                      <a16:creationId xmlns:a16="http://schemas.microsoft.com/office/drawing/2014/main" id="{11F29F36-1884-7818-1788-26BC77DF7E02}"/>
                    </a:ext>
                  </a:extLst>
                </p:cNvPr>
                <p:cNvGrpSpPr/>
                <p:nvPr/>
              </p:nvGrpSpPr>
              <p:grpSpPr>
                <a:xfrm>
                  <a:off x="6302468" y="2715048"/>
                  <a:ext cx="466345" cy="1243584"/>
                  <a:chOff x="2282951" y="1975104"/>
                  <a:chExt cx="466345" cy="1243584"/>
                </a:xfrm>
              </p:grpSpPr>
              <p:sp>
                <p:nvSpPr>
                  <p:cNvPr id="1041" name="Bogen 1040">
                    <a:extLst>
                      <a:ext uri="{FF2B5EF4-FFF2-40B4-BE49-F238E27FC236}">
                        <a16:creationId xmlns:a16="http://schemas.microsoft.com/office/drawing/2014/main" id="{105D7CC0-E56C-0A25-EC5E-06B47E2A58E5}"/>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2" name="Bogen 1041">
                    <a:extLst>
                      <a:ext uri="{FF2B5EF4-FFF2-40B4-BE49-F238E27FC236}">
                        <a16:creationId xmlns:a16="http://schemas.microsoft.com/office/drawing/2014/main" id="{C0A54C3A-37A2-BD3E-7302-13828D66CB6F}"/>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38" name="Gruppieren 1037">
                  <a:extLst>
                    <a:ext uri="{FF2B5EF4-FFF2-40B4-BE49-F238E27FC236}">
                      <a16:creationId xmlns:a16="http://schemas.microsoft.com/office/drawing/2014/main" id="{A2FAF640-A4C1-1B3E-4026-9B536683A8B3}"/>
                    </a:ext>
                  </a:extLst>
                </p:cNvPr>
                <p:cNvGrpSpPr/>
                <p:nvPr/>
              </p:nvGrpSpPr>
              <p:grpSpPr>
                <a:xfrm>
                  <a:off x="5476743" y="2667322"/>
                  <a:ext cx="734568" cy="1245147"/>
                  <a:chOff x="2282952" y="1927378"/>
                  <a:chExt cx="734568" cy="1245147"/>
                </a:xfrm>
              </p:grpSpPr>
              <p:sp>
                <p:nvSpPr>
                  <p:cNvPr id="1039" name="Bogen 1038">
                    <a:extLst>
                      <a:ext uri="{FF2B5EF4-FFF2-40B4-BE49-F238E27FC236}">
                        <a16:creationId xmlns:a16="http://schemas.microsoft.com/office/drawing/2014/main" id="{C1FBD672-BB42-D94C-28F8-A740E0635934}"/>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0" name="Bogen 1039">
                    <a:extLst>
                      <a:ext uri="{FF2B5EF4-FFF2-40B4-BE49-F238E27FC236}">
                        <a16:creationId xmlns:a16="http://schemas.microsoft.com/office/drawing/2014/main" id="{037431E2-A14D-5B39-8327-CBFD7561D480}"/>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grpSp>
          <p:nvGrpSpPr>
            <p:cNvPr id="9" name="Gruppieren 8">
              <a:extLst>
                <a:ext uri="{FF2B5EF4-FFF2-40B4-BE49-F238E27FC236}">
                  <a16:creationId xmlns:a16="http://schemas.microsoft.com/office/drawing/2014/main" id="{B05884D0-3861-1862-6897-849B85D8432E}"/>
                </a:ext>
              </a:extLst>
            </p:cNvPr>
            <p:cNvGrpSpPr/>
            <p:nvPr/>
          </p:nvGrpSpPr>
          <p:grpSpPr>
            <a:xfrm>
              <a:off x="3474524" y="1375568"/>
              <a:ext cx="140972" cy="725916"/>
              <a:chOff x="2595956" y="1616331"/>
              <a:chExt cx="368668" cy="1359634"/>
            </a:xfrm>
          </p:grpSpPr>
          <p:grpSp>
            <p:nvGrpSpPr>
              <p:cNvPr id="42" name="Gruppieren 41">
                <a:extLst>
                  <a:ext uri="{FF2B5EF4-FFF2-40B4-BE49-F238E27FC236}">
                    <a16:creationId xmlns:a16="http://schemas.microsoft.com/office/drawing/2014/main" id="{488B4E79-8A59-E21E-4E6D-DEA8B385CEB8}"/>
                  </a:ext>
                </a:extLst>
              </p:cNvPr>
              <p:cNvGrpSpPr/>
              <p:nvPr/>
            </p:nvGrpSpPr>
            <p:grpSpPr>
              <a:xfrm rot="5400000">
                <a:off x="2100473" y="2111814"/>
                <a:ext cx="1359634" cy="368668"/>
                <a:chOff x="4634810" y="2907175"/>
                <a:chExt cx="1359634" cy="368668"/>
              </a:xfrm>
            </p:grpSpPr>
            <p:grpSp>
              <p:nvGrpSpPr>
                <p:cNvPr id="1025" name="Gruppieren 1024">
                  <a:extLst>
                    <a:ext uri="{FF2B5EF4-FFF2-40B4-BE49-F238E27FC236}">
                      <a16:creationId xmlns:a16="http://schemas.microsoft.com/office/drawing/2014/main" id="{19DC0411-F542-DF20-2E91-359B4388D9A8}"/>
                    </a:ext>
                  </a:extLst>
                </p:cNvPr>
                <p:cNvGrpSpPr/>
                <p:nvPr/>
              </p:nvGrpSpPr>
              <p:grpSpPr>
                <a:xfrm>
                  <a:off x="4634810" y="2907175"/>
                  <a:ext cx="1353414" cy="368668"/>
                  <a:chOff x="7048080" y="2435294"/>
                  <a:chExt cx="1353414" cy="368668"/>
                </a:xfrm>
              </p:grpSpPr>
              <p:cxnSp>
                <p:nvCxnSpPr>
                  <p:cNvPr id="1030" name="Gerader Verbinder 1029">
                    <a:extLst>
                      <a:ext uri="{FF2B5EF4-FFF2-40B4-BE49-F238E27FC236}">
                        <a16:creationId xmlns:a16="http://schemas.microsoft.com/office/drawing/2014/main" id="{E25C4EAC-FDC2-146F-48E7-67679C0565EF}"/>
                      </a:ext>
                    </a:extLst>
                  </p:cNvPr>
                  <p:cNvCxnSpPr/>
                  <p:nvPr/>
                </p:nvCxnSpPr>
                <p:spPr>
                  <a:xfrm rot="5400000">
                    <a:off x="8221494" y="2623962"/>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ABE04736-C35F-4889-5850-DC05A82CE6DF}"/>
                      </a:ext>
                    </a:extLst>
                  </p:cNvPr>
                  <p:cNvCxnSpPr/>
                  <p:nvPr/>
                </p:nvCxnSpPr>
                <p:spPr>
                  <a:xfrm rot="5400000">
                    <a:off x="6868080" y="261529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7" name="Gruppieren 1026">
                  <a:extLst>
                    <a:ext uri="{FF2B5EF4-FFF2-40B4-BE49-F238E27FC236}">
                      <a16:creationId xmlns:a16="http://schemas.microsoft.com/office/drawing/2014/main" id="{6161D42D-F3E4-38A7-900C-B95C77A93C39}"/>
                    </a:ext>
                  </a:extLst>
                </p:cNvPr>
                <p:cNvGrpSpPr/>
                <p:nvPr/>
              </p:nvGrpSpPr>
              <p:grpSpPr>
                <a:xfrm rot="16200000">
                  <a:off x="5308460" y="2418891"/>
                  <a:ext cx="12334" cy="1359634"/>
                  <a:chOff x="5846429" y="1550127"/>
                  <a:chExt cx="12334" cy="1359634"/>
                </a:xfrm>
              </p:grpSpPr>
              <p:cxnSp>
                <p:nvCxnSpPr>
                  <p:cNvPr id="1028" name="Gerader Verbinder 1027">
                    <a:extLst>
                      <a:ext uri="{FF2B5EF4-FFF2-40B4-BE49-F238E27FC236}">
                        <a16:creationId xmlns:a16="http://schemas.microsoft.com/office/drawing/2014/main" id="{3D0BA26D-3B3E-3D53-AB81-D1399837B49B}"/>
                      </a:ext>
                    </a:extLst>
                  </p:cNvPr>
                  <p:cNvCxnSpPr/>
                  <p:nvPr/>
                </p:nvCxnSpPr>
                <p:spPr>
                  <a:xfrm flipH="1">
                    <a:off x="5846429" y="1550127"/>
                    <a:ext cx="0" cy="3444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11BCAF37-D255-3549-314D-15CBA115BA37}"/>
                      </a:ext>
                    </a:extLst>
                  </p:cNvPr>
                  <p:cNvCxnSpPr>
                    <a:stCxn id="49" idx="0"/>
                  </p:cNvCxnSpPr>
                  <p:nvPr/>
                </p:nvCxnSpPr>
                <p:spPr>
                  <a:xfrm flipH="1">
                    <a:off x="5852160" y="2532378"/>
                    <a:ext cx="6603" cy="3773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Gruppieren 42">
                <a:extLst>
                  <a:ext uri="{FF2B5EF4-FFF2-40B4-BE49-F238E27FC236}">
                    <a16:creationId xmlns:a16="http://schemas.microsoft.com/office/drawing/2014/main" id="{0DAA687E-35E9-CFBB-A717-C2EA40A45C85}"/>
                  </a:ext>
                </a:extLst>
              </p:cNvPr>
              <p:cNvGrpSpPr/>
              <p:nvPr/>
            </p:nvGrpSpPr>
            <p:grpSpPr>
              <a:xfrm rot="16200000">
                <a:off x="2450168" y="2134702"/>
                <a:ext cx="632223" cy="300257"/>
                <a:chOff x="5476743" y="2660184"/>
                <a:chExt cx="1558496" cy="1298448"/>
              </a:xfrm>
            </p:grpSpPr>
            <p:sp>
              <p:nvSpPr>
                <p:cNvPr id="44" name="Bogen 43">
                  <a:extLst>
                    <a:ext uri="{FF2B5EF4-FFF2-40B4-BE49-F238E27FC236}">
                      <a16:creationId xmlns:a16="http://schemas.microsoft.com/office/drawing/2014/main" id="{495CE589-0D76-78CD-E4EB-B94701B0CD63}"/>
                    </a:ext>
                  </a:extLst>
                </p:cNvPr>
                <p:cNvSpPr/>
                <p:nvPr/>
              </p:nvSpPr>
              <p:spPr>
                <a:xfrm rot="10800000">
                  <a:off x="6303719" y="2690404"/>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3E93C563-5CD9-1B27-FACA-AE5A9FFCF778}"/>
                    </a:ext>
                  </a:extLst>
                </p:cNvPr>
                <p:cNvGrpSpPr/>
                <p:nvPr/>
              </p:nvGrpSpPr>
              <p:grpSpPr>
                <a:xfrm>
                  <a:off x="5751061" y="2660184"/>
                  <a:ext cx="734569" cy="1291310"/>
                  <a:chOff x="2282951" y="1927378"/>
                  <a:chExt cx="734569" cy="1291310"/>
                </a:xfrm>
              </p:grpSpPr>
              <p:sp>
                <p:nvSpPr>
                  <p:cNvPr id="60" name="Bogen 59">
                    <a:extLst>
                      <a:ext uri="{FF2B5EF4-FFF2-40B4-BE49-F238E27FC236}">
                        <a16:creationId xmlns:a16="http://schemas.microsoft.com/office/drawing/2014/main" id="{14F079A9-4795-E1FE-489F-B14374796619}"/>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1" name="Bogen 60">
                    <a:extLst>
                      <a:ext uri="{FF2B5EF4-FFF2-40B4-BE49-F238E27FC236}">
                        <a16:creationId xmlns:a16="http://schemas.microsoft.com/office/drawing/2014/main" id="{AF96C6A3-E6C1-8553-F580-1FF91FBDA9CF}"/>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62" name="Gruppieren 61">
                    <a:extLst>
                      <a:ext uri="{FF2B5EF4-FFF2-40B4-BE49-F238E27FC236}">
                        <a16:creationId xmlns:a16="http://schemas.microsoft.com/office/drawing/2014/main" id="{E863F8E1-720F-A55D-6F8C-1B37CDE73187}"/>
                      </a:ext>
                    </a:extLst>
                  </p:cNvPr>
                  <p:cNvGrpSpPr/>
                  <p:nvPr/>
                </p:nvGrpSpPr>
                <p:grpSpPr>
                  <a:xfrm>
                    <a:off x="2282951" y="1975104"/>
                    <a:ext cx="466345" cy="1243584"/>
                    <a:chOff x="2282951" y="1975104"/>
                    <a:chExt cx="466345" cy="1243584"/>
                  </a:xfrm>
                </p:grpSpPr>
                <p:sp>
                  <p:nvSpPr>
                    <p:cNvPr id="63" name="Bogen 62">
                      <a:extLst>
                        <a:ext uri="{FF2B5EF4-FFF2-40B4-BE49-F238E27FC236}">
                          <a16:creationId xmlns:a16="http://schemas.microsoft.com/office/drawing/2014/main" id="{798EBA0C-08E8-55B4-2F85-620CFF5350C3}"/>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24" name="Bogen 1023">
                      <a:extLst>
                        <a:ext uri="{FF2B5EF4-FFF2-40B4-BE49-F238E27FC236}">
                          <a16:creationId xmlns:a16="http://schemas.microsoft.com/office/drawing/2014/main" id="{96ECDEC5-C771-09E5-14BD-4E5BAC195994}"/>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46" name="Gruppieren 45">
                  <a:extLst>
                    <a:ext uri="{FF2B5EF4-FFF2-40B4-BE49-F238E27FC236}">
                      <a16:creationId xmlns:a16="http://schemas.microsoft.com/office/drawing/2014/main" id="{DFF930E1-BCCF-0F3D-8418-40578787A2CE}"/>
                    </a:ext>
                  </a:extLst>
                </p:cNvPr>
                <p:cNvGrpSpPr/>
                <p:nvPr/>
              </p:nvGrpSpPr>
              <p:grpSpPr>
                <a:xfrm>
                  <a:off x="6028149" y="2667322"/>
                  <a:ext cx="734569" cy="1291310"/>
                  <a:chOff x="2282951" y="1927378"/>
                  <a:chExt cx="734569" cy="1291310"/>
                </a:xfrm>
              </p:grpSpPr>
              <p:sp>
                <p:nvSpPr>
                  <p:cNvPr id="55" name="Bogen 54">
                    <a:extLst>
                      <a:ext uri="{FF2B5EF4-FFF2-40B4-BE49-F238E27FC236}">
                        <a16:creationId xmlns:a16="http://schemas.microsoft.com/office/drawing/2014/main" id="{BFC6A765-DDFB-F465-545B-F7E0E9D73C99}"/>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6" name="Bogen 55">
                    <a:extLst>
                      <a:ext uri="{FF2B5EF4-FFF2-40B4-BE49-F238E27FC236}">
                        <a16:creationId xmlns:a16="http://schemas.microsoft.com/office/drawing/2014/main" id="{C5F9536B-7195-9FDB-F189-BC3C7E42E3D7}"/>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57" name="Gruppieren 56">
                    <a:extLst>
                      <a:ext uri="{FF2B5EF4-FFF2-40B4-BE49-F238E27FC236}">
                        <a16:creationId xmlns:a16="http://schemas.microsoft.com/office/drawing/2014/main" id="{C287D0C6-1854-70D4-1A16-DA4BF7BB979A}"/>
                      </a:ext>
                    </a:extLst>
                  </p:cNvPr>
                  <p:cNvGrpSpPr/>
                  <p:nvPr/>
                </p:nvGrpSpPr>
                <p:grpSpPr>
                  <a:xfrm>
                    <a:off x="2282951" y="1975104"/>
                    <a:ext cx="475489" cy="1243584"/>
                    <a:chOff x="2282951" y="1975104"/>
                    <a:chExt cx="475489" cy="1243584"/>
                  </a:xfrm>
                </p:grpSpPr>
                <p:sp>
                  <p:nvSpPr>
                    <p:cNvPr id="58" name="Bogen 57">
                      <a:extLst>
                        <a:ext uri="{FF2B5EF4-FFF2-40B4-BE49-F238E27FC236}">
                          <a16:creationId xmlns:a16="http://schemas.microsoft.com/office/drawing/2014/main" id="{8A35CD20-ABEA-DFE8-4FC0-D902F6F6D8E1}"/>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9" name="Bogen 58">
                      <a:extLst>
                        <a:ext uri="{FF2B5EF4-FFF2-40B4-BE49-F238E27FC236}">
                          <a16:creationId xmlns:a16="http://schemas.microsoft.com/office/drawing/2014/main" id="{271DA57D-1E48-F2A4-5926-61E23F46077F}"/>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47" name="Gruppieren 46">
                  <a:extLst>
                    <a:ext uri="{FF2B5EF4-FFF2-40B4-BE49-F238E27FC236}">
                      <a16:creationId xmlns:a16="http://schemas.microsoft.com/office/drawing/2014/main" id="{FFA5D891-A86B-7120-EA05-7E8598B372F7}"/>
                    </a:ext>
                  </a:extLst>
                </p:cNvPr>
                <p:cNvGrpSpPr/>
                <p:nvPr/>
              </p:nvGrpSpPr>
              <p:grpSpPr>
                <a:xfrm>
                  <a:off x="6302468" y="2715048"/>
                  <a:ext cx="466345" cy="1243584"/>
                  <a:chOff x="2282951" y="1975104"/>
                  <a:chExt cx="466345" cy="1243584"/>
                </a:xfrm>
              </p:grpSpPr>
              <p:sp>
                <p:nvSpPr>
                  <p:cNvPr id="51" name="Bogen 50">
                    <a:extLst>
                      <a:ext uri="{FF2B5EF4-FFF2-40B4-BE49-F238E27FC236}">
                        <a16:creationId xmlns:a16="http://schemas.microsoft.com/office/drawing/2014/main" id="{A75F285B-C489-94CA-123B-7B681A4886AD}"/>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3" name="Bogen 52">
                    <a:extLst>
                      <a:ext uri="{FF2B5EF4-FFF2-40B4-BE49-F238E27FC236}">
                        <a16:creationId xmlns:a16="http://schemas.microsoft.com/office/drawing/2014/main" id="{4C865B42-FF8A-CF46-E113-8B456F5FBADE}"/>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48" name="Gruppieren 47">
                  <a:extLst>
                    <a:ext uri="{FF2B5EF4-FFF2-40B4-BE49-F238E27FC236}">
                      <a16:creationId xmlns:a16="http://schemas.microsoft.com/office/drawing/2014/main" id="{556E58FB-40A6-8689-9447-B1E983C14E6D}"/>
                    </a:ext>
                  </a:extLst>
                </p:cNvPr>
                <p:cNvGrpSpPr/>
                <p:nvPr/>
              </p:nvGrpSpPr>
              <p:grpSpPr>
                <a:xfrm>
                  <a:off x="5476743" y="2667322"/>
                  <a:ext cx="734568" cy="1245147"/>
                  <a:chOff x="2282952" y="1927378"/>
                  <a:chExt cx="734568" cy="1245147"/>
                </a:xfrm>
              </p:grpSpPr>
              <p:sp>
                <p:nvSpPr>
                  <p:cNvPr id="49" name="Bogen 48">
                    <a:extLst>
                      <a:ext uri="{FF2B5EF4-FFF2-40B4-BE49-F238E27FC236}">
                        <a16:creationId xmlns:a16="http://schemas.microsoft.com/office/drawing/2014/main" id="{CD67CDCD-E2CF-DCE3-3FFF-C91BBC4C2A33}"/>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0" name="Bogen 49">
                    <a:extLst>
                      <a:ext uri="{FF2B5EF4-FFF2-40B4-BE49-F238E27FC236}">
                        <a16:creationId xmlns:a16="http://schemas.microsoft.com/office/drawing/2014/main" id="{D1A7E4CF-6A73-7BE6-32AA-5F2CD139B6B1}"/>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grpSp>
          <p:nvGrpSpPr>
            <p:cNvPr id="14" name="Gruppieren 13">
              <a:extLst>
                <a:ext uri="{FF2B5EF4-FFF2-40B4-BE49-F238E27FC236}">
                  <a16:creationId xmlns:a16="http://schemas.microsoft.com/office/drawing/2014/main" id="{1147FADB-71E5-B343-4BF4-7FF5980B67A1}"/>
                </a:ext>
              </a:extLst>
            </p:cNvPr>
            <p:cNvGrpSpPr/>
            <p:nvPr/>
          </p:nvGrpSpPr>
          <p:grpSpPr>
            <a:xfrm>
              <a:off x="4019175" y="1374988"/>
              <a:ext cx="140972" cy="924963"/>
              <a:chOff x="6152580" y="1584604"/>
              <a:chExt cx="368668" cy="2228444"/>
            </a:xfrm>
          </p:grpSpPr>
          <p:cxnSp>
            <p:nvCxnSpPr>
              <p:cNvPr id="31" name="Gerader Verbinder 30">
                <a:extLst>
                  <a:ext uri="{FF2B5EF4-FFF2-40B4-BE49-F238E27FC236}">
                    <a16:creationId xmlns:a16="http://schemas.microsoft.com/office/drawing/2014/main" id="{F9A9040D-B965-AB92-FBD5-9A2082DF864C}"/>
                  </a:ext>
                </a:extLst>
              </p:cNvPr>
              <p:cNvCxnSpPr/>
              <p:nvPr/>
            </p:nvCxnSpPr>
            <p:spPr>
              <a:xfrm rot="10800000">
                <a:off x="6152580" y="380084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9C716DB-2AE9-C4BC-3F31-1CD7197BF758}"/>
                  </a:ext>
                </a:extLst>
              </p:cNvPr>
              <p:cNvCxnSpPr/>
              <p:nvPr/>
            </p:nvCxnSpPr>
            <p:spPr>
              <a:xfrm rot="10800000">
                <a:off x="6161248" y="158460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4E659864-2B78-9467-7ADF-EAA6150FD08B}"/>
                  </a:ext>
                </a:extLst>
              </p:cNvPr>
              <p:cNvCxnSpPr/>
              <p:nvPr/>
            </p:nvCxnSpPr>
            <p:spPr>
              <a:xfrm flipH="1">
                <a:off x="6323548" y="1584604"/>
                <a:ext cx="0" cy="6757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95AB259E-CF9A-8EC9-B98C-52FB804D9C54}"/>
                  </a:ext>
                </a:extLst>
              </p:cNvPr>
              <p:cNvCxnSpPr>
                <a:stCxn id="38" idx="0"/>
              </p:cNvCxnSpPr>
              <p:nvPr/>
            </p:nvCxnSpPr>
            <p:spPr>
              <a:xfrm flipH="1">
                <a:off x="6329279" y="3072691"/>
                <a:ext cx="6603" cy="7403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Bogen 34">
                <a:extLst>
                  <a:ext uri="{FF2B5EF4-FFF2-40B4-BE49-F238E27FC236}">
                    <a16:creationId xmlns:a16="http://schemas.microsoft.com/office/drawing/2014/main" id="{9E902B24-8BE2-4908-6B71-519442160938}"/>
                  </a:ext>
                </a:extLst>
              </p:cNvPr>
              <p:cNvSpPr/>
              <p:nvPr/>
            </p:nvSpPr>
            <p:spPr>
              <a:xfrm rot="5400000">
                <a:off x="6032466" y="2423226"/>
                <a:ext cx="582170" cy="287571"/>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19F37344-8A02-356A-963E-25CB4509A4A7}"/>
                  </a:ext>
                </a:extLst>
              </p:cNvPr>
              <p:cNvGrpSpPr/>
              <p:nvPr/>
            </p:nvGrpSpPr>
            <p:grpSpPr>
              <a:xfrm rot="16200000">
                <a:off x="6142031" y="2529656"/>
                <a:ext cx="371134" cy="287571"/>
                <a:chOff x="2282951" y="1975104"/>
                <a:chExt cx="466345" cy="1243584"/>
              </a:xfrm>
            </p:grpSpPr>
            <p:sp>
              <p:nvSpPr>
                <p:cNvPr id="40" name="Bogen 39">
                  <a:extLst>
                    <a:ext uri="{FF2B5EF4-FFF2-40B4-BE49-F238E27FC236}">
                      <a16:creationId xmlns:a16="http://schemas.microsoft.com/office/drawing/2014/main" id="{388F4FA5-D0F1-1B23-D4E0-F7DF9B8A4BD9}"/>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1" name="Bogen 40">
                  <a:extLst>
                    <a:ext uri="{FF2B5EF4-FFF2-40B4-BE49-F238E27FC236}">
                      <a16:creationId xmlns:a16="http://schemas.microsoft.com/office/drawing/2014/main" id="{A2724E20-8A36-B04C-AD5A-913D2553786D}"/>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7" name="Gruppieren 36">
                <a:extLst>
                  <a:ext uri="{FF2B5EF4-FFF2-40B4-BE49-F238E27FC236}">
                    <a16:creationId xmlns:a16="http://schemas.microsoft.com/office/drawing/2014/main" id="{23B47A23-A954-D37A-7C7F-0B47BA7AC47A}"/>
                  </a:ext>
                </a:extLst>
              </p:cNvPr>
              <p:cNvGrpSpPr/>
              <p:nvPr/>
            </p:nvGrpSpPr>
            <p:grpSpPr>
              <a:xfrm rot="16200000">
                <a:off x="6026096" y="2641058"/>
                <a:ext cx="584596" cy="287932"/>
                <a:chOff x="2282952" y="1927378"/>
                <a:chExt cx="734568" cy="1245147"/>
              </a:xfrm>
            </p:grpSpPr>
            <p:sp>
              <p:nvSpPr>
                <p:cNvPr id="38" name="Bogen 37">
                  <a:extLst>
                    <a:ext uri="{FF2B5EF4-FFF2-40B4-BE49-F238E27FC236}">
                      <a16:creationId xmlns:a16="http://schemas.microsoft.com/office/drawing/2014/main" id="{EAF501F3-0088-6ABE-0AA3-9C9660739C30}"/>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Bogen 38">
                  <a:extLst>
                    <a:ext uri="{FF2B5EF4-FFF2-40B4-BE49-F238E27FC236}">
                      <a16:creationId xmlns:a16="http://schemas.microsoft.com/office/drawing/2014/main" id="{CDC07E4C-808C-B867-1C09-58E37050BECD}"/>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5" name="Gruppieren 14">
              <a:extLst>
                <a:ext uri="{FF2B5EF4-FFF2-40B4-BE49-F238E27FC236}">
                  <a16:creationId xmlns:a16="http://schemas.microsoft.com/office/drawing/2014/main" id="{BB793942-0CE3-7002-7EA5-B48C5C4A3F28}"/>
                </a:ext>
              </a:extLst>
            </p:cNvPr>
            <p:cNvGrpSpPr/>
            <p:nvPr/>
          </p:nvGrpSpPr>
          <p:grpSpPr>
            <a:xfrm>
              <a:off x="4528680" y="1371576"/>
              <a:ext cx="140972" cy="1183264"/>
              <a:chOff x="6152580" y="1584604"/>
              <a:chExt cx="368668" cy="2216242"/>
            </a:xfrm>
          </p:grpSpPr>
          <p:cxnSp>
            <p:nvCxnSpPr>
              <p:cNvPr id="28" name="Gerader Verbinder 27">
                <a:extLst>
                  <a:ext uri="{FF2B5EF4-FFF2-40B4-BE49-F238E27FC236}">
                    <a16:creationId xmlns:a16="http://schemas.microsoft.com/office/drawing/2014/main" id="{53A8BCE9-6886-4004-3E27-ABED4A54468C}"/>
                  </a:ext>
                </a:extLst>
              </p:cNvPr>
              <p:cNvCxnSpPr/>
              <p:nvPr/>
            </p:nvCxnSpPr>
            <p:spPr>
              <a:xfrm rot="10800000">
                <a:off x="6152580" y="380084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4E7039CC-483B-57FB-2058-9C18FA51D99A}"/>
                  </a:ext>
                </a:extLst>
              </p:cNvPr>
              <p:cNvCxnSpPr/>
              <p:nvPr/>
            </p:nvCxnSpPr>
            <p:spPr>
              <a:xfrm rot="10800000">
                <a:off x="6161248" y="158460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EA1BB815-850D-55FB-9799-B6F1FBC9A71D}"/>
                  </a:ext>
                </a:extLst>
              </p:cNvPr>
              <p:cNvCxnSpPr/>
              <p:nvPr/>
            </p:nvCxnSpPr>
            <p:spPr>
              <a:xfrm>
                <a:off x="6323548" y="1584604"/>
                <a:ext cx="0" cy="22162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1EFAFCA-6CBC-49CF-B8A9-9F126DFD75CB}"/>
                </a:ext>
              </a:extLst>
            </p:cNvPr>
            <p:cNvGrpSpPr/>
            <p:nvPr/>
          </p:nvGrpSpPr>
          <p:grpSpPr>
            <a:xfrm>
              <a:off x="5007590" y="1291245"/>
              <a:ext cx="580410" cy="1373168"/>
              <a:chOff x="5007590" y="1291245"/>
              <a:chExt cx="580410" cy="1373168"/>
            </a:xfrm>
          </p:grpSpPr>
          <p:sp>
            <p:nvSpPr>
              <p:cNvPr id="17" name="Ellipse 26">
                <a:extLst>
                  <a:ext uri="{FF2B5EF4-FFF2-40B4-BE49-F238E27FC236}">
                    <a16:creationId xmlns:a16="http://schemas.microsoft.com/office/drawing/2014/main" id="{8FDA85A6-D150-97A2-C2ED-0FF9B4C2DE52}"/>
                  </a:ext>
                </a:extLst>
              </p:cNvPr>
              <p:cNvSpPr/>
              <p:nvPr/>
            </p:nvSpPr>
            <p:spPr>
              <a:xfrm rot="16200000">
                <a:off x="4615357" y="1857956"/>
                <a:ext cx="1142405" cy="22738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26">
                <a:extLst>
                  <a:ext uri="{FF2B5EF4-FFF2-40B4-BE49-F238E27FC236}">
                    <a16:creationId xmlns:a16="http://schemas.microsoft.com/office/drawing/2014/main" id="{01E2511A-E93A-D10C-04B9-0FEACF454D8A}"/>
                  </a:ext>
                </a:extLst>
              </p:cNvPr>
              <p:cNvSpPr/>
              <p:nvPr/>
            </p:nvSpPr>
            <p:spPr>
              <a:xfrm rot="16200000">
                <a:off x="4719244" y="1899467"/>
                <a:ext cx="992680" cy="16253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26">
                <a:extLst>
                  <a:ext uri="{FF2B5EF4-FFF2-40B4-BE49-F238E27FC236}">
                    <a16:creationId xmlns:a16="http://schemas.microsoft.com/office/drawing/2014/main" id="{B2623804-423A-887B-A841-3D557B302ED5}"/>
                  </a:ext>
                </a:extLst>
              </p:cNvPr>
              <p:cNvSpPr/>
              <p:nvPr/>
            </p:nvSpPr>
            <p:spPr>
              <a:xfrm rot="16200000">
                <a:off x="4471061" y="1840137"/>
                <a:ext cx="1360805" cy="28774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67C08142-D2E6-3BD7-BE7C-E0E5C1A16479}"/>
                  </a:ext>
                </a:extLst>
              </p:cNvPr>
              <p:cNvGrpSpPr/>
              <p:nvPr/>
            </p:nvGrpSpPr>
            <p:grpSpPr>
              <a:xfrm rot="10800000">
                <a:off x="5295338" y="1291245"/>
                <a:ext cx="292662" cy="1360805"/>
                <a:chOff x="9786989" y="674461"/>
                <a:chExt cx="765364" cy="2548775"/>
              </a:xfrm>
            </p:grpSpPr>
            <p:sp>
              <p:nvSpPr>
                <p:cNvPr id="25" name="Ellipse 26">
                  <a:extLst>
                    <a:ext uri="{FF2B5EF4-FFF2-40B4-BE49-F238E27FC236}">
                      <a16:creationId xmlns:a16="http://schemas.microsoft.com/office/drawing/2014/main" id="{64857241-DA4A-307B-D419-C4577421CAF4}"/>
                    </a:ext>
                  </a:extLst>
                </p:cNvPr>
                <p:cNvSpPr/>
                <p:nvPr/>
              </p:nvSpPr>
              <p:spPr>
                <a:xfrm rot="16200000">
                  <a:off x="8888858" y="1572592"/>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6">
                  <a:extLst>
                    <a:ext uri="{FF2B5EF4-FFF2-40B4-BE49-F238E27FC236}">
                      <a16:creationId xmlns:a16="http://schemas.microsoft.com/office/drawing/2014/main" id="{1AF8B759-32EE-A96A-1ABC-68D560A3312E}"/>
                    </a:ext>
                  </a:extLst>
                </p:cNvPr>
                <p:cNvSpPr/>
                <p:nvPr/>
              </p:nvSpPr>
              <p:spPr>
                <a:xfrm rot="16200000">
                  <a:off x="9185170" y="1646654"/>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8E86E56-EC19-F230-0767-D307AAB83830}"/>
                    </a:ext>
                  </a:extLst>
                </p:cNvPr>
                <p:cNvSpPr/>
                <p:nvPr/>
              </p:nvSpPr>
              <p:spPr>
                <a:xfrm rot="16200000">
                  <a:off x="9401292" y="1711894"/>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Bogen 20">
                <a:extLst>
                  <a:ext uri="{FF2B5EF4-FFF2-40B4-BE49-F238E27FC236}">
                    <a16:creationId xmlns:a16="http://schemas.microsoft.com/office/drawing/2014/main" id="{EDFCEC11-8AF6-C078-53A4-CE3637CFB484}"/>
                  </a:ext>
                </a:extLst>
              </p:cNvPr>
              <p:cNvSpPr/>
              <p:nvPr/>
            </p:nvSpPr>
            <p:spPr>
              <a:xfrm>
                <a:off x="5072866" y="1853677"/>
                <a:ext cx="438299" cy="255314"/>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Bogen 21">
                <a:extLst>
                  <a:ext uri="{FF2B5EF4-FFF2-40B4-BE49-F238E27FC236}">
                    <a16:creationId xmlns:a16="http://schemas.microsoft.com/office/drawing/2014/main" id="{145A4EB9-5F04-2BC1-A2CB-5999361BFB98}"/>
                  </a:ext>
                </a:extLst>
              </p:cNvPr>
              <p:cNvSpPr/>
              <p:nvPr/>
            </p:nvSpPr>
            <p:spPr>
              <a:xfrm>
                <a:off x="5134317" y="1902461"/>
                <a:ext cx="315398" cy="147806"/>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Bogen 22">
                <a:extLst>
                  <a:ext uri="{FF2B5EF4-FFF2-40B4-BE49-F238E27FC236}">
                    <a16:creationId xmlns:a16="http://schemas.microsoft.com/office/drawing/2014/main" id="{3A06C1D1-574C-55C3-FEDB-06781693699A}"/>
                  </a:ext>
                </a:extLst>
              </p:cNvPr>
              <p:cNvSpPr/>
              <p:nvPr/>
            </p:nvSpPr>
            <p:spPr>
              <a:xfrm>
                <a:off x="5007590" y="1802590"/>
                <a:ext cx="568851" cy="372504"/>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4" name="Gerader Verbinder 23">
                <a:extLst>
                  <a:ext uri="{FF2B5EF4-FFF2-40B4-BE49-F238E27FC236}">
                    <a16:creationId xmlns:a16="http://schemas.microsoft.com/office/drawing/2014/main" id="{9752FBBC-22E6-1DB4-8FF9-2D05D9DDE111}"/>
                  </a:ext>
                </a:extLst>
              </p:cNvPr>
              <p:cNvCxnSpPr/>
              <p:nvPr/>
            </p:nvCxnSpPr>
            <p:spPr>
              <a:xfrm>
                <a:off x="5298453" y="1369801"/>
                <a:ext cx="0" cy="11832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74" name="Gruppieren 1073">
            <a:extLst>
              <a:ext uri="{FF2B5EF4-FFF2-40B4-BE49-F238E27FC236}">
                <a16:creationId xmlns:a16="http://schemas.microsoft.com/office/drawing/2014/main" id="{B0F59540-687C-2084-B4A2-3124D493C56C}"/>
              </a:ext>
            </a:extLst>
          </p:cNvPr>
          <p:cNvGrpSpPr/>
          <p:nvPr/>
        </p:nvGrpSpPr>
        <p:grpSpPr>
          <a:xfrm rot="5400000">
            <a:off x="7794426" y="1147035"/>
            <a:ext cx="580410" cy="1373168"/>
            <a:chOff x="5007590" y="1291245"/>
            <a:chExt cx="580410" cy="1373168"/>
          </a:xfrm>
        </p:grpSpPr>
        <p:sp>
          <p:nvSpPr>
            <p:cNvPr id="1075" name="Ellipse 26">
              <a:extLst>
                <a:ext uri="{FF2B5EF4-FFF2-40B4-BE49-F238E27FC236}">
                  <a16:creationId xmlns:a16="http://schemas.microsoft.com/office/drawing/2014/main" id="{FD77AA31-CA69-E417-B6B4-965686ECEBD7}"/>
                </a:ext>
              </a:extLst>
            </p:cNvPr>
            <p:cNvSpPr/>
            <p:nvPr/>
          </p:nvSpPr>
          <p:spPr>
            <a:xfrm rot="16200000">
              <a:off x="4615357" y="1857956"/>
              <a:ext cx="1142405" cy="22738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6" name="Ellipse 26">
              <a:extLst>
                <a:ext uri="{FF2B5EF4-FFF2-40B4-BE49-F238E27FC236}">
                  <a16:creationId xmlns:a16="http://schemas.microsoft.com/office/drawing/2014/main" id="{91D5F84E-E835-B076-9D0F-F1526598CE19}"/>
                </a:ext>
              </a:extLst>
            </p:cNvPr>
            <p:cNvSpPr/>
            <p:nvPr/>
          </p:nvSpPr>
          <p:spPr>
            <a:xfrm rot="16200000">
              <a:off x="4719244" y="1899467"/>
              <a:ext cx="992680" cy="16253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7" name="Ellipse 26">
              <a:extLst>
                <a:ext uri="{FF2B5EF4-FFF2-40B4-BE49-F238E27FC236}">
                  <a16:creationId xmlns:a16="http://schemas.microsoft.com/office/drawing/2014/main" id="{3E0E0B22-6DB9-E774-2D92-1D0656FFC274}"/>
                </a:ext>
              </a:extLst>
            </p:cNvPr>
            <p:cNvSpPr/>
            <p:nvPr/>
          </p:nvSpPr>
          <p:spPr>
            <a:xfrm rot="16200000">
              <a:off x="4471061" y="1840137"/>
              <a:ext cx="1360805" cy="28774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8" name="Gruppieren 1077">
              <a:extLst>
                <a:ext uri="{FF2B5EF4-FFF2-40B4-BE49-F238E27FC236}">
                  <a16:creationId xmlns:a16="http://schemas.microsoft.com/office/drawing/2014/main" id="{9B052043-AE9E-9EEE-68F7-846112116BA4}"/>
                </a:ext>
              </a:extLst>
            </p:cNvPr>
            <p:cNvGrpSpPr/>
            <p:nvPr/>
          </p:nvGrpSpPr>
          <p:grpSpPr>
            <a:xfrm rot="10800000">
              <a:off x="5295338" y="1291245"/>
              <a:ext cx="292662" cy="1360805"/>
              <a:chOff x="9786989" y="674461"/>
              <a:chExt cx="765364" cy="2548775"/>
            </a:xfrm>
          </p:grpSpPr>
          <p:sp>
            <p:nvSpPr>
              <p:cNvPr id="1083" name="Ellipse 26">
                <a:extLst>
                  <a:ext uri="{FF2B5EF4-FFF2-40B4-BE49-F238E27FC236}">
                    <a16:creationId xmlns:a16="http://schemas.microsoft.com/office/drawing/2014/main" id="{1DCAA210-084A-8C73-28F5-59123779C6DE}"/>
                  </a:ext>
                </a:extLst>
              </p:cNvPr>
              <p:cNvSpPr/>
              <p:nvPr/>
            </p:nvSpPr>
            <p:spPr>
              <a:xfrm rot="16200000">
                <a:off x="8888858" y="1572592"/>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4" name="Ellipse 26">
                <a:extLst>
                  <a:ext uri="{FF2B5EF4-FFF2-40B4-BE49-F238E27FC236}">
                    <a16:creationId xmlns:a16="http://schemas.microsoft.com/office/drawing/2014/main" id="{BC807544-E9A4-0FF1-9391-27A847CEDC52}"/>
                  </a:ext>
                </a:extLst>
              </p:cNvPr>
              <p:cNvSpPr/>
              <p:nvPr/>
            </p:nvSpPr>
            <p:spPr>
              <a:xfrm rot="16200000">
                <a:off x="9185170" y="1646654"/>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5" name="Ellipse 26">
                <a:extLst>
                  <a:ext uri="{FF2B5EF4-FFF2-40B4-BE49-F238E27FC236}">
                    <a16:creationId xmlns:a16="http://schemas.microsoft.com/office/drawing/2014/main" id="{3E036AAD-12AE-4E82-4E94-07649D2848D8}"/>
                  </a:ext>
                </a:extLst>
              </p:cNvPr>
              <p:cNvSpPr/>
              <p:nvPr/>
            </p:nvSpPr>
            <p:spPr>
              <a:xfrm rot="16200000">
                <a:off x="9401292" y="1711894"/>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79" name="Bogen 1078">
              <a:extLst>
                <a:ext uri="{FF2B5EF4-FFF2-40B4-BE49-F238E27FC236}">
                  <a16:creationId xmlns:a16="http://schemas.microsoft.com/office/drawing/2014/main" id="{6EF7BD2D-40D9-8010-A651-C8CD0B10C50E}"/>
                </a:ext>
              </a:extLst>
            </p:cNvPr>
            <p:cNvSpPr/>
            <p:nvPr/>
          </p:nvSpPr>
          <p:spPr>
            <a:xfrm>
              <a:off x="5072866" y="1853677"/>
              <a:ext cx="438299" cy="255314"/>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0" name="Bogen 1079">
              <a:extLst>
                <a:ext uri="{FF2B5EF4-FFF2-40B4-BE49-F238E27FC236}">
                  <a16:creationId xmlns:a16="http://schemas.microsoft.com/office/drawing/2014/main" id="{9C85B083-F480-637E-AB16-0274DA52E1A3}"/>
                </a:ext>
              </a:extLst>
            </p:cNvPr>
            <p:cNvSpPr/>
            <p:nvPr/>
          </p:nvSpPr>
          <p:spPr>
            <a:xfrm>
              <a:off x="5134317" y="1902461"/>
              <a:ext cx="315398" cy="147806"/>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1" name="Bogen 1080">
              <a:extLst>
                <a:ext uri="{FF2B5EF4-FFF2-40B4-BE49-F238E27FC236}">
                  <a16:creationId xmlns:a16="http://schemas.microsoft.com/office/drawing/2014/main" id="{8B430833-91AD-5ADB-3F46-FC1432376574}"/>
                </a:ext>
              </a:extLst>
            </p:cNvPr>
            <p:cNvSpPr/>
            <p:nvPr/>
          </p:nvSpPr>
          <p:spPr>
            <a:xfrm>
              <a:off x="5007590" y="1802590"/>
              <a:ext cx="568851" cy="372504"/>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82" name="Gerader Verbinder 1081">
              <a:extLst>
                <a:ext uri="{FF2B5EF4-FFF2-40B4-BE49-F238E27FC236}">
                  <a16:creationId xmlns:a16="http://schemas.microsoft.com/office/drawing/2014/main" id="{EE9FAD90-B539-D17C-1B84-D2E0E492C31E}"/>
                </a:ext>
              </a:extLst>
            </p:cNvPr>
            <p:cNvCxnSpPr/>
            <p:nvPr/>
          </p:nvCxnSpPr>
          <p:spPr>
            <a:xfrm>
              <a:off x="5298453" y="1369801"/>
              <a:ext cx="0" cy="11832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6" name="Gruppieren 1085">
            <a:extLst>
              <a:ext uri="{FF2B5EF4-FFF2-40B4-BE49-F238E27FC236}">
                <a16:creationId xmlns:a16="http://schemas.microsoft.com/office/drawing/2014/main" id="{FBDE0AB9-9E3A-FA42-6F1C-53C81D899C13}"/>
              </a:ext>
            </a:extLst>
          </p:cNvPr>
          <p:cNvGrpSpPr/>
          <p:nvPr/>
        </p:nvGrpSpPr>
        <p:grpSpPr>
          <a:xfrm rot="5400000">
            <a:off x="1153530" y="3163096"/>
            <a:ext cx="1148986" cy="2291578"/>
            <a:chOff x="5007590" y="1291245"/>
            <a:chExt cx="580410" cy="1373168"/>
          </a:xfrm>
        </p:grpSpPr>
        <p:sp>
          <p:nvSpPr>
            <p:cNvPr id="1087" name="Ellipse 26">
              <a:extLst>
                <a:ext uri="{FF2B5EF4-FFF2-40B4-BE49-F238E27FC236}">
                  <a16:creationId xmlns:a16="http://schemas.microsoft.com/office/drawing/2014/main" id="{519E8F9F-8462-84D2-30ED-85B12A0AD473}"/>
                </a:ext>
              </a:extLst>
            </p:cNvPr>
            <p:cNvSpPr/>
            <p:nvPr/>
          </p:nvSpPr>
          <p:spPr>
            <a:xfrm rot="16200000">
              <a:off x="4615357" y="1857956"/>
              <a:ext cx="1142405" cy="22738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8" name="Ellipse 26">
              <a:extLst>
                <a:ext uri="{FF2B5EF4-FFF2-40B4-BE49-F238E27FC236}">
                  <a16:creationId xmlns:a16="http://schemas.microsoft.com/office/drawing/2014/main" id="{BC1B439B-9A04-9A30-9A41-C6A4D32D3C03}"/>
                </a:ext>
              </a:extLst>
            </p:cNvPr>
            <p:cNvSpPr/>
            <p:nvPr/>
          </p:nvSpPr>
          <p:spPr>
            <a:xfrm rot="16200000">
              <a:off x="4719244" y="1899467"/>
              <a:ext cx="992680" cy="16253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9" name="Ellipse 26">
              <a:extLst>
                <a:ext uri="{FF2B5EF4-FFF2-40B4-BE49-F238E27FC236}">
                  <a16:creationId xmlns:a16="http://schemas.microsoft.com/office/drawing/2014/main" id="{6102BDBB-F9CE-4AD5-B839-D15B703BD7FD}"/>
                </a:ext>
              </a:extLst>
            </p:cNvPr>
            <p:cNvSpPr/>
            <p:nvPr/>
          </p:nvSpPr>
          <p:spPr>
            <a:xfrm rot="16200000">
              <a:off x="4471061" y="1840137"/>
              <a:ext cx="1360805" cy="28774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90" name="Gruppieren 1089">
              <a:extLst>
                <a:ext uri="{FF2B5EF4-FFF2-40B4-BE49-F238E27FC236}">
                  <a16:creationId xmlns:a16="http://schemas.microsoft.com/office/drawing/2014/main" id="{8BB79BE9-FD4D-5694-C8ED-A1890023B277}"/>
                </a:ext>
              </a:extLst>
            </p:cNvPr>
            <p:cNvGrpSpPr/>
            <p:nvPr/>
          </p:nvGrpSpPr>
          <p:grpSpPr>
            <a:xfrm rot="10800000">
              <a:off x="5295338" y="1291245"/>
              <a:ext cx="292662" cy="1360805"/>
              <a:chOff x="9786989" y="674461"/>
              <a:chExt cx="765364" cy="2548775"/>
            </a:xfrm>
          </p:grpSpPr>
          <p:sp>
            <p:nvSpPr>
              <p:cNvPr id="1095" name="Ellipse 26">
                <a:extLst>
                  <a:ext uri="{FF2B5EF4-FFF2-40B4-BE49-F238E27FC236}">
                    <a16:creationId xmlns:a16="http://schemas.microsoft.com/office/drawing/2014/main" id="{C938A07C-9C08-B79F-EDF0-5E6CF7E7A8DC}"/>
                  </a:ext>
                </a:extLst>
              </p:cNvPr>
              <p:cNvSpPr/>
              <p:nvPr/>
            </p:nvSpPr>
            <p:spPr>
              <a:xfrm rot="16200000">
                <a:off x="8888858" y="1572592"/>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6" name="Ellipse 26">
                <a:extLst>
                  <a:ext uri="{FF2B5EF4-FFF2-40B4-BE49-F238E27FC236}">
                    <a16:creationId xmlns:a16="http://schemas.microsoft.com/office/drawing/2014/main" id="{43BC9335-3EB6-4331-E81F-304DF9F4742E}"/>
                  </a:ext>
                </a:extLst>
              </p:cNvPr>
              <p:cNvSpPr/>
              <p:nvPr/>
            </p:nvSpPr>
            <p:spPr>
              <a:xfrm rot="16200000">
                <a:off x="9185170" y="1646654"/>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7" name="Ellipse 26">
                <a:extLst>
                  <a:ext uri="{FF2B5EF4-FFF2-40B4-BE49-F238E27FC236}">
                    <a16:creationId xmlns:a16="http://schemas.microsoft.com/office/drawing/2014/main" id="{10FCE160-F9F0-3259-8076-198697402EBF}"/>
                  </a:ext>
                </a:extLst>
              </p:cNvPr>
              <p:cNvSpPr/>
              <p:nvPr/>
            </p:nvSpPr>
            <p:spPr>
              <a:xfrm rot="16200000">
                <a:off x="9401292" y="1711894"/>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91" name="Bogen 1090">
              <a:extLst>
                <a:ext uri="{FF2B5EF4-FFF2-40B4-BE49-F238E27FC236}">
                  <a16:creationId xmlns:a16="http://schemas.microsoft.com/office/drawing/2014/main" id="{ACB59B0D-08B0-8AE3-AA41-50C3CC3F214C}"/>
                </a:ext>
              </a:extLst>
            </p:cNvPr>
            <p:cNvSpPr/>
            <p:nvPr/>
          </p:nvSpPr>
          <p:spPr>
            <a:xfrm>
              <a:off x="5072866" y="1853677"/>
              <a:ext cx="438299" cy="255314"/>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2" name="Bogen 1091">
              <a:extLst>
                <a:ext uri="{FF2B5EF4-FFF2-40B4-BE49-F238E27FC236}">
                  <a16:creationId xmlns:a16="http://schemas.microsoft.com/office/drawing/2014/main" id="{FEF5A88D-712D-F34B-C796-A7519EDB826B}"/>
                </a:ext>
              </a:extLst>
            </p:cNvPr>
            <p:cNvSpPr/>
            <p:nvPr/>
          </p:nvSpPr>
          <p:spPr>
            <a:xfrm>
              <a:off x="5134317" y="1902461"/>
              <a:ext cx="315398" cy="147806"/>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3" name="Bogen 1092">
              <a:extLst>
                <a:ext uri="{FF2B5EF4-FFF2-40B4-BE49-F238E27FC236}">
                  <a16:creationId xmlns:a16="http://schemas.microsoft.com/office/drawing/2014/main" id="{0D698813-1472-94EF-7F6A-585D510DD454}"/>
                </a:ext>
              </a:extLst>
            </p:cNvPr>
            <p:cNvSpPr/>
            <p:nvPr/>
          </p:nvSpPr>
          <p:spPr>
            <a:xfrm>
              <a:off x="5007590" y="1802590"/>
              <a:ext cx="568851" cy="372504"/>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94" name="Gerader Verbinder 1093">
              <a:extLst>
                <a:ext uri="{FF2B5EF4-FFF2-40B4-BE49-F238E27FC236}">
                  <a16:creationId xmlns:a16="http://schemas.microsoft.com/office/drawing/2014/main" id="{AFEB08F6-65C6-2520-3771-246A40E8CD8B}"/>
                </a:ext>
              </a:extLst>
            </p:cNvPr>
            <p:cNvCxnSpPr/>
            <p:nvPr/>
          </p:nvCxnSpPr>
          <p:spPr>
            <a:xfrm>
              <a:off x="5298453" y="1369801"/>
              <a:ext cx="0" cy="11832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8" name="Gruppieren 1097">
            <a:extLst>
              <a:ext uri="{FF2B5EF4-FFF2-40B4-BE49-F238E27FC236}">
                <a16:creationId xmlns:a16="http://schemas.microsoft.com/office/drawing/2014/main" id="{B9F9E858-4603-1F52-58C2-91FF8C549F9C}"/>
              </a:ext>
            </a:extLst>
          </p:cNvPr>
          <p:cNvGrpSpPr/>
          <p:nvPr/>
        </p:nvGrpSpPr>
        <p:grpSpPr>
          <a:xfrm>
            <a:off x="7953469" y="4246855"/>
            <a:ext cx="1914977" cy="664449"/>
            <a:chOff x="8134887" y="4406065"/>
            <a:chExt cx="1914977" cy="664449"/>
          </a:xfrm>
        </p:grpSpPr>
        <p:grpSp>
          <p:nvGrpSpPr>
            <p:cNvPr id="1099" name="Gruppieren 1098">
              <a:extLst>
                <a:ext uri="{FF2B5EF4-FFF2-40B4-BE49-F238E27FC236}">
                  <a16:creationId xmlns:a16="http://schemas.microsoft.com/office/drawing/2014/main" id="{121E9C4A-934B-F7D6-FA79-A4E915B31315}"/>
                </a:ext>
              </a:extLst>
            </p:cNvPr>
            <p:cNvGrpSpPr/>
            <p:nvPr/>
          </p:nvGrpSpPr>
          <p:grpSpPr>
            <a:xfrm>
              <a:off x="8134887" y="4406065"/>
              <a:ext cx="1914977" cy="108000"/>
              <a:chOff x="7102787" y="4504158"/>
              <a:chExt cx="1914977" cy="108000"/>
            </a:xfrm>
          </p:grpSpPr>
          <p:cxnSp>
            <p:nvCxnSpPr>
              <p:cNvPr id="1104" name="Gerader Verbinder 1103">
                <a:extLst>
                  <a:ext uri="{FF2B5EF4-FFF2-40B4-BE49-F238E27FC236}">
                    <a16:creationId xmlns:a16="http://schemas.microsoft.com/office/drawing/2014/main" id="{F1750A28-7C03-1000-8262-2E0353EADAAF}"/>
                  </a:ext>
                </a:extLst>
              </p:cNvPr>
              <p:cNvCxnSpPr/>
              <p:nvPr/>
            </p:nvCxnSpPr>
            <p:spPr>
              <a:xfrm rot="5400000">
                <a:off x="7516787" y="414026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5" name="Gerader Verbinder 1104">
                <a:extLst>
                  <a:ext uri="{FF2B5EF4-FFF2-40B4-BE49-F238E27FC236}">
                    <a16:creationId xmlns:a16="http://schemas.microsoft.com/office/drawing/2014/main" id="{8E2DE8EA-A5F6-487B-6531-6E0D66D7AF3C}"/>
                  </a:ext>
                </a:extLst>
              </p:cNvPr>
              <p:cNvCxnSpPr/>
              <p:nvPr/>
            </p:nvCxnSpPr>
            <p:spPr>
              <a:xfrm rot="5400000">
                <a:off x="8603764" y="4159043"/>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06" name="Ellipse 1105">
                <a:extLst>
                  <a:ext uri="{FF2B5EF4-FFF2-40B4-BE49-F238E27FC236}">
                    <a16:creationId xmlns:a16="http://schemas.microsoft.com/office/drawing/2014/main" id="{1D7FC788-8B43-E989-23C7-494E0C6A1529}"/>
                  </a:ext>
                </a:extLst>
              </p:cNvPr>
              <p:cNvSpPr/>
              <p:nvPr/>
            </p:nvSpPr>
            <p:spPr>
              <a:xfrm>
                <a:off x="8087839" y="45041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7" name="Ellipse 1106">
                <a:extLst>
                  <a:ext uri="{FF2B5EF4-FFF2-40B4-BE49-F238E27FC236}">
                    <a16:creationId xmlns:a16="http://schemas.microsoft.com/office/drawing/2014/main" id="{38A5FC89-70E6-DA58-FC90-AACDA3B06BC0}"/>
                  </a:ext>
                </a:extLst>
              </p:cNvPr>
              <p:cNvSpPr/>
              <p:nvPr/>
            </p:nvSpPr>
            <p:spPr>
              <a:xfrm>
                <a:off x="7915119" y="45041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100" name="Gerader Verbinder 1099">
              <a:extLst>
                <a:ext uri="{FF2B5EF4-FFF2-40B4-BE49-F238E27FC236}">
                  <a16:creationId xmlns:a16="http://schemas.microsoft.com/office/drawing/2014/main" id="{F66D3DDF-D94B-FE56-BB58-CE88A4265492}"/>
                </a:ext>
              </a:extLst>
            </p:cNvPr>
            <p:cNvCxnSpPr/>
            <p:nvPr/>
          </p:nvCxnSpPr>
          <p:spPr>
            <a:xfrm>
              <a:off x="10049864" y="4415972"/>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01" name="Gerader Verbinder 1100">
              <a:extLst>
                <a:ext uri="{FF2B5EF4-FFF2-40B4-BE49-F238E27FC236}">
                  <a16:creationId xmlns:a16="http://schemas.microsoft.com/office/drawing/2014/main" id="{2E0460D9-0677-73B9-2E78-DA974914422E}"/>
                </a:ext>
              </a:extLst>
            </p:cNvPr>
            <p:cNvCxnSpPr/>
            <p:nvPr/>
          </p:nvCxnSpPr>
          <p:spPr>
            <a:xfrm flipV="1">
              <a:off x="8134887" y="4940241"/>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2" name="Textfeld 1101">
              <a:extLst>
                <a:ext uri="{FF2B5EF4-FFF2-40B4-BE49-F238E27FC236}">
                  <a16:creationId xmlns:a16="http://schemas.microsoft.com/office/drawing/2014/main" id="{F5A1FB45-CC3C-2257-9617-321314AB266F}"/>
                </a:ext>
              </a:extLst>
            </p:cNvPr>
            <p:cNvSpPr txBox="1"/>
            <p:nvPr/>
          </p:nvSpPr>
          <p:spPr>
            <a:xfrm>
              <a:off x="8825452" y="4616502"/>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endParaRPr lang="de-DE" dirty="0">
                <a:latin typeface="Symbol" panose="05050102010706020507" pitchFamily="18" charset="2"/>
              </a:endParaRPr>
            </a:p>
          </p:txBody>
        </p:sp>
        <p:cxnSp>
          <p:nvCxnSpPr>
            <p:cNvPr id="1103" name="Gerader Verbinder 1102">
              <a:extLst>
                <a:ext uri="{FF2B5EF4-FFF2-40B4-BE49-F238E27FC236}">
                  <a16:creationId xmlns:a16="http://schemas.microsoft.com/office/drawing/2014/main" id="{D766D835-3885-A3EB-EA31-9F9D66A090EE}"/>
                </a:ext>
              </a:extLst>
            </p:cNvPr>
            <p:cNvCxnSpPr/>
            <p:nvPr/>
          </p:nvCxnSpPr>
          <p:spPr>
            <a:xfrm>
              <a:off x="8134887" y="4406065"/>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108" name="Textfeld 1107">
            <a:extLst>
              <a:ext uri="{FF2B5EF4-FFF2-40B4-BE49-F238E27FC236}">
                <a16:creationId xmlns:a16="http://schemas.microsoft.com/office/drawing/2014/main" id="{70A29426-F31C-0700-DB90-A5FA8CA7BD35}"/>
              </a:ext>
            </a:extLst>
          </p:cNvPr>
          <p:cNvSpPr txBox="1"/>
          <p:nvPr/>
        </p:nvSpPr>
        <p:spPr>
          <a:xfrm>
            <a:off x="7509395" y="4922863"/>
            <a:ext cx="2766259" cy="369332"/>
          </a:xfrm>
          <a:prstGeom prst="rect">
            <a:avLst/>
          </a:prstGeom>
          <a:noFill/>
        </p:spPr>
        <p:txBody>
          <a:bodyPr wrap="square" rtlCol="0">
            <a:spAutoFit/>
          </a:bodyPr>
          <a:lstStyle/>
          <a:p>
            <a:r>
              <a:rPr lang="de-DE" dirty="0"/>
              <a:t>Halbwellendipol, </a:t>
            </a:r>
            <a:r>
              <a:rPr lang="de-DE" dirty="0">
                <a:latin typeface="Symbol" panose="05050102010706020507" pitchFamily="18" charset="2"/>
              </a:rPr>
              <a:t>l</a:t>
            </a:r>
            <a:r>
              <a:rPr lang="de-DE" dirty="0"/>
              <a:t>/2-Dipol</a:t>
            </a:r>
          </a:p>
        </p:txBody>
      </p:sp>
      <p:grpSp>
        <p:nvGrpSpPr>
          <p:cNvPr id="1109" name="Gruppieren 1108">
            <a:extLst>
              <a:ext uri="{FF2B5EF4-FFF2-40B4-BE49-F238E27FC236}">
                <a16:creationId xmlns:a16="http://schemas.microsoft.com/office/drawing/2014/main" id="{6DF0F0EB-16F2-3F4A-412D-211AFE8077AD}"/>
              </a:ext>
            </a:extLst>
          </p:cNvPr>
          <p:cNvGrpSpPr/>
          <p:nvPr/>
        </p:nvGrpSpPr>
        <p:grpSpPr>
          <a:xfrm>
            <a:off x="3868457" y="3758290"/>
            <a:ext cx="2149225" cy="1789468"/>
            <a:chOff x="3444148" y="3917822"/>
            <a:chExt cx="2149225" cy="1789468"/>
          </a:xfrm>
        </p:grpSpPr>
        <p:grpSp>
          <p:nvGrpSpPr>
            <p:cNvPr id="1110" name="Gruppieren 1109">
              <a:extLst>
                <a:ext uri="{FF2B5EF4-FFF2-40B4-BE49-F238E27FC236}">
                  <a16:creationId xmlns:a16="http://schemas.microsoft.com/office/drawing/2014/main" id="{58B2FEAC-8435-EAA5-E19D-C9A8571BDE5C}"/>
                </a:ext>
              </a:extLst>
            </p:cNvPr>
            <p:cNvGrpSpPr/>
            <p:nvPr/>
          </p:nvGrpSpPr>
          <p:grpSpPr>
            <a:xfrm>
              <a:off x="3444247" y="3917822"/>
              <a:ext cx="2149126" cy="1789468"/>
              <a:chOff x="3444247" y="3917822"/>
              <a:chExt cx="2149126" cy="1789468"/>
            </a:xfrm>
          </p:grpSpPr>
          <p:cxnSp>
            <p:nvCxnSpPr>
              <p:cNvPr id="1113" name="Gerader Verbinder 1112">
                <a:extLst>
                  <a:ext uri="{FF2B5EF4-FFF2-40B4-BE49-F238E27FC236}">
                    <a16:creationId xmlns:a16="http://schemas.microsoft.com/office/drawing/2014/main" id="{2531055E-C55A-E78C-A60E-C61F2A162BFD}"/>
                  </a:ext>
                </a:extLst>
              </p:cNvPr>
              <p:cNvCxnSpPr/>
              <p:nvPr/>
            </p:nvCxnSpPr>
            <p:spPr>
              <a:xfrm rot="5400000">
                <a:off x="3867643" y="4042173"/>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Gerader Verbinder 1113">
                <a:extLst>
                  <a:ext uri="{FF2B5EF4-FFF2-40B4-BE49-F238E27FC236}">
                    <a16:creationId xmlns:a16="http://schemas.microsoft.com/office/drawing/2014/main" id="{45851C55-411A-F265-5C68-FA129BA6B83C}"/>
                  </a:ext>
                </a:extLst>
              </p:cNvPr>
              <p:cNvCxnSpPr/>
              <p:nvPr/>
            </p:nvCxnSpPr>
            <p:spPr>
              <a:xfrm rot="5400000">
                <a:off x="4954620" y="4060950"/>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15" name="Freihandform 140">
                <a:extLst>
                  <a:ext uri="{FF2B5EF4-FFF2-40B4-BE49-F238E27FC236}">
                    <a16:creationId xmlns:a16="http://schemas.microsoft.com/office/drawing/2014/main" id="{E6E25FC7-7225-7B88-B6E6-DAB39C874DE5}"/>
                  </a:ext>
                </a:extLst>
              </p:cNvPr>
              <p:cNvSpPr/>
              <p:nvPr/>
            </p:nvSpPr>
            <p:spPr>
              <a:xfrm rot="10800000" flipV="1">
                <a:off x="3453644" y="3917822"/>
                <a:ext cx="1914975" cy="5416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6" name="Ellipse 1115">
                <a:extLst>
                  <a:ext uri="{FF2B5EF4-FFF2-40B4-BE49-F238E27FC236}">
                    <a16:creationId xmlns:a16="http://schemas.microsoft.com/office/drawing/2014/main" id="{CBC57F5A-BEFA-11FB-5C13-387D3D0C52F5}"/>
                  </a:ext>
                </a:extLst>
              </p:cNvPr>
              <p:cNvSpPr/>
              <p:nvPr/>
            </p:nvSpPr>
            <p:spPr>
              <a:xfrm>
                <a:off x="4438695" y="44060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7" name="Ellipse 1116">
                <a:extLst>
                  <a:ext uri="{FF2B5EF4-FFF2-40B4-BE49-F238E27FC236}">
                    <a16:creationId xmlns:a16="http://schemas.microsoft.com/office/drawing/2014/main" id="{43A3E4A9-7E9F-5F14-5300-15EE67F7B07F}"/>
                  </a:ext>
                </a:extLst>
              </p:cNvPr>
              <p:cNvSpPr/>
              <p:nvPr/>
            </p:nvSpPr>
            <p:spPr>
              <a:xfrm>
                <a:off x="4265975" y="44060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8" name="Textfeld 1117">
                <a:extLst>
                  <a:ext uri="{FF2B5EF4-FFF2-40B4-BE49-F238E27FC236}">
                    <a16:creationId xmlns:a16="http://schemas.microsoft.com/office/drawing/2014/main" id="{F617307E-90E9-A464-34F1-6FF8C4B7D690}"/>
                  </a:ext>
                </a:extLst>
              </p:cNvPr>
              <p:cNvSpPr txBox="1"/>
              <p:nvPr/>
            </p:nvSpPr>
            <p:spPr>
              <a:xfrm>
                <a:off x="3508956" y="5060959"/>
                <a:ext cx="2084417" cy="646331"/>
              </a:xfrm>
              <a:prstGeom prst="rect">
                <a:avLst/>
              </a:prstGeom>
              <a:noFill/>
            </p:spPr>
            <p:txBody>
              <a:bodyPr wrap="none" rtlCol="0">
                <a:spAutoFit/>
              </a:bodyPr>
              <a:lstStyle/>
              <a:p>
                <a:pPr algn="ctr"/>
                <a:r>
                  <a:rPr lang="de-DE" dirty="0"/>
                  <a:t>Verteilung von </a:t>
                </a:r>
                <a:r>
                  <a:rPr lang="de-DE" dirty="0">
                    <a:solidFill>
                      <a:srgbClr val="00B0F0"/>
                    </a:solidFill>
                  </a:rPr>
                  <a:t>U</a:t>
                </a:r>
                <a:r>
                  <a:rPr lang="de-DE" dirty="0"/>
                  <a:t>, </a:t>
                </a:r>
                <a:r>
                  <a:rPr lang="de-DE" dirty="0">
                    <a:solidFill>
                      <a:srgbClr val="FF0000"/>
                    </a:solidFill>
                  </a:rPr>
                  <a:t>I</a:t>
                </a:r>
              </a:p>
              <a:p>
                <a:r>
                  <a:rPr lang="de-DE" dirty="0"/>
                  <a:t>Halbwellenresonanz</a:t>
                </a:r>
              </a:p>
            </p:txBody>
          </p:sp>
          <p:sp>
            <p:nvSpPr>
              <p:cNvPr id="1119" name="Freihandform 147">
                <a:extLst>
                  <a:ext uri="{FF2B5EF4-FFF2-40B4-BE49-F238E27FC236}">
                    <a16:creationId xmlns:a16="http://schemas.microsoft.com/office/drawing/2014/main" id="{CE6021B4-FDD8-FA3A-19A1-42F199232E4F}"/>
                  </a:ext>
                </a:extLst>
              </p:cNvPr>
              <p:cNvSpPr/>
              <p:nvPr/>
            </p:nvSpPr>
            <p:spPr>
              <a:xfrm>
                <a:off x="3444247" y="3917849"/>
                <a:ext cx="1905482" cy="109215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11" name="Freihandform 162">
              <a:extLst>
                <a:ext uri="{FF2B5EF4-FFF2-40B4-BE49-F238E27FC236}">
                  <a16:creationId xmlns:a16="http://schemas.microsoft.com/office/drawing/2014/main" id="{93A555C2-ADBF-843B-1B02-73E94C9C508E}"/>
                </a:ext>
              </a:extLst>
            </p:cNvPr>
            <p:cNvSpPr/>
            <p:nvPr/>
          </p:nvSpPr>
          <p:spPr>
            <a:xfrm rot="10800000" flipV="1">
              <a:off x="3444148" y="4282285"/>
              <a:ext cx="1914975" cy="17715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2" name="Freihandform 163">
              <a:extLst>
                <a:ext uri="{FF2B5EF4-FFF2-40B4-BE49-F238E27FC236}">
                  <a16:creationId xmlns:a16="http://schemas.microsoft.com/office/drawing/2014/main" id="{863B182F-55B2-F407-9415-DE274DDE1E5E}"/>
                </a:ext>
              </a:extLst>
            </p:cNvPr>
            <p:cNvSpPr/>
            <p:nvPr/>
          </p:nvSpPr>
          <p:spPr>
            <a:xfrm>
              <a:off x="3444247" y="4282285"/>
              <a:ext cx="1905482" cy="36978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8574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Größen und </a:t>
            </a:r>
            <a:r>
              <a:rPr lang="de-DE" dirty="0">
                <a:solidFill>
                  <a:schemeClr val="tx1"/>
                </a:solidFill>
                <a:latin typeface="+mn-lt"/>
              </a:rPr>
              <a:t>E</a:t>
            </a:r>
            <a:r>
              <a:rPr kumimoji="0" lang="de-DE" sz="2800" b="0" i="0" u="none" strike="noStrike" kern="1200" cap="none" spc="0" normalizeH="0" baseline="0" noProof="0" dirty="0" err="1">
                <a:ln>
                  <a:noFill/>
                </a:ln>
                <a:solidFill>
                  <a:schemeClr val="tx1"/>
                </a:solidFill>
                <a:effectLst/>
                <a:uLnTx/>
                <a:uFillTx/>
                <a:latin typeface="+mn-lt"/>
                <a:ea typeface="+mj-ea"/>
                <a:cs typeface="+mj-cs"/>
              </a:rPr>
              <a:t>inheiten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Elektrische Leistung P (P = U * I):	Watt (W)		1 W = 1*10</a:t>
            </a:r>
            <a:r>
              <a:rPr lang="de-DE" baseline="30000" dirty="0">
                <a:solidFill>
                  <a:srgbClr val="000000"/>
                </a:solidFill>
              </a:rPr>
              <a:t>3</a:t>
            </a:r>
            <a:r>
              <a:rPr lang="de-DE" dirty="0">
                <a:solidFill>
                  <a:srgbClr val="000000"/>
                </a:solidFill>
              </a:rPr>
              <a:t> mW (Milliwatt)	       1 mW = 1*10</a:t>
            </a:r>
            <a:r>
              <a:rPr lang="de-DE" baseline="30000" dirty="0">
                <a:solidFill>
                  <a:srgbClr val="000000"/>
                </a:solidFill>
              </a:rPr>
              <a:t>-3</a:t>
            </a:r>
            <a:r>
              <a:rPr lang="de-DE" dirty="0">
                <a:solidFill>
                  <a:srgbClr val="000000"/>
                </a:solidFill>
              </a:rPr>
              <a:t> W</a:t>
            </a:r>
          </a:p>
          <a:p>
            <a:pPr marL="0" indent="0">
              <a:buNone/>
              <a:defRPr/>
            </a:pPr>
            <a:r>
              <a:rPr lang="de-DE" dirty="0">
                <a:solidFill>
                  <a:srgbClr val="000000"/>
                </a:solidFill>
              </a:rPr>
              <a:t> 	bei Angaben zur Leistungsaufnahme oft auch Angabe in Volt*Ampere (VA), 1 VA = 1 W</a:t>
            </a:r>
          </a:p>
          <a:p>
            <a:pPr marL="0" indent="0">
              <a:buNone/>
              <a:defRPr/>
            </a:pPr>
            <a:endParaRPr lang="de-DE" dirty="0">
              <a:solidFill>
                <a:srgbClr val="000000"/>
              </a:solidFill>
            </a:endParaRPr>
          </a:p>
          <a:p>
            <a:pPr>
              <a:defRPr/>
            </a:pPr>
            <a:r>
              <a:rPr lang="de-DE" b="1" dirty="0">
                <a:solidFill>
                  <a:srgbClr val="000000"/>
                </a:solidFill>
              </a:rPr>
              <a:t>Energie</a:t>
            </a:r>
            <a:r>
              <a:rPr lang="de-DE" dirty="0">
                <a:solidFill>
                  <a:srgbClr val="000000"/>
                </a:solidFill>
              </a:rPr>
              <a:t> E (E = P * t):	Leistung mal Zeit </a:t>
            </a:r>
            <a:r>
              <a:rPr lang="de-DE" dirty="0">
                <a:solidFill>
                  <a:srgbClr val="000000"/>
                </a:solidFill>
                <a:sym typeface="Wingdings" panose="05000000000000000000" pitchFamily="2" charset="2"/>
              </a:rPr>
              <a:t> Einheit </a:t>
            </a:r>
            <a:r>
              <a:rPr lang="de-DE" dirty="0" err="1">
                <a:solidFill>
                  <a:srgbClr val="000000"/>
                </a:solidFill>
                <a:sym typeface="Wingdings" panose="05000000000000000000" pitchFamily="2" charset="2"/>
              </a:rPr>
              <a:t>Ws</a:t>
            </a:r>
            <a:r>
              <a:rPr lang="de-DE" dirty="0">
                <a:solidFill>
                  <a:srgbClr val="000000"/>
                </a:solidFill>
                <a:sym typeface="Wingdings" panose="05000000000000000000" pitchFamily="2" charset="2"/>
              </a:rPr>
              <a:t>, gebräuchlich oft in </a:t>
            </a:r>
            <a:r>
              <a:rPr lang="de-DE" b="1" dirty="0">
                <a:solidFill>
                  <a:srgbClr val="000000"/>
                </a:solidFill>
                <a:sym typeface="Wingdings" panose="05000000000000000000" pitchFamily="2" charset="2"/>
              </a:rPr>
              <a:t>Wattstunden (Wh)</a:t>
            </a:r>
          </a:p>
          <a:p>
            <a:pPr marL="0" indent="0">
              <a:buNone/>
              <a:defRPr/>
            </a:pPr>
            <a:r>
              <a:rPr lang="de-DE" dirty="0">
                <a:solidFill>
                  <a:srgbClr val="000000"/>
                </a:solidFill>
                <a:sym typeface="Wingdings" panose="05000000000000000000" pitchFamily="2" charset="2"/>
              </a:rPr>
              <a:t> 	1 h = 60 Min = 60 * 60 s = 3600 s  3600 </a:t>
            </a:r>
            <a:r>
              <a:rPr lang="de-DE" dirty="0" err="1">
                <a:solidFill>
                  <a:srgbClr val="000000"/>
                </a:solidFill>
                <a:sym typeface="Wingdings" panose="05000000000000000000" pitchFamily="2" charset="2"/>
              </a:rPr>
              <a:t>Ws</a:t>
            </a:r>
            <a:r>
              <a:rPr lang="de-DE" dirty="0">
                <a:solidFill>
                  <a:srgbClr val="000000"/>
                </a:solidFill>
                <a:sym typeface="Wingdings" panose="05000000000000000000" pitchFamily="2" charset="2"/>
              </a:rPr>
              <a:t> = 1 Wh (Wattstunde);  1000 Wh = 1 kWh</a:t>
            </a:r>
          </a:p>
          <a:p>
            <a:pPr marL="0" indent="0">
              <a:buNone/>
              <a:defRPr/>
            </a:pPr>
            <a:r>
              <a:rPr lang="de-DE" dirty="0">
                <a:solidFill>
                  <a:srgbClr val="000000"/>
                </a:solidFill>
                <a:sym typeface="Wingdings" panose="05000000000000000000" pitchFamily="2" charset="2"/>
              </a:rPr>
              <a:t>	Angabe oft auch in </a:t>
            </a:r>
            <a:r>
              <a:rPr lang="de-DE" b="1" dirty="0">
                <a:solidFill>
                  <a:srgbClr val="000000"/>
                </a:solidFill>
                <a:sym typeface="Wingdings" panose="05000000000000000000" pitchFamily="2" charset="2"/>
              </a:rPr>
              <a:t>Joule (J)</a:t>
            </a:r>
            <a:r>
              <a:rPr lang="de-DE" dirty="0">
                <a:solidFill>
                  <a:srgbClr val="000000"/>
                </a:solidFill>
                <a:sym typeface="Wingdings" panose="05000000000000000000" pitchFamily="2" charset="2"/>
              </a:rPr>
              <a:t>: 1 </a:t>
            </a:r>
            <a:r>
              <a:rPr lang="de-DE" dirty="0" err="1">
                <a:solidFill>
                  <a:srgbClr val="000000"/>
                </a:solidFill>
                <a:sym typeface="Wingdings" panose="05000000000000000000" pitchFamily="2" charset="2"/>
              </a:rPr>
              <a:t>Ws</a:t>
            </a:r>
            <a:r>
              <a:rPr lang="de-DE" dirty="0">
                <a:solidFill>
                  <a:srgbClr val="000000"/>
                </a:solidFill>
                <a:sym typeface="Wingdings" panose="05000000000000000000" pitchFamily="2" charset="2"/>
              </a:rPr>
              <a:t> = 1 J		</a:t>
            </a:r>
            <a:r>
              <a:rPr lang="de-DE" i="1" dirty="0">
                <a:solidFill>
                  <a:schemeClr val="bg1">
                    <a:lumMod val="50000"/>
                  </a:schemeClr>
                </a:solidFill>
                <a:sym typeface="Wingdings" panose="05000000000000000000" pitchFamily="2" charset="2"/>
              </a:rPr>
              <a:t>oder auch in Kalorien (cal): 1 cal = </a:t>
            </a:r>
            <a:r>
              <a:rPr lang="de-DE" i="1" dirty="0">
                <a:solidFill>
                  <a:schemeClr val="bg1">
                    <a:lumMod val="50000"/>
                  </a:schemeClr>
                </a:solidFill>
              </a:rPr>
              <a:t>4,1868 J</a:t>
            </a:r>
          </a:p>
          <a:p>
            <a:pPr marL="0" indent="0">
              <a:buNone/>
              <a:defRPr/>
            </a:pPr>
            <a:r>
              <a:rPr lang="de-DE" dirty="0">
                <a:solidFill>
                  <a:srgbClr val="000000"/>
                </a:solidFill>
              </a:rPr>
              <a:t>	</a:t>
            </a:r>
          </a:p>
          <a:p>
            <a:pPr>
              <a:defRPr/>
            </a:pPr>
            <a:r>
              <a:rPr lang="de-DE" b="1" dirty="0">
                <a:solidFill>
                  <a:srgbClr val="000000"/>
                </a:solidFill>
              </a:rPr>
              <a:t>Impedanz </a:t>
            </a:r>
            <a:r>
              <a:rPr lang="de-DE" dirty="0">
                <a:solidFill>
                  <a:srgbClr val="000000"/>
                </a:solidFill>
              </a:rPr>
              <a:t>Z:			</a:t>
            </a:r>
            <a:r>
              <a:rPr lang="de-DE" b="1" dirty="0">
                <a:solidFill>
                  <a:srgbClr val="000000"/>
                </a:solidFill>
              </a:rPr>
              <a:t>Ohm</a:t>
            </a:r>
            <a:r>
              <a:rPr lang="de-DE" dirty="0">
                <a:solidFill>
                  <a:srgbClr val="000000"/>
                </a:solidFill>
              </a:rPr>
              <a:t> (</a:t>
            </a:r>
            <a:r>
              <a:rPr lang="de-DE" dirty="0">
                <a:solidFill>
                  <a:srgbClr val="000000"/>
                </a:solidFill>
                <a:latin typeface="Symbol" panose="05050102010706020507" pitchFamily="18" charset="2"/>
              </a:rPr>
              <a:t>W</a:t>
            </a:r>
            <a:r>
              <a:rPr lang="de-DE" dirty="0">
                <a:solidFill>
                  <a:srgbClr val="000000"/>
                </a:solidFill>
              </a:rPr>
              <a:t>)		1 </a:t>
            </a:r>
            <a:r>
              <a:rPr lang="de-DE" dirty="0">
                <a:solidFill>
                  <a:srgbClr val="000000"/>
                </a:solidFill>
                <a:latin typeface="Symbol" panose="05050102010706020507" pitchFamily="18" charset="2"/>
              </a:rPr>
              <a:t>W</a:t>
            </a:r>
            <a:r>
              <a:rPr lang="de-DE" dirty="0">
                <a:solidFill>
                  <a:srgbClr val="000000"/>
                </a:solidFill>
              </a:rPr>
              <a:t> = 1*10</a:t>
            </a:r>
            <a:r>
              <a:rPr lang="de-DE" baseline="30000" dirty="0">
                <a:solidFill>
                  <a:srgbClr val="000000"/>
                </a:solidFill>
              </a:rPr>
              <a:t>3</a:t>
            </a:r>
            <a:r>
              <a:rPr lang="de-DE" dirty="0">
                <a:solidFill>
                  <a:srgbClr val="000000"/>
                </a:solidFill>
              </a:rPr>
              <a:t> m</a:t>
            </a:r>
            <a:r>
              <a:rPr lang="de-DE" dirty="0">
                <a:solidFill>
                  <a:srgbClr val="000000"/>
                </a:solidFill>
                <a:latin typeface="Symbol" panose="05050102010706020507" pitchFamily="18" charset="2"/>
              </a:rPr>
              <a:t>W</a:t>
            </a:r>
            <a:r>
              <a:rPr lang="de-DE" dirty="0">
                <a:solidFill>
                  <a:srgbClr val="000000"/>
                </a:solidFill>
              </a:rPr>
              <a:t> (Milliohm)           1 m</a:t>
            </a:r>
            <a:r>
              <a:rPr lang="de-DE" dirty="0">
                <a:solidFill>
                  <a:srgbClr val="000000"/>
                </a:solidFill>
                <a:latin typeface="Symbol" panose="05050102010706020507" pitchFamily="18" charset="2"/>
              </a:rPr>
              <a:t>W </a:t>
            </a:r>
            <a:r>
              <a:rPr lang="de-DE" dirty="0">
                <a:solidFill>
                  <a:srgbClr val="000000"/>
                </a:solidFill>
              </a:rPr>
              <a:t>=</a:t>
            </a:r>
            <a:r>
              <a:rPr lang="de-DE" dirty="0">
                <a:solidFill>
                  <a:srgbClr val="000000"/>
                </a:solidFill>
                <a:latin typeface="Symbol" panose="05050102010706020507" pitchFamily="18" charset="2"/>
              </a:rPr>
              <a:t> </a:t>
            </a:r>
            <a:r>
              <a:rPr lang="de-DE" dirty="0">
                <a:solidFill>
                  <a:srgbClr val="000000"/>
                </a:solidFill>
              </a:rPr>
              <a:t>1*10</a:t>
            </a:r>
            <a:r>
              <a:rPr lang="de-DE" baseline="30000" dirty="0">
                <a:solidFill>
                  <a:srgbClr val="000000"/>
                </a:solidFill>
              </a:rPr>
              <a:t>-3  </a:t>
            </a:r>
            <a:r>
              <a:rPr lang="de-DE" dirty="0">
                <a:solidFill>
                  <a:srgbClr val="000000"/>
                </a:solidFill>
                <a:latin typeface="Symbol" panose="05050102010706020507" pitchFamily="18" charset="2"/>
              </a:rPr>
              <a:t>W </a:t>
            </a:r>
            <a:endParaRPr lang="de-DE" dirty="0">
              <a:solidFill>
                <a:srgbClr val="000000"/>
              </a:solidFill>
            </a:endParaRPr>
          </a:p>
          <a:p>
            <a:pPr>
              <a:defRPr/>
            </a:pPr>
            <a:endParaRPr lang="de-DE" dirty="0">
              <a:solidFill>
                <a:srgbClr val="000000"/>
              </a:solidFill>
            </a:endParaRPr>
          </a:p>
          <a:p>
            <a:pPr>
              <a:defRPr/>
            </a:pPr>
            <a:r>
              <a:rPr lang="de-DE" b="1" dirty="0">
                <a:solidFill>
                  <a:srgbClr val="000000"/>
                </a:solidFill>
              </a:rPr>
              <a:t>Elektrische Ladung </a:t>
            </a:r>
            <a:r>
              <a:rPr lang="de-DE" dirty="0">
                <a:solidFill>
                  <a:srgbClr val="000000"/>
                </a:solidFill>
              </a:rPr>
              <a:t>Q: 	Einheit </a:t>
            </a:r>
            <a:r>
              <a:rPr lang="de-DE" b="1" dirty="0">
                <a:solidFill>
                  <a:srgbClr val="000000"/>
                </a:solidFill>
              </a:rPr>
              <a:t>Amperesekunde (As)</a:t>
            </a:r>
            <a:r>
              <a:rPr lang="de-DE" dirty="0">
                <a:solidFill>
                  <a:srgbClr val="000000"/>
                </a:solidFill>
              </a:rPr>
              <a:t> oder Coulomb (C);	1 As = 1 C</a:t>
            </a:r>
          </a:p>
          <a:p>
            <a:pPr marL="0" indent="0">
              <a:buNone/>
              <a:defRPr/>
            </a:pPr>
            <a:r>
              <a:rPr lang="de-DE" dirty="0">
                <a:solidFill>
                  <a:srgbClr val="000000"/>
                </a:solidFill>
              </a:rPr>
              <a:t> 						</a:t>
            </a:r>
            <a:r>
              <a:rPr lang="de-DE" i="1" dirty="0">
                <a:solidFill>
                  <a:schemeClr val="bg1">
                    <a:lumMod val="50000"/>
                  </a:schemeClr>
                </a:solidFill>
              </a:rPr>
              <a:t>Elementarladung e = 1,602176634*10</a:t>
            </a:r>
            <a:r>
              <a:rPr lang="de-DE" i="1" baseline="30000" dirty="0">
                <a:solidFill>
                  <a:schemeClr val="bg1">
                    <a:lumMod val="50000"/>
                  </a:schemeClr>
                </a:solidFill>
              </a:rPr>
              <a:t>-19</a:t>
            </a:r>
            <a:r>
              <a:rPr lang="de-DE" i="1" dirty="0">
                <a:solidFill>
                  <a:schemeClr val="bg1">
                    <a:lumMod val="50000"/>
                  </a:schemeClr>
                </a:solidFill>
              </a:rPr>
              <a:t> C</a:t>
            </a: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22394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b="0" i="0" u="none" strike="noStrike" kern="1200" cap="none" spc="0" normalizeH="0" baseline="0" noProof="0" dirty="0">
                <a:ln>
                  <a:noFill/>
                </a:ln>
                <a:solidFill>
                  <a:schemeClr val="tx1"/>
                </a:solidFill>
                <a:effectLst/>
                <a:uLnTx/>
                <a:uFillTx/>
                <a:latin typeface="+mn-lt"/>
                <a:ea typeface="+mj-ea"/>
                <a:cs typeface="+mj-cs"/>
              </a:rPr>
              <a:t>Der </a:t>
            </a:r>
            <a:r>
              <a:rPr lang="de-DE" b="1" dirty="0">
                <a:solidFill>
                  <a:schemeClr val="tx1"/>
                </a:solidFill>
                <a:latin typeface="Symbol" panose="05050102010706020507" pitchFamily="18" charset="2"/>
              </a:rPr>
              <a:t>l</a:t>
            </a:r>
            <a:r>
              <a:rPr lang="de-DE" dirty="0">
                <a:latin typeface="Symbol" panose="05050102010706020507" pitchFamily="18" charset="2"/>
              </a:rPr>
              <a:t> </a:t>
            </a:r>
            <a:r>
              <a:rPr lang="de-DE" dirty="0">
                <a:solidFill>
                  <a:schemeClr val="tx1"/>
                </a:solidFill>
                <a:latin typeface="+mn-lt"/>
              </a:rPr>
              <a:t>/ 2-Dipol</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0555F467-1825-7332-E431-E4DE39C54106}"/>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Spannungsbauch an den Enden, Spannungsknoten im Einspeisepunkt</a:t>
            </a:r>
          </a:p>
          <a:p>
            <a:pPr>
              <a:defRPr/>
            </a:pPr>
            <a:endParaRPr lang="de-DE" sz="1200" dirty="0">
              <a:solidFill>
                <a:srgbClr val="000000"/>
              </a:solidFill>
            </a:endParaRPr>
          </a:p>
          <a:p>
            <a:pPr>
              <a:defRPr/>
            </a:pPr>
            <a:r>
              <a:rPr lang="de-DE" dirty="0">
                <a:solidFill>
                  <a:srgbClr val="000000"/>
                </a:solidFill>
              </a:rPr>
              <a:t>Strombauch im Einspeisepunkt (Mitte), Stromknoten an den Enden</a:t>
            </a:r>
          </a:p>
          <a:p>
            <a:pPr marL="255581" lvl="1" indent="0">
              <a:buNone/>
              <a:defRPr/>
            </a:pPr>
            <a:r>
              <a:rPr lang="de-DE" dirty="0">
                <a:solidFill>
                  <a:srgbClr val="000000"/>
                </a:solidFill>
                <a:sym typeface="Wingdings" panose="05000000000000000000" pitchFamily="2" charset="2"/>
              </a:rPr>
              <a:t> stromgespeist, niederohmig (ca. 40 - 90 </a:t>
            </a:r>
            <a:r>
              <a:rPr lang="de-DE" dirty="0">
                <a:latin typeface="Symbol" panose="05050102010706020507" pitchFamily="18" charset="2"/>
              </a:rPr>
              <a:t>W, </a:t>
            </a:r>
            <a:r>
              <a:rPr lang="de-DE" dirty="0"/>
              <a:t>von Aufbauhöhe über Boden abhängig</a:t>
            </a:r>
            <a:r>
              <a:rPr lang="de-DE" dirty="0">
                <a:solidFill>
                  <a:srgbClr val="000000"/>
                </a:solidFill>
                <a:sym typeface="Wingdings" panose="05000000000000000000" pitchFamily="2" charset="2"/>
              </a:rPr>
              <a:t>)</a:t>
            </a:r>
          </a:p>
          <a:p>
            <a:pPr marL="233983" lvl="1" indent="0">
              <a:buNone/>
              <a:defRPr/>
            </a:pPr>
            <a:r>
              <a:rPr lang="de-DE" b="1" dirty="0">
                <a:solidFill>
                  <a:srgbClr val="000000"/>
                </a:solidFill>
                <a:sym typeface="Wingdings" panose="05000000000000000000" pitchFamily="2" charset="2"/>
              </a:rPr>
              <a:t>ca. 65-75 </a:t>
            </a:r>
            <a:r>
              <a:rPr lang="de-DE" b="1" dirty="0">
                <a:solidFill>
                  <a:srgbClr val="000000"/>
                </a:solidFill>
                <a:latin typeface="Symbol" panose="05050102010706020507" pitchFamily="18" charset="2"/>
                <a:sym typeface="Wingdings" panose="05000000000000000000" pitchFamily="2" charset="2"/>
              </a:rPr>
              <a:t>W</a:t>
            </a:r>
            <a:r>
              <a:rPr lang="de-DE" b="1" dirty="0">
                <a:solidFill>
                  <a:srgbClr val="000000"/>
                </a:solidFill>
                <a:sym typeface="Wingdings" panose="05000000000000000000" pitchFamily="2" charset="2"/>
              </a:rPr>
              <a:t> in einer Höhe von einer Wellenlänge über Boden</a:t>
            </a:r>
          </a:p>
          <a:p>
            <a:pPr marL="233983" lvl="1" indent="0">
              <a:buNone/>
              <a:defRPr/>
            </a:pPr>
            <a:endParaRPr lang="de-DE" sz="1200" b="1" dirty="0">
              <a:solidFill>
                <a:srgbClr val="000000"/>
              </a:solidFill>
              <a:sym typeface="Wingdings" panose="05000000000000000000" pitchFamily="2" charset="2"/>
            </a:endParaRPr>
          </a:p>
          <a:p>
            <a:pPr marL="233983" lvl="1" indent="0">
              <a:buNone/>
              <a:defRPr/>
            </a:pPr>
            <a:endParaRPr lang="de-DE" sz="1200" b="1" dirty="0">
              <a:solidFill>
                <a:srgbClr val="000000"/>
              </a:solidFill>
              <a:sym typeface="Wingdings" panose="05000000000000000000" pitchFamily="2" charset="2"/>
            </a:endParaRPr>
          </a:p>
          <a:p>
            <a:pPr marL="233983" lvl="1" indent="0">
              <a:buNone/>
              <a:defRPr/>
            </a:pPr>
            <a:endParaRPr lang="de-DE" sz="1200" b="1" dirty="0">
              <a:solidFill>
                <a:srgbClr val="000000"/>
              </a:solidFill>
              <a:sym typeface="Wingdings" panose="05000000000000000000" pitchFamily="2" charset="2"/>
            </a:endParaRPr>
          </a:p>
          <a:p>
            <a:pPr marL="233983" lvl="1" indent="0">
              <a:buNone/>
              <a:defRPr/>
            </a:pPr>
            <a:endParaRPr lang="de-DE" sz="1200" b="1" dirty="0">
              <a:solidFill>
                <a:srgbClr val="000000"/>
              </a:solidFill>
              <a:sym typeface="Wingdings" panose="05000000000000000000" pitchFamily="2" charset="2"/>
            </a:endParaRPr>
          </a:p>
          <a:p>
            <a:pPr>
              <a:defRPr/>
            </a:pPr>
            <a:r>
              <a:rPr lang="de-DE" b="1" dirty="0">
                <a:solidFill>
                  <a:srgbClr val="000000"/>
                </a:solidFill>
                <a:sym typeface="Wingdings" panose="05000000000000000000" pitchFamily="2" charset="2"/>
              </a:rPr>
              <a:t>Der Fußpunktwiderstand </a:t>
            </a:r>
            <a:r>
              <a:rPr lang="de-DE" dirty="0">
                <a:solidFill>
                  <a:srgbClr val="000000"/>
                </a:solidFill>
                <a:sym typeface="Wingdings" panose="05000000000000000000" pitchFamily="2" charset="2"/>
              </a:rPr>
              <a:t>(Eingangswiderstand) </a:t>
            </a:r>
            <a:r>
              <a:rPr lang="de-DE" b="1" dirty="0">
                <a:solidFill>
                  <a:srgbClr val="000000"/>
                </a:solidFill>
                <a:sym typeface="Wingdings" panose="05000000000000000000" pitchFamily="2" charset="2"/>
              </a:rPr>
              <a:t>zeigt sich bei Resonanz im Wesentlichen als Wirkwiderstand</a:t>
            </a:r>
          </a:p>
          <a:p>
            <a:pPr marL="0" indent="0">
              <a:buNone/>
              <a:defRPr/>
            </a:pPr>
            <a:endParaRPr lang="de-DE" b="1" dirty="0">
              <a:solidFill>
                <a:srgbClr val="000000"/>
              </a:solidFill>
              <a:sym typeface="Wingdings" panose="05000000000000000000" pitchFamily="2" charset="2"/>
            </a:endParaRPr>
          </a:p>
          <a:p>
            <a:pPr>
              <a:defRPr/>
            </a:pPr>
            <a:r>
              <a:rPr lang="de-DE" dirty="0">
                <a:solidFill>
                  <a:srgbClr val="000000"/>
                </a:solidFill>
                <a:sym typeface="Wingdings" panose="05000000000000000000" pitchFamily="2" charset="2"/>
              </a:rPr>
              <a:t>Wird der </a:t>
            </a:r>
            <a:r>
              <a:rPr lang="de-DE" dirty="0">
                <a:solidFill>
                  <a:srgbClr val="000000"/>
                </a:solidFill>
                <a:latin typeface="Symbol" panose="05050102010706020507" pitchFamily="18" charset="2"/>
                <a:sym typeface="Wingdings" panose="05000000000000000000" pitchFamily="2" charset="2"/>
              </a:rPr>
              <a:t>l</a:t>
            </a:r>
            <a:r>
              <a:rPr lang="de-DE" dirty="0">
                <a:solidFill>
                  <a:srgbClr val="000000"/>
                </a:solidFill>
                <a:sym typeface="Wingdings" panose="05000000000000000000" pitchFamily="2" charset="2"/>
              </a:rPr>
              <a:t>/2-Dipol unterhalb seiner Grundfrequenz betrieben, so ist die </a:t>
            </a:r>
            <a:r>
              <a:rPr lang="de-DE" dirty="0" err="1">
                <a:solidFill>
                  <a:srgbClr val="000000"/>
                </a:solidFill>
                <a:sym typeface="Wingdings" panose="05000000000000000000" pitchFamily="2" charset="2"/>
              </a:rPr>
              <a:t>Fusspunktimpedanz</a:t>
            </a:r>
            <a:r>
              <a:rPr lang="de-DE" dirty="0">
                <a:solidFill>
                  <a:srgbClr val="000000"/>
                </a:solidFill>
                <a:sym typeface="Wingdings" panose="05000000000000000000" pitchFamily="2" charset="2"/>
              </a:rPr>
              <a:t> kapazitiv, wird er oberhalb seiner Grundfrequenz betrieben, so ist die </a:t>
            </a:r>
            <a:r>
              <a:rPr lang="de-DE" dirty="0" err="1">
                <a:solidFill>
                  <a:srgbClr val="000000"/>
                </a:solidFill>
                <a:sym typeface="Wingdings" panose="05000000000000000000" pitchFamily="2" charset="2"/>
              </a:rPr>
              <a:t>Fusspunktimpedanz</a:t>
            </a:r>
            <a:r>
              <a:rPr lang="de-DE" dirty="0">
                <a:solidFill>
                  <a:srgbClr val="000000"/>
                </a:solidFill>
                <a:sym typeface="Wingdings" panose="05000000000000000000" pitchFamily="2" charset="2"/>
              </a:rPr>
              <a:t> induktiv.</a:t>
            </a:r>
          </a:p>
          <a:p>
            <a:pPr marL="0" indent="0">
              <a:buNone/>
              <a:defRPr/>
            </a:pPr>
            <a:endParaRPr lang="de-DE" b="1"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p:txBody>
      </p:sp>
      <p:grpSp>
        <p:nvGrpSpPr>
          <p:cNvPr id="7" name="Gruppieren 6">
            <a:extLst>
              <a:ext uri="{FF2B5EF4-FFF2-40B4-BE49-F238E27FC236}">
                <a16:creationId xmlns:a16="http://schemas.microsoft.com/office/drawing/2014/main" id="{7967C7C0-5E48-38D3-974D-A1BEC9E1602A}"/>
              </a:ext>
            </a:extLst>
          </p:cNvPr>
          <p:cNvGrpSpPr/>
          <p:nvPr/>
        </p:nvGrpSpPr>
        <p:grpSpPr>
          <a:xfrm>
            <a:off x="8073334" y="1191089"/>
            <a:ext cx="2766259" cy="1887015"/>
            <a:chOff x="5216840" y="1067088"/>
            <a:chExt cx="2766259" cy="1887015"/>
          </a:xfrm>
        </p:grpSpPr>
        <p:grpSp>
          <p:nvGrpSpPr>
            <p:cNvPr id="8" name="Gruppieren 7">
              <a:extLst>
                <a:ext uri="{FF2B5EF4-FFF2-40B4-BE49-F238E27FC236}">
                  <a16:creationId xmlns:a16="http://schemas.microsoft.com/office/drawing/2014/main" id="{B32962BD-DA7E-37E0-14F9-E9D30589FC8D}"/>
                </a:ext>
              </a:extLst>
            </p:cNvPr>
            <p:cNvGrpSpPr/>
            <p:nvPr/>
          </p:nvGrpSpPr>
          <p:grpSpPr>
            <a:xfrm>
              <a:off x="5551420" y="1945683"/>
              <a:ext cx="1914977" cy="664449"/>
              <a:chOff x="8134885" y="2822614"/>
              <a:chExt cx="1914977" cy="664449"/>
            </a:xfrm>
          </p:grpSpPr>
          <p:cxnSp>
            <p:nvCxnSpPr>
              <p:cNvPr id="22" name="Gerader Verbinder 21">
                <a:extLst>
                  <a:ext uri="{FF2B5EF4-FFF2-40B4-BE49-F238E27FC236}">
                    <a16:creationId xmlns:a16="http://schemas.microsoft.com/office/drawing/2014/main" id="{4A8C4246-86FA-1218-7804-C0AB9D3A0CA8}"/>
                  </a:ext>
                </a:extLst>
              </p:cNvPr>
              <p:cNvCxnSpPr/>
              <p:nvPr/>
            </p:nvCxnSpPr>
            <p:spPr>
              <a:xfrm>
                <a:off x="10049862" y="2832521"/>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17D1EDE4-DDD8-71C3-F984-E932ED4E9275}"/>
                  </a:ext>
                </a:extLst>
              </p:cNvPr>
              <p:cNvCxnSpPr/>
              <p:nvPr/>
            </p:nvCxnSpPr>
            <p:spPr>
              <a:xfrm flipV="1">
                <a:off x="8134885" y="3356790"/>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12353AD-3C20-E13E-6E23-939006749D41}"/>
                  </a:ext>
                </a:extLst>
              </p:cNvPr>
              <p:cNvSpPr txBox="1"/>
              <p:nvPr/>
            </p:nvSpPr>
            <p:spPr>
              <a:xfrm>
                <a:off x="8825450" y="3033051"/>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p>
            </p:txBody>
          </p:sp>
          <p:cxnSp>
            <p:nvCxnSpPr>
              <p:cNvPr id="25" name="Gerader Verbinder 24">
                <a:extLst>
                  <a:ext uri="{FF2B5EF4-FFF2-40B4-BE49-F238E27FC236}">
                    <a16:creationId xmlns:a16="http://schemas.microsoft.com/office/drawing/2014/main" id="{DD5EFDD3-6A05-BAD2-FF9E-E8288A45BF82}"/>
                  </a:ext>
                </a:extLst>
              </p:cNvPr>
              <p:cNvCxnSpPr/>
              <p:nvPr/>
            </p:nvCxnSpPr>
            <p:spPr>
              <a:xfrm>
                <a:off x="8134885" y="2822614"/>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72100F30-28DB-64B8-D93A-38B4FCE3993D}"/>
                </a:ext>
              </a:extLst>
            </p:cNvPr>
            <p:cNvSpPr txBox="1"/>
            <p:nvPr/>
          </p:nvSpPr>
          <p:spPr>
            <a:xfrm>
              <a:off x="5216840" y="1067088"/>
              <a:ext cx="2766259" cy="369332"/>
            </a:xfrm>
            <a:prstGeom prst="rect">
              <a:avLst/>
            </a:prstGeom>
            <a:noFill/>
          </p:spPr>
          <p:txBody>
            <a:bodyPr wrap="square" rtlCol="0">
              <a:spAutoFit/>
            </a:bodyPr>
            <a:lstStyle/>
            <a:p>
              <a:r>
                <a:rPr lang="de-DE" dirty="0"/>
                <a:t>Halbwellendipol, </a:t>
              </a:r>
              <a:r>
                <a:rPr lang="de-DE" dirty="0">
                  <a:latin typeface="Symbol" panose="05050102010706020507" pitchFamily="18" charset="2"/>
                </a:rPr>
                <a:t>l</a:t>
              </a:r>
              <a:r>
                <a:rPr lang="de-DE" dirty="0"/>
                <a:t>/2-Dipol</a:t>
              </a:r>
            </a:p>
          </p:txBody>
        </p:sp>
        <p:grpSp>
          <p:nvGrpSpPr>
            <p:cNvPr id="10" name="Gruppieren 9">
              <a:extLst>
                <a:ext uri="{FF2B5EF4-FFF2-40B4-BE49-F238E27FC236}">
                  <a16:creationId xmlns:a16="http://schemas.microsoft.com/office/drawing/2014/main" id="{0B7429D5-6FCB-209C-D4B5-D6A9A12A0D3F}"/>
                </a:ext>
              </a:extLst>
            </p:cNvPr>
            <p:cNvGrpSpPr/>
            <p:nvPr/>
          </p:nvGrpSpPr>
          <p:grpSpPr>
            <a:xfrm>
              <a:off x="5551422" y="1535761"/>
              <a:ext cx="1941063" cy="1418342"/>
              <a:chOff x="3444147" y="4028010"/>
              <a:chExt cx="1941063" cy="1418342"/>
            </a:xfrm>
          </p:grpSpPr>
          <p:grpSp>
            <p:nvGrpSpPr>
              <p:cNvPr id="14" name="Gruppieren 13">
                <a:extLst>
                  <a:ext uri="{FF2B5EF4-FFF2-40B4-BE49-F238E27FC236}">
                    <a16:creationId xmlns:a16="http://schemas.microsoft.com/office/drawing/2014/main" id="{8FA380D5-FA83-FCDC-5501-0339E2FE3746}"/>
                  </a:ext>
                </a:extLst>
              </p:cNvPr>
              <p:cNvGrpSpPr/>
              <p:nvPr/>
            </p:nvGrpSpPr>
            <p:grpSpPr>
              <a:xfrm>
                <a:off x="3444247" y="4028010"/>
                <a:ext cx="1940963" cy="1418342"/>
                <a:chOff x="3444247" y="4028010"/>
                <a:chExt cx="1940963" cy="1418342"/>
              </a:xfrm>
            </p:grpSpPr>
            <p:sp>
              <p:nvSpPr>
                <p:cNvPr id="18" name="Ellipse 17">
                  <a:extLst>
                    <a:ext uri="{FF2B5EF4-FFF2-40B4-BE49-F238E27FC236}">
                      <a16:creationId xmlns:a16="http://schemas.microsoft.com/office/drawing/2014/main" id="{096320CE-EED3-AB19-5344-F740C7D342DD}"/>
                    </a:ext>
                  </a:extLst>
                </p:cNvPr>
                <p:cNvSpPr/>
                <p:nvPr/>
              </p:nvSpPr>
              <p:spPr>
                <a:xfrm>
                  <a:off x="4438695" y="44060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8D814B5E-87AF-A48E-7D75-3D22D2814A3B}"/>
                    </a:ext>
                  </a:extLst>
                </p:cNvPr>
                <p:cNvSpPr/>
                <p:nvPr/>
              </p:nvSpPr>
              <p:spPr>
                <a:xfrm>
                  <a:off x="4276366" y="44060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AC1D964B-D0A0-6861-D382-9A90D6CBAA7D}"/>
                    </a:ext>
                  </a:extLst>
                </p:cNvPr>
                <p:cNvSpPr txBox="1"/>
                <p:nvPr/>
              </p:nvSpPr>
              <p:spPr>
                <a:xfrm>
                  <a:off x="3472507" y="5077020"/>
                  <a:ext cx="1912703" cy="369332"/>
                </a:xfrm>
                <a:prstGeom prst="rect">
                  <a:avLst/>
                </a:prstGeom>
                <a:noFill/>
              </p:spPr>
              <p:txBody>
                <a:bodyPr wrap="none" rtlCol="0">
                  <a:spAutoFit/>
                </a:bodyPr>
                <a:lstStyle/>
                <a:p>
                  <a:pPr algn="ctr"/>
                  <a:r>
                    <a:rPr lang="de-DE" dirty="0"/>
                    <a:t>Verteilung von </a:t>
                  </a:r>
                  <a:r>
                    <a:rPr lang="de-DE" dirty="0">
                      <a:solidFill>
                        <a:srgbClr val="00B0F0"/>
                      </a:solidFill>
                    </a:rPr>
                    <a:t>U</a:t>
                  </a:r>
                  <a:r>
                    <a:rPr lang="de-DE" dirty="0"/>
                    <a:t>, </a:t>
                  </a:r>
                  <a:r>
                    <a:rPr lang="de-DE" dirty="0">
                      <a:solidFill>
                        <a:srgbClr val="FF0000"/>
                      </a:solidFill>
                    </a:rPr>
                    <a:t>I</a:t>
                  </a:r>
                </a:p>
              </p:txBody>
            </p:sp>
            <p:sp>
              <p:nvSpPr>
                <p:cNvPr id="21" name="Freihandform 147">
                  <a:extLst>
                    <a:ext uri="{FF2B5EF4-FFF2-40B4-BE49-F238E27FC236}">
                      <a16:creationId xmlns:a16="http://schemas.microsoft.com/office/drawing/2014/main" id="{8C52FCE5-D830-6A62-6C51-C5420A01E4E5}"/>
                    </a:ext>
                  </a:extLst>
                </p:cNvPr>
                <p:cNvSpPr/>
                <p:nvPr/>
              </p:nvSpPr>
              <p:spPr>
                <a:xfrm>
                  <a:off x="3444247" y="4028010"/>
                  <a:ext cx="1905482" cy="85538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6F7016D-ADC3-85C4-07D8-06434CF7F626}"/>
                    </a:ext>
                  </a:extLst>
                </p:cNvPr>
                <p:cNvCxnSpPr/>
                <p:nvPr/>
              </p:nvCxnSpPr>
              <p:spPr>
                <a:xfrm rot="5400000">
                  <a:off x="3867643" y="4042173"/>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08DEC57C-3A08-51E5-AAA4-E85C7276E51B}"/>
                    </a:ext>
                  </a:extLst>
                </p:cNvPr>
                <p:cNvCxnSpPr/>
                <p:nvPr/>
              </p:nvCxnSpPr>
              <p:spPr>
                <a:xfrm rot="5400000">
                  <a:off x="4954620" y="4050064"/>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Freihandform 162">
                <a:extLst>
                  <a:ext uri="{FF2B5EF4-FFF2-40B4-BE49-F238E27FC236}">
                    <a16:creationId xmlns:a16="http://schemas.microsoft.com/office/drawing/2014/main" id="{02C38AC4-D393-BAFA-7283-47F5FC8109A9}"/>
                  </a:ext>
                </a:extLst>
              </p:cNvPr>
              <p:cNvSpPr/>
              <p:nvPr/>
            </p:nvSpPr>
            <p:spPr>
              <a:xfrm rot="10800000" flipV="1">
                <a:off x="3444147" y="4092099"/>
                <a:ext cx="1914975" cy="36734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164214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b="0" i="0" u="none" strike="noStrike" kern="1200" cap="none" spc="0" normalizeH="0" baseline="0" noProof="0" dirty="0">
                <a:ln>
                  <a:noFill/>
                </a:ln>
                <a:solidFill>
                  <a:schemeClr val="tx1"/>
                </a:solidFill>
                <a:effectLst/>
                <a:uLnTx/>
                <a:uFillTx/>
                <a:latin typeface="+mn-lt"/>
                <a:ea typeface="+mj-ea"/>
                <a:cs typeface="+mj-cs"/>
              </a:rPr>
              <a:t>Verkürzungsfaktor</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0555F467-1825-7332-E431-E4DE39C54106}"/>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sym typeface="Wingdings" panose="05000000000000000000" pitchFamily="2" charset="2"/>
              </a:rPr>
              <a:t>Bei der mechanischen Realisierung von Antennen ist ein </a:t>
            </a:r>
            <a:r>
              <a:rPr lang="de-DE" b="1" dirty="0">
                <a:solidFill>
                  <a:srgbClr val="000000"/>
                </a:solidFill>
                <a:sym typeface="Wingdings" panose="05000000000000000000" pitchFamily="2" charset="2"/>
              </a:rPr>
              <a:t>Verkürzungsfaktor</a:t>
            </a:r>
            <a:r>
              <a:rPr lang="de-DE" dirty="0">
                <a:solidFill>
                  <a:srgbClr val="000000"/>
                </a:solidFill>
                <a:sym typeface="Wingdings" panose="05000000000000000000" pitchFamily="2" charset="2"/>
              </a:rPr>
              <a:t> zu berücksichtigen, </a:t>
            </a:r>
            <a:r>
              <a:rPr lang="de-DE" b="1" dirty="0">
                <a:solidFill>
                  <a:srgbClr val="000000"/>
                </a:solidFill>
                <a:sym typeface="Wingdings" panose="05000000000000000000" pitchFamily="2" charset="2"/>
              </a:rPr>
              <a:t>da sich die Antenne nicht im idealen Raum befindet und weil sie nicht unendlich dünn ist.</a:t>
            </a:r>
          </a:p>
          <a:p>
            <a:pPr marL="0" indent="0">
              <a:buNone/>
              <a:defRPr/>
            </a:pPr>
            <a:endParaRPr lang="de-DE" b="1" dirty="0">
              <a:solidFill>
                <a:srgbClr val="000000"/>
              </a:solidFill>
              <a:sym typeface="Wingdings" panose="05000000000000000000" pitchFamily="2" charset="2"/>
            </a:endParaRPr>
          </a:p>
          <a:p>
            <a:pPr marL="0" indent="0">
              <a:buNone/>
              <a:defRPr/>
            </a:pPr>
            <a:r>
              <a:rPr lang="de-DE" dirty="0">
                <a:solidFill>
                  <a:srgbClr val="000000"/>
                </a:solidFill>
                <a:sym typeface="Wingdings" panose="05000000000000000000" pitchFamily="2" charset="2"/>
              </a:rPr>
              <a:t>Kapazitive Einflüsse der Umgebung und der Durchmesser des Strahlers verlängern die Antenne elektrisch.</a:t>
            </a:r>
          </a:p>
          <a:p>
            <a:pPr marL="0" indent="0">
              <a:buNone/>
              <a:defRPr/>
            </a:pPr>
            <a:endParaRPr lang="de-DE" dirty="0">
              <a:solidFill>
                <a:srgbClr val="000000"/>
              </a:solidFill>
              <a:sym typeface="Wingdings" panose="05000000000000000000" pitchFamily="2" charset="2"/>
            </a:endParaRPr>
          </a:p>
          <a:p>
            <a:pPr marL="0" indent="0">
              <a:buNone/>
              <a:defRPr/>
            </a:pPr>
            <a:r>
              <a:rPr lang="de-DE" b="1" dirty="0">
                <a:solidFill>
                  <a:srgbClr val="000000"/>
                </a:solidFill>
              </a:rPr>
              <a:t>Der Verkürzungsfaktor ist das Verhältnis der Ausbreitungsgeschwindigkeit entlang der Leitung zur Ausbreitungsgeschwindigkeit im Vakuum</a:t>
            </a:r>
          </a:p>
          <a:p>
            <a:pPr marL="0" indent="0">
              <a:buNone/>
              <a:defRPr/>
            </a:pPr>
            <a:endParaRPr lang="de-DE" b="1" dirty="0">
              <a:solidFill>
                <a:srgbClr val="000000"/>
              </a:solidFill>
            </a:endParaRPr>
          </a:p>
          <a:p>
            <a:pPr marL="0" indent="-21598">
              <a:buNone/>
              <a:defRPr/>
            </a:pPr>
            <a:r>
              <a:rPr lang="de-DE" dirty="0">
                <a:solidFill>
                  <a:srgbClr val="000000"/>
                </a:solidFill>
                <a:sym typeface="Wingdings" panose="05000000000000000000" pitchFamily="2" charset="2"/>
              </a:rPr>
              <a:t>Für KW-Drahtantennen ergibt sich ein Verkürzungsfaktor von ca. 0,95 (= </a:t>
            </a:r>
            <a:r>
              <a:rPr lang="de-DE" b="1" dirty="0">
                <a:solidFill>
                  <a:srgbClr val="000000"/>
                </a:solidFill>
                <a:sym typeface="Wingdings" panose="05000000000000000000" pitchFamily="2" charset="2"/>
              </a:rPr>
              <a:t>95%</a:t>
            </a:r>
            <a:r>
              <a:rPr lang="de-DE" dirty="0">
                <a:solidFill>
                  <a:srgbClr val="000000"/>
                </a:solidFill>
                <a:sym typeface="Wingdings" panose="05000000000000000000" pitchFamily="2" charset="2"/>
              </a:rPr>
              <a:t>)</a:t>
            </a:r>
            <a:br>
              <a:rPr lang="de-DE" dirty="0">
                <a:solidFill>
                  <a:srgbClr val="000000"/>
                </a:solidFill>
                <a:sym typeface="Wingdings" panose="05000000000000000000" pitchFamily="2" charset="2"/>
              </a:rPr>
            </a:br>
            <a:r>
              <a:rPr lang="de-DE" dirty="0">
                <a:solidFill>
                  <a:srgbClr val="000000"/>
                </a:solidFill>
                <a:sym typeface="Wingdings" panose="05000000000000000000" pitchFamily="2" charset="2"/>
              </a:rPr>
              <a:t>(bei üblichen Drahtstärken für Kurzwellen-Drahtantennen)</a:t>
            </a:r>
          </a:p>
          <a:p>
            <a:pPr marL="0" indent="-21598">
              <a:buNone/>
              <a:defRPr/>
            </a:pPr>
            <a:endParaRPr lang="de-DE" dirty="0">
              <a:solidFill>
                <a:srgbClr val="000000"/>
              </a:solidFill>
              <a:sym typeface="Wingdings" panose="05000000000000000000" pitchFamily="2" charset="2"/>
            </a:endParaRPr>
          </a:p>
          <a:p>
            <a:pPr marL="0" indent="-21598">
              <a:buNone/>
              <a:defRPr/>
            </a:pPr>
            <a:r>
              <a:rPr lang="de-DE" dirty="0">
                <a:solidFill>
                  <a:srgbClr val="000000"/>
                </a:solidFill>
                <a:sym typeface="Wingdings" panose="05000000000000000000" pitchFamily="2" charset="2"/>
              </a:rPr>
              <a:t>Die Mechanische Länge berechnet sich dann nach: </a:t>
            </a:r>
            <a:r>
              <a:rPr lang="de-DE" dirty="0" err="1">
                <a:solidFill>
                  <a:srgbClr val="000000"/>
                </a:solidFill>
                <a:sym typeface="Wingdings" panose="05000000000000000000" pitchFamily="2" charset="2"/>
              </a:rPr>
              <a:t>l</a:t>
            </a:r>
            <a:r>
              <a:rPr lang="de-DE" baseline="-25000" dirty="0" err="1">
                <a:solidFill>
                  <a:srgbClr val="000000"/>
                </a:solidFill>
                <a:sym typeface="Wingdings" panose="05000000000000000000" pitchFamily="2" charset="2"/>
              </a:rPr>
              <a:t>mechanisch</a:t>
            </a:r>
            <a:r>
              <a:rPr lang="de-DE" dirty="0">
                <a:solidFill>
                  <a:srgbClr val="000000"/>
                </a:solidFill>
                <a:sym typeface="Wingdings" panose="05000000000000000000" pitchFamily="2" charset="2"/>
              </a:rPr>
              <a:t> = 0,95 * </a:t>
            </a:r>
            <a:r>
              <a:rPr lang="de-DE" dirty="0">
                <a:latin typeface="Symbol" panose="05050102010706020507" pitchFamily="18" charset="2"/>
              </a:rPr>
              <a:t>l</a:t>
            </a:r>
            <a:r>
              <a:rPr lang="de-DE" dirty="0"/>
              <a:t> / 2</a:t>
            </a:r>
          </a:p>
          <a:p>
            <a:pPr lvl="1">
              <a:defRPr/>
            </a:pPr>
            <a:endParaRPr lang="de-DE" b="1" dirty="0">
              <a:solidFill>
                <a:srgbClr val="000000"/>
              </a:solidFill>
            </a:endParaRPr>
          </a:p>
        </p:txBody>
      </p:sp>
    </p:spTree>
    <p:extLst>
      <p:ext uri="{BB962C8B-B14F-4D97-AF65-F5344CB8AC3E}">
        <p14:creationId xmlns:p14="http://schemas.microsoft.com/office/powerpoint/2010/main" val="417017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b="0" i="0" u="none" strike="noStrike" kern="1200" cap="none" spc="0" normalizeH="0" baseline="0" noProof="0" dirty="0">
                <a:ln>
                  <a:noFill/>
                </a:ln>
                <a:solidFill>
                  <a:schemeClr val="tx1"/>
                </a:solidFill>
                <a:effectLst/>
                <a:uLnTx/>
                <a:uFillTx/>
                <a:latin typeface="+mn-lt"/>
                <a:ea typeface="+mj-ea"/>
                <a:cs typeface="+mj-cs"/>
              </a:rPr>
              <a:t>Skin-Effekt</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0555F467-1825-7332-E431-E4DE39C54106}"/>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sym typeface="Wingdings" panose="05000000000000000000" pitchFamily="2" charset="2"/>
              </a:rPr>
              <a:t>Mit zunehmender Frequenz verlagert sich der Elektronenstrom</a:t>
            </a:r>
            <a:br>
              <a:rPr lang="de-DE" b="1" dirty="0">
                <a:solidFill>
                  <a:srgbClr val="000000"/>
                </a:solidFill>
                <a:sym typeface="Wingdings" panose="05000000000000000000" pitchFamily="2" charset="2"/>
              </a:rPr>
            </a:br>
            <a:r>
              <a:rPr lang="de-DE" b="1" dirty="0">
                <a:solidFill>
                  <a:srgbClr val="000000"/>
                </a:solidFill>
                <a:sym typeface="Wingdings" panose="05000000000000000000" pitchFamily="2" charset="2"/>
              </a:rPr>
              <a:t>mehr und mehr hin zur Oberfläche eines Leiters </a:t>
            </a:r>
            <a:r>
              <a:rPr lang="de-DE" dirty="0">
                <a:solidFill>
                  <a:srgbClr val="000000"/>
                </a:solidFill>
                <a:sym typeface="Wingdings" panose="05000000000000000000" pitchFamily="2" charset="2"/>
              </a:rPr>
              <a:t>(Skin = hier Außenhaut).</a:t>
            </a:r>
          </a:p>
          <a:p>
            <a:pPr>
              <a:defRPr/>
            </a:pPr>
            <a:endParaRPr lang="de-DE" dirty="0">
              <a:solidFill>
                <a:srgbClr val="000000"/>
              </a:solidFill>
              <a:sym typeface="Wingdings" panose="05000000000000000000" pitchFamily="2" charset="2"/>
            </a:endParaRPr>
          </a:p>
          <a:p>
            <a:pPr>
              <a:defRPr/>
            </a:pPr>
            <a:r>
              <a:rPr lang="de-DE" dirty="0">
                <a:solidFill>
                  <a:srgbClr val="000000"/>
                </a:solidFill>
                <a:sym typeface="Wingdings" panose="05000000000000000000" pitchFamily="2" charset="2"/>
              </a:rPr>
              <a:t>Durch den Skin-Effekt verringert sich der für den Stromfluss wirksame</a:t>
            </a:r>
            <a:br>
              <a:rPr lang="de-DE" dirty="0">
                <a:solidFill>
                  <a:srgbClr val="000000"/>
                </a:solidFill>
                <a:sym typeface="Wingdings" panose="05000000000000000000" pitchFamily="2" charset="2"/>
              </a:rPr>
            </a:br>
            <a:r>
              <a:rPr lang="de-DE" dirty="0">
                <a:solidFill>
                  <a:srgbClr val="000000"/>
                </a:solidFill>
                <a:sym typeface="Wingdings" panose="05000000000000000000" pitchFamily="2" charset="2"/>
              </a:rPr>
              <a:t>Querschnitt und der ohmsche Verlustwiderstand steigt an.</a:t>
            </a:r>
          </a:p>
          <a:p>
            <a:pPr>
              <a:defRPr/>
            </a:pPr>
            <a:endParaRPr lang="de-DE" dirty="0">
              <a:solidFill>
                <a:srgbClr val="000000"/>
              </a:solidFill>
              <a:sym typeface="Wingdings" panose="05000000000000000000" pitchFamily="2" charset="2"/>
            </a:endParaRPr>
          </a:p>
          <a:p>
            <a:pPr>
              <a:defRPr/>
            </a:pPr>
            <a:r>
              <a:rPr lang="de-DE" dirty="0">
                <a:solidFill>
                  <a:srgbClr val="000000"/>
                </a:solidFill>
                <a:sym typeface="Wingdings" panose="05000000000000000000" pitchFamily="2" charset="2"/>
              </a:rPr>
              <a:t>Insbesondere bei sehr hohe Frequenzen sollten Oberflächen daher</a:t>
            </a:r>
            <a:br>
              <a:rPr lang="de-DE" dirty="0">
                <a:solidFill>
                  <a:srgbClr val="000000"/>
                </a:solidFill>
                <a:sym typeface="Wingdings" panose="05000000000000000000" pitchFamily="2" charset="2"/>
              </a:rPr>
            </a:br>
            <a:r>
              <a:rPr lang="de-DE" dirty="0">
                <a:solidFill>
                  <a:srgbClr val="000000"/>
                </a:solidFill>
                <a:sym typeface="Wingdings" panose="05000000000000000000" pitchFamily="2" charset="2"/>
              </a:rPr>
              <a:t>besonders leitfähig ausgeführt werden.</a:t>
            </a:r>
          </a:p>
          <a:p>
            <a:pPr>
              <a:defRPr/>
            </a:pPr>
            <a:endParaRPr lang="de-DE" dirty="0">
              <a:solidFill>
                <a:srgbClr val="000000"/>
              </a:solidFill>
              <a:sym typeface="Wingdings" panose="05000000000000000000" pitchFamily="2" charset="2"/>
            </a:endParaRPr>
          </a:p>
          <a:p>
            <a:pPr>
              <a:defRPr/>
            </a:pPr>
            <a:endParaRPr lang="de-DE" dirty="0">
              <a:solidFill>
                <a:srgbClr val="000000"/>
              </a:solidFill>
              <a:sym typeface="Wingdings" panose="05000000000000000000" pitchFamily="2" charset="2"/>
            </a:endParaRPr>
          </a:p>
          <a:p>
            <a:pPr>
              <a:defRPr/>
            </a:pPr>
            <a:r>
              <a:rPr lang="de-DE" dirty="0">
                <a:solidFill>
                  <a:srgbClr val="000000"/>
                </a:solidFill>
                <a:sym typeface="Wingdings" panose="05000000000000000000" pitchFamily="2" charset="2"/>
              </a:rPr>
              <a:t>Da für den </a:t>
            </a:r>
            <a:r>
              <a:rPr lang="de-DE" dirty="0" err="1">
                <a:solidFill>
                  <a:srgbClr val="000000"/>
                </a:solidFill>
                <a:sym typeface="Wingdings" panose="05000000000000000000" pitchFamily="2" charset="2"/>
              </a:rPr>
              <a:t>Stromfluß</a:t>
            </a:r>
            <a:r>
              <a:rPr lang="de-DE" dirty="0">
                <a:solidFill>
                  <a:srgbClr val="000000"/>
                </a:solidFill>
                <a:sym typeface="Wingdings" panose="05000000000000000000" pitchFamily="2" charset="2"/>
              </a:rPr>
              <a:t> ohnehin hauptsächlich die Leiteroberfläche relevant</a:t>
            </a:r>
            <a:br>
              <a:rPr lang="de-DE" dirty="0">
                <a:solidFill>
                  <a:srgbClr val="000000"/>
                </a:solidFill>
                <a:sym typeface="Wingdings" panose="05000000000000000000" pitchFamily="2" charset="2"/>
              </a:rPr>
            </a:br>
            <a:r>
              <a:rPr lang="de-DE" dirty="0">
                <a:solidFill>
                  <a:srgbClr val="000000"/>
                </a:solidFill>
                <a:sym typeface="Wingdings" panose="05000000000000000000" pitchFamily="2" charset="2"/>
              </a:rPr>
              <a:t>ist, kann im Antennenbau anstelle von massiven Leitern auf dünnwandige</a:t>
            </a:r>
            <a:br>
              <a:rPr lang="de-DE" dirty="0">
                <a:solidFill>
                  <a:srgbClr val="000000"/>
                </a:solidFill>
                <a:sym typeface="Wingdings" panose="05000000000000000000" pitchFamily="2" charset="2"/>
              </a:rPr>
            </a:br>
            <a:r>
              <a:rPr lang="de-DE" dirty="0">
                <a:solidFill>
                  <a:srgbClr val="000000"/>
                </a:solidFill>
                <a:sym typeface="Wingdings" panose="05000000000000000000" pitchFamily="2" charset="2"/>
              </a:rPr>
              <a:t>und somit leichte Rohre zurückgegriffen werden.</a:t>
            </a:r>
            <a:endParaRPr lang="de-DE" dirty="0">
              <a:solidFill>
                <a:srgbClr val="000000"/>
              </a:solidFill>
            </a:endParaRPr>
          </a:p>
        </p:txBody>
      </p:sp>
      <p:sp>
        <p:nvSpPr>
          <p:cNvPr id="7" name="Ellipse 6">
            <a:extLst>
              <a:ext uri="{FF2B5EF4-FFF2-40B4-BE49-F238E27FC236}">
                <a16:creationId xmlns:a16="http://schemas.microsoft.com/office/drawing/2014/main" id="{EEEE244F-50B2-3473-C015-954202991E25}"/>
              </a:ext>
            </a:extLst>
          </p:cNvPr>
          <p:cNvSpPr/>
          <p:nvPr/>
        </p:nvSpPr>
        <p:spPr>
          <a:xfrm>
            <a:off x="7822201" y="1099957"/>
            <a:ext cx="1261342" cy="1261342"/>
          </a:xfrm>
          <a:prstGeom prst="ellipse">
            <a:avLst/>
          </a:prstGeom>
          <a:gradFill flip="none" rotWithShape="1">
            <a:gsLst>
              <a:gs pos="0">
                <a:schemeClr val="accent1">
                  <a:lumMod val="40000"/>
                  <a:lumOff val="60000"/>
                  <a:alpha val="0"/>
                </a:schemeClr>
              </a:gs>
              <a:gs pos="56000">
                <a:srgbClr val="0070C0"/>
              </a:gs>
            </a:gsLst>
            <a:path path="circle">
              <a:fillToRect l="50000" t="50000" r="50000" b="50000"/>
            </a:path>
            <a:tileRect/>
          </a:gra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a:extLst>
              <a:ext uri="{FF2B5EF4-FFF2-40B4-BE49-F238E27FC236}">
                <a16:creationId xmlns:a16="http://schemas.microsoft.com/office/drawing/2014/main" id="{7E07001A-5282-34F3-AADC-2F90D80458A1}"/>
              </a:ext>
            </a:extLst>
          </p:cNvPr>
          <p:cNvCxnSpPr>
            <a:cxnSpLocks/>
            <a:stCxn id="7" idx="7"/>
          </p:cNvCxnSpPr>
          <p:nvPr/>
        </p:nvCxnSpPr>
        <p:spPr>
          <a:xfrm flipH="1">
            <a:off x="8647404" y="1284676"/>
            <a:ext cx="251420" cy="262049"/>
          </a:xfrm>
          <a:prstGeom prst="straightConnector1">
            <a:avLst/>
          </a:prstGeom>
          <a:ln w="254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9030B09-DDCA-1182-8CC8-02F184085C8A}"/>
              </a:ext>
            </a:extLst>
          </p:cNvPr>
          <p:cNvSpPr txBox="1"/>
          <p:nvPr/>
        </p:nvSpPr>
        <p:spPr>
          <a:xfrm>
            <a:off x="9085572" y="1132131"/>
            <a:ext cx="1646348" cy="523220"/>
          </a:xfrm>
          <a:prstGeom prst="rect">
            <a:avLst/>
          </a:prstGeom>
          <a:noFill/>
        </p:spPr>
        <p:txBody>
          <a:bodyPr wrap="none" rtlCol="0">
            <a:spAutoFit/>
          </a:bodyPr>
          <a:lstStyle/>
          <a:p>
            <a:r>
              <a:rPr lang="de-DE" sz="1400" dirty="0"/>
              <a:t>Feld-Eindringtiefe:</a:t>
            </a:r>
          </a:p>
          <a:p>
            <a:r>
              <a:rPr lang="de-DE" sz="1400" dirty="0"/>
              <a:t>Abfall auf 1/e </a:t>
            </a:r>
            <a:r>
              <a:rPr lang="de-DE" sz="1400" i="0" dirty="0">
                <a:effectLst/>
              </a:rPr>
              <a:t>≈ 37%</a:t>
            </a:r>
            <a:endParaRPr lang="de-DE" sz="1400" dirty="0"/>
          </a:p>
        </p:txBody>
      </p:sp>
      <p:graphicFrame>
        <p:nvGraphicFramePr>
          <p:cNvPr id="15" name="Tabelle 14">
            <a:extLst>
              <a:ext uri="{FF2B5EF4-FFF2-40B4-BE49-F238E27FC236}">
                <a16:creationId xmlns:a16="http://schemas.microsoft.com/office/drawing/2014/main" id="{E7830D5A-30CF-1E66-6746-E2DF02B82FE6}"/>
              </a:ext>
            </a:extLst>
          </p:cNvPr>
          <p:cNvGraphicFramePr>
            <a:graphicFrameLocks noGrp="1"/>
          </p:cNvGraphicFramePr>
          <p:nvPr>
            <p:extLst>
              <p:ext uri="{D42A27DB-BD31-4B8C-83A1-F6EECF244321}">
                <p14:modId xmlns:p14="http://schemas.microsoft.com/office/powerpoint/2010/main" val="1245272857"/>
              </p:ext>
            </p:extLst>
          </p:nvPr>
        </p:nvGraphicFramePr>
        <p:xfrm>
          <a:off x="7868743" y="2454733"/>
          <a:ext cx="2594598" cy="3196601"/>
        </p:xfrm>
        <a:graphic>
          <a:graphicData uri="http://schemas.openxmlformats.org/drawingml/2006/table">
            <a:tbl>
              <a:tblPr firstRow="1" bandRow="1">
                <a:tableStyleId>{5C22544A-7EE6-4342-B048-85BDC9FD1C3A}</a:tableStyleId>
              </a:tblPr>
              <a:tblGrid>
                <a:gridCol w="1297299">
                  <a:extLst>
                    <a:ext uri="{9D8B030D-6E8A-4147-A177-3AD203B41FA5}">
                      <a16:colId xmlns:a16="http://schemas.microsoft.com/office/drawing/2014/main" val="3498959159"/>
                    </a:ext>
                  </a:extLst>
                </a:gridCol>
                <a:gridCol w="1297299">
                  <a:extLst>
                    <a:ext uri="{9D8B030D-6E8A-4147-A177-3AD203B41FA5}">
                      <a16:colId xmlns:a16="http://schemas.microsoft.com/office/drawing/2014/main" val="3232335379"/>
                    </a:ext>
                  </a:extLst>
                </a:gridCol>
              </a:tblGrid>
              <a:tr h="324000">
                <a:tc>
                  <a:txBody>
                    <a:bodyPr/>
                    <a:lstStyle/>
                    <a:p>
                      <a:pPr algn="ctr"/>
                      <a:r>
                        <a:rPr lang="de-DE" dirty="0">
                          <a:solidFill>
                            <a:schemeClr val="tx1"/>
                          </a:solidFill>
                        </a:rPr>
                        <a:t>Frequenz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dirty="0">
                          <a:solidFill>
                            <a:schemeClr val="tx1"/>
                          </a:solidFill>
                        </a:rPr>
                        <a:t>Eindringtiefe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6907645"/>
                  </a:ext>
                </a:extLst>
              </a:tr>
              <a:tr h="0">
                <a:tc>
                  <a:txBody>
                    <a:bodyPr/>
                    <a:lstStyle/>
                    <a:p>
                      <a:pPr algn="ctr"/>
                      <a:r>
                        <a:rPr lang="de-DE" sz="1400" dirty="0"/>
                        <a:t>50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9,38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4883651"/>
                  </a:ext>
                </a:extLst>
              </a:tr>
              <a:tr h="196800">
                <a:tc>
                  <a:txBody>
                    <a:bodyPr/>
                    <a:lstStyle/>
                    <a:p>
                      <a:pPr algn="ctr"/>
                      <a:r>
                        <a:rPr lang="de-DE" sz="1400" dirty="0"/>
                        <a:t>500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2,97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3931519"/>
                  </a:ext>
                </a:extLst>
              </a:tr>
              <a:tr h="0">
                <a:tc>
                  <a:txBody>
                    <a:bodyPr/>
                    <a:lstStyle/>
                    <a:p>
                      <a:pPr algn="ctr"/>
                      <a:r>
                        <a:rPr lang="de-DE" sz="1400" dirty="0"/>
                        <a:t>5 kHz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938 µm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1019616"/>
                  </a:ext>
                </a:extLst>
              </a:tr>
              <a:tr h="324000">
                <a:tc>
                  <a:txBody>
                    <a:bodyPr/>
                    <a:lstStyle/>
                    <a:p>
                      <a:pPr algn="ctr"/>
                      <a:r>
                        <a:rPr lang="de-DE" sz="1400" dirty="0"/>
                        <a:t>50 kHz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297 µm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788511"/>
                  </a:ext>
                </a:extLst>
              </a:tr>
              <a:tr h="324000">
                <a:tc>
                  <a:txBody>
                    <a:bodyPr/>
                    <a:lstStyle/>
                    <a:p>
                      <a:pPr algn="ctr"/>
                      <a:r>
                        <a:rPr lang="de-DE" sz="1400" dirty="0"/>
                        <a:t>500 kHz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93,8 µm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2308444"/>
                  </a:ext>
                </a:extLst>
              </a:tr>
              <a:tr h="324000">
                <a:tc>
                  <a:txBody>
                    <a:bodyPr/>
                    <a:lstStyle/>
                    <a:p>
                      <a:pPr algn="ctr"/>
                      <a:r>
                        <a:rPr lang="de-DE" sz="1400" dirty="0"/>
                        <a:t>5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29,7 µm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1203946"/>
                  </a:ext>
                </a:extLst>
              </a:tr>
              <a:tr h="324000">
                <a:tc>
                  <a:txBody>
                    <a:bodyPr/>
                    <a:lstStyle/>
                    <a:p>
                      <a:pPr algn="ctr"/>
                      <a:r>
                        <a:rPr lang="de-DE" sz="1400" dirty="0"/>
                        <a:t>50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9,38 µm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610232"/>
                  </a:ext>
                </a:extLst>
              </a:tr>
              <a:tr h="324000">
                <a:tc>
                  <a:txBody>
                    <a:bodyPr/>
                    <a:lstStyle/>
                    <a:p>
                      <a:pPr algn="ctr"/>
                      <a:r>
                        <a:rPr lang="de-DE" sz="1400" dirty="0"/>
                        <a:t>500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2,97 µm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4017410"/>
                  </a:ext>
                </a:extLst>
              </a:tr>
              <a:tr h="324000">
                <a:tc>
                  <a:txBody>
                    <a:bodyPr/>
                    <a:lstStyle/>
                    <a:p>
                      <a:pPr algn="ctr"/>
                      <a:r>
                        <a:rPr lang="de-DE" sz="1400" dirty="0"/>
                        <a:t>5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t>938 </a:t>
                      </a:r>
                      <a:r>
                        <a:rPr lang="de-DE" sz="1400" dirty="0" err="1"/>
                        <a:t>nm</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813421"/>
                  </a:ext>
                </a:extLst>
              </a:tr>
            </a:tbl>
          </a:graphicData>
        </a:graphic>
      </p:graphicFrame>
      <p:sp>
        <p:nvSpPr>
          <p:cNvPr id="19" name="Textfeld 18">
            <a:extLst>
              <a:ext uri="{FF2B5EF4-FFF2-40B4-BE49-F238E27FC236}">
                <a16:creationId xmlns:a16="http://schemas.microsoft.com/office/drawing/2014/main" id="{929CD1FD-617D-A815-A01F-C8DE97954018}"/>
              </a:ext>
            </a:extLst>
          </p:cNvPr>
          <p:cNvSpPr txBox="1"/>
          <p:nvPr/>
        </p:nvSpPr>
        <p:spPr>
          <a:xfrm>
            <a:off x="9083543" y="1889432"/>
            <a:ext cx="1500598" cy="584775"/>
          </a:xfrm>
          <a:prstGeom prst="rect">
            <a:avLst/>
          </a:prstGeom>
          <a:noFill/>
        </p:spPr>
        <p:txBody>
          <a:bodyPr wrap="square" rtlCol="0">
            <a:spAutoFit/>
          </a:bodyPr>
          <a:lstStyle/>
          <a:p>
            <a:r>
              <a:rPr lang="de-DE" sz="1600" dirty="0"/>
              <a:t>Beispielwerte</a:t>
            </a:r>
          </a:p>
          <a:p>
            <a:r>
              <a:rPr lang="de-DE" sz="1600" dirty="0"/>
              <a:t>für Kupfer:</a:t>
            </a:r>
          </a:p>
        </p:txBody>
      </p:sp>
      <p:sp>
        <p:nvSpPr>
          <p:cNvPr id="20" name="Textfeld 19">
            <a:extLst>
              <a:ext uri="{FF2B5EF4-FFF2-40B4-BE49-F238E27FC236}">
                <a16:creationId xmlns:a16="http://schemas.microsoft.com/office/drawing/2014/main" id="{557247BA-DFC1-8C0C-6B67-D09F23A0D41A}"/>
              </a:ext>
            </a:extLst>
          </p:cNvPr>
          <p:cNvSpPr txBox="1"/>
          <p:nvPr/>
        </p:nvSpPr>
        <p:spPr>
          <a:xfrm rot="16200000">
            <a:off x="9740215" y="4551696"/>
            <a:ext cx="1669047" cy="246221"/>
          </a:xfrm>
          <a:prstGeom prst="rect">
            <a:avLst/>
          </a:prstGeom>
          <a:noFill/>
        </p:spPr>
        <p:txBody>
          <a:bodyPr wrap="none" rtlCol="0">
            <a:spAutoFit/>
          </a:bodyPr>
          <a:lstStyle/>
          <a:p>
            <a:r>
              <a:rPr lang="de-DE" sz="1000" dirty="0"/>
              <a:t>Quelle der Werte: Wikipedia</a:t>
            </a:r>
          </a:p>
        </p:txBody>
      </p:sp>
    </p:spTree>
    <p:extLst>
      <p:ext uri="{BB962C8B-B14F-4D97-AF65-F5344CB8AC3E}">
        <p14:creationId xmlns:p14="http://schemas.microsoft.com/office/powerpoint/2010/main" val="247065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9" grpId="0"/>
      <p:bldP spid="2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Verlängerungsspule, Verkürzungskondensator</a:t>
            </a:r>
            <a:br>
              <a:rPr kumimoji="0" lang="de-DE" sz="2800" b="0" i="0" u="none" strike="noStrike" kern="1200" cap="none" spc="0" normalizeH="0" baseline="0" noProof="0" dirty="0">
                <a:ln>
                  <a:noFill/>
                </a:ln>
                <a:solidFill>
                  <a:srgbClr val="A80163"/>
                </a:solidFill>
                <a:effectLst/>
                <a:uLnTx/>
                <a:uFillTx/>
                <a:latin typeface="+mn-lt"/>
                <a:ea typeface="+mj-ea"/>
                <a:cs typeface="+mj-cs"/>
              </a:rPr>
            </a:b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lvl="4">
              <a:defRPr/>
            </a:pPr>
            <a:endParaRPr lang="de-DE" dirty="0">
              <a:solidFill>
                <a:srgbClr val="000000"/>
              </a:solidFill>
            </a:endParaRPr>
          </a:p>
          <a:p>
            <a:pPr lvl="4">
              <a:defRPr/>
            </a:pPr>
            <a:endParaRPr lang="de-DE" dirty="0">
              <a:solidFill>
                <a:srgbClr val="000000"/>
              </a:solidFill>
            </a:endParaRPr>
          </a:p>
          <a:p>
            <a:pPr>
              <a:defRPr/>
            </a:pPr>
            <a:endParaRPr lang="de-DE" dirty="0"/>
          </a:p>
          <a:p>
            <a:pPr>
              <a:defRPr/>
            </a:pPr>
            <a:r>
              <a:rPr lang="de-DE" dirty="0"/>
              <a:t>Verlängerungsspule:</a:t>
            </a:r>
          </a:p>
          <a:p>
            <a:pPr lvl="1">
              <a:defRPr/>
            </a:pPr>
            <a:r>
              <a:rPr lang="de-DE" dirty="0"/>
              <a:t>eine mechanisch zu kurze Antenne kann durch eine Spule elektrisch verlängert werden</a:t>
            </a:r>
          </a:p>
          <a:p>
            <a:pPr lvl="1">
              <a:defRPr/>
            </a:pPr>
            <a:r>
              <a:rPr lang="de-DE" dirty="0">
                <a:solidFill>
                  <a:srgbClr val="000000"/>
                </a:solidFill>
              </a:rPr>
              <a:t>Wirksamkeit der Spule im Strombauch größer als im Stromknoten</a:t>
            </a:r>
          </a:p>
          <a:p>
            <a:pPr lvl="1">
              <a:defRPr/>
            </a:pPr>
            <a:endParaRPr lang="de-DE" dirty="0">
              <a:solidFill>
                <a:srgbClr val="000000"/>
              </a:solidFill>
            </a:endParaRPr>
          </a:p>
          <a:p>
            <a:pPr>
              <a:defRPr/>
            </a:pPr>
            <a:r>
              <a:rPr lang="de-DE" dirty="0"/>
              <a:t>Verkürzungskondensator:</a:t>
            </a:r>
          </a:p>
          <a:p>
            <a:pPr lvl="1">
              <a:defRPr/>
            </a:pPr>
            <a:r>
              <a:rPr lang="de-DE" dirty="0"/>
              <a:t>eine mechanisch zu lange Antenne kann durch einen Kondensator elektrisch verkürzt werden</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Freihandform 43">
            <a:extLst>
              <a:ext uri="{FF2B5EF4-FFF2-40B4-BE49-F238E27FC236}">
                <a16:creationId xmlns:a16="http://schemas.microsoft.com/office/drawing/2014/main" id="{E31A42AC-B34F-9379-35FD-3F344AFF22A1}"/>
              </a:ext>
            </a:extLst>
          </p:cNvPr>
          <p:cNvSpPr/>
          <p:nvPr/>
        </p:nvSpPr>
        <p:spPr>
          <a:xfrm rot="10800000" flipV="1">
            <a:off x="1843177" y="1271355"/>
            <a:ext cx="6242137" cy="94190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a:extLst>
              <a:ext uri="{FF2B5EF4-FFF2-40B4-BE49-F238E27FC236}">
                <a16:creationId xmlns:a16="http://schemas.microsoft.com/office/drawing/2014/main" id="{9E8E86F1-C7FA-6948-BE56-4D586FF2D087}"/>
              </a:ext>
            </a:extLst>
          </p:cNvPr>
          <p:cNvCxnSpPr/>
          <p:nvPr/>
        </p:nvCxnSpPr>
        <p:spPr>
          <a:xfrm>
            <a:off x="6870680" y="2222408"/>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3D2EF638-9B3A-7D8D-ABE3-EF49A3237AFD}"/>
              </a:ext>
            </a:extLst>
          </p:cNvPr>
          <p:cNvCxnSpPr/>
          <p:nvPr/>
        </p:nvCxnSpPr>
        <p:spPr>
          <a:xfrm flipV="1">
            <a:off x="3057812" y="2720156"/>
            <a:ext cx="3812868"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0066E0C-A909-4D54-EADC-597F99BCFFC8}"/>
              </a:ext>
            </a:extLst>
          </p:cNvPr>
          <p:cNvSpPr txBox="1"/>
          <p:nvPr/>
        </p:nvSpPr>
        <p:spPr>
          <a:xfrm>
            <a:off x="4295267" y="2380490"/>
            <a:ext cx="1297150" cy="369332"/>
          </a:xfrm>
          <a:prstGeom prst="rect">
            <a:avLst/>
          </a:prstGeom>
          <a:noFill/>
        </p:spPr>
        <p:txBody>
          <a:bodyPr wrap="none" rtlCol="0">
            <a:spAutoFit/>
          </a:bodyPr>
          <a:lstStyle/>
          <a:p>
            <a:r>
              <a:rPr lang="de-DE" dirty="0" err="1"/>
              <a:t>l</a:t>
            </a:r>
            <a:r>
              <a:rPr lang="de-DE" baseline="-25000" dirty="0" err="1"/>
              <a:t>mech</a:t>
            </a:r>
            <a:r>
              <a:rPr lang="de-DE" dirty="0"/>
              <a:t> &lt; </a:t>
            </a:r>
            <a:r>
              <a:rPr lang="de-DE" dirty="0">
                <a:latin typeface="Symbol" panose="05050102010706020507" pitchFamily="18" charset="2"/>
              </a:rPr>
              <a:t>l</a:t>
            </a:r>
            <a:r>
              <a:rPr lang="de-DE" dirty="0"/>
              <a:t> / 2 </a:t>
            </a:r>
            <a:endParaRPr lang="de-DE" dirty="0">
              <a:latin typeface="Symbol" panose="05050102010706020507" pitchFamily="18" charset="2"/>
            </a:endParaRPr>
          </a:p>
        </p:txBody>
      </p:sp>
      <p:cxnSp>
        <p:nvCxnSpPr>
          <p:cNvPr id="14" name="Gerader Verbinder 13">
            <a:extLst>
              <a:ext uri="{FF2B5EF4-FFF2-40B4-BE49-F238E27FC236}">
                <a16:creationId xmlns:a16="http://schemas.microsoft.com/office/drawing/2014/main" id="{9B5EF299-C32A-04D5-3AF6-E85ED79FBFC9}"/>
              </a:ext>
            </a:extLst>
          </p:cNvPr>
          <p:cNvCxnSpPr/>
          <p:nvPr/>
        </p:nvCxnSpPr>
        <p:spPr>
          <a:xfrm>
            <a:off x="3057812" y="2222408"/>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EE622DA-303D-61DB-5C38-A8CF35C5A406}"/>
              </a:ext>
            </a:extLst>
          </p:cNvPr>
          <p:cNvCxnSpPr/>
          <p:nvPr/>
        </p:nvCxnSpPr>
        <p:spPr>
          <a:xfrm>
            <a:off x="5829453" y="1779597"/>
            <a:ext cx="7243" cy="47087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B2ED59FB-ABB9-B38F-B95D-B6960718B52E}"/>
              </a:ext>
            </a:extLst>
          </p:cNvPr>
          <p:cNvGrpSpPr/>
          <p:nvPr/>
        </p:nvGrpSpPr>
        <p:grpSpPr>
          <a:xfrm>
            <a:off x="3050223" y="2192614"/>
            <a:ext cx="3831759" cy="108000"/>
            <a:chOff x="607242" y="4273247"/>
            <a:chExt cx="3831759" cy="108000"/>
          </a:xfrm>
        </p:grpSpPr>
        <p:cxnSp>
          <p:nvCxnSpPr>
            <p:cNvPr id="17" name="Gerader Verbinder 16">
              <a:extLst>
                <a:ext uri="{FF2B5EF4-FFF2-40B4-BE49-F238E27FC236}">
                  <a16:creationId xmlns:a16="http://schemas.microsoft.com/office/drawing/2014/main" id="{963ABEB1-F72E-4D38-E61A-06B47842D70A}"/>
                </a:ext>
              </a:extLst>
            </p:cNvPr>
            <p:cNvCxnSpPr/>
            <p:nvPr/>
          </p:nvCxnSpPr>
          <p:spPr>
            <a:xfrm flipH="1">
              <a:off x="607242" y="4323355"/>
              <a:ext cx="1787397" cy="32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9D193666-1659-7FF7-C7A5-4486636E0646}"/>
                </a:ext>
              </a:extLst>
            </p:cNvPr>
            <p:cNvCxnSpPr/>
            <p:nvPr/>
          </p:nvCxnSpPr>
          <p:spPr>
            <a:xfrm flipH="1">
              <a:off x="2653616" y="4315611"/>
              <a:ext cx="1785385" cy="1102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8CDADBFA-7B6A-D285-C9FD-6E0A7A8DEAFC}"/>
                </a:ext>
              </a:extLst>
            </p:cNvPr>
            <p:cNvSpPr/>
            <p:nvPr/>
          </p:nvSpPr>
          <p:spPr>
            <a:xfrm>
              <a:off x="2551691" y="427324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39230025-24B9-CDFA-93BD-226D30626690}"/>
                </a:ext>
              </a:extLst>
            </p:cNvPr>
            <p:cNvSpPr/>
            <p:nvPr/>
          </p:nvSpPr>
          <p:spPr>
            <a:xfrm>
              <a:off x="2399753" y="427324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Rechteck 20">
            <a:extLst>
              <a:ext uri="{FF2B5EF4-FFF2-40B4-BE49-F238E27FC236}">
                <a16:creationId xmlns:a16="http://schemas.microsoft.com/office/drawing/2014/main" id="{5CF9B99B-80F5-24E3-FAD9-B89614C0F991}"/>
              </a:ext>
            </a:extLst>
          </p:cNvPr>
          <p:cNvSpPr/>
          <p:nvPr/>
        </p:nvSpPr>
        <p:spPr>
          <a:xfrm>
            <a:off x="4118030" y="2146107"/>
            <a:ext cx="506028" cy="2087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606000F2-F892-AD71-372A-568818873580}"/>
              </a:ext>
            </a:extLst>
          </p:cNvPr>
          <p:cNvSpPr/>
          <p:nvPr/>
        </p:nvSpPr>
        <p:spPr>
          <a:xfrm>
            <a:off x="5323425" y="2139883"/>
            <a:ext cx="506028" cy="2087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8">
            <a:extLst>
              <a:ext uri="{FF2B5EF4-FFF2-40B4-BE49-F238E27FC236}">
                <a16:creationId xmlns:a16="http://schemas.microsoft.com/office/drawing/2014/main" id="{B58E3B5A-F0FC-2953-A54C-342E0A759098}"/>
              </a:ext>
            </a:extLst>
          </p:cNvPr>
          <p:cNvSpPr/>
          <p:nvPr/>
        </p:nvSpPr>
        <p:spPr>
          <a:xfrm rot="10800000" flipV="1">
            <a:off x="4639297" y="1270199"/>
            <a:ext cx="674969" cy="2518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919611"/>
              <a:gd name="connsiteY0" fmla="*/ 743464 h 743464"/>
              <a:gd name="connsiteX1" fmla="*/ 720436 w 919611"/>
              <a:gd name="connsiteY1" fmla="*/ 29955 h 743464"/>
              <a:gd name="connsiteX2" fmla="*/ 919611 w 919611"/>
              <a:gd name="connsiteY2" fmla="*/ 127820 h 743464"/>
              <a:gd name="connsiteX0" fmla="*/ 0 w 919611"/>
              <a:gd name="connsiteY0" fmla="*/ 713509 h 713509"/>
              <a:gd name="connsiteX1" fmla="*/ 720436 w 919611"/>
              <a:gd name="connsiteY1" fmla="*/ 0 h 713509"/>
              <a:gd name="connsiteX2" fmla="*/ 919611 w 919611"/>
              <a:gd name="connsiteY2" fmla="*/ 97865 h 713509"/>
              <a:gd name="connsiteX0" fmla="*/ 0 w 919611"/>
              <a:gd name="connsiteY0" fmla="*/ 722519 h 722519"/>
              <a:gd name="connsiteX1" fmla="*/ 720436 w 919611"/>
              <a:gd name="connsiteY1" fmla="*/ 9010 h 722519"/>
              <a:gd name="connsiteX2" fmla="*/ 919611 w 919611"/>
              <a:gd name="connsiteY2" fmla="*/ 106875 h 722519"/>
              <a:gd name="connsiteX0" fmla="*/ 0 w 919611"/>
              <a:gd name="connsiteY0" fmla="*/ 722519 h 722519"/>
              <a:gd name="connsiteX1" fmla="*/ 720436 w 919611"/>
              <a:gd name="connsiteY1" fmla="*/ 9010 h 722519"/>
              <a:gd name="connsiteX2" fmla="*/ 919611 w 919611"/>
              <a:gd name="connsiteY2" fmla="*/ 106875 h 722519"/>
              <a:gd name="connsiteX0" fmla="*/ 0 w 919611"/>
              <a:gd name="connsiteY0" fmla="*/ 715169 h 715169"/>
              <a:gd name="connsiteX1" fmla="*/ 720436 w 919611"/>
              <a:gd name="connsiteY1" fmla="*/ 1660 h 715169"/>
              <a:gd name="connsiteX2" fmla="*/ 919611 w 919611"/>
              <a:gd name="connsiteY2" fmla="*/ 99525 h 715169"/>
              <a:gd name="connsiteX0" fmla="*/ 0 w 353694"/>
              <a:gd name="connsiteY0" fmla="*/ 181464 h 205141"/>
              <a:gd name="connsiteX1" fmla="*/ 154519 w 353694"/>
              <a:gd name="connsiteY1" fmla="*/ 107277 h 205141"/>
              <a:gd name="connsiteX2" fmla="*/ 353694 w 353694"/>
              <a:gd name="connsiteY2" fmla="*/ 205142 h 205141"/>
              <a:gd name="connsiteX0" fmla="*/ 0 w 353694"/>
              <a:gd name="connsiteY0" fmla="*/ 80963 h 104641"/>
              <a:gd name="connsiteX1" fmla="*/ 154519 w 353694"/>
              <a:gd name="connsiteY1" fmla="*/ 6776 h 104641"/>
              <a:gd name="connsiteX2" fmla="*/ 353694 w 353694"/>
              <a:gd name="connsiteY2" fmla="*/ 104641 h 104641"/>
              <a:gd name="connsiteX0" fmla="*/ 0 w 353694"/>
              <a:gd name="connsiteY0" fmla="*/ 80963 h 104641"/>
              <a:gd name="connsiteX1" fmla="*/ 154519 w 353694"/>
              <a:gd name="connsiteY1" fmla="*/ 6776 h 104641"/>
              <a:gd name="connsiteX2" fmla="*/ 353694 w 353694"/>
              <a:gd name="connsiteY2" fmla="*/ 104641 h 104641"/>
              <a:gd name="connsiteX0" fmla="*/ 0 w 353694"/>
              <a:gd name="connsiteY0" fmla="*/ 80963 h 104641"/>
              <a:gd name="connsiteX1" fmla="*/ 154519 w 353694"/>
              <a:gd name="connsiteY1" fmla="*/ 6776 h 104641"/>
              <a:gd name="connsiteX2" fmla="*/ 353694 w 353694"/>
              <a:gd name="connsiteY2" fmla="*/ 104641 h 104641"/>
              <a:gd name="connsiteX0" fmla="*/ 0 w 353694"/>
              <a:gd name="connsiteY0" fmla="*/ 80963 h 104641"/>
              <a:gd name="connsiteX1" fmla="*/ 170688 w 353694"/>
              <a:gd name="connsiteY1" fmla="*/ 6776 h 104641"/>
              <a:gd name="connsiteX2" fmla="*/ 353694 w 353694"/>
              <a:gd name="connsiteY2" fmla="*/ 104641 h 104641"/>
              <a:gd name="connsiteX0" fmla="*/ 0 w 353694"/>
              <a:gd name="connsiteY0" fmla="*/ 74543 h 98221"/>
              <a:gd name="connsiteX1" fmla="*/ 170688 w 353694"/>
              <a:gd name="connsiteY1" fmla="*/ 356 h 98221"/>
              <a:gd name="connsiteX2" fmla="*/ 353694 w 353694"/>
              <a:gd name="connsiteY2" fmla="*/ 98221 h 98221"/>
              <a:gd name="connsiteX0" fmla="*/ 0 w 353694"/>
              <a:gd name="connsiteY0" fmla="*/ 74543 h 98221"/>
              <a:gd name="connsiteX1" fmla="*/ 170688 w 353694"/>
              <a:gd name="connsiteY1" fmla="*/ 356 h 98221"/>
              <a:gd name="connsiteX2" fmla="*/ 353694 w 353694"/>
              <a:gd name="connsiteY2" fmla="*/ 98221 h 98221"/>
              <a:gd name="connsiteX0" fmla="*/ 0 w 369863"/>
              <a:gd name="connsiteY0" fmla="*/ 31064 h 113937"/>
              <a:gd name="connsiteX1" fmla="*/ 186857 w 369863"/>
              <a:gd name="connsiteY1" fmla="*/ 16072 h 113937"/>
              <a:gd name="connsiteX2" fmla="*/ 369863 w 369863"/>
              <a:gd name="connsiteY2" fmla="*/ 113937 h 113937"/>
              <a:gd name="connsiteX0" fmla="*/ 0 w 369863"/>
              <a:gd name="connsiteY0" fmla="*/ 39862 h 39863"/>
              <a:gd name="connsiteX1" fmla="*/ 186857 w 369863"/>
              <a:gd name="connsiteY1" fmla="*/ 24870 h 39863"/>
              <a:gd name="connsiteX2" fmla="*/ 369863 w 369863"/>
              <a:gd name="connsiteY2" fmla="*/ 39860 h 39863"/>
              <a:gd name="connsiteX0" fmla="*/ 0 w 369863"/>
              <a:gd name="connsiteY0" fmla="*/ 26455 h 26455"/>
              <a:gd name="connsiteX1" fmla="*/ 186857 w 369863"/>
              <a:gd name="connsiteY1" fmla="*/ 11463 h 26455"/>
              <a:gd name="connsiteX2" fmla="*/ 369863 w 369863"/>
              <a:gd name="connsiteY2" fmla="*/ 26453 h 26455"/>
              <a:gd name="connsiteX0" fmla="*/ 0 w 369863"/>
              <a:gd name="connsiteY0" fmla="*/ 19716 h 19716"/>
              <a:gd name="connsiteX1" fmla="*/ 186857 w 369863"/>
              <a:gd name="connsiteY1" fmla="*/ 4724 h 19716"/>
              <a:gd name="connsiteX2" fmla="*/ 369863 w 369863"/>
              <a:gd name="connsiteY2" fmla="*/ 19714 h 19716"/>
              <a:gd name="connsiteX0" fmla="*/ 0 w 369863"/>
              <a:gd name="connsiteY0" fmla="*/ 14992 h 15324"/>
              <a:gd name="connsiteX1" fmla="*/ 186857 w 369863"/>
              <a:gd name="connsiteY1" fmla="*/ 0 h 15324"/>
              <a:gd name="connsiteX2" fmla="*/ 369863 w 369863"/>
              <a:gd name="connsiteY2" fmla="*/ 14990 h 15324"/>
              <a:gd name="connsiteX0" fmla="*/ 0 w 369863"/>
              <a:gd name="connsiteY0" fmla="*/ 16240 h 40084"/>
              <a:gd name="connsiteX1" fmla="*/ 186857 w 369863"/>
              <a:gd name="connsiteY1" fmla="*/ 1248 h 40084"/>
              <a:gd name="connsiteX2" fmla="*/ 369863 w 369863"/>
              <a:gd name="connsiteY2" fmla="*/ 39917 h 40084"/>
              <a:gd name="connsiteX0" fmla="*/ 0 w 369863"/>
              <a:gd name="connsiteY0" fmla="*/ 16240 h 39917"/>
              <a:gd name="connsiteX1" fmla="*/ 186857 w 369863"/>
              <a:gd name="connsiteY1" fmla="*/ 1248 h 39917"/>
              <a:gd name="connsiteX2" fmla="*/ 369863 w 369863"/>
              <a:gd name="connsiteY2" fmla="*/ 39917 h 39917"/>
              <a:gd name="connsiteX0" fmla="*/ 0 w 369863"/>
              <a:gd name="connsiteY0" fmla="*/ 51549 h 51550"/>
              <a:gd name="connsiteX1" fmla="*/ 186857 w 369863"/>
              <a:gd name="connsiteY1" fmla="*/ 1037 h 51550"/>
              <a:gd name="connsiteX2" fmla="*/ 369863 w 369863"/>
              <a:gd name="connsiteY2" fmla="*/ 39706 h 51550"/>
              <a:gd name="connsiteX0" fmla="*/ 0 w 369863"/>
              <a:gd name="connsiteY0" fmla="*/ 51549 h 51549"/>
              <a:gd name="connsiteX1" fmla="*/ 186857 w 369863"/>
              <a:gd name="connsiteY1" fmla="*/ 1037 h 51549"/>
              <a:gd name="connsiteX2" fmla="*/ 369863 w 369863"/>
              <a:gd name="connsiteY2" fmla="*/ 39706 h 51549"/>
              <a:gd name="connsiteX0" fmla="*/ 0 w 369863"/>
              <a:gd name="connsiteY0" fmla="*/ 51062 h 74738"/>
              <a:gd name="connsiteX1" fmla="*/ 186857 w 369863"/>
              <a:gd name="connsiteY1" fmla="*/ 550 h 74738"/>
              <a:gd name="connsiteX2" fmla="*/ 369863 w 369863"/>
              <a:gd name="connsiteY2" fmla="*/ 74738 h 74738"/>
              <a:gd name="connsiteX0" fmla="*/ 0 w 369863"/>
              <a:gd name="connsiteY0" fmla="*/ 51062 h 74738"/>
              <a:gd name="connsiteX1" fmla="*/ 186857 w 369863"/>
              <a:gd name="connsiteY1" fmla="*/ 550 h 74738"/>
              <a:gd name="connsiteX2" fmla="*/ 369863 w 369863"/>
              <a:gd name="connsiteY2" fmla="*/ 74738 h 74738"/>
              <a:gd name="connsiteX0" fmla="*/ 0 w 367887"/>
              <a:gd name="connsiteY0" fmla="*/ 67904 h 74214"/>
              <a:gd name="connsiteX1" fmla="*/ 184881 w 367887"/>
              <a:gd name="connsiteY1" fmla="*/ 26 h 74214"/>
              <a:gd name="connsiteX2" fmla="*/ 367887 w 367887"/>
              <a:gd name="connsiteY2" fmla="*/ 74214 h 74214"/>
              <a:gd name="connsiteX0" fmla="*/ 0 w 367887"/>
              <a:gd name="connsiteY0" fmla="*/ 67919 h 74229"/>
              <a:gd name="connsiteX1" fmla="*/ 184881 w 367887"/>
              <a:gd name="connsiteY1" fmla="*/ 41 h 74229"/>
              <a:gd name="connsiteX2" fmla="*/ 367887 w 367887"/>
              <a:gd name="connsiteY2" fmla="*/ 74229 h 74229"/>
              <a:gd name="connsiteX0" fmla="*/ 0 w 364923"/>
              <a:gd name="connsiteY0" fmla="*/ 76565 h 76565"/>
              <a:gd name="connsiteX1" fmla="*/ 181917 w 364923"/>
              <a:gd name="connsiteY1" fmla="*/ 5 h 76565"/>
              <a:gd name="connsiteX2" fmla="*/ 364923 w 364923"/>
              <a:gd name="connsiteY2" fmla="*/ 74193 h 76565"/>
              <a:gd name="connsiteX0" fmla="*/ 0 w 364923"/>
              <a:gd name="connsiteY0" fmla="*/ 76565 h 76565"/>
              <a:gd name="connsiteX1" fmla="*/ 181917 w 364923"/>
              <a:gd name="connsiteY1" fmla="*/ 5 h 76565"/>
              <a:gd name="connsiteX2" fmla="*/ 364923 w 364923"/>
              <a:gd name="connsiteY2" fmla="*/ 74193 h 76565"/>
              <a:gd name="connsiteX0" fmla="*/ 0 w 364923"/>
              <a:gd name="connsiteY0" fmla="*/ 76576 h 76576"/>
              <a:gd name="connsiteX1" fmla="*/ 181917 w 364923"/>
              <a:gd name="connsiteY1" fmla="*/ 16 h 76576"/>
              <a:gd name="connsiteX2" fmla="*/ 364923 w 364923"/>
              <a:gd name="connsiteY2" fmla="*/ 74204 h 76576"/>
              <a:gd name="connsiteX0" fmla="*/ 0 w 365911"/>
              <a:gd name="connsiteY0" fmla="*/ 86184 h 86184"/>
              <a:gd name="connsiteX1" fmla="*/ 181917 w 365911"/>
              <a:gd name="connsiteY1" fmla="*/ 9624 h 86184"/>
              <a:gd name="connsiteX2" fmla="*/ 365911 w 365911"/>
              <a:gd name="connsiteY2" fmla="*/ 46910 h 86184"/>
              <a:gd name="connsiteX0" fmla="*/ 0 w 365911"/>
              <a:gd name="connsiteY0" fmla="*/ 77684 h 77684"/>
              <a:gd name="connsiteX1" fmla="*/ 181917 w 365911"/>
              <a:gd name="connsiteY1" fmla="*/ 1124 h 77684"/>
              <a:gd name="connsiteX2" fmla="*/ 365911 w 365911"/>
              <a:gd name="connsiteY2" fmla="*/ 38410 h 77684"/>
              <a:gd name="connsiteX0" fmla="*/ 0 w 358994"/>
              <a:gd name="connsiteY0" fmla="*/ 41216 h 47526"/>
              <a:gd name="connsiteX1" fmla="*/ 175000 w 358994"/>
              <a:gd name="connsiteY1" fmla="*/ 10240 h 47526"/>
              <a:gd name="connsiteX2" fmla="*/ 358994 w 358994"/>
              <a:gd name="connsiteY2" fmla="*/ 47526 h 47526"/>
              <a:gd name="connsiteX0" fmla="*/ 0 w 358994"/>
              <a:gd name="connsiteY0" fmla="*/ 31030 h 37340"/>
              <a:gd name="connsiteX1" fmla="*/ 175000 w 358994"/>
              <a:gd name="connsiteY1" fmla="*/ 54 h 37340"/>
              <a:gd name="connsiteX2" fmla="*/ 358994 w 358994"/>
              <a:gd name="connsiteY2" fmla="*/ 37340 h 37340"/>
              <a:gd name="connsiteX0" fmla="*/ 0 w 350101"/>
              <a:gd name="connsiteY0" fmla="*/ 31069 h 39549"/>
              <a:gd name="connsiteX1" fmla="*/ 175000 w 350101"/>
              <a:gd name="connsiteY1" fmla="*/ 93 h 39549"/>
              <a:gd name="connsiteX2" fmla="*/ 350101 w 350101"/>
              <a:gd name="connsiteY2" fmla="*/ 39550 h 39549"/>
              <a:gd name="connsiteX0" fmla="*/ 0 w 350101"/>
              <a:gd name="connsiteY0" fmla="*/ 31069 h 39550"/>
              <a:gd name="connsiteX1" fmla="*/ 175000 w 350101"/>
              <a:gd name="connsiteY1" fmla="*/ 93 h 39550"/>
              <a:gd name="connsiteX2" fmla="*/ 350101 w 350101"/>
              <a:gd name="connsiteY2" fmla="*/ 39550 h 39550"/>
              <a:gd name="connsiteX0" fmla="*/ 0 w 350101"/>
              <a:gd name="connsiteY0" fmla="*/ 31033 h 39514"/>
              <a:gd name="connsiteX1" fmla="*/ 175000 w 350101"/>
              <a:gd name="connsiteY1" fmla="*/ 57 h 39514"/>
              <a:gd name="connsiteX2" fmla="*/ 350101 w 350101"/>
              <a:gd name="connsiteY2" fmla="*/ 39514 h 39514"/>
              <a:gd name="connsiteX0" fmla="*/ 0 w 350101"/>
              <a:gd name="connsiteY0" fmla="*/ 20218 h 28699"/>
              <a:gd name="connsiteX1" fmla="*/ 175000 w 350101"/>
              <a:gd name="connsiteY1" fmla="*/ 95 h 28699"/>
              <a:gd name="connsiteX2" fmla="*/ 350101 w 350101"/>
              <a:gd name="connsiteY2" fmla="*/ 28699 h 28699"/>
            </a:gdLst>
            <a:ahLst/>
            <a:cxnLst>
              <a:cxn ang="0">
                <a:pos x="connsiteX0" y="connsiteY0"/>
              </a:cxn>
              <a:cxn ang="0">
                <a:pos x="connsiteX1" y="connsiteY1"/>
              </a:cxn>
              <a:cxn ang="0">
                <a:pos x="connsiteX2" y="connsiteY2"/>
              </a:cxn>
            </a:cxnLst>
            <a:rect l="l" t="t" r="r" b="b"/>
            <a:pathLst>
              <a:path w="350101" h="28699">
                <a:moveTo>
                  <a:pt x="0" y="20218"/>
                </a:moveTo>
                <a:cubicBezTo>
                  <a:pt x="50030" y="13510"/>
                  <a:pt x="116650" y="-1318"/>
                  <a:pt x="175000" y="95"/>
                </a:cubicBezTo>
                <a:cubicBezTo>
                  <a:pt x="233350" y="1508"/>
                  <a:pt x="286743" y="12541"/>
                  <a:pt x="350101" y="2869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10">
            <a:extLst>
              <a:ext uri="{FF2B5EF4-FFF2-40B4-BE49-F238E27FC236}">
                <a16:creationId xmlns:a16="http://schemas.microsoft.com/office/drawing/2014/main" id="{0117D05F-34AA-A40B-BF43-9DD01E90071D}"/>
              </a:ext>
            </a:extLst>
          </p:cNvPr>
          <p:cNvSpPr/>
          <p:nvPr/>
        </p:nvSpPr>
        <p:spPr>
          <a:xfrm>
            <a:off x="5821198" y="1748601"/>
            <a:ext cx="1049482" cy="467591"/>
          </a:xfrm>
          <a:custGeom>
            <a:avLst/>
            <a:gdLst>
              <a:gd name="connsiteX0" fmla="*/ 1059873 w 1059873"/>
              <a:gd name="connsiteY0" fmla="*/ 614192 h 614192"/>
              <a:gd name="connsiteX1" fmla="*/ 0 w 1059873"/>
              <a:gd name="connsiteY1" fmla="*/ 1129 h 614192"/>
              <a:gd name="connsiteX0" fmla="*/ 1059873 w 1059873"/>
              <a:gd name="connsiteY0" fmla="*/ 613063 h 613063"/>
              <a:gd name="connsiteX1" fmla="*/ 0 w 1059873"/>
              <a:gd name="connsiteY1" fmla="*/ 0 h 613063"/>
              <a:gd name="connsiteX0" fmla="*/ 1059873 w 1059873"/>
              <a:gd name="connsiteY0" fmla="*/ 613063 h 613063"/>
              <a:gd name="connsiteX1" fmla="*/ 0 w 1059873"/>
              <a:gd name="connsiteY1" fmla="*/ 0 h 613063"/>
              <a:gd name="connsiteX0" fmla="*/ 1059873 w 1059873"/>
              <a:gd name="connsiteY0" fmla="*/ 613063 h 613063"/>
              <a:gd name="connsiteX1" fmla="*/ 0 w 1059873"/>
              <a:gd name="connsiteY1" fmla="*/ 0 h 613063"/>
              <a:gd name="connsiteX0" fmla="*/ 1059873 w 1059873"/>
              <a:gd name="connsiteY0" fmla="*/ 446809 h 446809"/>
              <a:gd name="connsiteX1" fmla="*/ 0 w 1059873"/>
              <a:gd name="connsiteY1" fmla="*/ 0 h 446809"/>
              <a:gd name="connsiteX0" fmla="*/ 1059873 w 1059873"/>
              <a:gd name="connsiteY0" fmla="*/ 446809 h 446809"/>
              <a:gd name="connsiteX1" fmla="*/ 0 w 1059873"/>
              <a:gd name="connsiteY1" fmla="*/ 0 h 446809"/>
              <a:gd name="connsiteX0" fmla="*/ 1059873 w 1059873"/>
              <a:gd name="connsiteY0" fmla="*/ 446809 h 446809"/>
              <a:gd name="connsiteX1" fmla="*/ 0 w 1059873"/>
              <a:gd name="connsiteY1" fmla="*/ 0 h 446809"/>
              <a:gd name="connsiteX0" fmla="*/ 1049482 w 1049482"/>
              <a:gd name="connsiteY0" fmla="*/ 467591 h 467591"/>
              <a:gd name="connsiteX1" fmla="*/ 0 w 1049482"/>
              <a:gd name="connsiteY1" fmla="*/ 0 h 467591"/>
            </a:gdLst>
            <a:ahLst/>
            <a:cxnLst>
              <a:cxn ang="0">
                <a:pos x="connsiteX0" y="connsiteY0"/>
              </a:cxn>
              <a:cxn ang="0">
                <a:pos x="connsiteX1" y="connsiteY1"/>
              </a:cxn>
            </a:cxnLst>
            <a:rect l="l" t="t" r="r" b="b"/>
            <a:pathLst>
              <a:path w="1049482" h="467591">
                <a:moveTo>
                  <a:pt x="1049482" y="467591"/>
                </a:moveTo>
                <a:cubicBezTo>
                  <a:pt x="504825" y="191367"/>
                  <a:pt x="375804" y="143741"/>
                  <a:pt x="0" y="0"/>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38">
            <a:extLst>
              <a:ext uri="{FF2B5EF4-FFF2-40B4-BE49-F238E27FC236}">
                <a16:creationId xmlns:a16="http://schemas.microsoft.com/office/drawing/2014/main" id="{B7252AB4-DBE4-1DD5-3EBA-A6975B394484}"/>
              </a:ext>
            </a:extLst>
          </p:cNvPr>
          <p:cNvSpPr/>
          <p:nvPr/>
        </p:nvSpPr>
        <p:spPr>
          <a:xfrm flipH="1">
            <a:off x="3065777" y="1752462"/>
            <a:ext cx="1048761" cy="467591"/>
          </a:xfrm>
          <a:custGeom>
            <a:avLst/>
            <a:gdLst>
              <a:gd name="connsiteX0" fmla="*/ 1059873 w 1059873"/>
              <a:gd name="connsiteY0" fmla="*/ 614192 h 614192"/>
              <a:gd name="connsiteX1" fmla="*/ 0 w 1059873"/>
              <a:gd name="connsiteY1" fmla="*/ 1129 h 614192"/>
              <a:gd name="connsiteX0" fmla="*/ 1059873 w 1059873"/>
              <a:gd name="connsiteY0" fmla="*/ 613063 h 613063"/>
              <a:gd name="connsiteX1" fmla="*/ 0 w 1059873"/>
              <a:gd name="connsiteY1" fmla="*/ 0 h 613063"/>
              <a:gd name="connsiteX0" fmla="*/ 1059873 w 1059873"/>
              <a:gd name="connsiteY0" fmla="*/ 613063 h 613063"/>
              <a:gd name="connsiteX1" fmla="*/ 0 w 1059873"/>
              <a:gd name="connsiteY1" fmla="*/ 0 h 613063"/>
              <a:gd name="connsiteX0" fmla="*/ 1059873 w 1059873"/>
              <a:gd name="connsiteY0" fmla="*/ 613063 h 613063"/>
              <a:gd name="connsiteX1" fmla="*/ 0 w 1059873"/>
              <a:gd name="connsiteY1" fmla="*/ 0 h 613063"/>
              <a:gd name="connsiteX0" fmla="*/ 1059873 w 1059873"/>
              <a:gd name="connsiteY0" fmla="*/ 446809 h 446809"/>
              <a:gd name="connsiteX1" fmla="*/ 0 w 1059873"/>
              <a:gd name="connsiteY1" fmla="*/ 0 h 446809"/>
              <a:gd name="connsiteX0" fmla="*/ 1059873 w 1059873"/>
              <a:gd name="connsiteY0" fmla="*/ 446809 h 446809"/>
              <a:gd name="connsiteX1" fmla="*/ 0 w 1059873"/>
              <a:gd name="connsiteY1" fmla="*/ 0 h 446809"/>
              <a:gd name="connsiteX0" fmla="*/ 1059873 w 1059873"/>
              <a:gd name="connsiteY0" fmla="*/ 446809 h 446809"/>
              <a:gd name="connsiteX1" fmla="*/ 0 w 1059873"/>
              <a:gd name="connsiteY1" fmla="*/ 0 h 446809"/>
              <a:gd name="connsiteX0" fmla="*/ 1049482 w 1049482"/>
              <a:gd name="connsiteY0" fmla="*/ 467591 h 467591"/>
              <a:gd name="connsiteX1" fmla="*/ 0 w 1049482"/>
              <a:gd name="connsiteY1" fmla="*/ 0 h 467591"/>
            </a:gdLst>
            <a:ahLst/>
            <a:cxnLst>
              <a:cxn ang="0">
                <a:pos x="connsiteX0" y="connsiteY0"/>
              </a:cxn>
              <a:cxn ang="0">
                <a:pos x="connsiteX1" y="connsiteY1"/>
              </a:cxn>
            </a:cxnLst>
            <a:rect l="l" t="t" r="r" b="b"/>
            <a:pathLst>
              <a:path w="1049482" h="467591">
                <a:moveTo>
                  <a:pt x="1049482" y="467591"/>
                </a:moveTo>
                <a:cubicBezTo>
                  <a:pt x="504825" y="191367"/>
                  <a:pt x="375804" y="143741"/>
                  <a:pt x="0" y="0"/>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a:extLst>
              <a:ext uri="{FF2B5EF4-FFF2-40B4-BE49-F238E27FC236}">
                <a16:creationId xmlns:a16="http://schemas.microsoft.com/office/drawing/2014/main" id="{0FC80E31-85F8-0C7B-B5C3-5096480266BF}"/>
              </a:ext>
            </a:extLst>
          </p:cNvPr>
          <p:cNvCxnSpPr/>
          <p:nvPr/>
        </p:nvCxnSpPr>
        <p:spPr>
          <a:xfrm>
            <a:off x="4109371" y="1744752"/>
            <a:ext cx="7243" cy="47087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DB0F87DF-0F3F-02C9-FD0D-916CA22925D8}"/>
              </a:ext>
            </a:extLst>
          </p:cNvPr>
          <p:cNvCxnSpPr/>
          <p:nvPr/>
        </p:nvCxnSpPr>
        <p:spPr>
          <a:xfrm>
            <a:off x="4639666" y="1332878"/>
            <a:ext cx="0" cy="91759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A27703E3-8287-B838-4939-2623969F8438}"/>
              </a:ext>
            </a:extLst>
          </p:cNvPr>
          <p:cNvCxnSpPr/>
          <p:nvPr/>
        </p:nvCxnSpPr>
        <p:spPr>
          <a:xfrm>
            <a:off x="5312124" y="1320877"/>
            <a:ext cx="0" cy="92337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73192395-D181-8B99-66ED-F285D68D8525}"/>
              </a:ext>
            </a:extLst>
          </p:cNvPr>
          <p:cNvCxnSpPr/>
          <p:nvPr/>
        </p:nvCxnSpPr>
        <p:spPr>
          <a:xfrm>
            <a:off x="8085314" y="2234978"/>
            <a:ext cx="0" cy="9692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B18994C-8917-07F5-518E-BA9BA41314C0}"/>
              </a:ext>
            </a:extLst>
          </p:cNvPr>
          <p:cNvCxnSpPr/>
          <p:nvPr/>
        </p:nvCxnSpPr>
        <p:spPr>
          <a:xfrm flipV="1">
            <a:off x="1835952" y="3044536"/>
            <a:ext cx="6249362"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A2DD8251-7950-4D28-F0E1-945DDCA1C39E}"/>
              </a:ext>
            </a:extLst>
          </p:cNvPr>
          <p:cNvSpPr txBox="1"/>
          <p:nvPr/>
        </p:nvSpPr>
        <p:spPr>
          <a:xfrm>
            <a:off x="4522608" y="3058029"/>
            <a:ext cx="950901" cy="369332"/>
          </a:xfrm>
          <a:prstGeom prst="rect">
            <a:avLst/>
          </a:prstGeom>
          <a:noFill/>
        </p:spPr>
        <p:txBody>
          <a:bodyPr wrap="none" rtlCol="0">
            <a:spAutoFit/>
          </a:bodyPr>
          <a:lstStyle/>
          <a:p>
            <a:r>
              <a:rPr lang="de-DE" dirty="0"/>
              <a:t>l = </a:t>
            </a:r>
            <a:r>
              <a:rPr lang="de-DE" dirty="0">
                <a:latin typeface="Symbol" panose="05050102010706020507" pitchFamily="18" charset="2"/>
              </a:rPr>
              <a:t>l</a:t>
            </a:r>
            <a:r>
              <a:rPr lang="de-DE" dirty="0"/>
              <a:t> / 2 </a:t>
            </a:r>
            <a:endParaRPr lang="de-DE" dirty="0">
              <a:latin typeface="Symbol" panose="05050102010706020507" pitchFamily="18" charset="2"/>
            </a:endParaRPr>
          </a:p>
        </p:txBody>
      </p:sp>
      <p:cxnSp>
        <p:nvCxnSpPr>
          <p:cNvPr id="32" name="Gerader Verbinder 31">
            <a:extLst>
              <a:ext uri="{FF2B5EF4-FFF2-40B4-BE49-F238E27FC236}">
                <a16:creationId xmlns:a16="http://schemas.microsoft.com/office/drawing/2014/main" id="{5EF91335-3247-63C4-2010-590383F95628}"/>
              </a:ext>
            </a:extLst>
          </p:cNvPr>
          <p:cNvCxnSpPr>
            <a:stCxn id="6" idx="2"/>
          </p:cNvCxnSpPr>
          <p:nvPr/>
        </p:nvCxnSpPr>
        <p:spPr>
          <a:xfrm>
            <a:off x="1843177" y="2213256"/>
            <a:ext cx="0" cy="9909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20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Dachkapazität</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u="sng" dirty="0"/>
          </a:p>
          <a:p>
            <a:pPr>
              <a:defRPr/>
            </a:pPr>
            <a:endParaRPr lang="de-DE" u="sng" dirty="0"/>
          </a:p>
          <a:p>
            <a:pPr>
              <a:defRPr/>
            </a:pPr>
            <a:endParaRPr lang="de-DE" dirty="0"/>
          </a:p>
          <a:p>
            <a:pPr>
              <a:defRPr/>
            </a:pPr>
            <a:endParaRPr lang="de-DE" dirty="0"/>
          </a:p>
          <a:p>
            <a:pPr>
              <a:defRPr/>
            </a:pPr>
            <a:r>
              <a:rPr lang="de-DE" dirty="0"/>
              <a:t>Dachkapazität:</a:t>
            </a:r>
          </a:p>
          <a:p>
            <a:pPr lvl="1">
              <a:defRPr/>
            </a:pPr>
            <a:r>
              <a:rPr lang="de-DE" sz="1800" dirty="0"/>
              <a:t>eine mechanisch zu kurze Antenne kann durch eine Dachkapazität elektrisch verlängert werden</a:t>
            </a:r>
            <a:endParaRPr lang="de-DE" sz="1800"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9C750AF9-A4C1-9C7D-B119-B1FCAB6093E1}"/>
              </a:ext>
            </a:extLst>
          </p:cNvPr>
          <p:cNvGrpSpPr/>
          <p:nvPr/>
        </p:nvGrpSpPr>
        <p:grpSpPr>
          <a:xfrm rot="5400000">
            <a:off x="3323094" y="1730884"/>
            <a:ext cx="3341879" cy="2130771"/>
            <a:chOff x="1835952" y="1271355"/>
            <a:chExt cx="3341879" cy="2130771"/>
          </a:xfrm>
        </p:grpSpPr>
        <p:sp>
          <p:nvSpPr>
            <p:cNvPr id="7" name="Freihandform 43">
              <a:extLst>
                <a:ext uri="{FF2B5EF4-FFF2-40B4-BE49-F238E27FC236}">
                  <a16:creationId xmlns:a16="http://schemas.microsoft.com/office/drawing/2014/main" id="{B4E0E3B7-CD80-2574-04C3-C3EDEE2552D8}"/>
                </a:ext>
              </a:extLst>
            </p:cNvPr>
            <p:cNvSpPr/>
            <p:nvPr/>
          </p:nvSpPr>
          <p:spPr>
            <a:xfrm rot="10800000" flipV="1">
              <a:off x="1843177" y="1271355"/>
              <a:ext cx="3136003" cy="94190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727364"/>
                <a:gd name="connsiteY0" fmla="*/ 0 h 713509"/>
                <a:gd name="connsiteX1" fmla="*/ 727364 w 727364"/>
                <a:gd name="connsiteY1" fmla="*/ 713509 h 713509"/>
              </a:gdLst>
              <a:ahLst/>
              <a:cxnLst>
                <a:cxn ang="0">
                  <a:pos x="connsiteX0" y="connsiteY0"/>
                </a:cxn>
                <a:cxn ang="0">
                  <a:pos x="connsiteX1" y="connsiteY1"/>
                </a:cxn>
              </a:cxnLst>
              <a:rect l="l" t="t" r="r" b="b"/>
              <a:pathLst>
                <a:path w="727364" h="713509">
                  <a:moveTo>
                    <a:pt x="0" y="0"/>
                  </a:moveTo>
                  <a:cubicBezTo>
                    <a:pt x="241300" y="0"/>
                    <a:pt x="619991" y="503382"/>
                    <a:pt x="727364" y="713509"/>
                  </a:cubicBezTo>
                </a:path>
              </a:pathLst>
            </a:cu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r Verbinder 7">
              <a:extLst>
                <a:ext uri="{FF2B5EF4-FFF2-40B4-BE49-F238E27FC236}">
                  <a16:creationId xmlns:a16="http://schemas.microsoft.com/office/drawing/2014/main" id="{FEFED2AD-12EC-46A5-10FE-2AF4BA862D3B}"/>
                </a:ext>
              </a:extLst>
            </p:cNvPr>
            <p:cNvCxnSpPr/>
            <p:nvPr/>
          </p:nvCxnSpPr>
          <p:spPr>
            <a:xfrm rot="16200000" flipH="1" flipV="1">
              <a:off x="4484113" y="2713315"/>
              <a:ext cx="98181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37F3393-321C-8B01-FF49-861B49ADA7A2}"/>
                </a:ext>
              </a:extLst>
            </p:cNvPr>
            <p:cNvCxnSpPr/>
            <p:nvPr/>
          </p:nvCxnSpPr>
          <p:spPr>
            <a:xfrm rot="16200000" flipH="1">
              <a:off x="4000827" y="1893903"/>
              <a:ext cx="0" cy="188603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9C12B711-5CE3-66AD-C759-CB1C5F027DDA}"/>
                </a:ext>
              </a:extLst>
            </p:cNvPr>
            <p:cNvSpPr txBox="1"/>
            <p:nvPr/>
          </p:nvSpPr>
          <p:spPr>
            <a:xfrm>
              <a:off x="3380259" y="2445915"/>
              <a:ext cx="1297150" cy="369332"/>
            </a:xfrm>
            <a:prstGeom prst="rect">
              <a:avLst/>
            </a:prstGeom>
            <a:noFill/>
          </p:spPr>
          <p:txBody>
            <a:bodyPr wrap="none" rtlCol="0">
              <a:spAutoFit/>
            </a:bodyPr>
            <a:lstStyle/>
            <a:p>
              <a:r>
                <a:rPr lang="de-DE" dirty="0" err="1"/>
                <a:t>l</a:t>
              </a:r>
              <a:r>
                <a:rPr lang="de-DE" baseline="-25000" dirty="0" err="1"/>
                <a:t>mech</a:t>
              </a:r>
              <a:r>
                <a:rPr lang="de-DE" dirty="0"/>
                <a:t> &lt; </a:t>
              </a:r>
              <a:r>
                <a:rPr lang="de-DE" dirty="0">
                  <a:latin typeface="Symbol" panose="05050102010706020507" pitchFamily="18" charset="2"/>
                </a:rPr>
                <a:t>l</a:t>
              </a:r>
              <a:r>
                <a:rPr lang="de-DE" dirty="0"/>
                <a:t> / 2 </a:t>
              </a:r>
              <a:endParaRPr lang="de-DE" dirty="0">
                <a:latin typeface="Symbol" panose="05050102010706020507" pitchFamily="18" charset="2"/>
              </a:endParaRPr>
            </a:p>
          </p:txBody>
        </p:sp>
        <p:cxnSp>
          <p:nvCxnSpPr>
            <p:cNvPr id="15" name="Gerader Verbinder 14">
              <a:extLst>
                <a:ext uri="{FF2B5EF4-FFF2-40B4-BE49-F238E27FC236}">
                  <a16:creationId xmlns:a16="http://schemas.microsoft.com/office/drawing/2014/main" id="{CF8795AE-EEF8-C035-F581-50DEA5B5F7CB}"/>
                </a:ext>
              </a:extLst>
            </p:cNvPr>
            <p:cNvCxnSpPr/>
            <p:nvPr/>
          </p:nvCxnSpPr>
          <p:spPr>
            <a:xfrm>
              <a:off x="3057812" y="2222408"/>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A260055B-7739-9503-6C96-20668AAF0C42}"/>
                </a:ext>
              </a:extLst>
            </p:cNvPr>
            <p:cNvGrpSpPr/>
            <p:nvPr/>
          </p:nvGrpSpPr>
          <p:grpSpPr>
            <a:xfrm>
              <a:off x="3050223" y="2192614"/>
              <a:ext cx="2127607" cy="108000"/>
              <a:chOff x="607242" y="4273247"/>
              <a:chExt cx="2127607" cy="108000"/>
            </a:xfrm>
          </p:grpSpPr>
          <p:cxnSp>
            <p:nvCxnSpPr>
              <p:cNvPr id="25" name="Gerader Verbinder 24">
                <a:extLst>
                  <a:ext uri="{FF2B5EF4-FFF2-40B4-BE49-F238E27FC236}">
                    <a16:creationId xmlns:a16="http://schemas.microsoft.com/office/drawing/2014/main" id="{22054E89-7CA4-D8ED-71A8-2D3E21308FA0}"/>
                  </a:ext>
                </a:extLst>
              </p:cNvPr>
              <p:cNvCxnSpPr/>
              <p:nvPr/>
            </p:nvCxnSpPr>
            <p:spPr>
              <a:xfrm flipH="1">
                <a:off x="607242" y="4323355"/>
                <a:ext cx="1787397" cy="32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606F8DE3-1E04-D91B-BC12-0D923716DAC2}"/>
                  </a:ext>
                </a:extLst>
              </p:cNvPr>
              <p:cNvCxnSpPr/>
              <p:nvPr/>
            </p:nvCxnSpPr>
            <p:spPr>
              <a:xfrm rot="16200000" flipH="1" flipV="1">
                <a:off x="2694228" y="4286012"/>
                <a:ext cx="11" cy="812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a16="http://schemas.microsoft.com/office/drawing/2014/main" id="{457B38EE-5E6F-C87F-81E4-ACF845494AE9}"/>
                  </a:ext>
                </a:extLst>
              </p:cNvPr>
              <p:cNvSpPr/>
              <p:nvPr/>
            </p:nvSpPr>
            <p:spPr>
              <a:xfrm>
                <a:off x="2551691" y="427324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8FC18DDE-D497-F393-CA62-E3AFF0A0E9BA}"/>
                  </a:ext>
                </a:extLst>
              </p:cNvPr>
              <p:cNvSpPr/>
              <p:nvPr/>
            </p:nvSpPr>
            <p:spPr>
              <a:xfrm>
                <a:off x="2399753" y="427324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7" name="Gerader Verbinder 16">
              <a:extLst>
                <a:ext uri="{FF2B5EF4-FFF2-40B4-BE49-F238E27FC236}">
                  <a16:creationId xmlns:a16="http://schemas.microsoft.com/office/drawing/2014/main" id="{6DCBBA5C-7778-AAF6-C7E2-A368CEC204B0}"/>
                </a:ext>
              </a:extLst>
            </p:cNvPr>
            <p:cNvCxnSpPr/>
            <p:nvPr/>
          </p:nvCxnSpPr>
          <p:spPr>
            <a:xfrm>
              <a:off x="3057812" y="1662545"/>
              <a:ext cx="0" cy="59910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542EE78-5F0F-1760-8249-E5DAD2B29164}"/>
                </a:ext>
              </a:extLst>
            </p:cNvPr>
            <p:cNvCxnSpPr/>
            <p:nvPr/>
          </p:nvCxnSpPr>
          <p:spPr>
            <a:xfrm rot="16200000" flipH="1" flipV="1">
              <a:off x="4498978" y="1743042"/>
              <a:ext cx="940426"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A287182-C6D7-253C-DF9F-9D1FC0498D5F}"/>
                </a:ext>
              </a:extLst>
            </p:cNvPr>
            <p:cNvCxnSpPr/>
            <p:nvPr/>
          </p:nvCxnSpPr>
          <p:spPr>
            <a:xfrm rot="16200000" flipH="1">
              <a:off x="3393344" y="1500637"/>
              <a:ext cx="0" cy="3114783"/>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26AC6947-6284-94B8-67A7-17B5C74C41D1}"/>
                </a:ext>
              </a:extLst>
            </p:cNvPr>
            <p:cNvSpPr txBox="1"/>
            <p:nvPr/>
          </p:nvSpPr>
          <p:spPr>
            <a:xfrm>
              <a:off x="2140570" y="3032794"/>
              <a:ext cx="950901" cy="369332"/>
            </a:xfrm>
            <a:prstGeom prst="rect">
              <a:avLst/>
            </a:prstGeom>
            <a:noFill/>
          </p:spPr>
          <p:txBody>
            <a:bodyPr wrap="none" rtlCol="0">
              <a:spAutoFit/>
            </a:bodyPr>
            <a:lstStyle/>
            <a:p>
              <a:r>
                <a:rPr lang="de-DE" dirty="0"/>
                <a:t>l = </a:t>
              </a:r>
              <a:r>
                <a:rPr lang="de-DE" dirty="0">
                  <a:latin typeface="Symbol" panose="05050102010706020507" pitchFamily="18" charset="2"/>
                </a:rPr>
                <a:t>l</a:t>
              </a:r>
              <a:r>
                <a:rPr lang="de-DE" dirty="0"/>
                <a:t> / 2 </a:t>
              </a:r>
              <a:endParaRPr lang="de-DE" dirty="0">
                <a:latin typeface="Symbol" panose="05050102010706020507" pitchFamily="18" charset="2"/>
              </a:endParaRPr>
            </a:p>
          </p:txBody>
        </p:sp>
        <p:cxnSp>
          <p:nvCxnSpPr>
            <p:cNvPr id="21" name="Gerader Verbinder 20">
              <a:extLst>
                <a:ext uri="{FF2B5EF4-FFF2-40B4-BE49-F238E27FC236}">
                  <a16:creationId xmlns:a16="http://schemas.microsoft.com/office/drawing/2014/main" id="{F6C5BA97-DAF4-C5FD-543E-2C3CA1F493B8}"/>
                </a:ext>
              </a:extLst>
            </p:cNvPr>
            <p:cNvCxnSpPr>
              <a:stCxn id="7" idx="2"/>
            </p:cNvCxnSpPr>
            <p:nvPr/>
          </p:nvCxnSpPr>
          <p:spPr>
            <a:xfrm>
              <a:off x="1843177" y="2213256"/>
              <a:ext cx="0" cy="9909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958F394-A773-A0DE-DCFA-CD5DF767EF46}"/>
                </a:ext>
              </a:extLst>
            </p:cNvPr>
            <p:cNvCxnSpPr/>
            <p:nvPr/>
          </p:nvCxnSpPr>
          <p:spPr>
            <a:xfrm flipV="1">
              <a:off x="3050223" y="1993438"/>
              <a:ext cx="0" cy="4831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79EA0206-0171-646F-9C41-26E2B7ADA7CE}"/>
                </a:ext>
              </a:extLst>
            </p:cNvPr>
            <p:cNvCxnSpPr/>
            <p:nvPr/>
          </p:nvCxnSpPr>
          <p:spPr>
            <a:xfrm rot="16200000" flipV="1">
              <a:off x="5087831" y="2252183"/>
              <a:ext cx="180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ihandform 28">
              <a:extLst>
                <a:ext uri="{FF2B5EF4-FFF2-40B4-BE49-F238E27FC236}">
                  <a16:creationId xmlns:a16="http://schemas.microsoft.com/office/drawing/2014/main" id="{6F5CA9E4-46D6-FA55-DED6-C059CEE1B74F}"/>
                </a:ext>
              </a:extLst>
            </p:cNvPr>
            <p:cNvSpPr/>
            <p:nvPr/>
          </p:nvSpPr>
          <p:spPr>
            <a:xfrm rot="10800000" flipV="1">
              <a:off x="3061469" y="1272830"/>
              <a:ext cx="1919852" cy="40711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919611"/>
                <a:gd name="connsiteY0" fmla="*/ 743464 h 743464"/>
                <a:gd name="connsiteX1" fmla="*/ 720436 w 919611"/>
                <a:gd name="connsiteY1" fmla="*/ 29955 h 743464"/>
                <a:gd name="connsiteX2" fmla="*/ 919611 w 919611"/>
                <a:gd name="connsiteY2" fmla="*/ 127820 h 743464"/>
                <a:gd name="connsiteX0" fmla="*/ 0 w 919611"/>
                <a:gd name="connsiteY0" fmla="*/ 713509 h 713509"/>
                <a:gd name="connsiteX1" fmla="*/ 720436 w 919611"/>
                <a:gd name="connsiteY1" fmla="*/ 0 h 713509"/>
                <a:gd name="connsiteX2" fmla="*/ 919611 w 919611"/>
                <a:gd name="connsiteY2" fmla="*/ 97865 h 713509"/>
                <a:gd name="connsiteX0" fmla="*/ 0 w 919611"/>
                <a:gd name="connsiteY0" fmla="*/ 722519 h 722519"/>
                <a:gd name="connsiteX1" fmla="*/ 720436 w 919611"/>
                <a:gd name="connsiteY1" fmla="*/ 9010 h 722519"/>
                <a:gd name="connsiteX2" fmla="*/ 919611 w 919611"/>
                <a:gd name="connsiteY2" fmla="*/ 106875 h 722519"/>
                <a:gd name="connsiteX0" fmla="*/ 0 w 919611"/>
                <a:gd name="connsiteY0" fmla="*/ 722519 h 722519"/>
                <a:gd name="connsiteX1" fmla="*/ 720436 w 919611"/>
                <a:gd name="connsiteY1" fmla="*/ 9010 h 722519"/>
                <a:gd name="connsiteX2" fmla="*/ 919611 w 919611"/>
                <a:gd name="connsiteY2" fmla="*/ 106875 h 722519"/>
                <a:gd name="connsiteX0" fmla="*/ 0 w 919611"/>
                <a:gd name="connsiteY0" fmla="*/ 715169 h 715169"/>
                <a:gd name="connsiteX1" fmla="*/ 720436 w 919611"/>
                <a:gd name="connsiteY1" fmla="*/ 1660 h 715169"/>
                <a:gd name="connsiteX2" fmla="*/ 919611 w 919611"/>
                <a:gd name="connsiteY2" fmla="*/ 99525 h 715169"/>
                <a:gd name="connsiteX0" fmla="*/ 0 w 353694"/>
                <a:gd name="connsiteY0" fmla="*/ 181464 h 205141"/>
                <a:gd name="connsiteX1" fmla="*/ 154519 w 353694"/>
                <a:gd name="connsiteY1" fmla="*/ 107277 h 205141"/>
                <a:gd name="connsiteX2" fmla="*/ 353694 w 353694"/>
                <a:gd name="connsiteY2" fmla="*/ 205142 h 205141"/>
                <a:gd name="connsiteX0" fmla="*/ 0 w 353694"/>
                <a:gd name="connsiteY0" fmla="*/ 80963 h 104641"/>
                <a:gd name="connsiteX1" fmla="*/ 154519 w 353694"/>
                <a:gd name="connsiteY1" fmla="*/ 6776 h 104641"/>
                <a:gd name="connsiteX2" fmla="*/ 353694 w 353694"/>
                <a:gd name="connsiteY2" fmla="*/ 104641 h 104641"/>
                <a:gd name="connsiteX0" fmla="*/ 0 w 353694"/>
                <a:gd name="connsiteY0" fmla="*/ 80963 h 104641"/>
                <a:gd name="connsiteX1" fmla="*/ 154519 w 353694"/>
                <a:gd name="connsiteY1" fmla="*/ 6776 h 104641"/>
                <a:gd name="connsiteX2" fmla="*/ 353694 w 353694"/>
                <a:gd name="connsiteY2" fmla="*/ 104641 h 104641"/>
                <a:gd name="connsiteX0" fmla="*/ 0 w 353694"/>
                <a:gd name="connsiteY0" fmla="*/ 80963 h 104641"/>
                <a:gd name="connsiteX1" fmla="*/ 154519 w 353694"/>
                <a:gd name="connsiteY1" fmla="*/ 6776 h 104641"/>
                <a:gd name="connsiteX2" fmla="*/ 353694 w 353694"/>
                <a:gd name="connsiteY2" fmla="*/ 104641 h 104641"/>
                <a:gd name="connsiteX0" fmla="*/ 0 w 353694"/>
                <a:gd name="connsiteY0" fmla="*/ 80963 h 104641"/>
                <a:gd name="connsiteX1" fmla="*/ 170688 w 353694"/>
                <a:gd name="connsiteY1" fmla="*/ 6776 h 104641"/>
                <a:gd name="connsiteX2" fmla="*/ 353694 w 353694"/>
                <a:gd name="connsiteY2" fmla="*/ 104641 h 104641"/>
                <a:gd name="connsiteX0" fmla="*/ 0 w 353694"/>
                <a:gd name="connsiteY0" fmla="*/ 74543 h 98221"/>
                <a:gd name="connsiteX1" fmla="*/ 170688 w 353694"/>
                <a:gd name="connsiteY1" fmla="*/ 356 h 98221"/>
                <a:gd name="connsiteX2" fmla="*/ 353694 w 353694"/>
                <a:gd name="connsiteY2" fmla="*/ 98221 h 98221"/>
                <a:gd name="connsiteX0" fmla="*/ 0 w 353694"/>
                <a:gd name="connsiteY0" fmla="*/ 74543 h 98221"/>
                <a:gd name="connsiteX1" fmla="*/ 170688 w 353694"/>
                <a:gd name="connsiteY1" fmla="*/ 356 h 98221"/>
                <a:gd name="connsiteX2" fmla="*/ 353694 w 353694"/>
                <a:gd name="connsiteY2" fmla="*/ 98221 h 98221"/>
                <a:gd name="connsiteX0" fmla="*/ 0 w 369863"/>
                <a:gd name="connsiteY0" fmla="*/ 31064 h 113937"/>
                <a:gd name="connsiteX1" fmla="*/ 186857 w 369863"/>
                <a:gd name="connsiteY1" fmla="*/ 16072 h 113937"/>
                <a:gd name="connsiteX2" fmla="*/ 369863 w 369863"/>
                <a:gd name="connsiteY2" fmla="*/ 113937 h 113937"/>
                <a:gd name="connsiteX0" fmla="*/ 0 w 369863"/>
                <a:gd name="connsiteY0" fmla="*/ 39862 h 39863"/>
                <a:gd name="connsiteX1" fmla="*/ 186857 w 369863"/>
                <a:gd name="connsiteY1" fmla="*/ 24870 h 39863"/>
                <a:gd name="connsiteX2" fmla="*/ 369863 w 369863"/>
                <a:gd name="connsiteY2" fmla="*/ 39860 h 39863"/>
                <a:gd name="connsiteX0" fmla="*/ 0 w 369863"/>
                <a:gd name="connsiteY0" fmla="*/ 26455 h 26455"/>
                <a:gd name="connsiteX1" fmla="*/ 186857 w 369863"/>
                <a:gd name="connsiteY1" fmla="*/ 11463 h 26455"/>
                <a:gd name="connsiteX2" fmla="*/ 369863 w 369863"/>
                <a:gd name="connsiteY2" fmla="*/ 26453 h 26455"/>
                <a:gd name="connsiteX0" fmla="*/ 0 w 369863"/>
                <a:gd name="connsiteY0" fmla="*/ 19716 h 19716"/>
                <a:gd name="connsiteX1" fmla="*/ 186857 w 369863"/>
                <a:gd name="connsiteY1" fmla="*/ 4724 h 19716"/>
                <a:gd name="connsiteX2" fmla="*/ 369863 w 369863"/>
                <a:gd name="connsiteY2" fmla="*/ 19714 h 19716"/>
                <a:gd name="connsiteX0" fmla="*/ 0 w 369863"/>
                <a:gd name="connsiteY0" fmla="*/ 14992 h 15324"/>
                <a:gd name="connsiteX1" fmla="*/ 186857 w 369863"/>
                <a:gd name="connsiteY1" fmla="*/ 0 h 15324"/>
                <a:gd name="connsiteX2" fmla="*/ 369863 w 369863"/>
                <a:gd name="connsiteY2" fmla="*/ 14990 h 15324"/>
                <a:gd name="connsiteX0" fmla="*/ 0 w 369863"/>
                <a:gd name="connsiteY0" fmla="*/ 16240 h 40084"/>
                <a:gd name="connsiteX1" fmla="*/ 186857 w 369863"/>
                <a:gd name="connsiteY1" fmla="*/ 1248 h 40084"/>
                <a:gd name="connsiteX2" fmla="*/ 369863 w 369863"/>
                <a:gd name="connsiteY2" fmla="*/ 39917 h 40084"/>
                <a:gd name="connsiteX0" fmla="*/ 0 w 369863"/>
                <a:gd name="connsiteY0" fmla="*/ 16240 h 39917"/>
                <a:gd name="connsiteX1" fmla="*/ 186857 w 369863"/>
                <a:gd name="connsiteY1" fmla="*/ 1248 h 39917"/>
                <a:gd name="connsiteX2" fmla="*/ 369863 w 369863"/>
                <a:gd name="connsiteY2" fmla="*/ 39917 h 39917"/>
                <a:gd name="connsiteX0" fmla="*/ 0 w 369863"/>
                <a:gd name="connsiteY0" fmla="*/ 51549 h 51550"/>
                <a:gd name="connsiteX1" fmla="*/ 186857 w 369863"/>
                <a:gd name="connsiteY1" fmla="*/ 1037 h 51550"/>
                <a:gd name="connsiteX2" fmla="*/ 369863 w 369863"/>
                <a:gd name="connsiteY2" fmla="*/ 39706 h 51550"/>
                <a:gd name="connsiteX0" fmla="*/ 0 w 369863"/>
                <a:gd name="connsiteY0" fmla="*/ 51549 h 51549"/>
                <a:gd name="connsiteX1" fmla="*/ 186857 w 369863"/>
                <a:gd name="connsiteY1" fmla="*/ 1037 h 51549"/>
                <a:gd name="connsiteX2" fmla="*/ 369863 w 369863"/>
                <a:gd name="connsiteY2" fmla="*/ 39706 h 51549"/>
                <a:gd name="connsiteX0" fmla="*/ 0 w 369863"/>
                <a:gd name="connsiteY0" fmla="*/ 51062 h 74738"/>
                <a:gd name="connsiteX1" fmla="*/ 186857 w 369863"/>
                <a:gd name="connsiteY1" fmla="*/ 550 h 74738"/>
                <a:gd name="connsiteX2" fmla="*/ 369863 w 369863"/>
                <a:gd name="connsiteY2" fmla="*/ 74738 h 74738"/>
                <a:gd name="connsiteX0" fmla="*/ 0 w 369863"/>
                <a:gd name="connsiteY0" fmla="*/ 51062 h 74738"/>
                <a:gd name="connsiteX1" fmla="*/ 186857 w 369863"/>
                <a:gd name="connsiteY1" fmla="*/ 550 h 74738"/>
                <a:gd name="connsiteX2" fmla="*/ 369863 w 369863"/>
                <a:gd name="connsiteY2" fmla="*/ 74738 h 74738"/>
                <a:gd name="connsiteX0" fmla="*/ 0 w 367887"/>
                <a:gd name="connsiteY0" fmla="*/ 67904 h 74214"/>
                <a:gd name="connsiteX1" fmla="*/ 184881 w 367887"/>
                <a:gd name="connsiteY1" fmla="*/ 26 h 74214"/>
                <a:gd name="connsiteX2" fmla="*/ 367887 w 367887"/>
                <a:gd name="connsiteY2" fmla="*/ 74214 h 74214"/>
                <a:gd name="connsiteX0" fmla="*/ 0 w 367887"/>
                <a:gd name="connsiteY0" fmla="*/ 67919 h 74229"/>
                <a:gd name="connsiteX1" fmla="*/ 184881 w 367887"/>
                <a:gd name="connsiteY1" fmla="*/ 41 h 74229"/>
                <a:gd name="connsiteX2" fmla="*/ 367887 w 367887"/>
                <a:gd name="connsiteY2" fmla="*/ 74229 h 74229"/>
                <a:gd name="connsiteX0" fmla="*/ 0 w 364923"/>
                <a:gd name="connsiteY0" fmla="*/ 76565 h 76565"/>
                <a:gd name="connsiteX1" fmla="*/ 181917 w 364923"/>
                <a:gd name="connsiteY1" fmla="*/ 5 h 76565"/>
                <a:gd name="connsiteX2" fmla="*/ 364923 w 364923"/>
                <a:gd name="connsiteY2" fmla="*/ 74193 h 76565"/>
                <a:gd name="connsiteX0" fmla="*/ 0 w 364923"/>
                <a:gd name="connsiteY0" fmla="*/ 76565 h 76565"/>
                <a:gd name="connsiteX1" fmla="*/ 181917 w 364923"/>
                <a:gd name="connsiteY1" fmla="*/ 5 h 76565"/>
                <a:gd name="connsiteX2" fmla="*/ 364923 w 364923"/>
                <a:gd name="connsiteY2" fmla="*/ 74193 h 76565"/>
                <a:gd name="connsiteX0" fmla="*/ 0 w 364923"/>
                <a:gd name="connsiteY0" fmla="*/ 76576 h 76576"/>
                <a:gd name="connsiteX1" fmla="*/ 181917 w 364923"/>
                <a:gd name="connsiteY1" fmla="*/ 16 h 76576"/>
                <a:gd name="connsiteX2" fmla="*/ 364923 w 364923"/>
                <a:gd name="connsiteY2" fmla="*/ 74204 h 76576"/>
                <a:gd name="connsiteX0" fmla="*/ 0 w 365911"/>
                <a:gd name="connsiteY0" fmla="*/ 86184 h 86184"/>
                <a:gd name="connsiteX1" fmla="*/ 181917 w 365911"/>
                <a:gd name="connsiteY1" fmla="*/ 9624 h 86184"/>
                <a:gd name="connsiteX2" fmla="*/ 365911 w 365911"/>
                <a:gd name="connsiteY2" fmla="*/ 46910 h 86184"/>
                <a:gd name="connsiteX0" fmla="*/ 0 w 365911"/>
                <a:gd name="connsiteY0" fmla="*/ 77684 h 77684"/>
                <a:gd name="connsiteX1" fmla="*/ 181917 w 365911"/>
                <a:gd name="connsiteY1" fmla="*/ 1124 h 77684"/>
                <a:gd name="connsiteX2" fmla="*/ 365911 w 365911"/>
                <a:gd name="connsiteY2" fmla="*/ 38410 h 77684"/>
                <a:gd name="connsiteX0" fmla="*/ 0 w 358994"/>
                <a:gd name="connsiteY0" fmla="*/ 41216 h 47526"/>
                <a:gd name="connsiteX1" fmla="*/ 175000 w 358994"/>
                <a:gd name="connsiteY1" fmla="*/ 10240 h 47526"/>
                <a:gd name="connsiteX2" fmla="*/ 358994 w 358994"/>
                <a:gd name="connsiteY2" fmla="*/ 47526 h 47526"/>
                <a:gd name="connsiteX0" fmla="*/ 0 w 358994"/>
                <a:gd name="connsiteY0" fmla="*/ 31030 h 37340"/>
                <a:gd name="connsiteX1" fmla="*/ 175000 w 358994"/>
                <a:gd name="connsiteY1" fmla="*/ 54 h 37340"/>
                <a:gd name="connsiteX2" fmla="*/ 358994 w 358994"/>
                <a:gd name="connsiteY2" fmla="*/ 37340 h 37340"/>
                <a:gd name="connsiteX0" fmla="*/ 0 w 350101"/>
                <a:gd name="connsiteY0" fmla="*/ 31069 h 39549"/>
                <a:gd name="connsiteX1" fmla="*/ 175000 w 350101"/>
                <a:gd name="connsiteY1" fmla="*/ 93 h 39549"/>
                <a:gd name="connsiteX2" fmla="*/ 350101 w 350101"/>
                <a:gd name="connsiteY2" fmla="*/ 39550 h 39549"/>
                <a:gd name="connsiteX0" fmla="*/ 0 w 350101"/>
                <a:gd name="connsiteY0" fmla="*/ 31069 h 39550"/>
                <a:gd name="connsiteX1" fmla="*/ 175000 w 350101"/>
                <a:gd name="connsiteY1" fmla="*/ 93 h 39550"/>
                <a:gd name="connsiteX2" fmla="*/ 350101 w 350101"/>
                <a:gd name="connsiteY2" fmla="*/ 39550 h 39550"/>
                <a:gd name="connsiteX0" fmla="*/ 0 w 350101"/>
                <a:gd name="connsiteY0" fmla="*/ 31033 h 39514"/>
                <a:gd name="connsiteX1" fmla="*/ 175000 w 350101"/>
                <a:gd name="connsiteY1" fmla="*/ 57 h 39514"/>
                <a:gd name="connsiteX2" fmla="*/ 350101 w 350101"/>
                <a:gd name="connsiteY2" fmla="*/ 39514 h 39514"/>
                <a:gd name="connsiteX0" fmla="*/ 0 w 350101"/>
                <a:gd name="connsiteY0" fmla="*/ 20218 h 28699"/>
                <a:gd name="connsiteX1" fmla="*/ 175000 w 350101"/>
                <a:gd name="connsiteY1" fmla="*/ 95 h 28699"/>
                <a:gd name="connsiteX2" fmla="*/ 350101 w 350101"/>
                <a:gd name="connsiteY2" fmla="*/ 28699 h 28699"/>
                <a:gd name="connsiteX0" fmla="*/ 0 w 350101"/>
                <a:gd name="connsiteY0" fmla="*/ 1465 h 14662"/>
                <a:gd name="connsiteX1" fmla="*/ 181975 w 350101"/>
                <a:gd name="connsiteY1" fmla="*/ 14597 h 14662"/>
                <a:gd name="connsiteX2" fmla="*/ 350101 w 350101"/>
                <a:gd name="connsiteY2" fmla="*/ 9946 h 14662"/>
                <a:gd name="connsiteX0" fmla="*/ 0 w 1142912"/>
                <a:gd name="connsiteY0" fmla="*/ 98198 h 98198"/>
                <a:gd name="connsiteX1" fmla="*/ 974786 w 1142912"/>
                <a:gd name="connsiteY1" fmla="*/ 14261 h 98198"/>
                <a:gd name="connsiteX2" fmla="*/ 1142912 w 1142912"/>
                <a:gd name="connsiteY2" fmla="*/ 9610 h 98198"/>
                <a:gd name="connsiteX0" fmla="*/ 0 w 1970598"/>
                <a:gd name="connsiteY0" fmla="*/ 83939 h 83939"/>
                <a:gd name="connsiteX1" fmla="*/ 974786 w 1970598"/>
                <a:gd name="connsiteY1" fmla="*/ 2 h 83939"/>
                <a:gd name="connsiteX2" fmla="*/ 1970598 w 1970598"/>
                <a:gd name="connsiteY2" fmla="*/ 81635 h 83939"/>
                <a:gd name="connsiteX0" fmla="*/ 0 w 1970598"/>
                <a:gd name="connsiteY0" fmla="*/ 83939 h 83939"/>
                <a:gd name="connsiteX1" fmla="*/ 974786 w 1970598"/>
                <a:gd name="connsiteY1" fmla="*/ 2 h 83939"/>
                <a:gd name="connsiteX2" fmla="*/ 1970598 w 1970598"/>
                <a:gd name="connsiteY2" fmla="*/ 81635 h 83939"/>
                <a:gd name="connsiteX0" fmla="*/ 0 w 1970598"/>
                <a:gd name="connsiteY0" fmla="*/ 83939 h 83939"/>
                <a:gd name="connsiteX1" fmla="*/ 974786 w 1970598"/>
                <a:gd name="connsiteY1" fmla="*/ 2 h 83939"/>
                <a:gd name="connsiteX2" fmla="*/ 1970598 w 1970598"/>
                <a:gd name="connsiteY2" fmla="*/ 81635 h 83939"/>
                <a:gd name="connsiteX0" fmla="*/ 0 w 1970598"/>
                <a:gd name="connsiteY0" fmla="*/ 83939 h 83939"/>
                <a:gd name="connsiteX1" fmla="*/ 974786 w 1970598"/>
                <a:gd name="connsiteY1" fmla="*/ 2 h 83939"/>
                <a:gd name="connsiteX2" fmla="*/ 1970598 w 1970598"/>
                <a:gd name="connsiteY2" fmla="*/ 81635 h 83939"/>
                <a:gd name="connsiteX0" fmla="*/ 0 w 1970598"/>
                <a:gd name="connsiteY0" fmla="*/ 83939 h 83939"/>
                <a:gd name="connsiteX1" fmla="*/ 974786 w 1970598"/>
                <a:gd name="connsiteY1" fmla="*/ 2 h 83939"/>
                <a:gd name="connsiteX2" fmla="*/ 1970598 w 1970598"/>
                <a:gd name="connsiteY2" fmla="*/ 81635 h 83939"/>
                <a:gd name="connsiteX0" fmla="*/ 0 w 1970598"/>
                <a:gd name="connsiteY0" fmla="*/ 83968 h 83968"/>
                <a:gd name="connsiteX1" fmla="*/ 974786 w 1970598"/>
                <a:gd name="connsiteY1" fmla="*/ 31 h 83968"/>
                <a:gd name="connsiteX2" fmla="*/ 1970598 w 1970598"/>
                <a:gd name="connsiteY2" fmla="*/ 81664 h 83968"/>
                <a:gd name="connsiteX0" fmla="*/ 0 w 995812"/>
                <a:gd name="connsiteY0" fmla="*/ 0 h 81633"/>
                <a:gd name="connsiteX1" fmla="*/ 995812 w 995812"/>
                <a:gd name="connsiteY1" fmla="*/ 81633 h 81633"/>
              </a:gdLst>
              <a:ahLst/>
              <a:cxnLst>
                <a:cxn ang="0">
                  <a:pos x="connsiteX0" y="connsiteY0"/>
                </a:cxn>
                <a:cxn ang="0">
                  <a:pos x="connsiteX1" y="connsiteY1"/>
                </a:cxn>
              </a:cxnLst>
              <a:rect l="l" t="t" r="r" b="b"/>
              <a:pathLst>
                <a:path w="995812" h="81633">
                  <a:moveTo>
                    <a:pt x="0" y="0"/>
                  </a:moveTo>
                  <a:cubicBezTo>
                    <a:pt x="326108" y="1414"/>
                    <a:pt x="788307" y="54690"/>
                    <a:pt x="995812" y="81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346846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Abstrahlcharakteristik (Horizontaldiagramm, </a:t>
            </a:r>
            <a:r>
              <a:rPr kumimoji="0" lang="de-DE" sz="2800" b="0" i="0" u="none" strike="noStrike" kern="1200" cap="none" spc="0" normalizeH="0" baseline="0" noProof="0" dirty="0" err="1">
                <a:ln>
                  <a:noFill/>
                </a:ln>
                <a:solidFill>
                  <a:schemeClr val="tx1"/>
                </a:solidFill>
                <a:effectLst/>
                <a:uLnTx/>
                <a:uFillTx/>
                <a:latin typeface="+mn-lt"/>
                <a:ea typeface="+mj-ea"/>
                <a:cs typeface="+mj-cs"/>
              </a:rPr>
              <a:t>Azimutaldiagramm</a:t>
            </a:r>
            <a:r>
              <a:rPr kumimoji="0" lang="de-DE" sz="2800" b="0" i="0" u="none" strike="noStrike" kern="1200" cap="none" spc="0" normalizeH="0" baseline="0" noProof="0" dirty="0">
                <a:ln>
                  <a:noFill/>
                </a:ln>
                <a:solidFill>
                  <a:schemeClr val="tx1"/>
                </a:solidFill>
                <a:effectLst/>
                <a:uLnTx/>
                <a:uFillTx/>
                <a:latin typeface="+mn-lt"/>
                <a:ea typeface="+mj-ea"/>
                <a:cs typeface="+mj-cs"/>
              </a:rPr>
              <a: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cxnSp>
        <p:nvCxnSpPr>
          <p:cNvPr id="6" name="Gerader Verbinder 5">
            <a:extLst>
              <a:ext uri="{FF2B5EF4-FFF2-40B4-BE49-F238E27FC236}">
                <a16:creationId xmlns:a16="http://schemas.microsoft.com/office/drawing/2014/main" id="{35BBF17E-0836-77BB-E042-AF4886FB065E}"/>
              </a:ext>
            </a:extLst>
          </p:cNvPr>
          <p:cNvCxnSpPr/>
          <p:nvPr/>
        </p:nvCxnSpPr>
        <p:spPr>
          <a:xfrm rot="10800000">
            <a:off x="2186031" y="211724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EA8B610-6264-AB81-A351-92D8D320F616}"/>
              </a:ext>
            </a:extLst>
          </p:cNvPr>
          <p:cNvCxnSpPr/>
          <p:nvPr/>
        </p:nvCxnSpPr>
        <p:spPr>
          <a:xfrm rot="10800000">
            <a:off x="2178140" y="3204219"/>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1E62F415-C014-7E0E-7D95-D8F3B0DE8CB4}"/>
              </a:ext>
            </a:extLst>
          </p:cNvPr>
          <p:cNvSpPr/>
          <p:nvPr/>
        </p:nvSpPr>
        <p:spPr>
          <a:xfrm rot="5400000">
            <a:off x="2128139" y="310229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36B31B1D-463E-B84D-7F7F-3A0EB860C1C2}"/>
              </a:ext>
            </a:extLst>
          </p:cNvPr>
          <p:cNvSpPr/>
          <p:nvPr/>
        </p:nvSpPr>
        <p:spPr>
          <a:xfrm rot="5400000">
            <a:off x="2128139" y="29399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ACB6CBF6-2733-F4A9-95EE-AE090D90E942}"/>
              </a:ext>
            </a:extLst>
          </p:cNvPr>
          <p:cNvSpPr/>
          <p:nvPr/>
        </p:nvSpPr>
        <p:spPr>
          <a:xfrm>
            <a:off x="2196506" y="2202294"/>
            <a:ext cx="1800000" cy="180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A3D8E0F0-57D2-CBD1-F0AF-5839CDCA012F}"/>
              </a:ext>
            </a:extLst>
          </p:cNvPr>
          <p:cNvSpPr/>
          <p:nvPr/>
        </p:nvSpPr>
        <p:spPr>
          <a:xfrm>
            <a:off x="383021" y="2202294"/>
            <a:ext cx="1800000" cy="180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968A74A4-3CF1-8908-7A04-C40CC182489A}"/>
              </a:ext>
            </a:extLst>
          </p:cNvPr>
          <p:cNvSpPr txBox="1"/>
          <p:nvPr/>
        </p:nvSpPr>
        <p:spPr>
          <a:xfrm>
            <a:off x="1040041" y="4181363"/>
            <a:ext cx="2276201" cy="646331"/>
          </a:xfrm>
          <a:prstGeom prst="rect">
            <a:avLst/>
          </a:prstGeom>
          <a:noFill/>
        </p:spPr>
        <p:txBody>
          <a:bodyPr wrap="none" rtlCol="0">
            <a:spAutoFit/>
          </a:bodyPr>
          <a:lstStyle/>
          <a:p>
            <a:pPr algn="ctr"/>
            <a:r>
              <a:rPr lang="de-DE" dirty="0"/>
              <a:t>Dipol</a:t>
            </a:r>
          </a:p>
          <a:p>
            <a:pPr algn="ctr"/>
            <a:r>
              <a:rPr lang="de-DE" dirty="0"/>
              <a:t>(horizontal polarisiert)</a:t>
            </a:r>
          </a:p>
        </p:txBody>
      </p:sp>
      <p:sp>
        <p:nvSpPr>
          <p:cNvPr id="17" name="Textfeld 16">
            <a:extLst>
              <a:ext uri="{FF2B5EF4-FFF2-40B4-BE49-F238E27FC236}">
                <a16:creationId xmlns:a16="http://schemas.microsoft.com/office/drawing/2014/main" id="{0CA477FC-B24E-0464-6F9A-415D64381444}"/>
              </a:ext>
            </a:extLst>
          </p:cNvPr>
          <p:cNvSpPr txBox="1"/>
          <p:nvPr/>
        </p:nvSpPr>
        <p:spPr>
          <a:xfrm>
            <a:off x="8284046" y="4346423"/>
            <a:ext cx="1416863" cy="646331"/>
          </a:xfrm>
          <a:prstGeom prst="rect">
            <a:avLst/>
          </a:prstGeom>
          <a:noFill/>
        </p:spPr>
        <p:txBody>
          <a:bodyPr wrap="none" rtlCol="0">
            <a:spAutoFit/>
          </a:bodyPr>
          <a:lstStyle/>
          <a:p>
            <a:pPr algn="ctr"/>
            <a:r>
              <a:rPr lang="de-DE" dirty="0" err="1"/>
              <a:t>Groundplane</a:t>
            </a:r>
            <a:endParaRPr lang="de-DE" dirty="0"/>
          </a:p>
          <a:p>
            <a:pPr algn="ctr"/>
            <a:r>
              <a:rPr lang="de-DE" dirty="0"/>
              <a:t>(von oben)</a:t>
            </a:r>
          </a:p>
        </p:txBody>
      </p:sp>
      <p:grpSp>
        <p:nvGrpSpPr>
          <p:cNvPr id="18" name="Gruppieren 17">
            <a:extLst>
              <a:ext uri="{FF2B5EF4-FFF2-40B4-BE49-F238E27FC236}">
                <a16:creationId xmlns:a16="http://schemas.microsoft.com/office/drawing/2014/main" id="{E8BAB3FD-1E0E-AE43-99D9-86E515DFA188}"/>
              </a:ext>
            </a:extLst>
          </p:cNvPr>
          <p:cNvGrpSpPr/>
          <p:nvPr/>
        </p:nvGrpSpPr>
        <p:grpSpPr>
          <a:xfrm>
            <a:off x="7968621" y="2196979"/>
            <a:ext cx="2047714" cy="1961955"/>
            <a:chOff x="7157867" y="1907460"/>
            <a:chExt cx="2047714" cy="1961955"/>
          </a:xfrm>
        </p:grpSpPr>
        <p:cxnSp>
          <p:nvCxnSpPr>
            <p:cNvPr id="19" name="Gerader Verbinder 18">
              <a:extLst>
                <a:ext uri="{FF2B5EF4-FFF2-40B4-BE49-F238E27FC236}">
                  <a16:creationId xmlns:a16="http://schemas.microsoft.com/office/drawing/2014/main" id="{E7D0FECD-EF51-A3AF-2E39-66C805BABD3D}"/>
                </a:ext>
              </a:extLst>
            </p:cNvPr>
            <p:cNvCxnSpPr/>
            <p:nvPr/>
          </p:nvCxnSpPr>
          <p:spPr>
            <a:xfrm rot="14400000">
              <a:off x="8588048" y="2296607"/>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A3760A74-33E4-2C9E-8D87-6F178CFA1330}"/>
                </a:ext>
              </a:extLst>
            </p:cNvPr>
            <p:cNvCxnSpPr/>
            <p:nvPr/>
          </p:nvCxnSpPr>
          <p:spPr>
            <a:xfrm rot="-3600000">
              <a:off x="7775402" y="230723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DFD09319-DE9D-1947-3F22-7579B03CB761}"/>
                </a:ext>
              </a:extLst>
            </p:cNvPr>
            <p:cNvSpPr/>
            <p:nvPr/>
          </p:nvSpPr>
          <p:spPr>
            <a:xfrm rot="9000000">
              <a:off x="8122530" y="290309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a:extLst>
                <a:ext uri="{FF2B5EF4-FFF2-40B4-BE49-F238E27FC236}">
                  <a16:creationId xmlns:a16="http://schemas.microsoft.com/office/drawing/2014/main" id="{68BED7EA-4C2D-5941-9B0B-B7B72CA77CC5}"/>
                </a:ext>
              </a:extLst>
            </p:cNvPr>
            <p:cNvCxnSpPr/>
            <p:nvPr/>
          </p:nvCxnSpPr>
          <p:spPr>
            <a:xfrm>
              <a:off x="8176530" y="3002498"/>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Bogen 22">
              <a:extLst>
                <a:ext uri="{FF2B5EF4-FFF2-40B4-BE49-F238E27FC236}">
                  <a16:creationId xmlns:a16="http://schemas.microsoft.com/office/drawing/2014/main" id="{FC551293-7082-59F3-FC93-CB51016D20C5}"/>
                </a:ext>
              </a:extLst>
            </p:cNvPr>
            <p:cNvSpPr/>
            <p:nvPr/>
          </p:nvSpPr>
          <p:spPr>
            <a:xfrm>
              <a:off x="7434583" y="1907460"/>
              <a:ext cx="1512000" cy="1512000"/>
            </a:xfrm>
            <a:prstGeom prst="arc">
              <a:avLst>
                <a:gd name="adj1" fmla="val 11444405"/>
                <a:gd name="adj2" fmla="val 20889187"/>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Bogen 23">
              <a:extLst>
                <a:ext uri="{FF2B5EF4-FFF2-40B4-BE49-F238E27FC236}">
                  <a16:creationId xmlns:a16="http://schemas.microsoft.com/office/drawing/2014/main" id="{243E02B7-2594-EBAA-C329-482F8041D4B9}"/>
                </a:ext>
              </a:extLst>
            </p:cNvPr>
            <p:cNvSpPr/>
            <p:nvPr/>
          </p:nvSpPr>
          <p:spPr>
            <a:xfrm rot="7200000">
              <a:off x="7693581" y="2350708"/>
              <a:ext cx="1512000" cy="1512000"/>
            </a:xfrm>
            <a:prstGeom prst="arc">
              <a:avLst>
                <a:gd name="adj1" fmla="val 11444405"/>
                <a:gd name="adj2" fmla="val 20889187"/>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Bogen 24">
              <a:extLst>
                <a:ext uri="{FF2B5EF4-FFF2-40B4-BE49-F238E27FC236}">
                  <a16:creationId xmlns:a16="http://schemas.microsoft.com/office/drawing/2014/main" id="{11D0FE98-11BF-CD7C-F9D0-91DA8CD1D0CA}"/>
                </a:ext>
              </a:extLst>
            </p:cNvPr>
            <p:cNvSpPr/>
            <p:nvPr/>
          </p:nvSpPr>
          <p:spPr>
            <a:xfrm rot="14400000">
              <a:off x="7157867" y="2357415"/>
              <a:ext cx="1512000" cy="1512000"/>
            </a:xfrm>
            <a:prstGeom prst="arc">
              <a:avLst>
                <a:gd name="adj1" fmla="val 11444405"/>
                <a:gd name="adj2" fmla="val 20889187"/>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6" name="Ellipse 25">
            <a:extLst>
              <a:ext uri="{FF2B5EF4-FFF2-40B4-BE49-F238E27FC236}">
                <a16:creationId xmlns:a16="http://schemas.microsoft.com/office/drawing/2014/main" id="{04A7B3C9-0EDB-5A72-8EA1-F13B25D3232E}"/>
              </a:ext>
            </a:extLst>
          </p:cNvPr>
          <p:cNvSpPr/>
          <p:nvPr/>
        </p:nvSpPr>
        <p:spPr>
          <a:xfrm rot="9000000">
            <a:off x="5803773" y="297274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9F8526F-2219-C19C-7911-CDAD734BF39E}"/>
              </a:ext>
            </a:extLst>
          </p:cNvPr>
          <p:cNvSpPr/>
          <p:nvPr/>
        </p:nvSpPr>
        <p:spPr>
          <a:xfrm>
            <a:off x="5137773" y="2306745"/>
            <a:ext cx="1440000" cy="144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52CE15F3-E269-91A2-9E9E-DDEF29E6C5B9}"/>
              </a:ext>
            </a:extLst>
          </p:cNvPr>
          <p:cNvSpPr txBox="1"/>
          <p:nvPr/>
        </p:nvSpPr>
        <p:spPr>
          <a:xfrm>
            <a:off x="4831654" y="3973122"/>
            <a:ext cx="2025106" cy="646331"/>
          </a:xfrm>
          <a:prstGeom prst="rect">
            <a:avLst/>
          </a:prstGeom>
          <a:noFill/>
        </p:spPr>
        <p:txBody>
          <a:bodyPr wrap="none" rtlCol="0">
            <a:spAutoFit/>
          </a:bodyPr>
          <a:lstStyle/>
          <a:p>
            <a:pPr algn="ctr"/>
            <a:r>
              <a:rPr lang="de-DE" dirty="0"/>
              <a:t>Dipol</a:t>
            </a:r>
          </a:p>
          <a:p>
            <a:pPr algn="ctr"/>
            <a:r>
              <a:rPr lang="de-DE" dirty="0"/>
              <a:t>(vertikal polarisiert)</a:t>
            </a:r>
          </a:p>
        </p:txBody>
      </p:sp>
      <p:sp>
        <p:nvSpPr>
          <p:cNvPr id="29" name="Freihandform 26">
            <a:extLst>
              <a:ext uri="{FF2B5EF4-FFF2-40B4-BE49-F238E27FC236}">
                <a16:creationId xmlns:a16="http://schemas.microsoft.com/office/drawing/2014/main" id="{CB73427D-D964-D254-FFE6-A02B05021C04}"/>
              </a:ext>
            </a:extLst>
          </p:cNvPr>
          <p:cNvSpPr/>
          <p:nvPr/>
        </p:nvSpPr>
        <p:spPr>
          <a:xfrm rot="16200000" flipV="1">
            <a:off x="1399441" y="2892126"/>
            <a:ext cx="1914975" cy="36734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1844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err="1">
                <a:ln>
                  <a:noFill/>
                </a:ln>
                <a:solidFill>
                  <a:schemeClr val="tx1"/>
                </a:solidFill>
                <a:effectLst/>
                <a:uLnTx/>
                <a:uFillTx/>
                <a:latin typeface="+mn-lt"/>
                <a:ea typeface="+mj-ea"/>
                <a:cs typeface="+mj-cs"/>
              </a:rPr>
              <a:t>Yagi</a:t>
            </a:r>
            <a:r>
              <a:rPr kumimoji="0" lang="de-DE" sz="2800" b="0" i="0" u="none" strike="noStrike" kern="1200" cap="none" spc="0" normalizeH="0" baseline="0" noProof="0" dirty="0">
                <a:ln>
                  <a:noFill/>
                </a:ln>
                <a:solidFill>
                  <a:schemeClr val="tx1"/>
                </a:solidFill>
                <a:effectLst/>
                <a:uLnTx/>
                <a:uFillTx/>
                <a:latin typeface="+mn-lt"/>
                <a:ea typeface="+mj-ea"/>
                <a:cs typeface="+mj-cs"/>
              </a:rPr>
              <a:t>-(</a:t>
            </a:r>
            <a:r>
              <a:rPr kumimoji="0" lang="de-DE" sz="2800" b="0" i="0" u="none" strike="noStrike" kern="1200" cap="none" spc="0" normalizeH="0" baseline="0" noProof="0" dirty="0" err="1">
                <a:ln>
                  <a:noFill/>
                </a:ln>
                <a:solidFill>
                  <a:schemeClr val="tx1"/>
                </a:solidFill>
                <a:effectLst/>
                <a:uLnTx/>
                <a:uFillTx/>
                <a:latin typeface="+mn-lt"/>
                <a:ea typeface="+mj-ea"/>
                <a:cs typeface="+mj-cs"/>
              </a:rPr>
              <a:t>Uda</a:t>
            </a:r>
            <a:r>
              <a:rPr kumimoji="0" lang="de-DE" sz="2800" b="0" i="0" u="none" strike="noStrike" kern="1200" cap="none" spc="0" normalizeH="0" baseline="0" noProof="0" dirty="0">
                <a:ln>
                  <a:noFill/>
                </a:ln>
                <a:solidFill>
                  <a:schemeClr val="tx1"/>
                </a:solidFill>
                <a:effectLst/>
                <a:uLnTx/>
                <a:uFillTx/>
                <a:latin typeface="+mn-lt"/>
                <a:ea typeface="+mj-ea"/>
                <a:cs typeface="+mj-cs"/>
              </a:rPr>
              <a:t>-)Antenne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Benannt nach den Japanern </a:t>
            </a:r>
            <a:r>
              <a:rPr lang="en-US" dirty="0">
                <a:solidFill>
                  <a:srgbClr val="000000"/>
                </a:solidFill>
              </a:rPr>
              <a:t>Yagi und </a:t>
            </a:r>
            <a:r>
              <a:rPr lang="en-US" dirty="0" err="1">
                <a:solidFill>
                  <a:srgbClr val="000000"/>
                </a:solidFill>
              </a:rPr>
              <a:t>Uda</a:t>
            </a:r>
            <a:endParaRPr lang="en-US" dirty="0">
              <a:solidFill>
                <a:srgbClr val="000000"/>
              </a:solidFill>
            </a:endParaRPr>
          </a:p>
          <a:p>
            <a:pPr>
              <a:defRPr/>
            </a:pPr>
            <a:r>
              <a:rPr lang="en-US" dirty="0" err="1">
                <a:solidFill>
                  <a:srgbClr val="000000"/>
                </a:solidFill>
              </a:rPr>
              <a:t>Dipol</a:t>
            </a:r>
            <a:r>
              <a:rPr lang="en-US" dirty="0">
                <a:solidFill>
                  <a:srgbClr val="000000"/>
                </a:solidFill>
              </a:rPr>
              <a:t> </a:t>
            </a:r>
            <a:r>
              <a:rPr lang="en-US" dirty="0" err="1">
                <a:solidFill>
                  <a:srgbClr val="000000"/>
                </a:solidFill>
              </a:rPr>
              <a:t>ergänzt</a:t>
            </a:r>
            <a:r>
              <a:rPr lang="en-US" dirty="0">
                <a:solidFill>
                  <a:srgbClr val="000000"/>
                </a:solidFill>
              </a:rPr>
              <a:t> um </a:t>
            </a:r>
            <a:r>
              <a:rPr lang="en-US" dirty="0" err="1">
                <a:solidFill>
                  <a:srgbClr val="000000"/>
                </a:solidFill>
              </a:rPr>
              <a:t>Reflektor</a:t>
            </a:r>
            <a:r>
              <a:rPr lang="en-US" dirty="0">
                <a:solidFill>
                  <a:srgbClr val="000000"/>
                </a:solidFill>
              </a:rPr>
              <a:t> und </a:t>
            </a:r>
            <a:r>
              <a:rPr lang="en-US" dirty="0" err="1">
                <a:solidFill>
                  <a:srgbClr val="000000"/>
                </a:solidFill>
              </a:rPr>
              <a:t>Direktor</a:t>
            </a:r>
            <a:r>
              <a:rPr lang="en-US" dirty="0">
                <a:solidFill>
                  <a:srgbClr val="000000"/>
                </a:solidFill>
              </a:rPr>
              <a:t> (oft </a:t>
            </a:r>
            <a:r>
              <a:rPr lang="en-US" dirty="0" err="1">
                <a:solidFill>
                  <a:srgbClr val="000000"/>
                </a:solidFill>
              </a:rPr>
              <a:t>mehrere</a:t>
            </a:r>
            <a:r>
              <a:rPr lang="en-US" dirty="0">
                <a:solidFill>
                  <a:srgbClr val="000000"/>
                </a:solidFill>
              </a:rPr>
              <a:t>)</a:t>
            </a:r>
          </a:p>
          <a:p>
            <a:pPr>
              <a:defRPr/>
            </a:pPr>
            <a:r>
              <a:rPr lang="en-US" dirty="0" err="1">
                <a:solidFill>
                  <a:srgbClr val="000000"/>
                </a:solidFill>
              </a:rPr>
              <a:t>Richtwirkung</a:t>
            </a:r>
            <a:r>
              <a:rPr lang="en-US" dirty="0">
                <a:solidFill>
                  <a:srgbClr val="000000"/>
                </a:solidFill>
              </a:rPr>
              <a:t> </a:t>
            </a:r>
            <a:r>
              <a:rPr lang="en-US" dirty="0" err="1">
                <a:solidFill>
                  <a:srgbClr val="000000"/>
                </a:solidFill>
              </a:rPr>
              <a:t>durch</a:t>
            </a:r>
            <a:r>
              <a:rPr lang="en-US" dirty="0">
                <a:solidFill>
                  <a:srgbClr val="000000"/>
                </a:solidFill>
              </a:rPr>
              <a:t> </a:t>
            </a:r>
            <a:r>
              <a:rPr lang="en-US" dirty="0" err="1">
                <a:solidFill>
                  <a:srgbClr val="000000"/>
                </a:solidFill>
              </a:rPr>
              <a:t>Überlagerung</a:t>
            </a:r>
            <a:r>
              <a:rPr lang="en-US" dirty="0">
                <a:solidFill>
                  <a:srgbClr val="000000"/>
                </a:solidFill>
              </a:rPr>
              <a:t> der </a:t>
            </a:r>
            <a:r>
              <a:rPr lang="en-US" dirty="0" err="1">
                <a:solidFill>
                  <a:srgbClr val="000000"/>
                </a:solidFill>
              </a:rPr>
              <a:t>Phasen</a:t>
            </a:r>
            <a:r>
              <a:rPr lang="en-US" dirty="0">
                <a:solidFill>
                  <a:srgbClr val="000000"/>
                </a:solidFill>
              </a:rPr>
              <a:t> </a:t>
            </a:r>
            <a:r>
              <a:rPr lang="en-US" dirty="0" err="1">
                <a:solidFill>
                  <a:srgbClr val="000000"/>
                </a:solidFill>
              </a:rPr>
              <a:t>aus</a:t>
            </a:r>
            <a:r>
              <a:rPr lang="en-US" dirty="0">
                <a:solidFill>
                  <a:srgbClr val="000000"/>
                </a:solidFill>
              </a:rPr>
              <a:t> </a:t>
            </a:r>
            <a:r>
              <a:rPr lang="en-US" dirty="0" err="1">
                <a:solidFill>
                  <a:srgbClr val="000000"/>
                </a:solidFill>
              </a:rPr>
              <a:t>induktivem</a:t>
            </a:r>
            <a:r>
              <a:rPr lang="en-US" dirty="0">
                <a:solidFill>
                  <a:srgbClr val="000000"/>
                </a:solidFill>
              </a:rPr>
              <a:t> </a:t>
            </a:r>
            <a:r>
              <a:rPr lang="en-US" dirty="0" err="1">
                <a:solidFill>
                  <a:srgbClr val="000000"/>
                </a:solidFill>
              </a:rPr>
              <a:t>bzw</a:t>
            </a:r>
            <a:r>
              <a:rPr lang="en-US" dirty="0">
                <a:solidFill>
                  <a:srgbClr val="000000"/>
                </a:solidFill>
              </a:rPr>
              <a:t>. </a:t>
            </a:r>
            <a:r>
              <a:rPr lang="en-US" dirty="0" err="1">
                <a:solidFill>
                  <a:srgbClr val="000000"/>
                </a:solidFill>
              </a:rPr>
              <a:t>kapazitivem</a:t>
            </a:r>
            <a:r>
              <a:rPr lang="en-US" dirty="0">
                <a:solidFill>
                  <a:srgbClr val="000000"/>
                </a:solidFill>
              </a:rPr>
              <a:t> </a:t>
            </a:r>
            <a:r>
              <a:rPr lang="en-US" dirty="0" err="1">
                <a:solidFill>
                  <a:srgbClr val="000000"/>
                </a:solidFill>
              </a:rPr>
              <a:t>Verhalten</a:t>
            </a:r>
            <a:r>
              <a:rPr lang="en-US" dirty="0">
                <a:solidFill>
                  <a:srgbClr val="000000"/>
                </a:solidFill>
              </a:rPr>
              <a:t> der </a:t>
            </a:r>
            <a:r>
              <a:rPr lang="en-US" dirty="0" err="1">
                <a:solidFill>
                  <a:srgbClr val="000000"/>
                </a:solidFill>
              </a:rPr>
              <a:t>gekoppelten</a:t>
            </a:r>
            <a:r>
              <a:rPr lang="en-US" dirty="0">
                <a:solidFill>
                  <a:srgbClr val="000000"/>
                </a:solidFill>
              </a:rPr>
              <a:t> </a:t>
            </a:r>
            <a:r>
              <a:rPr lang="en-US" dirty="0" err="1">
                <a:solidFill>
                  <a:srgbClr val="000000"/>
                </a:solidFill>
              </a:rPr>
              <a:t>Elemente</a:t>
            </a: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sz="1100" dirty="0">
              <a:solidFill>
                <a:srgbClr val="FF0000"/>
              </a:solidFill>
            </a:endParaRPr>
          </a:p>
          <a:p>
            <a:pPr>
              <a:defRPr/>
            </a:pPr>
            <a:r>
              <a:rPr lang="en-US" dirty="0"/>
              <a:t>Die </a:t>
            </a:r>
            <a:r>
              <a:rPr lang="en-US" dirty="0" err="1"/>
              <a:t>Fusspunktimpedanz</a:t>
            </a:r>
            <a:r>
              <a:rPr lang="en-US" dirty="0"/>
              <a:t> </a:t>
            </a:r>
            <a:r>
              <a:rPr lang="en-US" dirty="0" err="1"/>
              <a:t>ist</a:t>
            </a:r>
            <a:r>
              <a:rPr lang="en-US" dirty="0"/>
              <a:t> </a:t>
            </a:r>
            <a:r>
              <a:rPr lang="en-US" dirty="0" err="1"/>
              <a:t>abhängig</a:t>
            </a:r>
            <a:r>
              <a:rPr lang="en-US" dirty="0"/>
              <a:t> von den </a:t>
            </a:r>
            <a:r>
              <a:rPr lang="en-US" dirty="0" err="1"/>
              <a:t>Abständen</a:t>
            </a:r>
            <a:r>
              <a:rPr lang="en-US" dirty="0"/>
              <a:t> </a:t>
            </a:r>
            <a:r>
              <a:rPr lang="en-US" dirty="0" err="1"/>
              <a:t>zwischen</a:t>
            </a:r>
            <a:r>
              <a:rPr lang="en-US" dirty="0"/>
              <a:t> </a:t>
            </a:r>
            <a:r>
              <a:rPr lang="en-US" dirty="0" err="1"/>
              <a:t>Reflektor</a:t>
            </a:r>
            <a:r>
              <a:rPr lang="en-US" dirty="0"/>
              <a:t>, Strahler und den </a:t>
            </a:r>
            <a:r>
              <a:rPr lang="en-US" dirty="0" err="1"/>
              <a:t>Direktoren</a:t>
            </a:r>
            <a:endParaRPr lang="en-US" dirty="0"/>
          </a:p>
          <a:p>
            <a:pPr>
              <a:defRPr/>
            </a:pPr>
            <a:r>
              <a:rPr lang="en-US" dirty="0">
                <a:solidFill>
                  <a:srgbClr val="000000"/>
                </a:solidFill>
              </a:rPr>
              <a:t>Je </a:t>
            </a:r>
            <a:r>
              <a:rPr lang="en-US" b="1" dirty="0" err="1">
                <a:solidFill>
                  <a:srgbClr val="000000"/>
                </a:solidFill>
              </a:rPr>
              <a:t>mehr</a:t>
            </a:r>
            <a:r>
              <a:rPr lang="en-US" b="1" dirty="0">
                <a:solidFill>
                  <a:srgbClr val="000000"/>
                </a:solidFill>
              </a:rPr>
              <a:t> </a:t>
            </a:r>
            <a:r>
              <a:rPr lang="en-US" b="1" dirty="0" err="1">
                <a:solidFill>
                  <a:srgbClr val="000000"/>
                </a:solidFill>
              </a:rPr>
              <a:t>Elemente</a:t>
            </a:r>
            <a:r>
              <a:rPr lang="en-US" dirty="0">
                <a:solidFill>
                  <a:srgbClr val="000000"/>
                </a:solidFill>
              </a:rPr>
              <a:t> die Yagi-</a:t>
            </a:r>
            <a:r>
              <a:rPr lang="en-US" dirty="0" err="1">
                <a:solidFill>
                  <a:srgbClr val="000000"/>
                </a:solidFill>
              </a:rPr>
              <a:t>Antenne</a:t>
            </a:r>
            <a:r>
              <a:rPr lang="en-US" dirty="0">
                <a:solidFill>
                  <a:srgbClr val="000000"/>
                </a:solidFill>
              </a:rPr>
              <a:t> hat, </a:t>
            </a:r>
            <a:r>
              <a:rPr lang="en-US" dirty="0" err="1">
                <a:solidFill>
                  <a:srgbClr val="000000"/>
                </a:solidFill>
              </a:rPr>
              <a:t>desto</a:t>
            </a:r>
            <a:r>
              <a:rPr lang="en-US" dirty="0">
                <a:solidFill>
                  <a:srgbClr val="000000"/>
                </a:solidFill>
              </a:rPr>
              <a:t> </a:t>
            </a:r>
            <a:r>
              <a:rPr lang="en-US" b="1" dirty="0" err="1">
                <a:solidFill>
                  <a:srgbClr val="000000"/>
                </a:solidFill>
              </a:rPr>
              <a:t>kleiner</a:t>
            </a:r>
            <a:r>
              <a:rPr lang="en-US" dirty="0">
                <a:solidFill>
                  <a:srgbClr val="000000"/>
                </a:solidFill>
              </a:rPr>
              <a:t> </a:t>
            </a:r>
            <a:r>
              <a:rPr lang="en-US" dirty="0" err="1">
                <a:solidFill>
                  <a:srgbClr val="000000"/>
                </a:solidFill>
              </a:rPr>
              <a:t>ist</a:t>
            </a:r>
            <a:r>
              <a:rPr lang="en-US" dirty="0">
                <a:solidFill>
                  <a:srgbClr val="000000"/>
                </a:solidFill>
              </a:rPr>
              <a:t> </a:t>
            </a:r>
            <a:r>
              <a:rPr lang="en-US" dirty="0" err="1">
                <a:solidFill>
                  <a:srgbClr val="000000"/>
                </a:solidFill>
              </a:rPr>
              <a:t>ihr</a:t>
            </a:r>
            <a:r>
              <a:rPr lang="en-US" dirty="0">
                <a:solidFill>
                  <a:srgbClr val="000000"/>
                </a:solidFill>
              </a:rPr>
              <a:t> </a:t>
            </a:r>
            <a:r>
              <a:rPr lang="en-US" b="1" dirty="0" err="1">
                <a:solidFill>
                  <a:srgbClr val="000000"/>
                </a:solidFill>
              </a:rPr>
              <a:t>Öffnungswinkel</a:t>
            </a:r>
            <a:r>
              <a:rPr lang="en-US" dirty="0">
                <a:solidFill>
                  <a:srgbClr val="000000"/>
                </a:solidFill>
              </a:rPr>
              <a:t>, </a:t>
            </a:r>
            <a:r>
              <a:rPr lang="en-US" dirty="0" err="1">
                <a:solidFill>
                  <a:srgbClr val="000000"/>
                </a:solidFill>
              </a:rPr>
              <a:t>desto</a:t>
            </a:r>
            <a:r>
              <a:rPr lang="en-US" dirty="0">
                <a:solidFill>
                  <a:srgbClr val="000000"/>
                </a:solidFill>
              </a:rPr>
              <a:t> </a:t>
            </a:r>
            <a:r>
              <a:rPr lang="en-US" b="1" dirty="0" err="1">
                <a:solidFill>
                  <a:srgbClr val="000000"/>
                </a:solidFill>
              </a:rPr>
              <a:t>höher</a:t>
            </a:r>
            <a:r>
              <a:rPr lang="en-US" dirty="0">
                <a:solidFill>
                  <a:srgbClr val="000000"/>
                </a:solidFill>
              </a:rPr>
              <a:t> </a:t>
            </a:r>
            <a:r>
              <a:rPr lang="en-US" dirty="0" err="1">
                <a:solidFill>
                  <a:srgbClr val="000000"/>
                </a:solidFill>
              </a:rPr>
              <a:t>ist</a:t>
            </a:r>
            <a:r>
              <a:rPr lang="en-US" dirty="0">
                <a:solidFill>
                  <a:srgbClr val="000000"/>
                </a:solidFill>
              </a:rPr>
              <a:t> </a:t>
            </a:r>
            <a:r>
              <a:rPr lang="en-US" dirty="0" err="1">
                <a:solidFill>
                  <a:srgbClr val="000000"/>
                </a:solidFill>
              </a:rPr>
              <a:t>ihr</a:t>
            </a:r>
            <a:r>
              <a:rPr lang="en-US" dirty="0">
                <a:solidFill>
                  <a:srgbClr val="000000"/>
                </a:solidFill>
              </a:rPr>
              <a:t> </a:t>
            </a:r>
            <a:r>
              <a:rPr lang="en-US" b="1" dirty="0" err="1">
                <a:solidFill>
                  <a:srgbClr val="000000"/>
                </a:solidFill>
              </a:rPr>
              <a:t>Gewinn</a:t>
            </a:r>
            <a:endParaRPr lang="en-US" b="1" dirty="0">
              <a:solidFill>
                <a:srgbClr val="FF0000"/>
              </a:solidFill>
            </a:endParaRPr>
          </a:p>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Textfeld 5">
            <a:extLst>
              <a:ext uri="{FF2B5EF4-FFF2-40B4-BE49-F238E27FC236}">
                <a16:creationId xmlns:a16="http://schemas.microsoft.com/office/drawing/2014/main" id="{BA870BA9-13FC-338A-2364-45367D2C4A57}"/>
              </a:ext>
            </a:extLst>
          </p:cNvPr>
          <p:cNvSpPr txBox="1"/>
          <p:nvPr/>
        </p:nvSpPr>
        <p:spPr>
          <a:xfrm>
            <a:off x="4503506" y="3184928"/>
            <a:ext cx="1829412" cy="307777"/>
          </a:xfrm>
          <a:prstGeom prst="rect">
            <a:avLst/>
          </a:prstGeom>
          <a:noFill/>
        </p:spPr>
        <p:txBody>
          <a:bodyPr wrap="none" rtlCol="0">
            <a:spAutoFit/>
          </a:bodyPr>
          <a:lstStyle/>
          <a:p>
            <a:r>
              <a:rPr lang="de-DE" sz="1400" dirty="0"/>
              <a:t>Hauptabstrahlrichtung</a:t>
            </a:r>
          </a:p>
        </p:txBody>
      </p:sp>
      <p:grpSp>
        <p:nvGrpSpPr>
          <p:cNvPr id="7" name="Gruppieren 6">
            <a:extLst>
              <a:ext uri="{FF2B5EF4-FFF2-40B4-BE49-F238E27FC236}">
                <a16:creationId xmlns:a16="http://schemas.microsoft.com/office/drawing/2014/main" id="{5B793BD5-F2D8-837E-0D2E-2D3EE4ECC818}"/>
              </a:ext>
            </a:extLst>
          </p:cNvPr>
          <p:cNvGrpSpPr/>
          <p:nvPr/>
        </p:nvGrpSpPr>
        <p:grpSpPr>
          <a:xfrm>
            <a:off x="1242902" y="2791858"/>
            <a:ext cx="3809159" cy="1554369"/>
            <a:chOff x="1122218" y="2135922"/>
            <a:chExt cx="4759037" cy="2208856"/>
          </a:xfrm>
        </p:grpSpPr>
        <p:cxnSp>
          <p:nvCxnSpPr>
            <p:cNvPr id="8" name="Gerader Verbinder 7">
              <a:extLst>
                <a:ext uri="{FF2B5EF4-FFF2-40B4-BE49-F238E27FC236}">
                  <a16:creationId xmlns:a16="http://schemas.microsoft.com/office/drawing/2014/main" id="{B20069BB-772A-68CB-41B7-6039922EAFD7}"/>
                </a:ext>
              </a:extLst>
            </p:cNvPr>
            <p:cNvCxnSpPr/>
            <p:nvPr/>
          </p:nvCxnSpPr>
          <p:spPr>
            <a:xfrm rot="10800000">
              <a:off x="2133704" y="2292639"/>
              <a:ext cx="0" cy="828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DB698260-31F5-F30B-DB6F-30EB351D717C}"/>
                </a:ext>
              </a:extLst>
            </p:cNvPr>
            <p:cNvCxnSpPr/>
            <p:nvPr/>
          </p:nvCxnSpPr>
          <p:spPr>
            <a:xfrm rot="10800000">
              <a:off x="2125813" y="3379616"/>
              <a:ext cx="0" cy="828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B531CB5C-E8A0-5976-053B-BD1CF862BB9D}"/>
                </a:ext>
              </a:extLst>
            </p:cNvPr>
            <p:cNvSpPr/>
            <p:nvPr/>
          </p:nvSpPr>
          <p:spPr>
            <a:xfrm rot="5400000">
              <a:off x="2075812" y="3277691"/>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64454116-FE33-0424-FBC5-6B4791EB2B8A}"/>
                </a:ext>
              </a:extLst>
            </p:cNvPr>
            <p:cNvSpPr/>
            <p:nvPr/>
          </p:nvSpPr>
          <p:spPr>
            <a:xfrm rot="5400000">
              <a:off x="2075812" y="311536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0501DCC7-3A13-5536-582B-FB6B02FBAAD4}"/>
                </a:ext>
              </a:extLst>
            </p:cNvPr>
            <p:cNvCxnSpPr/>
            <p:nvPr/>
          </p:nvCxnSpPr>
          <p:spPr>
            <a:xfrm flipH="1">
              <a:off x="1122218" y="3248514"/>
              <a:ext cx="4759037" cy="7"/>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A4E4429-CA1C-2C6D-5986-AA5081258F61}"/>
                </a:ext>
              </a:extLst>
            </p:cNvPr>
            <p:cNvCxnSpPr/>
            <p:nvPr/>
          </p:nvCxnSpPr>
          <p:spPr>
            <a:xfrm flipV="1">
              <a:off x="2582686" y="2476162"/>
              <a:ext cx="0" cy="160305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97F6414-88CC-75A6-565A-7F88F0066AF4}"/>
                </a:ext>
              </a:extLst>
            </p:cNvPr>
            <p:cNvCxnSpPr/>
            <p:nvPr/>
          </p:nvCxnSpPr>
          <p:spPr>
            <a:xfrm flipV="1">
              <a:off x="3348150" y="2476162"/>
              <a:ext cx="0" cy="160305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B82BE154-39C9-9C26-F9C1-E2DCCA5452A8}"/>
                </a:ext>
              </a:extLst>
            </p:cNvPr>
            <p:cNvCxnSpPr/>
            <p:nvPr/>
          </p:nvCxnSpPr>
          <p:spPr>
            <a:xfrm flipV="1">
              <a:off x="4124005" y="2477036"/>
              <a:ext cx="0" cy="160305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AEF327E-512F-45AC-1B66-657BC4D060E7}"/>
                </a:ext>
              </a:extLst>
            </p:cNvPr>
            <p:cNvCxnSpPr/>
            <p:nvPr/>
          </p:nvCxnSpPr>
          <p:spPr>
            <a:xfrm flipV="1">
              <a:off x="4910251" y="2476162"/>
              <a:ext cx="0" cy="160305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78FDC7C-6A5D-3BDE-8CEB-502E6CBF986C}"/>
                </a:ext>
              </a:extLst>
            </p:cNvPr>
            <p:cNvCxnSpPr/>
            <p:nvPr/>
          </p:nvCxnSpPr>
          <p:spPr>
            <a:xfrm flipH="1" flipV="1">
              <a:off x="1371600" y="2135922"/>
              <a:ext cx="0" cy="2208856"/>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Textfeld 21">
            <a:extLst>
              <a:ext uri="{FF2B5EF4-FFF2-40B4-BE49-F238E27FC236}">
                <a16:creationId xmlns:a16="http://schemas.microsoft.com/office/drawing/2014/main" id="{A018A799-2E3A-8DA0-67DD-26C75AD4B3EB}"/>
              </a:ext>
            </a:extLst>
          </p:cNvPr>
          <p:cNvSpPr txBox="1"/>
          <p:nvPr/>
        </p:nvSpPr>
        <p:spPr>
          <a:xfrm>
            <a:off x="1284887" y="4318754"/>
            <a:ext cx="1698157" cy="523220"/>
          </a:xfrm>
          <a:prstGeom prst="rect">
            <a:avLst/>
          </a:prstGeom>
          <a:noFill/>
        </p:spPr>
        <p:txBody>
          <a:bodyPr wrap="none" rtlCol="0">
            <a:spAutoFit/>
          </a:bodyPr>
          <a:lstStyle/>
          <a:p>
            <a:pPr algn="ctr"/>
            <a:r>
              <a:rPr lang="de-DE" sz="1400" dirty="0">
                <a:solidFill>
                  <a:srgbClr val="FF0000"/>
                </a:solidFill>
              </a:rPr>
              <a:t>Dipol / Erreger</a:t>
            </a:r>
          </a:p>
          <a:p>
            <a:pPr algn="ctr"/>
            <a:r>
              <a:rPr lang="de-DE" sz="1400" dirty="0">
                <a:solidFill>
                  <a:srgbClr val="FF0000"/>
                </a:solidFill>
              </a:rPr>
              <a:t>(</a:t>
            </a:r>
            <a:r>
              <a:rPr lang="de-DE" sz="1400" u="sng" dirty="0">
                <a:solidFill>
                  <a:srgbClr val="FF0000"/>
                </a:solidFill>
              </a:rPr>
              <a:t>gespeistes Element</a:t>
            </a:r>
            <a:r>
              <a:rPr lang="de-DE" sz="1400" dirty="0">
                <a:solidFill>
                  <a:srgbClr val="FF0000"/>
                </a:solidFill>
              </a:rPr>
              <a:t>)</a:t>
            </a:r>
          </a:p>
        </p:txBody>
      </p:sp>
      <p:sp>
        <p:nvSpPr>
          <p:cNvPr id="23" name="Textfeld 22">
            <a:extLst>
              <a:ext uri="{FF2B5EF4-FFF2-40B4-BE49-F238E27FC236}">
                <a16:creationId xmlns:a16="http://schemas.microsoft.com/office/drawing/2014/main" id="{DA681DDA-9481-CCDD-6AFC-237520E230EF}"/>
              </a:ext>
            </a:extLst>
          </p:cNvPr>
          <p:cNvSpPr txBox="1"/>
          <p:nvPr/>
        </p:nvSpPr>
        <p:spPr>
          <a:xfrm>
            <a:off x="560431" y="4025112"/>
            <a:ext cx="850553" cy="307777"/>
          </a:xfrm>
          <a:prstGeom prst="rect">
            <a:avLst/>
          </a:prstGeom>
          <a:noFill/>
        </p:spPr>
        <p:txBody>
          <a:bodyPr wrap="none" rtlCol="0">
            <a:spAutoFit/>
          </a:bodyPr>
          <a:lstStyle/>
          <a:p>
            <a:pPr algn="ctr"/>
            <a:r>
              <a:rPr lang="de-DE" sz="1400" dirty="0">
                <a:solidFill>
                  <a:srgbClr val="00B050"/>
                </a:solidFill>
              </a:rPr>
              <a:t>Reflektor</a:t>
            </a:r>
          </a:p>
        </p:txBody>
      </p:sp>
      <p:sp>
        <p:nvSpPr>
          <p:cNvPr id="24" name="Textfeld 23">
            <a:extLst>
              <a:ext uri="{FF2B5EF4-FFF2-40B4-BE49-F238E27FC236}">
                <a16:creationId xmlns:a16="http://schemas.microsoft.com/office/drawing/2014/main" id="{5B416AF2-EB8F-5E8F-0E00-785553FD7027}"/>
              </a:ext>
            </a:extLst>
          </p:cNvPr>
          <p:cNvSpPr txBox="1"/>
          <p:nvPr/>
        </p:nvSpPr>
        <p:spPr>
          <a:xfrm>
            <a:off x="3043200" y="4242051"/>
            <a:ext cx="965969" cy="307777"/>
          </a:xfrm>
          <a:prstGeom prst="rect">
            <a:avLst/>
          </a:prstGeom>
          <a:noFill/>
        </p:spPr>
        <p:txBody>
          <a:bodyPr wrap="none" rtlCol="0">
            <a:spAutoFit/>
          </a:bodyPr>
          <a:lstStyle/>
          <a:p>
            <a:pPr algn="ctr"/>
            <a:r>
              <a:rPr lang="de-DE" sz="1400" dirty="0">
                <a:solidFill>
                  <a:srgbClr val="0070C0"/>
                </a:solidFill>
              </a:rPr>
              <a:t>Direktoren</a:t>
            </a:r>
          </a:p>
        </p:txBody>
      </p:sp>
      <p:grpSp>
        <p:nvGrpSpPr>
          <p:cNvPr id="25" name="Gruppieren 24">
            <a:extLst>
              <a:ext uri="{FF2B5EF4-FFF2-40B4-BE49-F238E27FC236}">
                <a16:creationId xmlns:a16="http://schemas.microsoft.com/office/drawing/2014/main" id="{1038E1E7-D2F3-96FC-FEA1-8B32D6A1EE1D}"/>
              </a:ext>
            </a:extLst>
          </p:cNvPr>
          <p:cNvGrpSpPr/>
          <p:nvPr/>
        </p:nvGrpSpPr>
        <p:grpSpPr>
          <a:xfrm>
            <a:off x="7153328" y="3025410"/>
            <a:ext cx="2598864" cy="1130237"/>
            <a:chOff x="7273469" y="3280305"/>
            <a:chExt cx="2598864" cy="1130237"/>
          </a:xfrm>
        </p:grpSpPr>
        <p:grpSp>
          <p:nvGrpSpPr>
            <p:cNvPr id="26" name="Gruppieren 25">
              <a:extLst>
                <a:ext uri="{FF2B5EF4-FFF2-40B4-BE49-F238E27FC236}">
                  <a16:creationId xmlns:a16="http://schemas.microsoft.com/office/drawing/2014/main" id="{EAB4A53C-7B60-8CC3-9BBD-5A46C08E1FDD}"/>
                </a:ext>
              </a:extLst>
            </p:cNvPr>
            <p:cNvGrpSpPr/>
            <p:nvPr/>
          </p:nvGrpSpPr>
          <p:grpSpPr>
            <a:xfrm>
              <a:off x="7768170" y="3442845"/>
              <a:ext cx="1122160" cy="819287"/>
              <a:chOff x="1371600" y="2135922"/>
              <a:chExt cx="3538651" cy="2208856"/>
            </a:xfrm>
          </p:grpSpPr>
          <p:cxnSp>
            <p:nvCxnSpPr>
              <p:cNvPr id="34" name="Gerader Verbinder 33">
                <a:extLst>
                  <a:ext uri="{FF2B5EF4-FFF2-40B4-BE49-F238E27FC236}">
                    <a16:creationId xmlns:a16="http://schemas.microsoft.com/office/drawing/2014/main" id="{891160F5-3DD7-8361-B6EB-3D942C9D76B4}"/>
                  </a:ext>
                </a:extLst>
              </p:cNvPr>
              <p:cNvCxnSpPr/>
              <p:nvPr/>
            </p:nvCxnSpPr>
            <p:spPr>
              <a:xfrm rot="10800000">
                <a:off x="2133704" y="2292639"/>
                <a:ext cx="0" cy="82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37C4353F-C47F-CC8B-E2ED-6F8A6A69D223}"/>
                  </a:ext>
                </a:extLst>
              </p:cNvPr>
              <p:cNvCxnSpPr/>
              <p:nvPr/>
            </p:nvCxnSpPr>
            <p:spPr>
              <a:xfrm rot="10800000">
                <a:off x="2125813" y="3379616"/>
                <a:ext cx="0" cy="82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72FB2423-4EC1-34C4-C544-100DB5CFB66A}"/>
                  </a:ext>
                </a:extLst>
              </p:cNvPr>
              <p:cNvSpPr/>
              <p:nvPr/>
            </p:nvSpPr>
            <p:spPr>
              <a:xfrm rot="5400000">
                <a:off x="2075812" y="3277691"/>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76637720-9331-C1F7-2C17-5B40F21742F6}"/>
                  </a:ext>
                </a:extLst>
              </p:cNvPr>
              <p:cNvSpPr/>
              <p:nvPr/>
            </p:nvSpPr>
            <p:spPr>
              <a:xfrm rot="5400000">
                <a:off x="2075812" y="311536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r Verbinder 37">
                <a:extLst>
                  <a:ext uri="{FF2B5EF4-FFF2-40B4-BE49-F238E27FC236}">
                    <a16:creationId xmlns:a16="http://schemas.microsoft.com/office/drawing/2014/main" id="{8B8173A0-4FED-9E45-BF24-877523E96702}"/>
                  </a:ext>
                </a:extLst>
              </p:cNvPr>
              <p:cNvCxnSpPr/>
              <p:nvPr/>
            </p:nvCxnSpPr>
            <p:spPr>
              <a:xfrm flipV="1">
                <a:off x="2582686" y="2476162"/>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ADBF23B0-C342-1210-C793-4F18BE16FD51}"/>
                  </a:ext>
                </a:extLst>
              </p:cNvPr>
              <p:cNvCxnSpPr/>
              <p:nvPr/>
            </p:nvCxnSpPr>
            <p:spPr>
              <a:xfrm flipV="1">
                <a:off x="3348150" y="2476162"/>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B490C12-BD33-8CDD-9C20-BF63F323FD2E}"/>
                  </a:ext>
                </a:extLst>
              </p:cNvPr>
              <p:cNvCxnSpPr/>
              <p:nvPr/>
            </p:nvCxnSpPr>
            <p:spPr>
              <a:xfrm flipV="1">
                <a:off x="4124005" y="2477036"/>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AC2051D9-BEA8-2483-D3D8-7FD7C2E26B48}"/>
                  </a:ext>
                </a:extLst>
              </p:cNvPr>
              <p:cNvCxnSpPr/>
              <p:nvPr/>
            </p:nvCxnSpPr>
            <p:spPr>
              <a:xfrm flipV="1">
                <a:off x="4910251" y="2476162"/>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083F26F-66AE-0672-B182-61A4A776BFF8}"/>
                  </a:ext>
                </a:extLst>
              </p:cNvPr>
              <p:cNvCxnSpPr/>
              <p:nvPr/>
            </p:nvCxnSpPr>
            <p:spPr>
              <a:xfrm flipH="1" flipV="1">
                <a:off x="1371600" y="2135922"/>
                <a:ext cx="0" cy="22088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26">
              <a:extLst>
                <a:ext uri="{FF2B5EF4-FFF2-40B4-BE49-F238E27FC236}">
                  <a16:creationId xmlns:a16="http://schemas.microsoft.com/office/drawing/2014/main" id="{AEFDAD0A-A67E-95C3-DCFB-F2B415685BEC}"/>
                </a:ext>
              </a:extLst>
            </p:cNvPr>
            <p:cNvCxnSpPr/>
            <p:nvPr/>
          </p:nvCxnSpPr>
          <p:spPr>
            <a:xfrm flipH="1">
              <a:off x="7273469" y="3845885"/>
              <a:ext cx="2563554" cy="7"/>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8" name="Gruppieren 27">
              <a:extLst>
                <a:ext uri="{FF2B5EF4-FFF2-40B4-BE49-F238E27FC236}">
                  <a16:creationId xmlns:a16="http://schemas.microsoft.com/office/drawing/2014/main" id="{8C5C5731-E485-E72B-811E-8BE9F2D55B0D}"/>
                </a:ext>
              </a:extLst>
            </p:cNvPr>
            <p:cNvGrpSpPr/>
            <p:nvPr/>
          </p:nvGrpSpPr>
          <p:grpSpPr>
            <a:xfrm>
              <a:off x="8001969" y="3280305"/>
              <a:ext cx="1870364" cy="1130237"/>
              <a:chOff x="8136081" y="2708478"/>
              <a:chExt cx="1870364" cy="1130237"/>
            </a:xfrm>
          </p:grpSpPr>
          <p:sp>
            <p:nvSpPr>
              <p:cNvPr id="32" name="Freihandform 9">
                <a:extLst>
                  <a:ext uri="{FF2B5EF4-FFF2-40B4-BE49-F238E27FC236}">
                    <a16:creationId xmlns:a16="http://schemas.microsoft.com/office/drawing/2014/main" id="{27B55734-CD51-774E-7669-86C5CC999F3D}"/>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40">
                <a:extLst>
                  <a:ext uri="{FF2B5EF4-FFF2-40B4-BE49-F238E27FC236}">
                    <a16:creationId xmlns:a16="http://schemas.microsoft.com/office/drawing/2014/main" id="{FB1B4311-EEC1-D201-DD5B-73043335E688}"/>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8">
              <a:extLst>
                <a:ext uri="{FF2B5EF4-FFF2-40B4-BE49-F238E27FC236}">
                  <a16:creationId xmlns:a16="http://schemas.microsoft.com/office/drawing/2014/main" id="{4C59309D-0BE0-9F6A-B774-1BA35111D8BC}"/>
                </a:ext>
              </a:extLst>
            </p:cNvPr>
            <p:cNvGrpSpPr/>
            <p:nvPr/>
          </p:nvGrpSpPr>
          <p:grpSpPr>
            <a:xfrm rot="10800000">
              <a:off x="7689066" y="3768300"/>
              <a:ext cx="290035" cy="153323"/>
              <a:chOff x="8136081" y="2708478"/>
              <a:chExt cx="1870364" cy="1130237"/>
            </a:xfrm>
          </p:grpSpPr>
          <p:sp>
            <p:nvSpPr>
              <p:cNvPr id="30" name="Freihandform 43">
                <a:extLst>
                  <a:ext uri="{FF2B5EF4-FFF2-40B4-BE49-F238E27FC236}">
                    <a16:creationId xmlns:a16="http://schemas.microsoft.com/office/drawing/2014/main" id="{216E3776-22F6-0A85-C890-CC9E34A569CC}"/>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45">
                <a:extLst>
                  <a:ext uri="{FF2B5EF4-FFF2-40B4-BE49-F238E27FC236}">
                    <a16:creationId xmlns:a16="http://schemas.microsoft.com/office/drawing/2014/main" id="{D0F0F5A4-BE63-7B0D-1DEC-9283243839F3}"/>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43" name="Textfeld 42">
            <a:extLst>
              <a:ext uri="{FF2B5EF4-FFF2-40B4-BE49-F238E27FC236}">
                <a16:creationId xmlns:a16="http://schemas.microsoft.com/office/drawing/2014/main" id="{4EF4CAAA-7096-2119-B434-340F4812919B}"/>
              </a:ext>
            </a:extLst>
          </p:cNvPr>
          <p:cNvSpPr txBox="1"/>
          <p:nvPr/>
        </p:nvSpPr>
        <p:spPr>
          <a:xfrm>
            <a:off x="7892676" y="2641902"/>
            <a:ext cx="1782283" cy="307777"/>
          </a:xfrm>
          <a:prstGeom prst="rect">
            <a:avLst/>
          </a:prstGeom>
          <a:noFill/>
        </p:spPr>
        <p:txBody>
          <a:bodyPr wrap="none" rtlCol="0">
            <a:spAutoFit/>
          </a:bodyPr>
          <a:lstStyle/>
          <a:p>
            <a:r>
              <a:rPr lang="de-DE" sz="1400" dirty="0"/>
              <a:t>Abstrahlcharakteristik</a:t>
            </a:r>
          </a:p>
        </p:txBody>
      </p:sp>
      <p:sp>
        <p:nvSpPr>
          <p:cNvPr id="44" name="Textfeld 43">
            <a:extLst>
              <a:ext uri="{FF2B5EF4-FFF2-40B4-BE49-F238E27FC236}">
                <a16:creationId xmlns:a16="http://schemas.microsoft.com/office/drawing/2014/main" id="{997974C4-3930-D485-1A38-F26B11EFA28E}"/>
              </a:ext>
            </a:extLst>
          </p:cNvPr>
          <p:cNvSpPr txBox="1"/>
          <p:nvPr/>
        </p:nvSpPr>
        <p:spPr>
          <a:xfrm>
            <a:off x="2216498" y="2752361"/>
            <a:ext cx="2097049" cy="261610"/>
          </a:xfrm>
          <a:prstGeom prst="rect">
            <a:avLst/>
          </a:prstGeom>
          <a:noFill/>
        </p:spPr>
        <p:txBody>
          <a:bodyPr wrap="none" rtlCol="0">
            <a:spAutoFit/>
          </a:bodyPr>
          <a:lstStyle/>
          <a:p>
            <a:pPr algn="ctr"/>
            <a:r>
              <a:rPr lang="de-DE" sz="1100" dirty="0"/>
              <a:t>Beispiel zeigt eine 6-Element </a:t>
            </a:r>
            <a:r>
              <a:rPr lang="de-DE" sz="1100" dirty="0" err="1"/>
              <a:t>Yagi</a:t>
            </a:r>
            <a:endParaRPr lang="de-DE" sz="1100" dirty="0"/>
          </a:p>
        </p:txBody>
      </p:sp>
    </p:spTree>
    <p:extLst>
      <p:ext uri="{BB962C8B-B14F-4D97-AF65-F5344CB8AC3E}">
        <p14:creationId xmlns:p14="http://schemas.microsoft.com/office/powerpoint/2010/main" val="32269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43" grpId="0"/>
      <p:bldP spid="4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b="0" i="0" u="none" strike="noStrike" kern="1200" cap="none" spc="0" normalizeH="0" baseline="0" noProof="0" dirty="0">
                <a:ln>
                  <a:noFill/>
                </a:ln>
                <a:solidFill>
                  <a:schemeClr val="tx1"/>
                </a:solidFill>
                <a:effectLst/>
                <a:uLnTx/>
                <a:uFillTx/>
                <a:latin typeface="+mn-lt"/>
                <a:ea typeface="+mj-ea"/>
                <a:cs typeface="+mj-cs"/>
              </a:rPr>
              <a:t>Halbwertsbreite</a:t>
            </a:r>
            <a:r>
              <a:rPr lang="de-DE" dirty="0">
                <a:solidFill>
                  <a:schemeClr val="tx1"/>
                </a:solidFill>
                <a:latin typeface="+mn-lt"/>
              </a:rPr>
              <a:t>, Vor-/Rückverhältnis</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Halbwertsbreite/Öffnungswinkel </a:t>
            </a:r>
            <a:r>
              <a:rPr lang="de-DE" dirty="0">
                <a:solidFill>
                  <a:srgbClr val="000000"/>
                </a:solidFill>
              </a:rPr>
              <a:t>ist der Winkel, bei dem beidseitig</a:t>
            </a:r>
            <a:br>
              <a:rPr lang="de-DE" dirty="0">
                <a:solidFill>
                  <a:srgbClr val="000000"/>
                </a:solidFill>
              </a:rPr>
            </a:br>
            <a:r>
              <a:rPr lang="de-DE" dirty="0">
                <a:solidFill>
                  <a:srgbClr val="000000"/>
                </a:solidFill>
              </a:rPr>
              <a:t>der Hauptstrahlrichtung die Leistung auf die Hälfte und</a:t>
            </a:r>
            <a:br>
              <a:rPr lang="de-DE" dirty="0">
                <a:solidFill>
                  <a:srgbClr val="000000"/>
                </a:solidFill>
              </a:rPr>
            </a:br>
            <a:r>
              <a:rPr lang="de-DE" dirty="0">
                <a:solidFill>
                  <a:srgbClr val="000000"/>
                </a:solidFill>
              </a:rPr>
              <a:t>dementsprechend die </a:t>
            </a:r>
            <a:r>
              <a:rPr lang="de-DE" b="1" dirty="0">
                <a:solidFill>
                  <a:srgbClr val="000000"/>
                </a:solidFill>
              </a:rPr>
              <a:t>Feldstärke auf das 0,7-fache</a:t>
            </a:r>
            <a:br>
              <a:rPr lang="de-DE" dirty="0">
                <a:solidFill>
                  <a:srgbClr val="000000"/>
                </a:solidFill>
              </a:rPr>
            </a:br>
            <a:r>
              <a:rPr lang="de-DE" dirty="0">
                <a:solidFill>
                  <a:srgbClr val="000000"/>
                </a:solidFill>
              </a:rPr>
              <a:t>abgesunken ist (-3dB) </a:t>
            </a:r>
          </a:p>
          <a:p>
            <a:pPr>
              <a:defRPr/>
            </a:pPr>
            <a:endParaRPr lang="de-DE" dirty="0">
              <a:solidFill>
                <a:srgbClr val="000000"/>
              </a:solidFill>
            </a:endParaRPr>
          </a:p>
          <a:p>
            <a:pPr>
              <a:defRPr/>
            </a:pPr>
            <a:r>
              <a:rPr lang="de-DE" dirty="0">
                <a:solidFill>
                  <a:srgbClr val="000000"/>
                </a:solidFill>
              </a:rPr>
              <a:t>Das Vor-Rückverhältnis ist der Quotient</a:t>
            </a:r>
            <a:br>
              <a:rPr lang="de-DE" dirty="0">
                <a:solidFill>
                  <a:srgbClr val="000000"/>
                </a:solidFill>
              </a:rPr>
            </a:br>
            <a:r>
              <a:rPr lang="de-DE" dirty="0">
                <a:solidFill>
                  <a:srgbClr val="000000"/>
                </a:solidFill>
              </a:rPr>
              <a:t>aus Leistung in Hauptstrahlrichtung</a:t>
            </a:r>
            <a:br>
              <a:rPr lang="de-DE" dirty="0">
                <a:solidFill>
                  <a:srgbClr val="000000"/>
                </a:solidFill>
              </a:rPr>
            </a:br>
            <a:r>
              <a:rPr lang="de-DE" dirty="0">
                <a:solidFill>
                  <a:srgbClr val="000000"/>
                </a:solidFill>
              </a:rPr>
              <a:t>und Leistung in entgegengesetzter</a:t>
            </a:r>
            <a:br>
              <a:rPr lang="de-DE" dirty="0">
                <a:solidFill>
                  <a:srgbClr val="000000"/>
                </a:solidFill>
              </a:rPr>
            </a:br>
            <a:r>
              <a:rPr lang="de-DE" dirty="0">
                <a:solidFill>
                  <a:srgbClr val="000000"/>
                </a:solidFill>
              </a:rPr>
              <a:t>Richtung:</a:t>
            </a:r>
            <a:br>
              <a:rPr lang="de-DE" dirty="0">
                <a:solidFill>
                  <a:srgbClr val="000000"/>
                </a:solidFill>
              </a:rPr>
            </a:b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cxnSp>
        <p:nvCxnSpPr>
          <p:cNvPr id="6" name="Gerader Verbinder 5">
            <a:extLst>
              <a:ext uri="{FF2B5EF4-FFF2-40B4-BE49-F238E27FC236}">
                <a16:creationId xmlns:a16="http://schemas.microsoft.com/office/drawing/2014/main" id="{50BC2D75-08EF-2E6F-A906-C47461D07CF8}"/>
              </a:ext>
            </a:extLst>
          </p:cNvPr>
          <p:cNvCxnSpPr/>
          <p:nvPr/>
        </p:nvCxnSpPr>
        <p:spPr>
          <a:xfrm>
            <a:off x="5258510" y="3351957"/>
            <a:ext cx="3362144" cy="18628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F65B2D04-FBA8-660A-FFD0-05DEF69BF78C}"/>
              </a:ext>
            </a:extLst>
          </p:cNvPr>
          <p:cNvCxnSpPr/>
          <p:nvPr/>
        </p:nvCxnSpPr>
        <p:spPr>
          <a:xfrm flipV="1">
            <a:off x="5270618" y="1595379"/>
            <a:ext cx="3211210" cy="17507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E4E8736B-3904-E59D-A7E1-BF4BFA81C8E5}"/>
              </a:ext>
            </a:extLst>
          </p:cNvPr>
          <p:cNvSpPr txBox="1"/>
          <p:nvPr/>
        </p:nvSpPr>
        <p:spPr>
          <a:xfrm>
            <a:off x="5821966" y="2975449"/>
            <a:ext cx="1604542" cy="307777"/>
          </a:xfrm>
          <a:prstGeom prst="rect">
            <a:avLst/>
          </a:prstGeom>
          <a:noFill/>
        </p:spPr>
        <p:txBody>
          <a:bodyPr wrap="none" rtlCol="0">
            <a:spAutoFit/>
          </a:bodyPr>
          <a:lstStyle/>
          <a:p>
            <a:r>
              <a:rPr lang="de-DE" sz="1400" dirty="0">
                <a:solidFill>
                  <a:srgbClr val="0070C0"/>
                </a:solidFill>
              </a:rPr>
              <a:t>Öffnungswinkel 56°</a:t>
            </a:r>
          </a:p>
        </p:txBody>
      </p:sp>
      <p:sp>
        <p:nvSpPr>
          <p:cNvPr id="9" name="Textfeld 8">
            <a:extLst>
              <a:ext uri="{FF2B5EF4-FFF2-40B4-BE49-F238E27FC236}">
                <a16:creationId xmlns:a16="http://schemas.microsoft.com/office/drawing/2014/main" id="{98FBBA3F-5A64-710C-BEC0-471410D58DFB}"/>
              </a:ext>
            </a:extLst>
          </p:cNvPr>
          <p:cNvSpPr txBox="1"/>
          <p:nvPr/>
        </p:nvSpPr>
        <p:spPr>
          <a:xfrm>
            <a:off x="9677821" y="2976188"/>
            <a:ext cx="761940" cy="369332"/>
          </a:xfrm>
          <a:prstGeom prst="rect">
            <a:avLst/>
          </a:prstGeom>
          <a:noFill/>
        </p:spPr>
        <p:txBody>
          <a:bodyPr wrap="none" rtlCol="0">
            <a:spAutoFit/>
          </a:bodyPr>
          <a:lstStyle/>
          <a:p>
            <a:r>
              <a:rPr lang="de-DE" dirty="0"/>
              <a:t>E/</a:t>
            </a:r>
            <a:r>
              <a:rPr lang="de-DE" dirty="0" err="1"/>
              <a:t>E</a:t>
            </a:r>
            <a:r>
              <a:rPr lang="de-DE" baseline="-25000" dirty="0" err="1"/>
              <a:t>max</a:t>
            </a:r>
            <a:endParaRPr lang="de-DE" baseline="-25000" dirty="0"/>
          </a:p>
        </p:txBody>
      </p:sp>
      <p:cxnSp>
        <p:nvCxnSpPr>
          <p:cNvPr id="14" name="Gerader Verbinder 13">
            <a:extLst>
              <a:ext uri="{FF2B5EF4-FFF2-40B4-BE49-F238E27FC236}">
                <a16:creationId xmlns:a16="http://schemas.microsoft.com/office/drawing/2014/main" id="{28F86402-7112-C6BE-304A-649C3BAD949E}"/>
              </a:ext>
            </a:extLst>
          </p:cNvPr>
          <p:cNvCxnSpPr/>
          <p:nvPr/>
        </p:nvCxnSpPr>
        <p:spPr>
          <a:xfrm flipH="1">
            <a:off x="5286746" y="5155448"/>
            <a:ext cx="4338032" cy="0"/>
          </a:xfrm>
          <a:prstGeom prst="line">
            <a:avLst/>
          </a:prstGeom>
          <a:ln w="19050">
            <a:solidFill>
              <a:srgbClr val="FF0000"/>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C2289E8-8677-74E0-1559-BE93CBDCE51E}"/>
              </a:ext>
            </a:extLst>
          </p:cNvPr>
          <p:cNvCxnSpPr/>
          <p:nvPr/>
        </p:nvCxnSpPr>
        <p:spPr>
          <a:xfrm>
            <a:off x="9631329" y="3352248"/>
            <a:ext cx="1184" cy="203890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12E0E4A-A08A-1EBC-FB42-5987B9FE562A}"/>
              </a:ext>
            </a:extLst>
          </p:cNvPr>
          <p:cNvCxnSpPr/>
          <p:nvPr/>
        </p:nvCxnSpPr>
        <p:spPr>
          <a:xfrm>
            <a:off x="5263080" y="3358883"/>
            <a:ext cx="0" cy="197763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67C170A1-D989-41EB-6843-32765C9B13FB}"/>
              </a:ext>
            </a:extLst>
          </p:cNvPr>
          <p:cNvCxnSpPr/>
          <p:nvPr/>
        </p:nvCxnSpPr>
        <p:spPr>
          <a:xfrm>
            <a:off x="4813982" y="3353158"/>
            <a:ext cx="0" cy="19139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A457E05-70DA-5C00-B265-28FBBD8FD1CF}"/>
              </a:ext>
            </a:extLst>
          </p:cNvPr>
          <p:cNvCxnSpPr/>
          <p:nvPr/>
        </p:nvCxnSpPr>
        <p:spPr>
          <a:xfrm flipH="1">
            <a:off x="4832359" y="5155448"/>
            <a:ext cx="438259" cy="0"/>
          </a:xfrm>
          <a:prstGeom prst="line">
            <a:avLst/>
          </a:prstGeom>
          <a:ln w="19050">
            <a:solidFill>
              <a:srgbClr val="FF0000"/>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E72C8439-DF63-BD2E-54B9-F4DA655A8371}"/>
              </a:ext>
            </a:extLst>
          </p:cNvPr>
          <p:cNvSpPr txBox="1"/>
          <p:nvPr/>
        </p:nvSpPr>
        <p:spPr>
          <a:xfrm>
            <a:off x="6871673" y="5112356"/>
            <a:ext cx="516873" cy="369332"/>
          </a:xfrm>
          <a:prstGeom prst="rect">
            <a:avLst/>
          </a:prstGeom>
          <a:noFill/>
        </p:spPr>
        <p:txBody>
          <a:bodyPr wrap="none" rtlCol="0">
            <a:spAutoFit/>
          </a:bodyPr>
          <a:lstStyle/>
          <a:p>
            <a:r>
              <a:rPr lang="de-DE" dirty="0" err="1">
                <a:solidFill>
                  <a:srgbClr val="FF0000"/>
                </a:solidFill>
              </a:rPr>
              <a:t>P</a:t>
            </a:r>
            <a:r>
              <a:rPr lang="de-DE" baseline="-25000" dirty="0" err="1">
                <a:solidFill>
                  <a:srgbClr val="FF0000"/>
                </a:solidFill>
              </a:rPr>
              <a:t>Vor</a:t>
            </a:r>
            <a:endParaRPr lang="de-DE" baseline="-25000" dirty="0">
              <a:solidFill>
                <a:srgbClr val="FF0000"/>
              </a:solidFill>
            </a:endParaRPr>
          </a:p>
        </p:txBody>
      </p:sp>
      <p:sp>
        <p:nvSpPr>
          <p:cNvPr id="20" name="Textfeld 19">
            <a:extLst>
              <a:ext uri="{FF2B5EF4-FFF2-40B4-BE49-F238E27FC236}">
                <a16:creationId xmlns:a16="http://schemas.microsoft.com/office/drawing/2014/main" id="{90FCBD5F-7245-C108-E6D6-9689CB337E7D}"/>
              </a:ext>
            </a:extLst>
          </p:cNvPr>
          <p:cNvSpPr txBox="1"/>
          <p:nvPr/>
        </p:nvSpPr>
        <p:spPr>
          <a:xfrm>
            <a:off x="4749963" y="5151852"/>
            <a:ext cx="603050" cy="369332"/>
          </a:xfrm>
          <a:prstGeom prst="rect">
            <a:avLst/>
          </a:prstGeom>
          <a:noFill/>
        </p:spPr>
        <p:txBody>
          <a:bodyPr wrap="none" rtlCol="0">
            <a:spAutoFit/>
          </a:bodyPr>
          <a:lstStyle/>
          <a:p>
            <a:r>
              <a:rPr lang="de-DE" dirty="0" err="1">
                <a:solidFill>
                  <a:srgbClr val="FF0000"/>
                </a:solidFill>
              </a:rPr>
              <a:t>P</a:t>
            </a:r>
            <a:r>
              <a:rPr lang="de-DE" baseline="-25000" dirty="0" err="1">
                <a:solidFill>
                  <a:srgbClr val="FF0000"/>
                </a:solidFill>
              </a:rPr>
              <a:t>Rück</a:t>
            </a:r>
            <a:endParaRPr lang="de-DE" baseline="-25000" dirty="0">
              <a:solidFill>
                <a:srgbClr val="FF0000"/>
              </a:solidFill>
            </a:endParaRPr>
          </a:p>
        </p:txBody>
      </p:sp>
      <p:sp>
        <p:nvSpPr>
          <p:cNvPr id="21" name="Textfeld 20">
            <a:extLst>
              <a:ext uri="{FF2B5EF4-FFF2-40B4-BE49-F238E27FC236}">
                <a16:creationId xmlns:a16="http://schemas.microsoft.com/office/drawing/2014/main" id="{01D7427A-9D30-37DA-DA5D-C9921030D675}"/>
              </a:ext>
            </a:extLst>
          </p:cNvPr>
          <p:cNvSpPr txBox="1"/>
          <p:nvPr/>
        </p:nvSpPr>
        <p:spPr>
          <a:xfrm>
            <a:off x="9684731" y="3409054"/>
            <a:ext cx="761940" cy="369332"/>
          </a:xfrm>
          <a:prstGeom prst="rect">
            <a:avLst/>
          </a:prstGeom>
          <a:noFill/>
        </p:spPr>
        <p:txBody>
          <a:bodyPr wrap="none" rtlCol="0">
            <a:spAutoFit/>
          </a:bodyPr>
          <a:lstStyle/>
          <a:p>
            <a:r>
              <a:rPr lang="de-DE" dirty="0">
                <a:solidFill>
                  <a:srgbClr val="FF0000"/>
                </a:solidFill>
              </a:rPr>
              <a:t>P/</a:t>
            </a:r>
            <a:r>
              <a:rPr lang="de-DE" dirty="0" err="1">
                <a:solidFill>
                  <a:srgbClr val="FF0000"/>
                </a:solidFill>
              </a:rPr>
              <a:t>P</a:t>
            </a:r>
            <a:r>
              <a:rPr lang="de-DE" baseline="-25000" dirty="0" err="1">
                <a:solidFill>
                  <a:srgbClr val="FF0000"/>
                </a:solidFill>
              </a:rPr>
              <a:t>max</a:t>
            </a:r>
            <a:endParaRPr lang="de-DE" baseline="-25000" dirty="0">
              <a:solidFill>
                <a:srgbClr val="FF0000"/>
              </a:solidFill>
            </a:endParaRPr>
          </a:p>
        </p:txBody>
      </p:sp>
      <p:sp>
        <p:nvSpPr>
          <p:cNvPr id="22" name="Freihandform 99">
            <a:extLst>
              <a:ext uri="{FF2B5EF4-FFF2-40B4-BE49-F238E27FC236}">
                <a16:creationId xmlns:a16="http://schemas.microsoft.com/office/drawing/2014/main" id="{93A2E1A5-BDC3-BE69-CB84-604FE8F819BA}"/>
              </a:ext>
            </a:extLst>
          </p:cNvPr>
          <p:cNvSpPr/>
          <p:nvPr/>
        </p:nvSpPr>
        <p:spPr>
          <a:xfrm>
            <a:off x="5293297" y="2199344"/>
            <a:ext cx="4338032" cy="115980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100">
            <a:extLst>
              <a:ext uri="{FF2B5EF4-FFF2-40B4-BE49-F238E27FC236}">
                <a16:creationId xmlns:a16="http://schemas.microsoft.com/office/drawing/2014/main" id="{44B9BAF0-F6A3-5896-B990-DB2BB2B69964}"/>
              </a:ext>
            </a:extLst>
          </p:cNvPr>
          <p:cNvSpPr/>
          <p:nvPr/>
        </p:nvSpPr>
        <p:spPr>
          <a:xfrm flipV="1">
            <a:off x="5293295" y="3359143"/>
            <a:ext cx="4338032" cy="1160911"/>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101">
            <a:extLst>
              <a:ext uri="{FF2B5EF4-FFF2-40B4-BE49-F238E27FC236}">
                <a16:creationId xmlns:a16="http://schemas.microsoft.com/office/drawing/2014/main" id="{5B8CBF6E-CD5D-204C-FCE2-2889B640D82F}"/>
              </a:ext>
            </a:extLst>
          </p:cNvPr>
          <p:cNvSpPr/>
          <p:nvPr/>
        </p:nvSpPr>
        <p:spPr>
          <a:xfrm rot="10800000">
            <a:off x="4810253" y="3359301"/>
            <a:ext cx="430001" cy="95789"/>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102">
            <a:extLst>
              <a:ext uri="{FF2B5EF4-FFF2-40B4-BE49-F238E27FC236}">
                <a16:creationId xmlns:a16="http://schemas.microsoft.com/office/drawing/2014/main" id="{87C64D06-9FE2-BF35-66B5-97222CF2A3A4}"/>
              </a:ext>
            </a:extLst>
          </p:cNvPr>
          <p:cNvSpPr/>
          <p:nvPr/>
        </p:nvSpPr>
        <p:spPr>
          <a:xfrm rot="10800000" flipV="1">
            <a:off x="4810253" y="3254550"/>
            <a:ext cx="430001" cy="104751"/>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B2A5E9BA-A8FC-3CEE-467A-DE6C243186D6}"/>
              </a:ext>
            </a:extLst>
          </p:cNvPr>
          <p:cNvSpPr txBox="1"/>
          <p:nvPr/>
        </p:nvSpPr>
        <p:spPr>
          <a:xfrm>
            <a:off x="6996240" y="3308901"/>
            <a:ext cx="476412" cy="369332"/>
          </a:xfrm>
          <a:prstGeom prst="rect">
            <a:avLst/>
          </a:prstGeom>
          <a:noFill/>
        </p:spPr>
        <p:txBody>
          <a:bodyPr wrap="none" rtlCol="0">
            <a:spAutoFit/>
          </a:bodyPr>
          <a:lstStyle/>
          <a:p>
            <a:r>
              <a:rPr lang="de-DE" dirty="0"/>
              <a:t>0,5</a:t>
            </a:r>
          </a:p>
        </p:txBody>
      </p:sp>
      <p:cxnSp>
        <p:nvCxnSpPr>
          <p:cNvPr id="27" name="Gerader Verbinder 26">
            <a:extLst>
              <a:ext uri="{FF2B5EF4-FFF2-40B4-BE49-F238E27FC236}">
                <a16:creationId xmlns:a16="http://schemas.microsoft.com/office/drawing/2014/main" id="{31F913BE-C4CF-A434-684C-D934B013F2A1}"/>
              </a:ext>
            </a:extLst>
          </p:cNvPr>
          <p:cNvCxnSpPr/>
          <p:nvPr/>
        </p:nvCxnSpPr>
        <p:spPr>
          <a:xfrm flipV="1">
            <a:off x="7435494" y="3271877"/>
            <a:ext cx="0" cy="184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C0156A3-DCCF-CBE8-A26F-453CA06803BD}"/>
              </a:ext>
            </a:extLst>
          </p:cNvPr>
          <p:cNvCxnSpPr/>
          <p:nvPr/>
        </p:nvCxnSpPr>
        <p:spPr>
          <a:xfrm flipV="1">
            <a:off x="8232589" y="3246961"/>
            <a:ext cx="0" cy="184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6C95E119-5B87-7D58-8378-E28C127F312F}"/>
              </a:ext>
            </a:extLst>
          </p:cNvPr>
          <p:cNvCxnSpPr/>
          <p:nvPr/>
        </p:nvCxnSpPr>
        <p:spPr>
          <a:xfrm flipV="1">
            <a:off x="9639249" y="3264994"/>
            <a:ext cx="0" cy="184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DBD43EC-6CB2-6C85-402E-D09400A6553B}"/>
              </a:ext>
            </a:extLst>
          </p:cNvPr>
          <p:cNvCxnSpPr/>
          <p:nvPr/>
        </p:nvCxnSpPr>
        <p:spPr>
          <a:xfrm rot="-1200000" flipH="1">
            <a:off x="5155202" y="2596384"/>
            <a:ext cx="4424469" cy="0"/>
          </a:xfrm>
          <a:prstGeom prst="line">
            <a:avLst/>
          </a:prstGeom>
          <a:ln w="6350">
            <a:solidFill>
              <a:srgbClr val="00B050"/>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C29D43B8-4228-8D2D-3893-880A18DE06BB}"/>
              </a:ext>
            </a:extLst>
          </p:cNvPr>
          <p:cNvCxnSpPr/>
          <p:nvPr/>
        </p:nvCxnSpPr>
        <p:spPr>
          <a:xfrm rot="600000" flipH="1">
            <a:off x="5192279" y="3741921"/>
            <a:ext cx="4424469" cy="0"/>
          </a:xfrm>
          <a:prstGeom prst="line">
            <a:avLst/>
          </a:prstGeom>
          <a:ln w="6350">
            <a:solidFill>
              <a:srgbClr val="00B050"/>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242D39F-108C-DA77-4B08-3106DEB00775}"/>
              </a:ext>
            </a:extLst>
          </p:cNvPr>
          <p:cNvCxnSpPr/>
          <p:nvPr/>
        </p:nvCxnSpPr>
        <p:spPr>
          <a:xfrm rot="-600000" flipH="1">
            <a:off x="5240520" y="2978569"/>
            <a:ext cx="4424469" cy="0"/>
          </a:xfrm>
          <a:prstGeom prst="line">
            <a:avLst/>
          </a:prstGeom>
          <a:ln w="6350">
            <a:solidFill>
              <a:srgbClr val="00B050"/>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8AFF2AF3-4904-9C98-5D7B-6EEBE6248C6C}"/>
              </a:ext>
            </a:extLst>
          </p:cNvPr>
          <p:cNvCxnSpPr/>
          <p:nvPr/>
        </p:nvCxnSpPr>
        <p:spPr>
          <a:xfrm rot="1200000" flipH="1">
            <a:off x="5037477" y="4083926"/>
            <a:ext cx="4424469" cy="0"/>
          </a:xfrm>
          <a:prstGeom prst="line">
            <a:avLst/>
          </a:prstGeom>
          <a:ln w="6350">
            <a:solidFill>
              <a:srgbClr val="00B050"/>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9C186BF1-7780-1D71-7BD9-29698CAFB68E}"/>
              </a:ext>
            </a:extLst>
          </p:cNvPr>
          <p:cNvCxnSpPr/>
          <p:nvPr/>
        </p:nvCxnSpPr>
        <p:spPr>
          <a:xfrm rot="-1800000" flipH="1">
            <a:off x="4976613" y="2262261"/>
            <a:ext cx="4424469" cy="0"/>
          </a:xfrm>
          <a:prstGeom prst="line">
            <a:avLst/>
          </a:prstGeom>
          <a:ln w="6350">
            <a:solidFill>
              <a:srgbClr val="00B050"/>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D39D4072-3925-0B81-E976-07A8454B9596}"/>
              </a:ext>
            </a:extLst>
          </p:cNvPr>
          <p:cNvCxnSpPr/>
          <p:nvPr/>
        </p:nvCxnSpPr>
        <p:spPr>
          <a:xfrm rot="1800000" flipH="1">
            <a:off x="4905665" y="4438538"/>
            <a:ext cx="4424469" cy="0"/>
          </a:xfrm>
          <a:prstGeom prst="line">
            <a:avLst/>
          </a:prstGeom>
          <a:ln w="6350">
            <a:solidFill>
              <a:srgbClr val="00B050"/>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658FF731-4AE8-A1BD-A092-94BE003C73E3}"/>
              </a:ext>
            </a:extLst>
          </p:cNvPr>
          <p:cNvSpPr txBox="1"/>
          <p:nvPr/>
        </p:nvSpPr>
        <p:spPr>
          <a:xfrm>
            <a:off x="9568449" y="2385272"/>
            <a:ext cx="614271" cy="369332"/>
          </a:xfrm>
          <a:prstGeom prst="rect">
            <a:avLst/>
          </a:prstGeom>
          <a:noFill/>
        </p:spPr>
        <p:txBody>
          <a:bodyPr wrap="none" rtlCol="0">
            <a:spAutoFit/>
          </a:bodyPr>
          <a:lstStyle/>
          <a:p>
            <a:r>
              <a:rPr lang="de-DE" dirty="0"/>
              <a:t>350°</a:t>
            </a:r>
          </a:p>
        </p:txBody>
      </p:sp>
      <p:sp>
        <p:nvSpPr>
          <p:cNvPr id="37" name="Textfeld 36">
            <a:extLst>
              <a:ext uri="{FF2B5EF4-FFF2-40B4-BE49-F238E27FC236}">
                <a16:creationId xmlns:a16="http://schemas.microsoft.com/office/drawing/2014/main" id="{B7AAF976-1351-7384-D03B-DE220C0EA7DE}"/>
              </a:ext>
            </a:extLst>
          </p:cNvPr>
          <p:cNvSpPr txBox="1"/>
          <p:nvPr/>
        </p:nvSpPr>
        <p:spPr>
          <a:xfrm>
            <a:off x="9401080" y="1622724"/>
            <a:ext cx="614271" cy="369332"/>
          </a:xfrm>
          <a:prstGeom prst="rect">
            <a:avLst/>
          </a:prstGeom>
          <a:noFill/>
        </p:spPr>
        <p:txBody>
          <a:bodyPr wrap="none" rtlCol="0">
            <a:spAutoFit/>
          </a:bodyPr>
          <a:lstStyle/>
          <a:p>
            <a:r>
              <a:rPr lang="de-DE" dirty="0"/>
              <a:t>340°</a:t>
            </a:r>
          </a:p>
        </p:txBody>
      </p:sp>
      <p:sp>
        <p:nvSpPr>
          <p:cNvPr id="38" name="Textfeld 37">
            <a:extLst>
              <a:ext uri="{FF2B5EF4-FFF2-40B4-BE49-F238E27FC236}">
                <a16:creationId xmlns:a16="http://schemas.microsoft.com/office/drawing/2014/main" id="{BE5316E5-E569-AD01-CB5C-5C42BF4F2C15}"/>
              </a:ext>
            </a:extLst>
          </p:cNvPr>
          <p:cNvSpPr txBox="1"/>
          <p:nvPr/>
        </p:nvSpPr>
        <p:spPr>
          <a:xfrm>
            <a:off x="9046647" y="928405"/>
            <a:ext cx="614271" cy="369332"/>
          </a:xfrm>
          <a:prstGeom prst="rect">
            <a:avLst/>
          </a:prstGeom>
          <a:noFill/>
        </p:spPr>
        <p:txBody>
          <a:bodyPr wrap="none" rtlCol="0">
            <a:spAutoFit/>
          </a:bodyPr>
          <a:lstStyle/>
          <a:p>
            <a:r>
              <a:rPr lang="de-DE" dirty="0"/>
              <a:t>330°</a:t>
            </a:r>
          </a:p>
        </p:txBody>
      </p:sp>
      <p:sp>
        <p:nvSpPr>
          <p:cNvPr id="39" name="Textfeld 38">
            <a:extLst>
              <a:ext uri="{FF2B5EF4-FFF2-40B4-BE49-F238E27FC236}">
                <a16:creationId xmlns:a16="http://schemas.microsoft.com/office/drawing/2014/main" id="{E9FF08D2-DC1C-2262-31B1-3D2FB2C4EBBF}"/>
              </a:ext>
            </a:extLst>
          </p:cNvPr>
          <p:cNvSpPr txBox="1"/>
          <p:nvPr/>
        </p:nvSpPr>
        <p:spPr>
          <a:xfrm>
            <a:off x="9543899" y="3967063"/>
            <a:ext cx="497252" cy="369332"/>
          </a:xfrm>
          <a:prstGeom prst="rect">
            <a:avLst/>
          </a:prstGeom>
          <a:noFill/>
        </p:spPr>
        <p:txBody>
          <a:bodyPr wrap="none" rtlCol="0">
            <a:spAutoFit/>
          </a:bodyPr>
          <a:lstStyle/>
          <a:p>
            <a:r>
              <a:rPr lang="de-DE" dirty="0"/>
              <a:t>10°</a:t>
            </a:r>
          </a:p>
        </p:txBody>
      </p:sp>
      <p:sp>
        <p:nvSpPr>
          <p:cNvPr id="40" name="Textfeld 39">
            <a:extLst>
              <a:ext uri="{FF2B5EF4-FFF2-40B4-BE49-F238E27FC236}">
                <a16:creationId xmlns:a16="http://schemas.microsoft.com/office/drawing/2014/main" id="{C19C5AA5-C4F6-FDE6-CD45-9F8995349C1F}"/>
              </a:ext>
            </a:extLst>
          </p:cNvPr>
          <p:cNvSpPr txBox="1"/>
          <p:nvPr/>
        </p:nvSpPr>
        <p:spPr>
          <a:xfrm>
            <a:off x="9319823" y="4694644"/>
            <a:ext cx="497252" cy="369332"/>
          </a:xfrm>
          <a:prstGeom prst="rect">
            <a:avLst/>
          </a:prstGeom>
          <a:noFill/>
        </p:spPr>
        <p:txBody>
          <a:bodyPr wrap="none" rtlCol="0">
            <a:spAutoFit/>
          </a:bodyPr>
          <a:lstStyle/>
          <a:p>
            <a:r>
              <a:rPr lang="de-DE" dirty="0"/>
              <a:t>20°</a:t>
            </a:r>
          </a:p>
        </p:txBody>
      </p:sp>
      <p:sp>
        <p:nvSpPr>
          <p:cNvPr id="41" name="Textfeld 40">
            <a:extLst>
              <a:ext uri="{FF2B5EF4-FFF2-40B4-BE49-F238E27FC236}">
                <a16:creationId xmlns:a16="http://schemas.microsoft.com/office/drawing/2014/main" id="{FAB6C6E9-BCE2-777B-AF25-51DDB8F3E490}"/>
              </a:ext>
            </a:extLst>
          </p:cNvPr>
          <p:cNvSpPr txBox="1"/>
          <p:nvPr/>
        </p:nvSpPr>
        <p:spPr>
          <a:xfrm>
            <a:off x="9004587" y="5391150"/>
            <a:ext cx="497252" cy="369332"/>
          </a:xfrm>
          <a:prstGeom prst="rect">
            <a:avLst/>
          </a:prstGeom>
          <a:noFill/>
        </p:spPr>
        <p:txBody>
          <a:bodyPr wrap="none" rtlCol="0">
            <a:spAutoFit/>
          </a:bodyPr>
          <a:lstStyle/>
          <a:p>
            <a:r>
              <a:rPr lang="de-DE" dirty="0"/>
              <a:t>30°</a:t>
            </a:r>
          </a:p>
        </p:txBody>
      </p:sp>
      <p:sp>
        <p:nvSpPr>
          <p:cNvPr id="42" name="Ellipse 41">
            <a:extLst>
              <a:ext uri="{FF2B5EF4-FFF2-40B4-BE49-F238E27FC236}">
                <a16:creationId xmlns:a16="http://schemas.microsoft.com/office/drawing/2014/main" id="{8D3C32B7-887B-2C93-3C51-2F54C2D9F31B}"/>
              </a:ext>
            </a:extLst>
          </p:cNvPr>
          <p:cNvSpPr/>
          <p:nvPr/>
        </p:nvSpPr>
        <p:spPr>
          <a:xfrm rot="5400000">
            <a:off x="7782280" y="1864391"/>
            <a:ext cx="180000" cy="180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FF70E150-ABEB-9C70-09F9-1B215490FF6F}"/>
              </a:ext>
            </a:extLst>
          </p:cNvPr>
          <p:cNvSpPr/>
          <p:nvPr/>
        </p:nvSpPr>
        <p:spPr>
          <a:xfrm rot="5400000">
            <a:off x="7068742" y="2240061"/>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uppieren 43">
            <a:extLst>
              <a:ext uri="{FF2B5EF4-FFF2-40B4-BE49-F238E27FC236}">
                <a16:creationId xmlns:a16="http://schemas.microsoft.com/office/drawing/2014/main" id="{F1958F90-19B5-D928-A294-A0B542523C6D}"/>
              </a:ext>
            </a:extLst>
          </p:cNvPr>
          <p:cNvGrpSpPr/>
          <p:nvPr/>
        </p:nvGrpSpPr>
        <p:grpSpPr>
          <a:xfrm>
            <a:off x="995315" y="-961174"/>
            <a:ext cx="8861114" cy="8640000"/>
            <a:chOff x="-2192089" y="-1173010"/>
            <a:chExt cx="8861114" cy="8640000"/>
          </a:xfrm>
        </p:grpSpPr>
        <p:sp>
          <p:nvSpPr>
            <p:cNvPr id="45" name="Bogen 44">
              <a:extLst>
                <a:ext uri="{FF2B5EF4-FFF2-40B4-BE49-F238E27FC236}">
                  <a16:creationId xmlns:a16="http://schemas.microsoft.com/office/drawing/2014/main" id="{7DFFA2A3-1FF6-F6CB-E6A6-8136B6DD3FD9}"/>
                </a:ext>
              </a:extLst>
            </p:cNvPr>
            <p:cNvSpPr/>
            <p:nvPr/>
          </p:nvSpPr>
          <p:spPr>
            <a:xfrm>
              <a:off x="-2192089" y="-1173010"/>
              <a:ext cx="8640000" cy="8640000"/>
            </a:xfrm>
            <a:prstGeom prst="arc">
              <a:avLst>
                <a:gd name="adj1" fmla="val 19566434"/>
                <a:gd name="adj2" fmla="val 1992488"/>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 name="Bogen 45">
              <a:extLst>
                <a:ext uri="{FF2B5EF4-FFF2-40B4-BE49-F238E27FC236}">
                  <a16:creationId xmlns:a16="http://schemas.microsoft.com/office/drawing/2014/main" id="{52975573-8EAE-8E6B-9707-820D9CF93966}"/>
                </a:ext>
              </a:extLst>
            </p:cNvPr>
            <p:cNvSpPr/>
            <p:nvPr/>
          </p:nvSpPr>
          <p:spPr>
            <a:xfrm>
              <a:off x="-1002815" y="116121"/>
              <a:ext cx="6048000" cy="6048000"/>
            </a:xfrm>
            <a:prstGeom prst="arc">
              <a:avLst>
                <a:gd name="adj1" fmla="val 19542768"/>
                <a:gd name="adj2" fmla="val 1949168"/>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24C26DC3-A472-0F6D-C45F-633295C3C83F}"/>
                </a:ext>
              </a:extLst>
            </p:cNvPr>
            <p:cNvGrpSpPr/>
            <p:nvPr/>
          </p:nvGrpSpPr>
          <p:grpSpPr>
            <a:xfrm>
              <a:off x="1093651" y="1732257"/>
              <a:ext cx="5575374" cy="2847763"/>
              <a:chOff x="1093651" y="1732257"/>
              <a:chExt cx="5575374" cy="2847763"/>
            </a:xfrm>
          </p:grpSpPr>
          <p:grpSp>
            <p:nvGrpSpPr>
              <p:cNvPr id="48" name="Gruppieren 47">
                <a:extLst>
                  <a:ext uri="{FF2B5EF4-FFF2-40B4-BE49-F238E27FC236}">
                    <a16:creationId xmlns:a16="http://schemas.microsoft.com/office/drawing/2014/main" id="{B86850F8-FD1C-1D31-B05B-B395CE871DCD}"/>
                  </a:ext>
                </a:extLst>
              </p:cNvPr>
              <p:cNvGrpSpPr/>
              <p:nvPr/>
            </p:nvGrpSpPr>
            <p:grpSpPr>
              <a:xfrm>
                <a:off x="1830666" y="2736779"/>
                <a:ext cx="626794" cy="819287"/>
                <a:chOff x="1371600" y="2135922"/>
                <a:chExt cx="1976550" cy="2208856"/>
              </a:xfrm>
            </p:grpSpPr>
            <p:cxnSp>
              <p:nvCxnSpPr>
                <p:cNvPr id="61" name="Gerader Verbinder 60">
                  <a:extLst>
                    <a:ext uri="{FF2B5EF4-FFF2-40B4-BE49-F238E27FC236}">
                      <a16:creationId xmlns:a16="http://schemas.microsoft.com/office/drawing/2014/main" id="{2BD257E0-4354-3358-3FBE-B2B54AB92D96}"/>
                    </a:ext>
                  </a:extLst>
                </p:cNvPr>
                <p:cNvCxnSpPr/>
                <p:nvPr/>
              </p:nvCxnSpPr>
              <p:spPr>
                <a:xfrm rot="10800000">
                  <a:off x="2133704" y="2292639"/>
                  <a:ext cx="0" cy="82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A759922F-BABF-D310-6AE0-BCFA7A7713B1}"/>
                    </a:ext>
                  </a:extLst>
                </p:cNvPr>
                <p:cNvCxnSpPr/>
                <p:nvPr/>
              </p:nvCxnSpPr>
              <p:spPr>
                <a:xfrm rot="10800000">
                  <a:off x="2125813" y="3379616"/>
                  <a:ext cx="0" cy="82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B64ABB3A-EF0F-8382-86FC-822705542B48}"/>
                    </a:ext>
                  </a:extLst>
                </p:cNvPr>
                <p:cNvSpPr/>
                <p:nvPr/>
              </p:nvSpPr>
              <p:spPr>
                <a:xfrm rot="5400000">
                  <a:off x="2075812" y="3277691"/>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Ellipse 1023">
                  <a:extLst>
                    <a:ext uri="{FF2B5EF4-FFF2-40B4-BE49-F238E27FC236}">
                      <a16:creationId xmlns:a16="http://schemas.microsoft.com/office/drawing/2014/main" id="{D4832271-BB1C-4DF5-82F0-8CF04B4EDF8F}"/>
                    </a:ext>
                  </a:extLst>
                </p:cNvPr>
                <p:cNvSpPr/>
                <p:nvPr/>
              </p:nvSpPr>
              <p:spPr>
                <a:xfrm rot="5400000">
                  <a:off x="2075812" y="311536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5" name="Gerader Verbinder 1024">
                  <a:extLst>
                    <a:ext uri="{FF2B5EF4-FFF2-40B4-BE49-F238E27FC236}">
                      <a16:creationId xmlns:a16="http://schemas.microsoft.com/office/drawing/2014/main" id="{E7D5BE0D-D67C-84E5-74A0-1D8111FA823A}"/>
                    </a:ext>
                  </a:extLst>
                </p:cNvPr>
                <p:cNvCxnSpPr/>
                <p:nvPr/>
              </p:nvCxnSpPr>
              <p:spPr>
                <a:xfrm flipV="1">
                  <a:off x="2582686" y="2476162"/>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2F11E952-3FB6-A47A-B41A-48E96A54D3F4}"/>
                    </a:ext>
                  </a:extLst>
                </p:cNvPr>
                <p:cNvCxnSpPr/>
                <p:nvPr/>
              </p:nvCxnSpPr>
              <p:spPr>
                <a:xfrm flipV="1">
                  <a:off x="3348150" y="2476162"/>
                  <a:ext cx="0" cy="1603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3378AF31-886A-5EDB-718C-90F23DD344AE}"/>
                    </a:ext>
                  </a:extLst>
                </p:cNvPr>
                <p:cNvCxnSpPr/>
                <p:nvPr/>
              </p:nvCxnSpPr>
              <p:spPr>
                <a:xfrm flipH="1" flipV="1">
                  <a:off x="1371600" y="2135922"/>
                  <a:ext cx="0" cy="22088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Gerader Verbinder 48">
                <a:extLst>
                  <a:ext uri="{FF2B5EF4-FFF2-40B4-BE49-F238E27FC236}">
                    <a16:creationId xmlns:a16="http://schemas.microsoft.com/office/drawing/2014/main" id="{D6F9B76D-F9BD-4B08-8BDA-EDDC22E0412F}"/>
                  </a:ext>
                </a:extLst>
              </p:cNvPr>
              <p:cNvCxnSpPr/>
              <p:nvPr/>
            </p:nvCxnSpPr>
            <p:spPr>
              <a:xfrm flipH="1" flipV="1">
                <a:off x="1093651" y="3144646"/>
                <a:ext cx="5575374" cy="0"/>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50" name="Gruppieren 49">
                <a:extLst>
                  <a:ext uri="{FF2B5EF4-FFF2-40B4-BE49-F238E27FC236}">
                    <a16:creationId xmlns:a16="http://schemas.microsoft.com/office/drawing/2014/main" id="{D6302B52-E72D-86DE-4995-274D906AB8B9}"/>
                  </a:ext>
                </a:extLst>
              </p:cNvPr>
              <p:cNvGrpSpPr/>
              <p:nvPr/>
            </p:nvGrpSpPr>
            <p:grpSpPr>
              <a:xfrm>
                <a:off x="1373610" y="1732257"/>
                <a:ext cx="5063766" cy="2847763"/>
                <a:chOff x="7689066" y="3286294"/>
                <a:chExt cx="2183267" cy="1121876"/>
              </a:xfrm>
            </p:grpSpPr>
            <p:grpSp>
              <p:nvGrpSpPr>
                <p:cNvPr id="55" name="Gruppieren 54">
                  <a:extLst>
                    <a:ext uri="{FF2B5EF4-FFF2-40B4-BE49-F238E27FC236}">
                      <a16:creationId xmlns:a16="http://schemas.microsoft.com/office/drawing/2014/main" id="{D993FEFD-4A4E-3AA4-6ACC-24FBE2BD2F2A}"/>
                    </a:ext>
                  </a:extLst>
                </p:cNvPr>
                <p:cNvGrpSpPr/>
                <p:nvPr/>
              </p:nvGrpSpPr>
              <p:grpSpPr>
                <a:xfrm>
                  <a:off x="8001969" y="3286294"/>
                  <a:ext cx="1870364" cy="1121876"/>
                  <a:chOff x="8136081" y="2714467"/>
                  <a:chExt cx="1870364" cy="1121876"/>
                </a:xfrm>
              </p:grpSpPr>
              <p:sp>
                <p:nvSpPr>
                  <p:cNvPr id="59" name="Freihandform 9">
                    <a:extLst>
                      <a:ext uri="{FF2B5EF4-FFF2-40B4-BE49-F238E27FC236}">
                        <a16:creationId xmlns:a16="http://schemas.microsoft.com/office/drawing/2014/main" id="{D423D511-2216-9870-E9A2-FB19ABDC2751}"/>
                      </a:ext>
                    </a:extLst>
                  </p:cNvPr>
                  <p:cNvSpPr/>
                  <p:nvPr/>
                </p:nvSpPr>
                <p:spPr>
                  <a:xfrm>
                    <a:off x="8136082" y="2714467"/>
                    <a:ext cx="1870363" cy="558668"/>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 name="connsiteX0" fmla="*/ 0 w 1870363"/>
                      <a:gd name="connsiteY0" fmla="*/ 559936 h 570327"/>
                      <a:gd name="connsiteX1" fmla="*/ 1248003 w 1870363"/>
                      <a:gd name="connsiteY1" fmla="*/ 6848 h 570327"/>
                      <a:gd name="connsiteX2" fmla="*/ 1870363 w 1870363"/>
                      <a:gd name="connsiteY2" fmla="*/ 570327 h 570327"/>
                      <a:gd name="connsiteX0" fmla="*/ 0 w 1870363"/>
                      <a:gd name="connsiteY0" fmla="*/ 554266 h 564657"/>
                      <a:gd name="connsiteX1" fmla="*/ 1248003 w 1870363"/>
                      <a:gd name="connsiteY1" fmla="*/ 1178 h 564657"/>
                      <a:gd name="connsiteX2" fmla="*/ 1870363 w 1870363"/>
                      <a:gd name="connsiteY2" fmla="*/ 564657 h 564657"/>
                      <a:gd name="connsiteX0" fmla="*/ 0 w 1870363"/>
                      <a:gd name="connsiteY0" fmla="*/ 558470 h 568861"/>
                      <a:gd name="connsiteX1" fmla="*/ 1248003 w 1870363"/>
                      <a:gd name="connsiteY1" fmla="*/ 5382 h 568861"/>
                      <a:gd name="connsiteX2" fmla="*/ 1870363 w 1870363"/>
                      <a:gd name="connsiteY2" fmla="*/ 568861 h 568861"/>
                    </a:gdLst>
                    <a:ahLst/>
                    <a:cxnLst>
                      <a:cxn ang="0">
                        <a:pos x="connsiteX0" y="connsiteY0"/>
                      </a:cxn>
                      <a:cxn ang="0">
                        <a:pos x="connsiteX1" y="connsiteY1"/>
                      </a:cxn>
                      <a:cxn ang="0">
                        <a:pos x="connsiteX2" y="connsiteY2"/>
                      </a:cxn>
                    </a:cxnLst>
                    <a:rect l="l" t="t" r="r" b="b"/>
                    <a:pathLst>
                      <a:path w="1870363" h="568861">
                        <a:moveTo>
                          <a:pt x="0" y="558470"/>
                        </a:moveTo>
                        <a:cubicBezTo>
                          <a:pt x="728822" y="-59836"/>
                          <a:pt x="1124771" y="-3837"/>
                          <a:pt x="1248003" y="5382"/>
                        </a:cubicBezTo>
                        <a:cubicBezTo>
                          <a:pt x="1371235" y="14601"/>
                          <a:pt x="1853683" y="150308"/>
                          <a:pt x="1870363" y="568861"/>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40">
                    <a:extLst>
                      <a:ext uri="{FF2B5EF4-FFF2-40B4-BE49-F238E27FC236}">
                        <a16:creationId xmlns:a16="http://schemas.microsoft.com/office/drawing/2014/main" id="{FD52EF2F-7EFE-3E73-3826-ECCC77210945}"/>
                      </a:ext>
                    </a:extLst>
                  </p:cNvPr>
                  <p:cNvSpPr/>
                  <p:nvPr/>
                </p:nvSpPr>
                <p:spPr>
                  <a:xfrm flipV="1">
                    <a:off x="8136081" y="3273135"/>
                    <a:ext cx="1870363" cy="563208"/>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 name="connsiteX0" fmla="*/ 0 w 1870363"/>
                      <a:gd name="connsiteY0" fmla="*/ 554266 h 564657"/>
                      <a:gd name="connsiteX1" fmla="*/ 1248003 w 1870363"/>
                      <a:gd name="connsiteY1" fmla="*/ 1178 h 564657"/>
                      <a:gd name="connsiteX2" fmla="*/ 1870363 w 1870363"/>
                      <a:gd name="connsiteY2" fmla="*/ 564657 h 564657"/>
                      <a:gd name="connsiteX0" fmla="*/ 0 w 1870363"/>
                      <a:gd name="connsiteY0" fmla="*/ 557026 h 567417"/>
                      <a:gd name="connsiteX1" fmla="*/ 1248003 w 1870363"/>
                      <a:gd name="connsiteY1" fmla="*/ 3938 h 567417"/>
                      <a:gd name="connsiteX2" fmla="*/ 1870363 w 1870363"/>
                      <a:gd name="connsiteY2" fmla="*/ 567417 h 567417"/>
                    </a:gdLst>
                    <a:ahLst/>
                    <a:cxnLst>
                      <a:cxn ang="0">
                        <a:pos x="connsiteX0" y="connsiteY0"/>
                      </a:cxn>
                      <a:cxn ang="0">
                        <a:pos x="connsiteX1" y="connsiteY1"/>
                      </a:cxn>
                      <a:cxn ang="0">
                        <a:pos x="connsiteX2" y="connsiteY2"/>
                      </a:cxn>
                    </a:cxnLst>
                    <a:rect l="l" t="t" r="r" b="b"/>
                    <a:pathLst>
                      <a:path w="1870363" h="567417">
                        <a:moveTo>
                          <a:pt x="0" y="557026"/>
                        </a:moveTo>
                        <a:cubicBezTo>
                          <a:pt x="728822" y="-61280"/>
                          <a:pt x="1128965" y="-1436"/>
                          <a:pt x="1248003" y="3938"/>
                        </a:cubicBezTo>
                        <a:cubicBezTo>
                          <a:pt x="1367041" y="9312"/>
                          <a:pt x="1853683" y="148864"/>
                          <a:pt x="1870363" y="56741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6" name="Gruppieren 55">
                  <a:extLst>
                    <a:ext uri="{FF2B5EF4-FFF2-40B4-BE49-F238E27FC236}">
                      <a16:creationId xmlns:a16="http://schemas.microsoft.com/office/drawing/2014/main" id="{C2ADDF10-E97E-35DD-414E-BC8E5C202315}"/>
                    </a:ext>
                  </a:extLst>
                </p:cNvPr>
                <p:cNvGrpSpPr/>
                <p:nvPr/>
              </p:nvGrpSpPr>
              <p:grpSpPr>
                <a:xfrm rot="10800000">
                  <a:off x="7689066" y="3768300"/>
                  <a:ext cx="290035" cy="153323"/>
                  <a:chOff x="8136081" y="2708478"/>
                  <a:chExt cx="1870364" cy="1130237"/>
                </a:xfrm>
              </p:grpSpPr>
              <p:sp>
                <p:nvSpPr>
                  <p:cNvPr id="57" name="Freihandform 43">
                    <a:extLst>
                      <a:ext uri="{FF2B5EF4-FFF2-40B4-BE49-F238E27FC236}">
                        <a16:creationId xmlns:a16="http://schemas.microsoft.com/office/drawing/2014/main" id="{CF98E934-9514-D666-1ACB-67B9FAF8B9B9}"/>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reihandform 45">
                    <a:extLst>
                      <a:ext uri="{FF2B5EF4-FFF2-40B4-BE49-F238E27FC236}">
                        <a16:creationId xmlns:a16="http://schemas.microsoft.com/office/drawing/2014/main" id="{AED633CC-6956-716F-BE9A-B1EA60B703CB}"/>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51" name="Textfeld 50">
                <a:extLst>
                  <a:ext uri="{FF2B5EF4-FFF2-40B4-BE49-F238E27FC236}">
                    <a16:creationId xmlns:a16="http://schemas.microsoft.com/office/drawing/2014/main" id="{471ED12C-FA3C-320C-279B-E8B73EFC19B8}"/>
                  </a:ext>
                </a:extLst>
              </p:cNvPr>
              <p:cNvSpPr txBox="1"/>
              <p:nvPr/>
            </p:nvSpPr>
            <p:spPr>
              <a:xfrm>
                <a:off x="6188729" y="3085448"/>
                <a:ext cx="301686" cy="369332"/>
              </a:xfrm>
              <a:prstGeom prst="rect">
                <a:avLst/>
              </a:prstGeom>
              <a:noFill/>
            </p:spPr>
            <p:txBody>
              <a:bodyPr wrap="none" rtlCol="0">
                <a:spAutoFit/>
              </a:bodyPr>
              <a:lstStyle/>
              <a:p>
                <a:r>
                  <a:rPr lang="de-DE" dirty="0"/>
                  <a:t>1</a:t>
                </a:r>
              </a:p>
            </p:txBody>
          </p:sp>
          <p:sp>
            <p:nvSpPr>
              <p:cNvPr id="53" name="Textfeld 52">
                <a:extLst>
                  <a:ext uri="{FF2B5EF4-FFF2-40B4-BE49-F238E27FC236}">
                    <a16:creationId xmlns:a16="http://schemas.microsoft.com/office/drawing/2014/main" id="{B6B69DB0-DED8-3295-0915-24948E0FA8B9}"/>
                  </a:ext>
                </a:extLst>
              </p:cNvPr>
              <p:cNvSpPr txBox="1"/>
              <p:nvPr/>
            </p:nvSpPr>
            <p:spPr>
              <a:xfrm>
                <a:off x="4612263" y="3122164"/>
                <a:ext cx="476412" cy="369332"/>
              </a:xfrm>
              <a:prstGeom prst="rect">
                <a:avLst/>
              </a:prstGeom>
              <a:noFill/>
            </p:spPr>
            <p:txBody>
              <a:bodyPr wrap="none" rtlCol="0">
                <a:spAutoFit/>
              </a:bodyPr>
              <a:lstStyle/>
              <a:p>
                <a:r>
                  <a:rPr lang="de-DE" dirty="0"/>
                  <a:t>0,7</a:t>
                </a:r>
              </a:p>
            </p:txBody>
          </p:sp>
        </p:grpSp>
      </p:grpSp>
      <p:sp>
        <p:nvSpPr>
          <p:cNvPr id="1029" name="Bogen 1028">
            <a:extLst>
              <a:ext uri="{FF2B5EF4-FFF2-40B4-BE49-F238E27FC236}">
                <a16:creationId xmlns:a16="http://schemas.microsoft.com/office/drawing/2014/main" id="{3152D11B-4C31-2442-94C0-AE463B03D7A4}"/>
              </a:ext>
            </a:extLst>
          </p:cNvPr>
          <p:cNvSpPr/>
          <p:nvPr/>
        </p:nvSpPr>
        <p:spPr>
          <a:xfrm>
            <a:off x="3104541" y="1191957"/>
            <a:ext cx="4320000" cy="4320000"/>
          </a:xfrm>
          <a:prstGeom prst="arc">
            <a:avLst>
              <a:gd name="adj1" fmla="val 19884617"/>
              <a:gd name="adj2" fmla="val 1756260"/>
            </a:avLst>
          </a:prstGeom>
          <a:ln w="25400">
            <a:solidFill>
              <a:srgbClr val="0070C0"/>
            </a:solidFill>
            <a:prstDash val="lgDashDot"/>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030" name="Textfeld 1029">
                <a:extLst>
                  <a:ext uri="{FF2B5EF4-FFF2-40B4-BE49-F238E27FC236}">
                    <a16:creationId xmlns:a16="http://schemas.microsoft.com/office/drawing/2014/main" id="{C8B5837A-427C-3950-061E-5B877559A156}"/>
                  </a:ext>
                </a:extLst>
              </p:cNvPr>
              <p:cNvSpPr txBox="1"/>
              <p:nvPr/>
            </p:nvSpPr>
            <p:spPr>
              <a:xfrm>
                <a:off x="1108269" y="3916320"/>
                <a:ext cx="276009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de-DE" i="1">
                              <a:latin typeface="Cambria Math" panose="02040503050406030204" pitchFamily="18" charset="0"/>
                              <a:ea typeface="Cambria Math" panose="02040503050406030204" pitchFamily="18" charset="0"/>
                            </a:rPr>
                          </m:ctrlPr>
                        </m:funcPr>
                        <m:fName>
                          <m:r>
                            <a:rPr lang="de-DE">
                              <a:latin typeface="Cambria Math" panose="02040503050406030204" pitchFamily="18" charset="0"/>
                              <a:ea typeface="Cambria Math" panose="02040503050406030204" pitchFamily="18" charset="0"/>
                            </a:rPr>
                            <m:t>10</m:t>
                          </m:r>
                          <m:r>
                            <a:rPr lang="de-DE" i="1">
                              <a:latin typeface="Cambria Math" panose="02040503050406030204" pitchFamily="18" charset="0"/>
                              <a:ea typeface="Cambria Math" panose="02040503050406030204" pitchFamily="18" charset="0"/>
                            </a:rPr>
                            <m:t>∙</m:t>
                          </m:r>
                          <m:r>
                            <m:rPr>
                              <m:sty m:val="p"/>
                            </m:rPr>
                            <a:rPr lang="de-DE">
                              <a:latin typeface="Cambria Math" panose="02040503050406030204" pitchFamily="18" charset="0"/>
                              <a:ea typeface="Cambria Math" panose="02040503050406030204" pitchFamily="18" charset="0"/>
                            </a:rPr>
                            <m:t>log</m:t>
                          </m:r>
                        </m:fName>
                        <m:e>
                          <m:d>
                            <m:dPr>
                              <m:ctrlPr>
                                <a:rPr lang="de-DE" i="1">
                                  <a:latin typeface="Cambria Math" panose="02040503050406030204" pitchFamily="18" charset="0"/>
                                  <a:ea typeface="Cambria Math" panose="02040503050406030204" pitchFamily="18" charset="0"/>
                                </a:rPr>
                              </m:ctrlPr>
                            </m:dPr>
                            <m:e>
                              <m:f>
                                <m:fPr>
                                  <m:ctrlPr>
                                    <a:rPr lang="de-DE" i="1">
                                      <a:latin typeface="Cambria Math" panose="02040503050406030204" pitchFamily="18" charset="0"/>
                                      <a:ea typeface="Cambria Math" panose="02040503050406030204" pitchFamily="18" charset="0"/>
                                    </a:rPr>
                                  </m:ctrlPr>
                                </m:fPr>
                                <m:num>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𝑃</m:t>
                                      </m:r>
                                    </m:e>
                                    <m:sub>
                                      <m:r>
                                        <a:rPr lang="de-DE" i="1">
                                          <a:latin typeface="Cambria Math" panose="02040503050406030204" pitchFamily="18" charset="0"/>
                                          <a:ea typeface="Cambria Math" panose="02040503050406030204" pitchFamily="18" charset="0"/>
                                        </a:rPr>
                                        <m:t>𝑉𝑜𝑟</m:t>
                                      </m:r>
                                    </m:sub>
                                  </m:sSub>
                                </m:num>
                                <m:den>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𝑃</m:t>
                                      </m:r>
                                    </m:e>
                                    <m:sub>
                                      <m:r>
                                        <a:rPr lang="de-DE" i="1">
                                          <a:latin typeface="Cambria Math" panose="02040503050406030204" pitchFamily="18" charset="0"/>
                                          <a:ea typeface="Cambria Math" panose="02040503050406030204" pitchFamily="18" charset="0"/>
                                        </a:rPr>
                                        <m:t>𝑅</m:t>
                                      </m:r>
                                      <m:r>
                                        <a:rPr lang="de-DE" i="1">
                                          <a:latin typeface="Cambria Math" panose="02040503050406030204" pitchFamily="18" charset="0"/>
                                          <a:ea typeface="Cambria Math" panose="02040503050406030204" pitchFamily="18" charset="0"/>
                                        </a:rPr>
                                        <m:t>ü</m:t>
                                      </m:r>
                                      <m:r>
                                        <a:rPr lang="de-DE" i="1">
                                          <a:latin typeface="Cambria Math" panose="02040503050406030204" pitchFamily="18" charset="0"/>
                                          <a:ea typeface="Cambria Math" panose="02040503050406030204" pitchFamily="18" charset="0"/>
                                        </a:rPr>
                                        <m:t>𝑐𝑘</m:t>
                                      </m:r>
                                    </m:sub>
                                  </m:sSub>
                                </m:den>
                              </m:f>
                            </m:e>
                          </m:d>
                        </m:e>
                      </m:func>
                    </m:oMath>
                  </m:oMathPara>
                </a14:m>
                <a:endParaRPr lang="de-DE" dirty="0"/>
              </a:p>
            </p:txBody>
          </p:sp>
        </mc:Choice>
        <mc:Fallback xmlns="">
          <p:sp>
            <p:nvSpPr>
              <p:cNvPr id="1030" name="Textfeld 1029">
                <a:extLst>
                  <a:ext uri="{FF2B5EF4-FFF2-40B4-BE49-F238E27FC236}">
                    <a16:creationId xmlns:a16="http://schemas.microsoft.com/office/drawing/2014/main" id="{C8B5837A-427C-3950-061E-5B877559A156}"/>
                  </a:ext>
                </a:extLst>
              </p:cNvPr>
              <p:cNvSpPr txBox="1">
                <a:spLocks noRot="1" noChangeAspect="1" noMove="1" noResize="1" noEditPoints="1" noAdjustHandles="1" noChangeArrowheads="1" noChangeShapeType="1" noTextEdit="1"/>
              </p:cNvSpPr>
              <p:nvPr/>
            </p:nvSpPr>
            <p:spPr>
              <a:xfrm>
                <a:off x="1108269" y="3916320"/>
                <a:ext cx="2760098" cy="714683"/>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5725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03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Antennengewinn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Dipol gegenüber </a:t>
            </a:r>
            <a:r>
              <a:rPr lang="de-DE" dirty="0" err="1">
                <a:solidFill>
                  <a:srgbClr val="000000"/>
                </a:solidFill>
              </a:rPr>
              <a:t>Isotropenstrahler</a:t>
            </a:r>
            <a:r>
              <a:rPr lang="de-DE" dirty="0">
                <a:solidFill>
                  <a:srgbClr val="000000"/>
                </a:solidFill>
              </a:rPr>
              <a:t>:</a:t>
            </a:r>
          </a:p>
          <a:p>
            <a:pPr lvl="1">
              <a:defRPr/>
            </a:pPr>
            <a:r>
              <a:rPr lang="de-DE" dirty="0" err="1">
                <a:solidFill>
                  <a:srgbClr val="000000"/>
                </a:solidFill>
              </a:rPr>
              <a:t>g</a:t>
            </a:r>
            <a:r>
              <a:rPr lang="de-DE" baseline="-25000" dirty="0" err="1">
                <a:solidFill>
                  <a:srgbClr val="000000"/>
                </a:solidFill>
              </a:rPr>
              <a:t>Dipol</a:t>
            </a:r>
            <a:r>
              <a:rPr lang="de-DE" dirty="0">
                <a:solidFill>
                  <a:srgbClr val="000000"/>
                </a:solidFill>
              </a:rPr>
              <a:t> = 10 * </a:t>
            </a:r>
            <a:r>
              <a:rPr lang="de-DE" dirty="0" err="1">
                <a:solidFill>
                  <a:srgbClr val="000000"/>
                </a:solidFill>
              </a:rPr>
              <a:t>lg</a:t>
            </a:r>
            <a:r>
              <a:rPr lang="de-DE" dirty="0">
                <a:solidFill>
                  <a:srgbClr val="000000"/>
                </a:solidFill>
              </a:rPr>
              <a:t> ( P</a:t>
            </a:r>
            <a:r>
              <a:rPr lang="de-DE" baseline="-25000" dirty="0">
                <a:solidFill>
                  <a:srgbClr val="000000"/>
                </a:solidFill>
              </a:rPr>
              <a:t>D</a:t>
            </a:r>
            <a:r>
              <a:rPr lang="de-DE" dirty="0">
                <a:solidFill>
                  <a:srgbClr val="000000"/>
                </a:solidFill>
              </a:rPr>
              <a:t> / P</a:t>
            </a:r>
            <a:r>
              <a:rPr lang="de-DE" baseline="-25000" dirty="0">
                <a:solidFill>
                  <a:srgbClr val="000000"/>
                </a:solidFill>
              </a:rPr>
              <a:t>i</a:t>
            </a:r>
            <a:r>
              <a:rPr lang="de-DE" dirty="0">
                <a:solidFill>
                  <a:srgbClr val="000000"/>
                </a:solidFill>
              </a:rPr>
              <a:t> ) = 2,15 </a:t>
            </a:r>
            <a:r>
              <a:rPr lang="de-DE" dirty="0" err="1">
                <a:solidFill>
                  <a:srgbClr val="000000"/>
                </a:solidFill>
              </a:rPr>
              <a:t>dBi</a:t>
            </a:r>
            <a:br>
              <a:rPr lang="de-DE" dirty="0">
                <a:solidFill>
                  <a:srgbClr val="000000"/>
                </a:solidFill>
              </a:rPr>
            </a:b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lvl="3">
              <a:defRPr/>
            </a:pPr>
            <a:endParaRPr lang="de-DE" dirty="0">
              <a:solidFill>
                <a:srgbClr val="000000"/>
              </a:solidFill>
            </a:endParaRPr>
          </a:p>
          <a:p>
            <a:pPr lvl="3">
              <a:defRPr/>
            </a:pPr>
            <a:endParaRPr lang="de-DE" dirty="0">
              <a:solidFill>
                <a:srgbClr val="000000"/>
              </a:solidFill>
            </a:endParaRPr>
          </a:p>
          <a:p>
            <a:pPr>
              <a:defRPr/>
            </a:pPr>
            <a:r>
              <a:rPr lang="de-DE" dirty="0" err="1">
                <a:solidFill>
                  <a:srgbClr val="000000"/>
                </a:solidFill>
              </a:rPr>
              <a:t>Yagi</a:t>
            </a:r>
            <a:r>
              <a:rPr lang="de-DE" dirty="0">
                <a:solidFill>
                  <a:srgbClr val="000000"/>
                </a:solidFill>
              </a:rPr>
              <a:t> gegenüber Dipol:</a:t>
            </a:r>
          </a:p>
          <a:p>
            <a:pPr lvl="1">
              <a:defRPr/>
            </a:pPr>
            <a:r>
              <a:rPr lang="de-DE" dirty="0" err="1">
                <a:solidFill>
                  <a:srgbClr val="000000"/>
                </a:solidFill>
              </a:rPr>
              <a:t>g</a:t>
            </a:r>
            <a:r>
              <a:rPr lang="de-DE" baseline="-25000" dirty="0" err="1">
                <a:solidFill>
                  <a:srgbClr val="000000"/>
                </a:solidFill>
              </a:rPr>
              <a:t>Yagi</a:t>
            </a:r>
            <a:r>
              <a:rPr lang="de-DE" dirty="0">
                <a:solidFill>
                  <a:srgbClr val="000000"/>
                </a:solidFill>
              </a:rPr>
              <a:t> = 10 * </a:t>
            </a:r>
            <a:r>
              <a:rPr lang="de-DE" dirty="0" err="1">
                <a:solidFill>
                  <a:srgbClr val="000000"/>
                </a:solidFill>
              </a:rPr>
              <a:t>lg</a:t>
            </a:r>
            <a:r>
              <a:rPr lang="de-DE" dirty="0">
                <a:solidFill>
                  <a:srgbClr val="000000"/>
                </a:solidFill>
              </a:rPr>
              <a:t> (P</a:t>
            </a:r>
            <a:r>
              <a:rPr lang="de-DE" baseline="-25000" dirty="0">
                <a:solidFill>
                  <a:srgbClr val="000000"/>
                </a:solidFill>
              </a:rPr>
              <a:t>V</a:t>
            </a:r>
            <a:r>
              <a:rPr lang="de-DE" dirty="0">
                <a:solidFill>
                  <a:srgbClr val="000000"/>
                </a:solidFill>
              </a:rPr>
              <a:t> / P</a:t>
            </a:r>
            <a:r>
              <a:rPr lang="de-DE" baseline="-25000" dirty="0">
                <a:solidFill>
                  <a:srgbClr val="000000"/>
                </a:solidFill>
              </a:rPr>
              <a:t>D</a:t>
            </a:r>
            <a:r>
              <a:rPr lang="de-DE" dirty="0">
                <a:solidFill>
                  <a:srgbClr val="000000"/>
                </a:solidFill>
              </a:rPr>
              <a:t> )= </a:t>
            </a:r>
            <a:r>
              <a:rPr lang="de-DE" dirty="0" err="1">
                <a:solidFill>
                  <a:srgbClr val="000000"/>
                </a:solidFill>
              </a:rPr>
              <a:t>y,yy</a:t>
            </a:r>
            <a:r>
              <a:rPr lang="de-DE" dirty="0">
                <a:solidFill>
                  <a:srgbClr val="000000"/>
                </a:solidFill>
              </a:rPr>
              <a:t> </a:t>
            </a:r>
            <a:r>
              <a:rPr lang="de-DE" dirty="0" err="1">
                <a:solidFill>
                  <a:srgbClr val="000000"/>
                </a:solidFill>
              </a:rPr>
              <a:t>dBd</a:t>
            </a:r>
            <a:endParaRPr lang="de-DE" dirty="0">
              <a:solidFill>
                <a:srgbClr val="000000"/>
              </a:solidFill>
            </a:endParaRPr>
          </a:p>
          <a:p>
            <a:pPr>
              <a:defRPr/>
            </a:pPr>
            <a:r>
              <a:rPr lang="de-DE" dirty="0" err="1">
                <a:solidFill>
                  <a:srgbClr val="000000"/>
                </a:solidFill>
              </a:rPr>
              <a:t>Yagi</a:t>
            </a:r>
            <a:r>
              <a:rPr lang="de-DE" dirty="0">
                <a:solidFill>
                  <a:srgbClr val="000000"/>
                </a:solidFill>
              </a:rPr>
              <a:t> gegenüber </a:t>
            </a:r>
            <a:r>
              <a:rPr lang="de-DE" dirty="0" err="1">
                <a:solidFill>
                  <a:srgbClr val="000000"/>
                </a:solidFill>
              </a:rPr>
              <a:t>Isotropenstrahler</a:t>
            </a:r>
            <a:r>
              <a:rPr lang="de-DE" dirty="0">
                <a:solidFill>
                  <a:srgbClr val="000000"/>
                </a:solidFill>
              </a:rPr>
              <a:t>:</a:t>
            </a:r>
          </a:p>
          <a:p>
            <a:pPr lvl="1">
              <a:defRPr/>
            </a:pPr>
            <a:r>
              <a:rPr lang="de-DE" dirty="0" err="1">
                <a:solidFill>
                  <a:srgbClr val="000000"/>
                </a:solidFill>
              </a:rPr>
              <a:t>g</a:t>
            </a:r>
            <a:r>
              <a:rPr lang="de-DE" baseline="-25000" dirty="0" err="1">
                <a:solidFill>
                  <a:srgbClr val="000000"/>
                </a:solidFill>
              </a:rPr>
              <a:t>Yagi</a:t>
            </a:r>
            <a:r>
              <a:rPr lang="de-DE" dirty="0">
                <a:solidFill>
                  <a:srgbClr val="000000"/>
                </a:solidFill>
              </a:rPr>
              <a:t> = 10 * </a:t>
            </a:r>
            <a:r>
              <a:rPr lang="de-DE" dirty="0" err="1">
                <a:solidFill>
                  <a:srgbClr val="000000"/>
                </a:solidFill>
              </a:rPr>
              <a:t>lg</a:t>
            </a:r>
            <a:r>
              <a:rPr lang="de-DE" dirty="0">
                <a:solidFill>
                  <a:srgbClr val="000000"/>
                </a:solidFill>
              </a:rPr>
              <a:t> (P</a:t>
            </a:r>
            <a:r>
              <a:rPr lang="de-DE" baseline="-25000" dirty="0">
                <a:solidFill>
                  <a:srgbClr val="000000"/>
                </a:solidFill>
              </a:rPr>
              <a:t>V</a:t>
            </a:r>
            <a:r>
              <a:rPr lang="de-DE" dirty="0">
                <a:solidFill>
                  <a:srgbClr val="000000"/>
                </a:solidFill>
              </a:rPr>
              <a:t> / P</a:t>
            </a:r>
            <a:r>
              <a:rPr lang="de-DE" baseline="-25000" dirty="0">
                <a:solidFill>
                  <a:srgbClr val="000000"/>
                </a:solidFill>
              </a:rPr>
              <a:t>i</a:t>
            </a:r>
            <a:r>
              <a:rPr lang="de-DE" dirty="0">
                <a:solidFill>
                  <a:srgbClr val="000000"/>
                </a:solidFill>
              </a:rPr>
              <a:t> )= </a:t>
            </a:r>
            <a:r>
              <a:rPr lang="de-DE" dirty="0" err="1">
                <a:solidFill>
                  <a:srgbClr val="000000"/>
                </a:solidFill>
              </a:rPr>
              <a:t>x,xx</a:t>
            </a:r>
            <a:r>
              <a:rPr lang="de-DE" dirty="0">
                <a:solidFill>
                  <a:srgbClr val="000000"/>
                </a:solidFill>
              </a:rPr>
              <a:t> </a:t>
            </a:r>
            <a:r>
              <a:rPr lang="de-DE" dirty="0" err="1">
                <a:solidFill>
                  <a:srgbClr val="000000"/>
                </a:solidFill>
              </a:rPr>
              <a:t>dBi</a:t>
            </a:r>
            <a:r>
              <a:rPr lang="de-DE" dirty="0">
                <a:solidFill>
                  <a:srgbClr val="000000"/>
                </a:solidFill>
              </a:rPr>
              <a:t> = (</a:t>
            </a:r>
            <a:r>
              <a:rPr lang="de-DE" dirty="0" err="1">
                <a:solidFill>
                  <a:srgbClr val="000000"/>
                </a:solidFill>
              </a:rPr>
              <a:t>y,yy</a:t>
            </a:r>
            <a:r>
              <a:rPr lang="de-DE" dirty="0">
                <a:solidFill>
                  <a:srgbClr val="000000"/>
                </a:solidFill>
              </a:rPr>
              <a:t> + 2,15) </a:t>
            </a:r>
            <a:r>
              <a:rPr lang="de-DE" dirty="0" err="1">
                <a:solidFill>
                  <a:srgbClr val="000000"/>
                </a:solidFill>
              </a:rPr>
              <a:t>dBi</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cxnSp>
        <p:nvCxnSpPr>
          <p:cNvPr id="6" name="Gerader Verbinder 5">
            <a:extLst>
              <a:ext uri="{FF2B5EF4-FFF2-40B4-BE49-F238E27FC236}">
                <a16:creationId xmlns:a16="http://schemas.microsoft.com/office/drawing/2014/main" id="{F2C4A420-27B3-F747-B20C-7D1D246C60B6}"/>
              </a:ext>
            </a:extLst>
          </p:cNvPr>
          <p:cNvCxnSpPr/>
          <p:nvPr/>
        </p:nvCxnSpPr>
        <p:spPr>
          <a:xfrm>
            <a:off x="5251037" y="1746111"/>
            <a:ext cx="20692" cy="3227378"/>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0A5B865A-FE5F-500C-FCA9-AD4519831718}"/>
              </a:ext>
            </a:extLst>
          </p:cNvPr>
          <p:cNvGrpSpPr/>
          <p:nvPr/>
        </p:nvGrpSpPr>
        <p:grpSpPr>
          <a:xfrm>
            <a:off x="986171" y="-1008101"/>
            <a:ext cx="8870258" cy="8640000"/>
            <a:chOff x="-2201233" y="-1219937"/>
            <a:chExt cx="8870258" cy="8640000"/>
          </a:xfrm>
        </p:grpSpPr>
        <p:sp>
          <p:nvSpPr>
            <p:cNvPr id="8" name="Bogen 7">
              <a:extLst>
                <a:ext uri="{FF2B5EF4-FFF2-40B4-BE49-F238E27FC236}">
                  <a16:creationId xmlns:a16="http://schemas.microsoft.com/office/drawing/2014/main" id="{A9B83CAE-8E44-2CF6-1DF2-F8BDD5DC11C3}"/>
                </a:ext>
              </a:extLst>
            </p:cNvPr>
            <p:cNvSpPr/>
            <p:nvPr/>
          </p:nvSpPr>
          <p:spPr>
            <a:xfrm>
              <a:off x="-2201233" y="-1219937"/>
              <a:ext cx="8640000" cy="8640000"/>
            </a:xfrm>
            <a:prstGeom prst="arc">
              <a:avLst>
                <a:gd name="adj1" fmla="val 19880310"/>
                <a:gd name="adj2" fmla="val 1721826"/>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9" name="Gruppieren 8">
              <a:extLst>
                <a:ext uri="{FF2B5EF4-FFF2-40B4-BE49-F238E27FC236}">
                  <a16:creationId xmlns:a16="http://schemas.microsoft.com/office/drawing/2014/main" id="{C31B6FEA-27D9-2A8E-FE66-D8B212BA00B7}"/>
                </a:ext>
              </a:extLst>
            </p:cNvPr>
            <p:cNvGrpSpPr/>
            <p:nvPr/>
          </p:nvGrpSpPr>
          <p:grpSpPr>
            <a:xfrm>
              <a:off x="1093651" y="1717056"/>
              <a:ext cx="5575374" cy="2868987"/>
              <a:chOff x="1093651" y="1717056"/>
              <a:chExt cx="5575374" cy="2868987"/>
            </a:xfrm>
          </p:grpSpPr>
          <p:cxnSp>
            <p:nvCxnSpPr>
              <p:cNvPr id="14" name="Gerader Verbinder 13">
                <a:extLst>
                  <a:ext uri="{FF2B5EF4-FFF2-40B4-BE49-F238E27FC236}">
                    <a16:creationId xmlns:a16="http://schemas.microsoft.com/office/drawing/2014/main" id="{459D63CA-21E6-E776-3253-6EA3665E03B2}"/>
                  </a:ext>
                </a:extLst>
              </p:cNvPr>
              <p:cNvCxnSpPr/>
              <p:nvPr/>
            </p:nvCxnSpPr>
            <p:spPr>
              <a:xfrm flipH="1" flipV="1">
                <a:off x="1093651" y="3144646"/>
                <a:ext cx="5575374" cy="0"/>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1A9A82F8-0FD7-C864-5881-7F4030CE3D7B}"/>
                  </a:ext>
                </a:extLst>
              </p:cNvPr>
              <p:cNvGrpSpPr/>
              <p:nvPr/>
            </p:nvGrpSpPr>
            <p:grpSpPr>
              <a:xfrm>
                <a:off x="1373610" y="1717056"/>
                <a:ext cx="5063766" cy="2868987"/>
                <a:chOff x="7689066" y="3280305"/>
                <a:chExt cx="2183267" cy="1130237"/>
              </a:xfrm>
            </p:grpSpPr>
            <p:grpSp>
              <p:nvGrpSpPr>
                <p:cNvPr id="17" name="Gruppieren 16">
                  <a:extLst>
                    <a:ext uri="{FF2B5EF4-FFF2-40B4-BE49-F238E27FC236}">
                      <a16:creationId xmlns:a16="http://schemas.microsoft.com/office/drawing/2014/main" id="{E5BD07EF-B616-C569-FAC4-AB394A856BC6}"/>
                    </a:ext>
                  </a:extLst>
                </p:cNvPr>
                <p:cNvGrpSpPr/>
                <p:nvPr/>
              </p:nvGrpSpPr>
              <p:grpSpPr>
                <a:xfrm>
                  <a:off x="8001969" y="3280305"/>
                  <a:ext cx="1870364" cy="1130237"/>
                  <a:chOff x="8136081" y="2708478"/>
                  <a:chExt cx="1870364" cy="1130237"/>
                </a:xfrm>
              </p:grpSpPr>
              <p:sp>
                <p:nvSpPr>
                  <p:cNvPr id="21" name="Freihandform 9">
                    <a:extLst>
                      <a:ext uri="{FF2B5EF4-FFF2-40B4-BE49-F238E27FC236}">
                        <a16:creationId xmlns:a16="http://schemas.microsoft.com/office/drawing/2014/main" id="{B13A6124-44D3-8A2D-8395-FDD2A3DE41EB}"/>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40">
                    <a:extLst>
                      <a:ext uri="{FF2B5EF4-FFF2-40B4-BE49-F238E27FC236}">
                        <a16:creationId xmlns:a16="http://schemas.microsoft.com/office/drawing/2014/main" id="{06C7ACE0-662C-7567-CAB7-9BC490C914A9}"/>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uppieren 17">
                  <a:extLst>
                    <a:ext uri="{FF2B5EF4-FFF2-40B4-BE49-F238E27FC236}">
                      <a16:creationId xmlns:a16="http://schemas.microsoft.com/office/drawing/2014/main" id="{9179F1B4-DEA4-8515-F1F2-B7CE09ED5C5B}"/>
                    </a:ext>
                  </a:extLst>
                </p:cNvPr>
                <p:cNvGrpSpPr/>
                <p:nvPr/>
              </p:nvGrpSpPr>
              <p:grpSpPr>
                <a:xfrm rot="10800000">
                  <a:off x="7689066" y="3768300"/>
                  <a:ext cx="290035" cy="153323"/>
                  <a:chOff x="8136081" y="2708478"/>
                  <a:chExt cx="1870364" cy="1130237"/>
                </a:xfrm>
              </p:grpSpPr>
              <p:sp>
                <p:nvSpPr>
                  <p:cNvPr id="19" name="Freihandform 43">
                    <a:extLst>
                      <a:ext uri="{FF2B5EF4-FFF2-40B4-BE49-F238E27FC236}">
                        <a16:creationId xmlns:a16="http://schemas.microsoft.com/office/drawing/2014/main" id="{B6E7DABD-B1AC-12DB-5EDE-C4D3735E1A9F}"/>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45">
                    <a:extLst>
                      <a:ext uri="{FF2B5EF4-FFF2-40B4-BE49-F238E27FC236}">
                        <a16:creationId xmlns:a16="http://schemas.microsoft.com/office/drawing/2014/main" id="{E723C496-9BEF-735D-A58C-092443D49A4C}"/>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6" name="Textfeld 15">
                <a:extLst>
                  <a:ext uri="{FF2B5EF4-FFF2-40B4-BE49-F238E27FC236}">
                    <a16:creationId xmlns:a16="http://schemas.microsoft.com/office/drawing/2014/main" id="{68219EEB-3DBF-EBBD-A9D9-F30588078AB0}"/>
                  </a:ext>
                </a:extLst>
              </p:cNvPr>
              <p:cNvSpPr txBox="1"/>
              <p:nvPr/>
            </p:nvSpPr>
            <p:spPr>
              <a:xfrm>
                <a:off x="6187338" y="2855006"/>
                <a:ext cx="301686" cy="369332"/>
              </a:xfrm>
              <a:prstGeom prst="rect">
                <a:avLst/>
              </a:prstGeom>
              <a:noFill/>
            </p:spPr>
            <p:txBody>
              <a:bodyPr wrap="none" rtlCol="0">
                <a:spAutoFit/>
              </a:bodyPr>
              <a:lstStyle/>
              <a:p>
                <a:r>
                  <a:rPr lang="de-DE" dirty="0"/>
                  <a:t>1</a:t>
                </a:r>
              </a:p>
            </p:txBody>
          </p:sp>
        </p:grpSp>
      </p:grpSp>
      <p:sp>
        <p:nvSpPr>
          <p:cNvPr id="23" name="Textfeld 22">
            <a:extLst>
              <a:ext uri="{FF2B5EF4-FFF2-40B4-BE49-F238E27FC236}">
                <a16:creationId xmlns:a16="http://schemas.microsoft.com/office/drawing/2014/main" id="{32BF5AFD-6910-CA8B-F1ED-74898B868292}"/>
              </a:ext>
            </a:extLst>
          </p:cNvPr>
          <p:cNvSpPr txBox="1"/>
          <p:nvPr/>
        </p:nvSpPr>
        <p:spPr>
          <a:xfrm>
            <a:off x="9677821" y="2976188"/>
            <a:ext cx="761940" cy="369332"/>
          </a:xfrm>
          <a:prstGeom prst="rect">
            <a:avLst/>
          </a:prstGeom>
          <a:noFill/>
        </p:spPr>
        <p:txBody>
          <a:bodyPr wrap="none" rtlCol="0">
            <a:spAutoFit/>
          </a:bodyPr>
          <a:lstStyle/>
          <a:p>
            <a:r>
              <a:rPr lang="de-DE" dirty="0"/>
              <a:t>P/</a:t>
            </a:r>
            <a:r>
              <a:rPr lang="de-DE" dirty="0" err="1"/>
              <a:t>P</a:t>
            </a:r>
            <a:r>
              <a:rPr lang="de-DE" baseline="-25000" dirty="0" err="1"/>
              <a:t>max</a:t>
            </a:r>
            <a:endParaRPr lang="de-DE" baseline="-25000" dirty="0"/>
          </a:p>
        </p:txBody>
      </p:sp>
      <p:cxnSp>
        <p:nvCxnSpPr>
          <p:cNvPr id="24" name="Gerader Verbinder 23">
            <a:extLst>
              <a:ext uri="{FF2B5EF4-FFF2-40B4-BE49-F238E27FC236}">
                <a16:creationId xmlns:a16="http://schemas.microsoft.com/office/drawing/2014/main" id="{1DC8DF44-D9F8-6C03-9994-3E105BE69790}"/>
              </a:ext>
            </a:extLst>
          </p:cNvPr>
          <p:cNvCxnSpPr/>
          <p:nvPr/>
        </p:nvCxnSpPr>
        <p:spPr>
          <a:xfrm flipH="1">
            <a:off x="5286746" y="4873336"/>
            <a:ext cx="4338032" cy="0"/>
          </a:xfrm>
          <a:prstGeom prst="line">
            <a:avLst/>
          </a:prstGeom>
          <a:ln w="19050">
            <a:solidFill>
              <a:srgbClr val="FF0000"/>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51C89783-B5AC-D172-B2F9-369960B8D19B}"/>
              </a:ext>
            </a:extLst>
          </p:cNvPr>
          <p:cNvCxnSpPr/>
          <p:nvPr/>
        </p:nvCxnSpPr>
        <p:spPr>
          <a:xfrm>
            <a:off x="9631329" y="3352248"/>
            <a:ext cx="18377" cy="161460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5582EC6-A715-5BC8-9144-A5AB00BF5D62}"/>
              </a:ext>
            </a:extLst>
          </p:cNvPr>
          <p:cNvCxnSpPr/>
          <p:nvPr/>
        </p:nvCxnSpPr>
        <p:spPr>
          <a:xfrm flipH="1">
            <a:off x="7066968" y="3353158"/>
            <a:ext cx="0" cy="1444721"/>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DDADE29-FDD2-37CE-C51B-0967635D5DAB}"/>
              </a:ext>
            </a:extLst>
          </p:cNvPr>
          <p:cNvCxnSpPr/>
          <p:nvPr/>
        </p:nvCxnSpPr>
        <p:spPr>
          <a:xfrm flipH="1" flipV="1">
            <a:off x="5271729" y="4639160"/>
            <a:ext cx="1795239" cy="10899"/>
          </a:xfrm>
          <a:prstGeom prst="line">
            <a:avLst/>
          </a:prstGeom>
          <a:ln w="19050">
            <a:solidFill>
              <a:srgbClr val="0070C0"/>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2964DC4A-C4DB-78C5-3A7E-528184CF80F0}"/>
              </a:ext>
            </a:extLst>
          </p:cNvPr>
          <p:cNvSpPr txBox="1"/>
          <p:nvPr/>
        </p:nvSpPr>
        <p:spPr>
          <a:xfrm>
            <a:off x="6871673" y="4830244"/>
            <a:ext cx="388696" cy="369332"/>
          </a:xfrm>
          <a:prstGeom prst="rect">
            <a:avLst/>
          </a:prstGeom>
          <a:noFill/>
        </p:spPr>
        <p:txBody>
          <a:bodyPr wrap="none" rtlCol="0">
            <a:spAutoFit/>
          </a:bodyPr>
          <a:lstStyle/>
          <a:p>
            <a:r>
              <a:rPr lang="de-DE" dirty="0">
                <a:solidFill>
                  <a:srgbClr val="FF0000"/>
                </a:solidFill>
              </a:rPr>
              <a:t>P</a:t>
            </a:r>
            <a:r>
              <a:rPr lang="de-DE" baseline="-25000" dirty="0">
                <a:solidFill>
                  <a:srgbClr val="FF0000"/>
                </a:solidFill>
              </a:rPr>
              <a:t>V</a:t>
            </a:r>
          </a:p>
        </p:txBody>
      </p:sp>
      <p:sp>
        <p:nvSpPr>
          <p:cNvPr id="29" name="Textfeld 28">
            <a:extLst>
              <a:ext uri="{FF2B5EF4-FFF2-40B4-BE49-F238E27FC236}">
                <a16:creationId xmlns:a16="http://schemas.microsoft.com/office/drawing/2014/main" id="{6225EB51-5066-39AA-C448-70BC2B4AAEAC}"/>
              </a:ext>
            </a:extLst>
          </p:cNvPr>
          <p:cNvSpPr txBox="1"/>
          <p:nvPr/>
        </p:nvSpPr>
        <p:spPr>
          <a:xfrm>
            <a:off x="5980503" y="4302988"/>
            <a:ext cx="397866" cy="369332"/>
          </a:xfrm>
          <a:prstGeom prst="rect">
            <a:avLst/>
          </a:prstGeom>
          <a:noFill/>
        </p:spPr>
        <p:txBody>
          <a:bodyPr wrap="none" rtlCol="0">
            <a:spAutoFit/>
          </a:bodyPr>
          <a:lstStyle/>
          <a:p>
            <a:r>
              <a:rPr lang="de-DE" dirty="0">
                <a:solidFill>
                  <a:srgbClr val="0070C0"/>
                </a:solidFill>
              </a:rPr>
              <a:t>P</a:t>
            </a:r>
            <a:r>
              <a:rPr lang="de-DE" baseline="-25000" dirty="0">
                <a:solidFill>
                  <a:srgbClr val="0070C0"/>
                </a:solidFill>
              </a:rPr>
              <a:t>D</a:t>
            </a:r>
          </a:p>
        </p:txBody>
      </p:sp>
      <p:sp>
        <p:nvSpPr>
          <p:cNvPr id="30" name="Ellipse 29">
            <a:extLst>
              <a:ext uri="{FF2B5EF4-FFF2-40B4-BE49-F238E27FC236}">
                <a16:creationId xmlns:a16="http://schemas.microsoft.com/office/drawing/2014/main" id="{EA4BF9E5-84D2-CA32-ABE7-1F13F357BD70}"/>
              </a:ext>
            </a:extLst>
          </p:cNvPr>
          <p:cNvSpPr/>
          <p:nvPr/>
        </p:nvSpPr>
        <p:spPr>
          <a:xfrm>
            <a:off x="5266968" y="2440668"/>
            <a:ext cx="1800000" cy="1800000"/>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C596816A-D9A4-2011-309F-6A31620CADD7}"/>
              </a:ext>
            </a:extLst>
          </p:cNvPr>
          <p:cNvSpPr/>
          <p:nvPr/>
        </p:nvSpPr>
        <p:spPr>
          <a:xfrm>
            <a:off x="3453483" y="2440668"/>
            <a:ext cx="1800000" cy="1800000"/>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ACFBD10C-547F-AC76-3BDE-22F74146BCA2}"/>
              </a:ext>
            </a:extLst>
          </p:cNvPr>
          <p:cNvSpPr/>
          <p:nvPr/>
        </p:nvSpPr>
        <p:spPr>
          <a:xfrm>
            <a:off x="4177078" y="2282536"/>
            <a:ext cx="2160000" cy="2160000"/>
          </a:xfrm>
          <a:prstGeom prst="ellipse">
            <a:avLst/>
          </a:prstGeom>
          <a:noFill/>
          <a:ln w="317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8D0A0149-7E20-CEB8-5E1D-2BE4E92994F4}"/>
              </a:ext>
            </a:extLst>
          </p:cNvPr>
          <p:cNvCxnSpPr/>
          <p:nvPr/>
        </p:nvCxnSpPr>
        <p:spPr>
          <a:xfrm>
            <a:off x="6336627" y="1702664"/>
            <a:ext cx="6814" cy="1641408"/>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95E8ED8-A8D1-6BBB-186D-AAB6F9207F0B}"/>
              </a:ext>
            </a:extLst>
          </p:cNvPr>
          <p:cNvCxnSpPr/>
          <p:nvPr/>
        </p:nvCxnSpPr>
        <p:spPr>
          <a:xfrm flipH="1">
            <a:off x="5289060" y="1928892"/>
            <a:ext cx="1047567" cy="0"/>
          </a:xfrm>
          <a:prstGeom prst="line">
            <a:avLst/>
          </a:prstGeom>
          <a:ln w="19050">
            <a:solidFill>
              <a:srgbClr val="00B050"/>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62E82010-9C28-5B88-CA6C-CD8D9094A650}"/>
              </a:ext>
            </a:extLst>
          </p:cNvPr>
          <p:cNvSpPr txBox="1"/>
          <p:nvPr/>
        </p:nvSpPr>
        <p:spPr>
          <a:xfrm>
            <a:off x="5624378" y="1544538"/>
            <a:ext cx="338554" cy="369332"/>
          </a:xfrm>
          <a:prstGeom prst="rect">
            <a:avLst/>
          </a:prstGeom>
          <a:noFill/>
        </p:spPr>
        <p:txBody>
          <a:bodyPr wrap="none" rtlCol="0">
            <a:spAutoFit/>
          </a:bodyPr>
          <a:lstStyle/>
          <a:p>
            <a:r>
              <a:rPr lang="de-DE" dirty="0">
                <a:solidFill>
                  <a:srgbClr val="00B050"/>
                </a:solidFill>
              </a:rPr>
              <a:t>P</a:t>
            </a:r>
            <a:r>
              <a:rPr lang="de-DE" baseline="-25000" dirty="0">
                <a:solidFill>
                  <a:srgbClr val="00B050"/>
                </a:solidFill>
              </a:rPr>
              <a:t>i</a:t>
            </a:r>
          </a:p>
        </p:txBody>
      </p:sp>
      <p:sp>
        <p:nvSpPr>
          <p:cNvPr id="36" name="Textfeld 35">
            <a:extLst>
              <a:ext uri="{FF2B5EF4-FFF2-40B4-BE49-F238E27FC236}">
                <a16:creationId xmlns:a16="http://schemas.microsoft.com/office/drawing/2014/main" id="{2671CB1A-7A1B-8E78-F2D5-166829E12D34}"/>
              </a:ext>
            </a:extLst>
          </p:cNvPr>
          <p:cNvSpPr txBox="1"/>
          <p:nvPr/>
        </p:nvSpPr>
        <p:spPr>
          <a:xfrm>
            <a:off x="6937555" y="1008559"/>
            <a:ext cx="1808700" cy="923330"/>
          </a:xfrm>
          <a:prstGeom prst="rect">
            <a:avLst/>
          </a:prstGeom>
          <a:noFill/>
        </p:spPr>
        <p:txBody>
          <a:bodyPr wrap="none" rtlCol="0">
            <a:spAutoFit/>
          </a:bodyPr>
          <a:lstStyle/>
          <a:p>
            <a:r>
              <a:rPr lang="de-DE" dirty="0" err="1">
                <a:solidFill>
                  <a:srgbClr val="00B050"/>
                </a:solidFill>
              </a:rPr>
              <a:t>Isotropenstrahler</a:t>
            </a:r>
            <a:endParaRPr lang="de-DE" dirty="0">
              <a:solidFill>
                <a:srgbClr val="00B050"/>
              </a:solidFill>
            </a:endParaRPr>
          </a:p>
          <a:p>
            <a:r>
              <a:rPr lang="de-DE" dirty="0">
                <a:solidFill>
                  <a:srgbClr val="0070C0"/>
                </a:solidFill>
              </a:rPr>
              <a:t>Dipol</a:t>
            </a:r>
          </a:p>
          <a:p>
            <a:r>
              <a:rPr lang="de-DE" dirty="0" err="1">
                <a:solidFill>
                  <a:srgbClr val="FF0000"/>
                </a:solidFill>
              </a:rPr>
              <a:t>Yagi</a:t>
            </a:r>
            <a:endParaRPr lang="de-DE" dirty="0">
              <a:solidFill>
                <a:srgbClr val="FF0000"/>
              </a:solidFill>
            </a:endParaRPr>
          </a:p>
        </p:txBody>
      </p:sp>
      <p:sp>
        <p:nvSpPr>
          <p:cNvPr id="37" name="Rechteck 36">
            <a:extLst>
              <a:ext uri="{FF2B5EF4-FFF2-40B4-BE49-F238E27FC236}">
                <a16:creationId xmlns:a16="http://schemas.microsoft.com/office/drawing/2014/main" id="{AD0C9FA5-F077-C08F-13D2-20D00F4F7A9D}"/>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6799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Parabolantenne / Parabolspiegel</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Eine Parabolantenne zeichnet sich durch eine </a:t>
            </a:r>
            <a:r>
              <a:rPr lang="de-DE" dirty="0" err="1"/>
              <a:t>Reflektorfläche</a:t>
            </a:r>
            <a:r>
              <a:rPr lang="de-DE" dirty="0"/>
              <a:t> aus, dessen Form dem Ausschnitt eines Paraboloiden entspricht</a:t>
            </a:r>
          </a:p>
          <a:p>
            <a:pPr>
              <a:defRPr/>
            </a:pPr>
            <a:r>
              <a:rPr lang="de-DE" b="1" dirty="0"/>
              <a:t>Im Brennpunkt des Parabolspiegels</a:t>
            </a:r>
            <a:r>
              <a:rPr lang="de-DE" dirty="0"/>
              <a:t> befindet sich der </a:t>
            </a:r>
            <a:r>
              <a:rPr lang="de-DE" b="1" dirty="0"/>
              <a:t>Erreger</a:t>
            </a:r>
            <a:r>
              <a:rPr lang="de-DE" dirty="0"/>
              <a:t>, dies kann z. B. ein </a:t>
            </a:r>
            <a:r>
              <a:rPr lang="de-DE" b="1" dirty="0"/>
              <a:t>Dipol</a:t>
            </a:r>
            <a:r>
              <a:rPr lang="de-DE" dirty="0"/>
              <a:t>, eine </a:t>
            </a:r>
            <a:r>
              <a:rPr lang="de-DE" b="1" dirty="0"/>
              <a:t>Helix</a:t>
            </a:r>
            <a:r>
              <a:rPr lang="de-DE" dirty="0"/>
              <a:t> oder eine </a:t>
            </a:r>
            <a:r>
              <a:rPr lang="de-DE" b="1" dirty="0"/>
              <a:t>Hornantenne</a:t>
            </a:r>
            <a:r>
              <a:rPr lang="de-DE" dirty="0"/>
              <a:t> sein</a:t>
            </a:r>
          </a:p>
          <a:p>
            <a:pPr>
              <a:defRPr/>
            </a:pPr>
            <a:r>
              <a:rPr lang="de-DE" dirty="0"/>
              <a:t>Oft werden sogenannte </a:t>
            </a:r>
            <a:r>
              <a:rPr lang="de-DE" b="1" dirty="0"/>
              <a:t>Offsetspiegel</a:t>
            </a:r>
            <a:r>
              <a:rPr lang="de-DE" dirty="0"/>
              <a:t> genutzt. Der Ausschnitt des Paraboloiden ist dabei so gewählt, dass der </a:t>
            </a:r>
            <a:r>
              <a:rPr lang="de-DE" b="1" dirty="0"/>
              <a:t>Erreger außerhalb des Strahlengangs liegt und somit keine Abschattungen</a:t>
            </a:r>
            <a:r>
              <a:rPr lang="de-DE" dirty="0"/>
              <a:t> verursacht.</a:t>
            </a:r>
          </a:p>
          <a:p>
            <a:pPr>
              <a:defRPr/>
            </a:pPr>
            <a:r>
              <a:rPr lang="de-DE" dirty="0"/>
              <a:t>Gewinnberechnung einer Parabolantenne:</a:t>
            </a:r>
          </a:p>
          <a:p>
            <a:pPr>
              <a:defRPr/>
            </a:pPr>
            <a:endParaRPr lang="de-DE" dirty="0"/>
          </a:p>
          <a:p>
            <a:pPr>
              <a:defRPr/>
            </a:pPr>
            <a:endParaRPr lang="de-DE" dirty="0"/>
          </a:p>
          <a:p>
            <a:pPr>
              <a:defRPr/>
            </a:pPr>
            <a:endParaRPr lang="de-DE" dirty="0"/>
          </a:p>
          <a:p>
            <a:pPr marL="478764" lvl="2" indent="0">
              <a:buNone/>
              <a:defRPr/>
            </a:pPr>
            <a:r>
              <a:rPr lang="de-DE" sz="1800" dirty="0"/>
              <a:t>		d: Durchmesser des Parabolspiegels</a:t>
            </a:r>
          </a:p>
          <a:p>
            <a:pPr marL="478764" lvl="2" indent="0">
              <a:buNone/>
              <a:defRPr/>
            </a:pPr>
            <a:r>
              <a:rPr lang="de-DE" sz="1800" dirty="0">
                <a:latin typeface="Symbol" panose="05050102010706020507" pitchFamily="18" charset="2"/>
              </a:rPr>
              <a:t>		h</a:t>
            </a:r>
            <a:r>
              <a:rPr lang="de-DE" sz="1800" dirty="0"/>
              <a:t>: Wirkungsgrad</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092" name="Gruppieren 1091">
            <a:extLst>
              <a:ext uri="{FF2B5EF4-FFF2-40B4-BE49-F238E27FC236}">
                <a16:creationId xmlns:a16="http://schemas.microsoft.com/office/drawing/2014/main" id="{76DE91E1-DFF2-27FE-ADFD-7C175A505717}"/>
              </a:ext>
            </a:extLst>
          </p:cNvPr>
          <p:cNvGrpSpPr/>
          <p:nvPr/>
        </p:nvGrpSpPr>
        <p:grpSpPr>
          <a:xfrm rot="20261381">
            <a:off x="7418497" y="3405019"/>
            <a:ext cx="2849864" cy="1907308"/>
            <a:chOff x="7491627" y="3330151"/>
            <a:chExt cx="3143757" cy="2251989"/>
          </a:xfrm>
        </p:grpSpPr>
        <p:sp>
          <p:nvSpPr>
            <p:cNvPr id="7" name="Bogen 6">
              <a:extLst>
                <a:ext uri="{FF2B5EF4-FFF2-40B4-BE49-F238E27FC236}">
                  <a16:creationId xmlns:a16="http://schemas.microsoft.com/office/drawing/2014/main" id="{9FD17628-F6D0-B82D-CB32-92229778CD09}"/>
                </a:ext>
              </a:extLst>
            </p:cNvPr>
            <p:cNvSpPr/>
            <p:nvPr/>
          </p:nvSpPr>
          <p:spPr>
            <a:xfrm>
              <a:off x="7491630" y="3330151"/>
              <a:ext cx="1640418" cy="2251989"/>
            </a:xfrm>
            <a:prstGeom prst="arc">
              <a:avLst>
                <a:gd name="adj1" fmla="val 6888452"/>
                <a:gd name="adj2" fmla="val 1479168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91" name="Gruppieren 1090">
              <a:extLst>
                <a:ext uri="{FF2B5EF4-FFF2-40B4-BE49-F238E27FC236}">
                  <a16:creationId xmlns:a16="http://schemas.microsoft.com/office/drawing/2014/main" id="{B68D3A17-4AE3-B65F-D014-089E4EA2E5A6}"/>
                </a:ext>
              </a:extLst>
            </p:cNvPr>
            <p:cNvGrpSpPr/>
            <p:nvPr/>
          </p:nvGrpSpPr>
          <p:grpSpPr>
            <a:xfrm>
              <a:off x="7491629" y="3532850"/>
              <a:ext cx="3143755" cy="1828800"/>
              <a:chOff x="7491629" y="3532850"/>
              <a:chExt cx="3143755" cy="1828800"/>
            </a:xfrm>
          </p:grpSpPr>
          <p:cxnSp>
            <p:nvCxnSpPr>
              <p:cNvPr id="9" name="Gerader Verbinder 8">
                <a:extLst>
                  <a:ext uri="{FF2B5EF4-FFF2-40B4-BE49-F238E27FC236}">
                    <a16:creationId xmlns:a16="http://schemas.microsoft.com/office/drawing/2014/main" id="{AA32BD4D-7ADB-123B-85DF-B5206C0296CA}"/>
                  </a:ext>
                </a:extLst>
              </p:cNvPr>
              <p:cNvCxnSpPr>
                <a:cxnSpLocks/>
              </p:cNvCxnSpPr>
              <p:nvPr/>
            </p:nvCxnSpPr>
            <p:spPr>
              <a:xfrm>
                <a:off x="7841129" y="3532850"/>
                <a:ext cx="2794255"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928DE8C-7508-34D7-02C5-E387D9182D1F}"/>
                  </a:ext>
                </a:extLst>
              </p:cNvPr>
              <p:cNvCxnSpPr>
                <a:cxnSpLocks/>
              </p:cNvCxnSpPr>
              <p:nvPr/>
            </p:nvCxnSpPr>
            <p:spPr>
              <a:xfrm>
                <a:off x="7631953" y="3837650"/>
                <a:ext cx="3003431"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93F00483-D315-1E0A-21B7-6B875234A007}"/>
                  </a:ext>
                </a:extLst>
              </p:cNvPr>
              <p:cNvCxnSpPr>
                <a:cxnSpLocks/>
              </p:cNvCxnSpPr>
              <p:nvPr/>
            </p:nvCxnSpPr>
            <p:spPr>
              <a:xfrm>
                <a:off x="7522029" y="4142450"/>
                <a:ext cx="3113355"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C6A863A3-277C-F8CF-DE8D-2EB7E456538B}"/>
                  </a:ext>
                </a:extLst>
              </p:cNvPr>
              <p:cNvCxnSpPr>
                <a:cxnSpLocks/>
              </p:cNvCxnSpPr>
              <p:nvPr/>
            </p:nvCxnSpPr>
            <p:spPr>
              <a:xfrm flipV="1">
                <a:off x="7491629" y="4447250"/>
                <a:ext cx="314375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6B298BDE-FA1B-D351-A57B-2CF16B981A68}"/>
                  </a:ext>
                </a:extLst>
              </p:cNvPr>
              <p:cNvCxnSpPr>
                <a:cxnSpLocks/>
              </p:cNvCxnSpPr>
              <p:nvPr/>
            </p:nvCxnSpPr>
            <p:spPr>
              <a:xfrm>
                <a:off x="7522029" y="4752050"/>
                <a:ext cx="311335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6127603-5BB1-4F6F-9882-E1EBA00FB537}"/>
                  </a:ext>
                </a:extLst>
              </p:cNvPr>
              <p:cNvCxnSpPr>
                <a:cxnSpLocks/>
              </p:cNvCxnSpPr>
              <p:nvPr/>
            </p:nvCxnSpPr>
            <p:spPr>
              <a:xfrm>
                <a:off x="7631953" y="5056850"/>
                <a:ext cx="3003431"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9D9D276E-B1E5-1101-66CC-CD42B46351F2}"/>
                  </a:ext>
                </a:extLst>
              </p:cNvPr>
              <p:cNvCxnSpPr>
                <a:cxnSpLocks/>
              </p:cNvCxnSpPr>
              <p:nvPr/>
            </p:nvCxnSpPr>
            <p:spPr>
              <a:xfrm>
                <a:off x="7841129" y="5361650"/>
                <a:ext cx="279425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627A7E14-E640-EA35-1329-D8DAED914745}"/>
                  </a:ext>
                </a:extLst>
              </p:cNvPr>
              <p:cNvCxnSpPr>
                <a:cxnSpLocks/>
              </p:cNvCxnSpPr>
              <p:nvPr/>
            </p:nvCxnSpPr>
            <p:spPr>
              <a:xfrm>
                <a:off x="7841128" y="3532850"/>
                <a:ext cx="669366" cy="923293"/>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F2C65002-AD44-E669-B83F-D94279B36CB6}"/>
                  </a:ext>
                </a:extLst>
              </p:cNvPr>
              <p:cNvCxnSpPr>
                <a:cxnSpLocks/>
              </p:cNvCxnSpPr>
              <p:nvPr/>
            </p:nvCxnSpPr>
            <p:spPr>
              <a:xfrm flipV="1">
                <a:off x="7841127" y="4438357"/>
                <a:ext cx="669366" cy="92329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858445B7-20CF-8E07-BCBF-F64BAD8CB1E7}"/>
                  </a:ext>
                </a:extLst>
              </p:cNvPr>
              <p:cNvCxnSpPr>
                <a:cxnSpLocks/>
              </p:cNvCxnSpPr>
              <p:nvPr/>
            </p:nvCxnSpPr>
            <p:spPr>
              <a:xfrm>
                <a:off x="7629492" y="3837650"/>
                <a:ext cx="881002" cy="618493"/>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F5395191-E2F9-9FE4-1742-2A5475BF3FC9}"/>
                  </a:ext>
                </a:extLst>
              </p:cNvPr>
              <p:cNvCxnSpPr>
                <a:cxnSpLocks/>
              </p:cNvCxnSpPr>
              <p:nvPr/>
            </p:nvCxnSpPr>
            <p:spPr>
              <a:xfrm>
                <a:off x="7522026" y="4146896"/>
                <a:ext cx="988468" cy="300354"/>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6ACFA61E-8061-034F-564F-234784C3DC06}"/>
                  </a:ext>
                </a:extLst>
              </p:cNvPr>
              <p:cNvCxnSpPr>
                <a:cxnSpLocks/>
              </p:cNvCxnSpPr>
              <p:nvPr/>
            </p:nvCxnSpPr>
            <p:spPr>
              <a:xfrm flipV="1">
                <a:off x="7522029" y="4447250"/>
                <a:ext cx="988465" cy="30035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52" name="Gerader Verbinder 1051">
                <a:extLst>
                  <a:ext uri="{FF2B5EF4-FFF2-40B4-BE49-F238E27FC236}">
                    <a16:creationId xmlns:a16="http://schemas.microsoft.com/office/drawing/2014/main" id="{F8D10128-0FC2-A15B-C8EB-A8CA5B026679}"/>
                  </a:ext>
                </a:extLst>
              </p:cNvPr>
              <p:cNvCxnSpPr>
                <a:cxnSpLocks/>
              </p:cNvCxnSpPr>
              <p:nvPr/>
            </p:nvCxnSpPr>
            <p:spPr>
              <a:xfrm flipV="1">
                <a:off x="7629492" y="4438357"/>
                <a:ext cx="881001" cy="61849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058" name="Bogen 1057">
              <a:extLst>
                <a:ext uri="{FF2B5EF4-FFF2-40B4-BE49-F238E27FC236}">
                  <a16:creationId xmlns:a16="http://schemas.microsoft.com/office/drawing/2014/main" id="{B850C66D-9492-DAB4-77D0-66225248DEC6}"/>
                </a:ext>
              </a:extLst>
            </p:cNvPr>
            <p:cNvSpPr/>
            <p:nvPr/>
          </p:nvSpPr>
          <p:spPr>
            <a:xfrm>
              <a:off x="7491627" y="3330151"/>
              <a:ext cx="1640418" cy="2251989"/>
            </a:xfrm>
            <a:prstGeom prst="arc">
              <a:avLst>
                <a:gd name="adj1" fmla="val 11918597"/>
                <a:gd name="adj2" fmla="val 1479168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1093" name="Textfeld 1092">
            <a:extLst>
              <a:ext uri="{FF2B5EF4-FFF2-40B4-BE49-F238E27FC236}">
                <a16:creationId xmlns:a16="http://schemas.microsoft.com/office/drawing/2014/main" id="{2F938FA9-F664-32C7-C34D-F5E656A10077}"/>
              </a:ext>
            </a:extLst>
          </p:cNvPr>
          <p:cNvSpPr txBox="1"/>
          <p:nvPr/>
        </p:nvSpPr>
        <p:spPr>
          <a:xfrm>
            <a:off x="6347585" y="3830932"/>
            <a:ext cx="1450958" cy="307777"/>
          </a:xfrm>
          <a:prstGeom prst="rect">
            <a:avLst/>
          </a:prstGeom>
          <a:noFill/>
        </p:spPr>
        <p:txBody>
          <a:bodyPr wrap="square" rtlCol="0">
            <a:spAutoFit/>
          </a:bodyPr>
          <a:lstStyle/>
          <a:p>
            <a:r>
              <a:rPr lang="de-DE" sz="1400" dirty="0">
                <a:solidFill>
                  <a:srgbClr val="FF0000"/>
                </a:solidFill>
              </a:rPr>
              <a:t>Offsetspiegel</a:t>
            </a:r>
            <a:endParaRPr lang="de-DE" sz="1200" dirty="0">
              <a:solidFill>
                <a:srgbClr val="FF0000"/>
              </a:solidFill>
            </a:endParaRPr>
          </a:p>
        </p:txBody>
      </p:sp>
      <mc:AlternateContent xmlns:mc="http://schemas.openxmlformats.org/markup-compatibility/2006" xmlns:a14="http://schemas.microsoft.com/office/drawing/2010/main">
        <mc:Choice Requires="a14">
          <p:sp>
            <p:nvSpPr>
              <p:cNvPr id="1094" name="Textfeld 1093">
                <a:extLst>
                  <a:ext uri="{FF2B5EF4-FFF2-40B4-BE49-F238E27FC236}">
                    <a16:creationId xmlns:a16="http://schemas.microsoft.com/office/drawing/2014/main" id="{A166AEC2-1A73-C283-287A-DB07A84D8491}"/>
                  </a:ext>
                </a:extLst>
              </p:cNvPr>
              <p:cNvSpPr txBox="1"/>
              <p:nvPr/>
            </p:nvSpPr>
            <p:spPr>
              <a:xfrm>
                <a:off x="1164191" y="3596154"/>
                <a:ext cx="4149570" cy="8446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2000" i="1" smtClean="0">
                              <a:latin typeface="Cambria Math" panose="02040503050406030204" pitchFamily="18" charset="0"/>
                            </a:rPr>
                          </m:ctrlPr>
                        </m:sSubPr>
                        <m:e>
                          <m:r>
                            <a:rPr lang="de-DE" sz="2000" b="0" i="1" smtClean="0">
                              <a:latin typeface="Cambria Math" panose="02040503050406030204" pitchFamily="18" charset="0"/>
                            </a:rPr>
                            <m:t>𝑔</m:t>
                          </m:r>
                        </m:e>
                        <m:sub>
                          <m:r>
                            <a:rPr lang="de-DE" sz="2000" b="0" i="1" smtClean="0">
                              <a:latin typeface="Cambria Math" panose="02040503050406030204" pitchFamily="18" charset="0"/>
                            </a:rPr>
                            <m:t>𝑖</m:t>
                          </m:r>
                        </m:sub>
                      </m:sSub>
                      <m:r>
                        <a:rPr lang="de-DE" sz="2000" b="0" i="1" smtClean="0">
                          <a:latin typeface="Cambria Math" panose="02040503050406030204" pitchFamily="18" charset="0"/>
                        </a:rPr>
                        <m:t>=10</m:t>
                      </m:r>
                      <m:r>
                        <a:rPr lang="de-DE" sz="2000" b="0" i="1" smtClean="0">
                          <a:latin typeface="Cambria Math" panose="02040503050406030204" pitchFamily="18" charset="0"/>
                          <a:ea typeface="Cambria Math" panose="02040503050406030204" pitchFamily="18" charset="0"/>
                        </a:rPr>
                        <m:t>∙</m:t>
                      </m:r>
                      <m:func>
                        <m:funcPr>
                          <m:ctrlPr>
                            <a:rPr lang="de-DE" sz="2000" b="0" i="1" smtClean="0">
                              <a:latin typeface="Cambria Math" panose="02040503050406030204" pitchFamily="18" charset="0"/>
                              <a:ea typeface="Cambria Math" panose="02040503050406030204" pitchFamily="18" charset="0"/>
                            </a:rPr>
                          </m:ctrlPr>
                        </m:funcPr>
                        <m:fName>
                          <m:sSub>
                            <m:sSubPr>
                              <m:ctrlPr>
                                <a:rPr lang="de-DE" sz="2000" b="0" i="1" smtClean="0">
                                  <a:latin typeface="Cambria Math" panose="02040503050406030204" pitchFamily="18" charset="0"/>
                                  <a:ea typeface="Cambria Math" panose="02040503050406030204" pitchFamily="18" charset="0"/>
                                </a:rPr>
                              </m:ctrlPr>
                            </m:sSubPr>
                            <m:e>
                              <m:r>
                                <m:rPr>
                                  <m:sty m:val="p"/>
                                </m:rPr>
                                <a:rPr lang="de-DE" sz="2000" b="0" i="0" smtClean="0">
                                  <a:latin typeface="Cambria Math" panose="02040503050406030204" pitchFamily="18" charset="0"/>
                                  <a:ea typeface="Cambria Math" panose="02040503050406030204" pitchFamily="18" charset="0"/>
                                </a:rPr>
                                <m:t>log</m:t>
                              </m:r>
                            </m:e>
                            <m:sub>
                              <m:r>
                                <a:rPr lang="de-DE" sz="2000" b="0" i="1" smtClean="0">
                                  <a:latin typeface="Cambria Math" panose="02040503050406030204" pitchFamily="18" charset="0"/>
                                  <a:ea typeface="Cambria Math" panose="02040503050406030204" pitchFamily="18" charset="0"/>
                                </a:rPr>
                                <m:t>10</m:t>
                              </m:r>
                            </m:sub>
                          </m:sSub>
                        </m:fName>
                        <m:e>
                          <m:sSup>
                            <m:sSupPr>
                              <m:ctrlPr>
                                <a:rPr lang="de-DE" sz="2000" b="0" i="1" smtClean="0">
                                  <a:latin typeface="Cambria Math" panose="02040503050406030204" pitchFamily="18" charset="0"/>
                                  <a:ea typeface="Cambria Math" panose="02040503050406030204" pitchFamily="18" charset="0"/>
                                </a:rPr>
                              </m:ctrlPr>
                            </m:sSupPr>
                            <m:e>
                              <m:d>
                                <m:dPr>
                                  <m:ctrlPr>
                                    <a:rPr lang="de-DE" sz="2000" b="0" i="1" smtClean="0">
                                      <a:latin typeface="Cambria Math" panose="02040503050406030204" pitchFamily="18" charset="0"/>
                                      <a:ea typeface="Cambria Math" panose="02040503050406030204" pitchFamily="18" charset="0"/>
                                    </a:rPr>
                                  </m:ctrlPr>
                                </m:dPr>
                                <m:e>
                                  <m:f>
                                    <m:fPr>
                                      <m:ctrlPr>
                                        <a:rPr lang="de-DE" sz="2000" b="0" i="1" smtClean="0">
                                          <a:latin typeface="Cambria Math" panose="02040503050406030204" pitchFamily="18" charset="0"/>
                                          <a:ea typeface="Cambria Math" panose="02040503050406030204" pitchFamily="18" charset="0"/>
                                        </a:rPr>
                                      </m:ctrlPr>
                                    </m:fPr>
                                    <m:num>
                                      <m:r>
                                        <a:rPr lang="de-DE" sz="2000" b="0" i="1" smtClean="0">
                                          <a:latin typeface="Cambria Math" panose="02040503050406030204" pitchFamily="18" charset="0"/>
                                          <a:ea typeface="Cambria Math" panose="02040503050406030204" pitchFamily="18" charset="0"/>
                                        </a:rPr>
                                        <m:t>𝜋</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𝑑</m:t>
                                      </m:r>
                                    </m:num>
                                    <m:den>
                                      <m:r>
                                        <a:rPr lang="de-DE" sz="2000" b="0" i="1" smtClean="0">
                                          <a:latin typeface="Cambria Math" panose="02040503050406030204" pitchFamily="18" charset="0"/>
                                          <a:ea typeface="Cambria Math" panose="02040503050406030204" pitchFamily="18" charset="0"/>
                                        </a:rPr>
                                        <m:t>𝜆</m:t>
                                      </m:r>
                                    </m:den>
                                  </m:f>
                                </m:e>
                              </m:d>
                            </m:e>
                            <m:sup>
                              <m:r>
                                <a:rPr lang="de-DE" sz="2000" b="0" i="1" smtClean="0">
                                  <a:latin typeface="Cambria Math" panose="02040503050406030204" pitchFamily="18" charset="0"/>
                                  <a:ea typeface="Cambria Math" panose="02040503050406030204" pitchFamily="18" charset="0"/>
                                </a:rPr>
                                <m:t>2</m:t>
                              </m:r>
                            </m:sup>
                          </m:sSup>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𝜂</m:t>
                          </m:r>
                          <m:r>
                            <a:rPr lang="de-DE" sz="2000" b="0" i="1" smtClean="0">
                              <a:latin typeface="Cambria Math" panose="02040503050406030204" pitchFamily="18" charset="0"/>
                              <a:ea typeface="Cambria Math" panose="02040503050406030204" pitchFamily="18" charset="0"/>
                            </a:rPr>
                            <m:t> </m:t>
                          </m:r>
                          <m:r>
                            <a:rPr lang="de-DE" sz="2000" b="0" i="1" smtClean="0">
                              <a:latin typeface="Cambria Math" panose="02040503050406030204" pitchFamily="18" charset="0"/>
                              <a:ea typeface="Cambria Math" panose="02040503050406030204" pitchFamily="18" charset="0"/>
                            </a:rPr>
                            <m:t>𝑑𝐵</m:t>
                          </m:r>
                        </m:e>
                      </m:func>
                    </m:oMath>
                  </m:oMathPara>
                </a14:m>
                <a:endParaRPr lang="de-DE" sz="2000" dirty="0"/>
              </a:p>
            </p:txBody>
          </p:sp>
        </mc:Choice>
        <mc:Fallback xmlns="">
          <p:sp>
            <p:nvSpPr>
              <p:cNvPr id="1094" name="Textfeld 1093">
                <a:extLst>
                  <a:ext uri="{FF2B5EF4-FFF2-40B4-BE49-F238E27FC236}">
                    <a16:creationId xmlns:a16="http://schemas.microsoft.com/office/drawing/2014/main" id="{A166AEC2-1A73-C283-287A-DB07A84D8491}"/>
                  </a:ext>
                </a:extLst>
              </p:cNvPr>
              <p:cNvSpPr txBox="1">
                <a:spLocks noRot="1" noChangeAspect="1" noMove="1" noResize="1" noEditPoints="1" noAdjustHandles="1" noChangeArrowheads="1" noChangeShapeType="1" noTextEdit="1"/>
              </p:cNvSpPr>
              <p:nvPr/>
            </p:nvSpPr>
            <p:spPr>
              <a:xfrm>
                <a:off x="1164191" y="3596154"/>
                <a:ext cx="4149570" cy="8446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1370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 grpId="0"/>
      <p:bldP spid="10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Genauigkeiten und Toleranzen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Genauigkeiten und Toleranzen von z. B. Messwerten wie Widerstand, Spannung oder Frequenz werden oft in </a:t>
            </a:r>
            <a:r>
              <a:rPr lang="de-DE" b="1" dirty="0">
                <a:solidFill>
                  <a:srgbClr val="000000"/>
                </a:solidFill>
              </a:rPr>
              <a:t>Prozent (%), Promille (</a:t>
            </a:r>
            <a:r>
              <a:rPr lang="de-DE" b="1" dirty="0"/>
              <a:t>‰</a:t>
            </a:r>
            <a:r>
              <a:rPr lang="de-DE" b="1" dirty="0">
                <a:solidFill>
                  <a:srgbClr val="000000"/>
                </a:solidFill>
              </a:rPr>
              <a:t>) oder Parts per Million (ppm) </a:t>
            </a:r>
            <a:r>
              <a:rPr lang="de-DE" dirty="0">
                <a:solidFill>
                  <a:srgbClr val="000000"/>
                </a:solidFill>
              </a:rPr>
              <a:t>angegeben. Damit wird angegeben, um wieviel der wahre Wert vom gemessenen bzw. angezeigten Wert oder bei Bauteilen vom aufgedrucktem Nennwert abweichen kann.</a:t>
            </a:r>
            <a:endParaRPr lang="de-DE" i="1" dirty="0">
              <a:solidFill>
                <a:srgbClr val="000000"/>
              </a:solidFill>
            </a:endParaRPr>
          </a:p>
          <a:p>
            <a:pPr>
              <a:defRPr/>
            </a:pPr>
            <a:r>
              <a:rPr lang="de-DE" dirty="0">
                <a:solidFill>
                  <a:srgbClr val="000000"/>
                </a:solidFill>
              </a:rPr>
              <a:t>Prozent % : „pro Hundert“, also Abweichung in Hundertstel vom Grundwert</a:t>
            </a:r>
          </a:p>
          <a:p>
            <a:pPr>
              <a:defRPr/>
            </a:pPr>
            <a:r>
              <a:rPr lang="de-DE" dirty="0">
                <a:solidFill>
                  <a:srgbClr val="000000"/>
                </a:solidFill>
              </a:rPr>
              <a:t>Promille </a:t>
            </a:r>
            <a:r>
              <a:rPr lang="de-DE" dirty="0"/>
              <a:t>‰: „pro Tausend“</a:t>
            </a:r>
            <a:r>
              <a:rPr lang="de-DE" dirty="0">
                <a:solidFill>
                  <a:srgbClr val="000000"/>
                </a:solidFill>
              </a:rPr>
              <a:t>, also Abweichung in Tausendstel vom Grundwert</a:t>
            </a:r>
          </a:p>
          <a:p>
            <a:pPr>
              <a:defRPr/>
            </a:pPr>
            <a:r>
              <a:rPr lang="de-DE" dirty="0">
                <a:solidFill>
                  <a:srgbClr val="000000"/>
                </a:solidFill>
              </a:rPr>
              <a:t>Parts per Million (ppm), also Abweichung in Millionstel vom Grundwert</a:t>
            </a:r>
          </a:p>
          <a:p>
            <a:pPr>
              <a:defRPr/>
            </a:pPr>
            <a:endParaRPr lang="de-DE" dirty="0">
              <a:solidFill>
                <a:srgbClr val="000000"/>
              </a:solidFill>
            </a:endParaRPr>
          </a:p>
          <a:p>
            <a:pPr>
              <a:defRPr/>
            </a:pPr>
            <a:r>
              <a:rPr lang="de-DE" dirty="0">
                <a:solidFill>
                  <a:srgbClr val="000000"/>
                </a:solidFill>
              </a:rPr>
              <a:t>Beispiele: </a:t>
            </a:r>
          </a:p>
          <a:p>
            <a:pPr lvl="1">
              <a:defRPr/>
            </a:pPr>
            <a:r>
              <a:rPr lang="de-DE" dirty="0">
                <a:solidFill>
                  <a:srgbClr val="000000"/>
                </a:solidFill>
              </a:rPr>
              <a:t>270</a:t>
            </a:r>
            <a:r>
              <a:rPr lang="de-DE" dirty="0">
                <a:solidFill>
                  <a:srgbClr val="000000"/>
                </a:solidFill>
                <a:latin typeface="Symbol" panose="05050102010706020507" pitchFamily="18" charset="2"/>
              </a:rPr>
              <a:t>W</a:t>
            </a:r>
            <a:r>
              <a:rPr lang="de-DE" dirty="0">
                <a:solidFill>
                  <a:srgbClr val="000000"/>
                </a:solidFill>
              </a:rPr>
              <a:t> </a:t>
            </a:r>
            <a:r>
              <a:rPr lang="de-DE" dirty="0"/>
              <a:t>± 10% bedeutet, der wahre Wert des Widerstandes kann zwischen 270</a:t>
            </a:r>
            <a:r>
              <a:rPr lang="de-DE" dirty="0">
                <a:latin typeface="Symbol" panose="05050102010706020507" pitchFamily="18" charset="2"/>
              </a:rPr>
              <a:t>W</a:t>
            </a:r>
            <a:r>
              <a:rPr lang="de-DE" dirty="0"/>
              <a:t> - 27</a:t>
            </a:r>
            <a:r>
              <a:rPr lang="de-DE" dirty="0">
                <a:latin typeface="Symbol" panose="05050102010706020507" pitchFamily="18" charset="2"/>
              </a:rPr>
              <a:t>W</a:t>
            </a:r>
            <a:r>
              <a:rPr lang="de-DE" dirty="0"/>
              <a:t> und 270</a:t>
            </a:r>
            <a:r>
              <a:rPr lang="de-DE" dirty="0">
                <a:latin typeface="Symbol" panose="05050102010706020507" pitchFamily="18" charset="2"/>
              </a:rPr>
              <a:t>W</a:t>
            </a:r>
            <a:r>
              <a:rPr lang="de-DE" dirty="0"/>
              <a:t> + 27</a:t>
            </a:r>
            <a:r>
              <a:rPr lang="de-DE" dirty="0">
                <a:latin typeface="Symbol" panose="05050102010706020507" pitchFamily="18" charset="2"/>
              </a:rPr>
              <a:t>W</a:t>
            </a:r>
            <a:r>
              <a:rPr lang="de-DE" dirty="0"/>
              <a:t>, also zwischen 243</a:t>
            </a:r>
            <a:r>
              <a:rPr lang="de-DE" dirty="0">
                <a:latin typeface="Symbol" panose="05050102010706020507" pitchFamily="18" charset="2"/>
              </a:rPr>
              <a:t>W</a:t>
            </a:r>
            <a:r>
              <a:rPr lang="de-DE" dirty="0"/>
              <a:t> und 297</a:t>
            </a:r>
            <a:r>
              <a:rPr lang="de-DE" dirty="0">
                <a:latin typeface="Symbol" panose="05050102010706020507" pitchFamily="18" charset="2"/>
              </a:rPr>
              <a:t>W</a:t>
            </a:r>
            <a:r>
              <a:rPr lang="de-DE" dirty="0"/>
              <a:t> liegen (10% = 10 * ein Hundertstel vom Grundwert = 1* ein Zentel vom Grundwert)</a:t>
            </a:r>
          </a:p>
          <a:p>
            <a:pPr lvl="1">
              <a:defRPr/>
            </a:pPr>
            <a:endParaRPr lang="de-DE" sz="1000" dirty="0">
              <a:solidFill>
                <a:srgbClr val="000000"/>
              </a:solidFill>
            </a:endParaRPr>
          </a:p>
          <a:p>
            <a:pPr lvl="1">
              <a:defRPr/>
            </a:pPr>
            <a:r>
              <a:rPr lang="de-DE" dirty="0">
                <a:solidFill>
                  <a:srgbClr val="000000"/>
                </a:solidFill>
              </a:rPr>
              <a:t>Ein Frequenzzähler mit einer Genauigkeit von </a:t>
            </a:r>
            <a:r>
              <a:rPr lang="de-DE" dirty="0"/>
              <a:t>±1ppm hat bei einer Messfrequenz von 100MHz ein Millionstel davon als Ungenauigkeit: 100MHz (100 Millionen Hertz) davon 1 Millionstel ist 100Hz </a:t>
            </a:r>
            <a:r>
              <a:rPr lang="de-DE" dirty="0">
                <a:sym typeface="Wingdings" panose="05000000000000000000" pitchFamily="2" charset="2"/>
              </a:rPr>
              <a:t> Genauigkeit </a:t>
            </a:r>
            <a:r>
              <a:rPr lang="de-DE" dirty="0"/>
              <a:t>±100Hz</a:t>
            </a:r>
            <a:endParaRPr lang="de-DE" dirty="0">
              <a:solidFill>
                <a:srgbClr val="000000"/>
              </a:solidFill>
            </a:endParaRPr>
          </a:p>
          <a:p>
            <a:pPr>
              <a:defRPr/>
            </a:pPr>
            <a:endParaRPr lang="de-DE" dirty="0">
              <a:solidFill>
                <a:srgbClr val="000000"/>
              </a:solidFill>
            </a:endParaRPr>
          </a:p>
          <a:p>
            <a:pPr>
              <a:defRPr/>
            </a:pPr>
            <a:endParaRPr lang="de-DE" dirty="0">
              <a:solidFill>
                <a:schemeClr val="bg1">
                  <a:lumMod val="50000"/>
                </a:schemeClr>
              </a:solidFill>
            </a:endParaRP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367483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ERP, EIRP</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t>Addition aller Verluste im Pfad: </a:t>
            </a:r>
            <a:r>
              <a:rPr lang="de-DE" dirty="0">
                <a:solidFill>
                  <a:srgbClr val="00B050"/>
                </a:solidFill>
                <a:sym typeface="Wingdings" panose="05000000000000000000" pitchFamily="2" charset="2"/>
              </a:rPr>
              <a:t>2,5dB </a:t>
            </a:r>
            <a:r>
              <a:rPr lang="de-DE" dirty="0">
                <a:sym typeface="Wingdings" panose="05000000000000000000" pitchFamily="2" charset="2"/>
              </a:rPr>
              <a:t>+ </a:t>
            </a:r>
            <a:r>
              <a:rPr lang="de-DE" dirty="0">
                <a:solidFill>
                  <a:srgbClr val="0070C0"/>
                </a:solidFill>
              </a:rPr>
              <a:t>0,5dB</a:t>
            </a:r>
            <a:r>
              <a:rPr lang="de-DE" dirty="0"/>
              <a:t> + </a:t>
            </a:r>
            <a:r>
              <a:rPr lang="de-DE" dirty="0">
                <a:solidFill>
                  <a:srgbClr val="FF0000"/>
                </a:solidFill>
                <a:sym typeface="Wingdings" panose="05000000000000000000" pitchFamily="2" charset="2"/>
              </a:rPr>
              <a:t>3dB</a:t>
            </a:r>
            <a:r>
              <a:rPr lang="de-DE" dirty="0">
                <a:sym typeface="Wingdings" panose="05000000000000000000" pitchFamily="2" charset="2"/>
              </a:rPr>
              <a:t> = 6dB</a:t>
            </a:r>
          </a:p>
          <a:p>
            <a:pPr>
              <a:defRPr/>
            </a:pPr>
            <a:r>
              <a:rPr lang="de-DE" dirty="0">
                <a:sym typeface="Wingdings" panose="05000000000000000000" pitchFamily="2" charset="2"/>
              </a:rPr>
              <a:t>Leistung an Punkt </a:t>
            </a:r>
            <a:r>
              <a:rPr lang="de-DE" dirty="0">
                <a:solidFill>
                  <a:srgbClr val="FF0000"/>
                </a:solidFill>
                <a:sym typeface="Wingdings" panose="05000000000000000000" pitchFamily="2" charset="2"/>
              </a:rPr>
              <a:t>P</a:t>
            </a:r>
            <a:r>
              <a:rPr lang="de-DE" baseline="-25000" dirty="0">
                <a:solidFill>
                  <a:srgbClr val="FF0000"/>
                </a:solidFill>
                <a:sym typeface="Wingdings" panose="05000000000000000000" pitchFamily="2" charset="2"/>
              </a:rPr>
              <a:t>3</a:t>
            </a:r>
            <a:r>
              <a:rPr lang="de-DE" dirty="0">
                <a:sym typeface="Wingdings" panose="05000000000000000000" pitchFamily="2" charset="2"/>
              </a:rPr>
              <a:t> beträgt also </a:t>
            </a:r>
            <a:r>
              <a:rPr lang="de-DE" dirty="0">
                <a:solidFill>
                  <a:srgbClr val="FF0000"/>
                </a:solidFill>
                <a:sym typeface="Wingdings" panose="05000000000000000000" pitchFamily="2" charset="2"/>
              </a:rPr>
              <a:t>P</a:t>
            </a:r>
            <a:r>
              <a:rPr lang="de-DE" baseline="-25000" dirty="0">
                <a:solidFill>
                  <a:srgbClr val="FF0000"/>
                </a:solidFill>
                <a:sym typeface="Wingdings" panose="05000000000000000000" pitchFamily="2" charset="2"/>
              </a:rPr>
              <a:t>3</a:t>
            </a:r>
            <a:r>
              <a:rPr lang="de-DE" dirty="0">
                <a:sym typeface="Wingdings" panose="05000000000000000000" pitchFamily="2" charset="2"/>
              </a:rPr>
              <a:t> = P</a:t>
            </a:r>
            <a:r>
              <a:rPr lang="de-DE" baseline="-25000" dirty="0">
                <a:sym typeface="Wingdings" panose="05000000000000000000" pitchFamily="2" charset="2"/>
              </a:rPr>
              <a:t>S</a:t>
            </a:r>
            <a:r>
              <a:rPr lang="de-DE" dirty="0">
                <a:sym typeface="Wingdings" panose="05000000000000000000" pitchFamily="2" charset="2"/>
              </a:rPr>
              <a:t> - 6dB = 25W</a:t>
            </a:r>
          </a:p>
          <a:p>
            <a:pPr>
              <a:defRPr/>
            </a:pPr>
            <a:endParaRPr lang="de-DE" sz="1000" dirty="0">
              <a:sym typeface="Wingdings" panose="05000000000000000000" pitchFamily="2" charset="2"/>
            </a:endParaRPr>
          </a:p>
          <a:p>
            <a:pPr>
              <a:defRPr/>
            </a:pPr>
            <a:r>
              <a:rPr lang="de-DE" sz="1400" dirty="0">
                <a:sym typeface="Wingdings" panose="05000000000000000000" pitchFamily="2" charset="2"/>
              </a:rPr>
              <a:t>ERP (</a:t>
            </a:r>
            <a:r>
              <a:rPr lang="de-DE" sz="1400" dirty="0" err="1"/>
              <a:t>Effective</a:t>
            </a:r>
            <a:r>
              <a:rPr lang="de-DE" sz="1400" dirty="0"/>
              <a:t> </a:t>
            </a:r>
            <a:r>
              <a:rPr lang="de-DE" sz="1400" dirty="0" err="1"/>
              <a:t>Radiated</a:t>
            </a:r>
            <a:r>
              <a:rPr lang="de-DE" sz="1400" dirty="0"/>
              <a:t> Power) ist die mit dem Gewinn gegenüber Dipol multiplizierte Sendeleistung</a:t>
            </a:r>
            <a:endParaRPr lang="de-DE" sz="1400" dirty="0">
              <a:sym typeface="Wingdings" panose="05000000000000000000" pitchFamily="2" charset="2"/>
            </a:endParaRPr>
          </a:p>
          <a:p>
            <a:pPr>
              <a:defRPr/>
            </a:pPr>
            <a:r>
              <a:rPr lang="de-DE" sz="1400" dirty="0">
                <a:sym typeface="Wingdings" panose="05000000000000000000" pitchFamily="2" charset="2"/>
              </a:rPr>
              <a:t>EIRP (</a:t>
            </a:r>
            <a:r>
              <a:rPr lang="en-US" sz="1400" dirty="0">
                <a:sym typeface="Wingdings" panose="05000000000000000000" pitchFamily="2" charset="2"/>
              </a:rPr>
              <a:t>E</a:t>
            </a:r>
            <a:r>
              <a:rPr lang="en-US" sz="1400" dirty="0"/>
              <a:t>quivalent Isotropic</a:t>
            </a:r>
            <a:r>
              <a:rPr lang="de-DE" sz="1400" dirty="0"/>
              <a:t> </a:t>
            </a:r>
            <a:r>
              <a:rPr lang="de-DE" sz="1400" dirty="0" err="1"/>
              <a:t>Radiated</a:t>
            </a:r>
            <a:r>
              <a:rPr lang="de-DE" sz="1400" dirty="0"/>
              <a:t> Power) ist die mit dem Gewinn gegenüber </a:t>
            </a:r>
            <a:r>
              <a:rPr lang="de-DE" sz="1400" dirty="0" err="1"/>
              <a:t>Isotropenstrahler</a:t>
            </a:r>
            <a:r>
              <a:rPr lang="de-DE" sz="1400" dirty="0"/>
              <a:t> multiplizierte Sendeleistung</a:t>
            </a:r>
            <a:endParaRPr lang="de-DE" sz="1400" dirty="0">
              <a:sym typeface="Wingdings" panose="05000000000000000000" pitchFamily="2" charset="2"/>
            </a:endParaRPr>
          </a:p>
          <a:p>
            <a:pPr>
              <a:defRPr/>
            </a:pPr>
            <a:endParaRPr lang="de-DE" sz="1000" dirty="0"/>
          </a:p>
          <a:p>
            <a:pPr>
              <a:defRPr/>
            </a:pPr>
            <a:r>
              <a:rPr lang="de-DE" dirty="0"/>
              <a:t>Berücksichtigung Antennengewinn 10dBd </a:t>
            </a:r>
            <a:r>
              <a:rPr lang="de-DE" dirty="0">
                <a:sym typeface="Wingdings" panose="05000000000000000000" pitchFamily="2" charset="2"/>
              </a:rPr>
              <a:t> P</a:t>
            </a:r>
            <a:r>
              <a:rPr lang="de-DE" baseline="-25000" dirty="0">
                <a:sym typeface="Wingdings" panose="05000000000000000000" pitchFamily="2" charset="2"/>
              </a:rPr>
              <a:t>4(ERP)</a:t>
            </a:r>
            <a:r>
              <a:rPr lang="de-DE" dirty="0">
                <a:sym typeface="Wingdings" panose="05000000000000000000" pitchFamily="2" charset="2"/>
              </a:rPr>
              <a:t> = </a:t>
            </a:r>
            <a:r>
              <a:rPr lang="de-DE" dirty="0">
                <a:solidFill>
                  <a:srgbClr val="FF0000"/>
                </a:solidFill>
                <a:sym typeface="Wingdings" panose="05000000000000000000" pitchFamily="2" charset="2"/>
              </a:rPr>
              <a:t>P</a:t>
            </a:r>
            <a:r>
              <a:rPr lang="de-DE" baseline="-25000" dirty="0">
                <a:solidFill>
                  <a:srgbClr val="FF0000"/>
                </a:solidFill>
                <a:sym typeface="Wingdings" panose="05000000000000000000" pitchFamily="2" charset="2"/>
              </a:rPr>
              <a:t>3</a:t>
            </a:r>
            <a:r>
              <a:rPr lang="de-DE" dirty="0">
                <a:sym typeface="Wingdings" panose="05000000000000000000" pitchFamily="2" charset="2"/>
              </a:rPr>
              <a:t> + 10dB = 250W (ERP)</a:t>
            </a:r>
          </a:p>
          <a:p>
            <a:pPr>
              <a:defRPr/>
            </a:pPr>
            <a:r>
              <a:rPr lang="de-DE" dirty="0">
                <a:sym typeface="Wingdings" panose="05000000000000000000" pitchFamily="2" charset="2"/>
              </a:rPr>
              <a:t>Umrechnung ERP in EIRP: P</a:t>
            </a:r>
            <a:r>
              <a:rPr lang="de-DE" baseline="-25000" dirty="0">
                <a:sym typeface="Wingdings" panose="05000000000000000000" pitchFamily="2" charset="2"/>
              </a:rPr>
              <a:t>4(EIRP)</a:t>
            </a:r>
            <a:r>
              <a:rPr lang="de-DE" dirty="0">
                <a:sym typeface="Wingdings" panose="05000000000000000000" pitchFamily="2" charset="2"/>
              </a:rPr>
              <a:t> = P</a:t>
            </a:r>
            <a:r>
              <a:rPr lang="de-DE" baseline="-25000" dirty="0">
                <a:sym typeface="Wingdings" panose="05000000000000000000" pitchFamily="2" charset="2"/>
              </a:rPr>
              <a:t>4(ERP)</a:t>
            </a:r>
            <a:r>
              <a:rPr lang="de-DE" dirty="0">
                <a:sym typeface="Wingdings" panose="05000000000000000000" pitchFamily="2" charset="2"/>
              </a:rPr>
              <a:t> * 1,64 = 410W (EIRP)</a:t>
            </a: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8389E9A3-A18F-6386-DF37-75DEED870AE9}"/>
              </a:ext>
            </a:extLst>
          </p:cNvPr>
          <p:cNvGrpSpPr/>
          <p:nvPr/>
        </p:nvGrpSpPr>
        <p:grpSpPr>
          <a:xfrm>
            <a:off x="603115" y="1828059"/>
            <a:ext cx="2242364" cy="749029"/>
            <a:chOff x="2120630" y="1974715"/>
            <a:chExt cx="3365770" cy="1157591"/>
          </a:xfrm>
        </p:grpSpPr>
        <p:sp>
          <p:nvSpPr>
            <p:cNvPr id="7" name="Rechteck 6">
              <a:extLst>
                <a:ext uri="{FF2B5EF4-FFF2-40B4-BE49-F238E27FC236}">
                  <a16:creationId xmlns:a16="http://schemas.microsoft.com/office/drawing/2014/main" id="{7B984A3B-4516-41E4-A4A4-BE9867178D85}"/>
                </a:ext>
              </a:extLst>
            </p:cNvPr>
            <p:cNvSpPr/>
            <p:nvPr/>
          </p:nvSpPr>
          <p:spPr>
            <a:xfrm>
              <a:off x="2120630" y="1974715"/>
              <a:ext cx="3365770" cy="115759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A9BC2BAC-0AF9-BDA8-6F77-EA7ECB020454}"/>
                </a:ext>
              </a:extLst>
            </p:cNvPr>
            <p:cNvSpPr/>
            <p:nvPr/>
          </p:nvSpPr>
          <p:spPr>
            <a:xfrm>
              <a:off x="2295728" y="2140085"/>
              <a:ext cx="1337961" cy="340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145.500</a:t>
              </a:r>
            </a:p>
          </p:txBody>
        </p:sp>
        <p:sp>
          <p:nvSpPr>
            <p:cNvPr id="9" name="Ellipse 8">
              <a:extLst>
                <a:ext uri="{FF2B5EF4-FFF2-40B4-BE49-F238E27FC236}">
                  <a16:creationId xmlns:a16="http://schemas.microsoft.com/office/drawing/2014/main" id="{46CEA351-CD6E-4118-B1D5-8715D8889697}"/>
                </a:ext>
              </a:extLst>
            </p:cNvPr>
            <p:cNvSpPr/>
            <p:nvPr/>
          </p:nvSpPr>
          <p:spPr>
            <a:xfrm>
              <a:off x="3939702" y="2310319"/>
              <a:ext cx="540000" cy="54000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232290D5-7F0B-CDD5-9DBA-E8F9E19B3437}"/>
                </a:ext>
              </a:extLst>
            </p:cNvPr>
            <p:cNvSpPr/>
            <p:nvPr/>
          </p:nvSpPr>
          <p:spPr>
            <a:xfrm>
              <a:off x="2299808" y="2721483"/>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EB34F1FE-B693-B545-B23E-1A3090EE6768}"/>
                </a:ext>
              </a:extLst>
            </p:cNvPr>
            <p:cNvSpPr/>
            <p:nvPr/>
          </p:nvSpPr>
          <p:spPr>
            <a:xfrm>
              <a:off x="2655177" y="2721483"/>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BF57DB6C-7197-C04F-3EBE-AFE4F254ABEC}"/>
                </a:ext>
              </a:extLst>
            </p:cNvPr>
            <p:cNvSpPr/>
            <p:nvPr/>
          </p:nvSpPr>
          <p:spPr>
            <a:xfrm>
              <a:off x="3010546" y="2721483"/>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A1BFD7C9-EA5A-EF1B-A42D-000DCE30EF79}"/>
                </a:ext>
              </a:extLst>
            </p:cNvPr>
            <p:cNvSpPr/>
            <p:nvPr/>
          </p:nvSpPr>
          <p:spPr>
            <a:xfrm>
              <a:off x="3365916" y="2721483"/>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FA2F7938-4F31-0E9C-0679-504DFF5AB681}"/>
                </a:ext>
              </a:extLst>
            </p:cNvPr>
            <p:cNvGrpSpPr/>
            <p:nvPr/>
          </p:nvGrpSpPr>
          <p:grpSpPr>
            <a:xfrm>
              <a:off x="4631404" y="2266343"/>
              <a:ext cx="717397" cy="574333"/>
              <a:chOff x="6630433" y="2310319"/>
              <a:chExt cx="978511" cy="647291"/>
            </a:xfrm>
          </p:grpSpPr>
          <p:grpSp>
            <p:nvGrpSpPr>
              <p:cNvPr id="21" name="Gruppieren 20">
                <a:extLst>
                  <a:ext uri="{FF2B5EF4-FFF2-40B4-BE49-F238E27FC236}">
                    <a16:creationId xmlns:a16="http://schemas.microsoft.com/office/drawing/2014/main" id="{2340CF7B-7E3C-7734-E830-B80128CB26A9}"/>
                  </a:ext>
                </a:extLst>
              </p:cNvPr>
              <p:cNvGrpSpPr/>
              <p:nvPr/>
            </p:nvGrpSpPr>
            <p:grpSpPr>
              <a:xfrm>
                <a:off x="6630433" y="2310319"/>
                <a:ext cx="978511" cy="145915"/>
                <a:chOff x="6590748" y="2648525"/>
                <a:chExt cx="978511" cy="145915"/>
              </a:xfrm>
            </p:grpSpPr>
            <p:sp>
              <p:nvSpPr>
                <p:cNvPr id="30" name="Rechteck 29">
                  <a:extLst>
                    <a:ext uri="{FF2B5EF4-FFF2-40B4-BE49-F238E27FC236}">
                      <a16:creationId xmlns:a16="http://schemas.microsoft.com/office/drawing/2014/main" id="{6332EB50-9E4E-CD70-DF2B-E0AFCFD97E4A}"/>
                    </a:ext>
                  </a:extLst>
                </p:cNvPr>
                <p:cNvSpPr/>
                <p:nvPr/>
              </p:nvSpPr>
              <p:spPr>
                <a:xfrm>
                  <a:off x="6590748"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C3D6319D-902B-94EC-ABDE-D3E66A971A2C}"/>
                    </a:ext>
                  </a:extLst>
                </p:cNvPr>
                <p:cNvSpPr/>
                <p:nvPr/>
              </p:nvSpPr>
              <p:spPr>
                <a:xfrm>
                  <a:off x="6946117"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C69FC787-8ED2-D1CE-5EEA-BF33881A327A}"/>
                    </a:ext>
                  </a:extLst>
                </p:cNvPr>
                <p:cNvSpPr/>
                <p:nvPr/>
              </p:nvSpPr>
              <p:spPr>
                <a:xfrm>
                  <a:off x="7301486"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a:extLst>
                  <a:ext uri="{FF2B5EF4-FFF2-40B4-BE49-F238E27FC236}">
                    <a16:creationId xmlns:a16="http://schemas.microsoft.com/office/drawing/2014/main" id="{D622E0A4-86EB-5620-5849-3220A878BE17}"/>
                  </a:ext>
                </a:extLst>
              </p:cNvPr>
              <p:cNvGrpSpPr/>
              <p:nvPr/>
            </p:nvGrpSpPr>
            <p:grpSpPr>
              <a:xfrm>
                <a:off x="6630433" y="2561007"/>
                <a:ext cx="978511" cy="145915"/>
                <a:chOff x="6590748" y="2648525"/>
                <a:chExt cx="978511" cy="145915"/>
              </a:xfrm>
            </p:grpSpPr>
            <p:sp>
              <p:nvSpPr>
                <p:cNvPr id="27" name="Rechteck 26">
                  <a:extLst>
                    <a:ext uri="{FF2B5EF4-FFF2-40B4-BE49-F238E27FC236}">
                      <a16:creationId xmlns:a16="http://schemas.microsoft.com/office/drawing/2014/main" id="{B27EC427-747F-AEE3-BC5E-B48870989CEA}"/>
                    </a:ext>
                  </a:extLst>
                </p:cNvPr>
                <p:cNvSpPr/>
                <p:nvPr/>
              </p:nvSpPr>
              <p:spPr>
                <a:xfrm>
                  <a:off x="6590748"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0594D826-B351-6F8A-4C1B-9E9DCF826886}"/>
                    </a:ext>
                  </a:extLst>
                </p:cNvPr>
                <p:cNvSpPr/>
                <p:nvPr/>
              </p:nvSpPr>
              <p:spPr>
                <a:xfrm>
                  <a:off x="6946117"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F1B8BAFA-2138-84A0-C64D-005819A02835}"/>
                    </a:ext>
                  </a:extLst>
                </p:cNvPr>
                <p:cNvSpPr/>
                <p:nvPr/>
              </p:nvSpPr>
              <p:spPr>
                <a:xfrm>
                  <a:off x="7301486"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a:extLst>
                  <a:ext uri="{FF2B5EF4-FFF2-40B4-BE49-F238E27FC236}">
                    <a16:creationId xmlns:a16="http://schemas.microsoft.com/office/drawing/2014/main" id="{054B35A6-CD33-4F26-1B7F-67BF1D9A6CC0}"/>
                  </a:ext>
                </a:extLst>
              </p:cNvPr>
              <p:cNvGrpSpPr/>
              <p:nvPr/>
            </p:nvGrpSpPr>
            <p:grpSpPr>
              <a:xfrm>
                <a:off x="6630433" y="2811695"/>
                <a:ext cx="978511" cy="145915"/>
                <a:chOff x="6590748" y="2648525"/>
                <a:chExt cx="978511" cy="145915"/>
              </a:xfrm>
            </p:grpSpPr>
            <p:sp>
              <p:nvSpPr>
                <p:cNvPr id="24" name="Rechteck 23">
                  <a:extLst>
                    <a:ext uri="{FF2B5EF4-FFF2-40B4-BE49-F238E27FC236}">
                      <a16:creationId xmlns:a16="http://schemas.microsoft.com/office/drawing/2014/main" id="{AEB0F305-5B2A-D9C1-FB92-B05D70C18804}"/>
                    </a:ext>
                  </a:extLst>
                </p:cNvPr>
                <p:cNvSpPr/>
                <p:nvPr/>
              </p:nvSpPr>
              <p:spPr>
                <a:xfrm>
                  <a:off x="6590748"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5FA19609-F680-6163-B83D-85644A32909C}"/>
                    </a:ext>
                  </a:extLst>
                </p:cNvPr>
                <p:cNvSpPr/>
                <p:nvPr/>
              </p:nvSpPr>
              <p:spPr>
                <a:xfrm>
                  <a:off x="6946117"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717B9CD1-E76D-5CE5-800B-67F9D64510AF}"/>
                    </a:ext>
                  </a:extLst>
                </p:cNvPr>
                <p:cNvSpPr/>
                <p:nvPr/>
              </p:nvSpPr>
              <p:spPr>
                <a:xfrm>
                  <a:off x="7301486"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9" name="Ellipse 18">
              <a:extLst>
                <a:ext uri="{FF2B5EF4-FFF2-40B4-BE49-F238E27FC236}">
                  <a16:creationId xmlns:a16="http://schemas.microsoft.com/office/drawing/2014/main" id="{DCB0F452-0324-16D8-37E1-434F2C630218}"/>
                </a:ext>
              </a:extLst>
            </p:cNvPr>
            <p:cNvSpPr/>
            <p:nvPr/>
          </p:nvSpPr>
          <p:spPr>
            <a:xfrm>
              <a:off x="3749515" y="2158343"/>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C3F4728D-1B7D-0B74-C7D7-D12487E8105E}"/>
                </a:ext>
              </a:extLst>
            </p:cNvPr>
            <p:cNvSpPr/>
            <p:nvPr/>
          </p:nvSpPr>
          <p:spPr>
            <a:xfrm>
              <a:off x="3745591" y="2372553"/>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 name="Gruppieren 32">
            <a:extLst>
              <a:ext uri="{FF2B5EF4-FFF2-40B4-BE49-F238E27FC236}">
                <a16:creationId xmlns:a16="http://schemas.microsoft.com/office/drawing/2014/main" id="{34E92C53-D765-313E-86DF-317500292B21}"/>
              </a:ext>
            </a:extLst>
          </p:cNvPr>
          <p:cNvGrpSpPr/>
          <p:nvPr/>
        </p:nvGrpSpPr>
        <p:grpSpPr>
          <a:xfrm>
            <a:off x="7103645" y="1368840"/>
            <a:ext cx="1616050" cy="1239550"/>
            <a:chOff x="1371600" y="2135922"/>
            <a:chExt cx="3538651" cy="2208856"/>
          </a:xfrm>
        </p:grpSpPr>
        <p:cxnSp>
          <p:nvCxnSpPr>
            <p:cNvPr id="34" name="Gerader Verbinder 33">
              <a:extLst>
                <a:ext uri="{FF2B5EF4-FFF2-40B4-BE49-F238E27FC236}">
                  <a16:creationId xmlns:a16="http://schemas.microsoft.com/office/drawing/2014/main" id="{1F2E4DB4-5EEA-792F-80B2-C5106B7B3713}"/>
                </a:ext>
              </a:extLst>
            </p:cNvPr>
            <p:cNvCxnSpPr/>
            <p:nvPr/>
          </p:nvCxnSpPr>
          <p:spPr>
            <a:xfrm rot="10800000">
              <a:off x="2133704" y="2292639"/>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9D265835-D874-D680-C222-B9543F9C08D8}"/>
                </a:ext>
              </a:extLst>
            </p:cNvPr>
            <p:cNvCxnSpPr/>
            <p:nvPr/>
          </p:nvCxnSpPr>
          <p:spPr>
            <a:xfrm rot="10800000">
              <a:off x="2125813" y="337961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ED30E15B-391A-4532-5842-6558ABBDACFA}"/>
                </a:ext>
              </a:extLst>
            </p:cNvPr>
            <p:cNvSpPr/>
            <p:nvPr/>
          </p:nvSpPr>
          <p:spPr>
            <a:xfrm rot="5400000">
              <a:off x="2075812" y="3277691"/>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4DCEC1A5-B4F8-AF61-E249-2CAA8690F43B}"/>
                </a:ext>
              </a:extLst>
            </p:cNvPr>
            <p:cNvSpPr/>
            <p:nvPr/>
          </p:nvSpPr>
          <p:spPr>
            <a:xfrm rot="5400000">
              <a:off x="2075812" y="311536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r Verbinder 37">
              <a:extLst>
                <a:ext uri="{FF2B5EF4-FFF2-40B4-BE49-F238E27FC236}">
                  <a16:creationId xmlns:a16="http://schemas.microsoft.com/office/drawing/2014/main" id="{E796FFFD-FB7A-BFDF-9742-6FD647D353A6}"/>
                </a:ext>
              </a:extLst>
            </p:cNvPr>
            <p:cNvCxnSpPr/>
            <p:nvPr/>
          </p:nvCxnSpPr>
          <p:spPr>
            <a:xfrm flipV="1">
              <a:off x="2582686" y="2458826"/>
              <a:ext cx="0" cy="160305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58BE432D-C0EB-181C-A7E5-735E83247E72}"/>
                </a:ext>
              </a:extLst>
            </p:cNvPr>
            <p:cNvCxnSpPr/>
            <p:nvPr/>
          </p:nvCxnSpPr>
          <p:spPr>
            <a:xfrm flipV="1">
              <a:off x="3348149" y="2528167"/>
              <a:ext cx="0" cy="14754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78C0A599-0DD7-1BDF-6EC3-D37A7EA6DB96}"/>
                </a:ext>
              </a:extLst>
            </p:cNvPr>
            <p:cNvCxnSpPr/>
            <p:nvPr/>
          </p:nvCxnSpPr>
          <p:spPr>
            <a:xfrm flipV="1">
              <a:off x="4124005" y="2624394"/>
              <a:ext cx="0" cy="128302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6FEDF130-0A7C-F878-A7FA-253318BF4662}"/>
                </a:ext>
              </a:extLst>
            </p:cNvPr>
            <p:cNvCxnSpPr/>
            <p:nvPr/>
          </p:nvCxnSpPr>
          <p:spPr>
            <a:xfrm flipV="1">
              <a:off x="4910251" y="2688545"/>
              <a:ext cx="0" cy="11547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4A4DFB36-9652-BF01-F761-6E81AEC261ED}"/>
                </a:ext>
              </a:extLst>
            </p:cNvPr>
            <p:cNvCxnSpPr/>
            <p:nvPr/>
          </p:nvCxnSpPr>
          <p:spPr>
            <a:xfrm flipH="1" flipV="1">
              <a:off x="1371600" y="2135922"/>
              <a:ext cx="0" cy="22088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Gerader Verbinder 42">
            <a:extLst>
              <a:ext uri="{FF2B5EF4-FFF2-40B4-BE49-F238E27FC236}">
                <a16:creationId xmlns:a16="http://schemas.microsoft.com/office/drawing/2014/main" id="{DAEA3C6F-9B64-4DD2-6545-CE81D62CB977}"/>
              </a:ext>
            </a:extLst>
          </p:cNvPr>
          <p:cNvCxnSpPr/>
          <p:nvPr/>
        </p:nvCxnSpPr>
        <p:spPr>
          <a:xfrm>
            <a:off x="7036955" y="1988615"/>
            <a:ext cx="179559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ihandform 19">
            <a:extLst>
              <a:ext uri="{FF2B5EF4-FFF2-40B4-BE49-F238E27FC236}">
                <a16:creationId xmlns:a16="http://schemas.microsoft.com/office/drawing/2014/main" id="{FC77B031-FB39-8526-C85E-0A25D36CBE0C}"/>
              </a:ext>
            </a:extLst>
          </p:cNvPr>
          <p:cNvSpPr/>
          <p:nvPr/>
        </p:nvSpPr>
        <p:spPr>
          <a:xfrm>
            <a:off x="2850203" y="1351402"/>
            <a:ext cx="2206018" cy="819099"/>
          </a:xfrm>
          <a:custGeom>
            <a:avLst/>
            <a:gdLst>
              <a:gd name="connsiteX0" fmla="*/ 0 w 5126195"/>
              <a:gd name="connsiteY0" fmla="*/ 162037 h 1449396"/>
              <a:gd name="connsiteX1" fmla="*/ 573932 w 5126195"/>
              <a:gd name="connsiteY1" fmla="*/ 444139 h 1449396"/>
              <a:gd name="connsiteX2" fmla="*/ 836579 w 5126195"/>
              <a:gd name="connsiteY2" fmla="*/ 1173714 h 1449396"/>
              <a:gd name="connsiteX3" fmla="*/ 1507787 w 5126195"/>
              <a:gd name="connsiteY3" fmla="*/ 1436360 h 1449396"/>
              <a:gd name="connsiteX4" fmla="*/ 2636196 w 5126195"/>
              <a:gd name="connsiteY4" fmla="*/ 813790 h 1449396"/>
              <a:gd name="connsiteX5" fmla="*/ 2889115 w 5126195"/>
              <a:gd name="connsiteY5" fmla="*/ 74488 h 1449396"/>
              <a:gd name="connsiteX6" fmla="*/ 3842426 w 5126195"/>
              <a:gd name="connsiteY6" fmla="*/ 45305 h 1449396"/>
              <a:gd name="connsiteX7" fmla="*/ 4445541 w 5126195"/>
              <a:gd name="connsiteY7" fmla="*/ 249586 h 1449396"/>
              <a:gd name="connsiteX8" fmla="*/ 4221805 w 5126195"/>
              <a:gd name="connsiteY8" fmla="*/ 1144531 h 1449396"/>
              <a:gd name="connsiteX9" fmla="*/ 5009745 w 5126195"/>
              <a:gd name="connsiteY9" fmla="*/ 1261262 h 1449396"/>
              <a:gd name="connsiteX10" fmla="*/ 5107022 w 5126195"/>
              <a:gd name="connsiteY10" fmla="*/ 259314 h 1449396"/>
              <a:gd name="connsiteX0" fmla="*/ 0 w 5108799"/>
              <a:gd name="connsiteY0" fmla="*/ 162037 h 1449396"/>
              <a:gd name="connsiteX1" fmla="*/ 573932 w 5108799"/>
              <a:gd name="connsiteY1" fmla="*/ 444139 h 1449396"/>
              <a:gd name="connsiteX2" fmla="*/ 836579 w 5108799"/>
              <a:gd name="connsiteY2" fmla="*/ 1173714 h 1449396"/>
              <a:gd name="connsiteX3" fmla="*/ 1507787 w 5108799"/>
              <a:gd name="connsiteY3" fmla="*/ 1436360 h 1449396"/>
              <a:gd name="connsiteX4" fmla="*/ 2636196 w 5108799"/>
              <a:gd name="connsiteY4" fmla="*/ 813790 h 1449396"/>
              <a:gd name="connsiteX5" fmla="*/ 2889115 w 5108799"/>
              <a:gd name="connsiteY5" fmla="*/ 74488 h 1449396"/>
              <a:gd name="connsiteX6" fmla="*/ 3842426 w 5108799"/>
              <a:gd name="connsiteY6" fmla="*/ 45305 h 1449396"/>
              <a:gd name="connsiteX7" fmla="*/ 4445541 w 5108799"/>
              <a:gd name="connsiteY7" fmla="*/ 249586 h 1449396"/>
              <a:gd name="connsiteX8" fmla="*/ 4221805 w 5108799"/>
              <a:gd name="connsiteY8" fmla="*/ 1144531 h 1449396"/>
              <a:gd name="connsiteX9" fmla="*/ 4737370 w 5108799"/>
              <a:gd name="connsiteY9" fmla="*/ 1154258 h 1449396"/>
              <a:gd name="connsiteX10" fmla="*/ 5107022 w 5108799"/>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221805 w 5107022"/>
              <a:gd name="connsiteY8" fmla="*/ 1144531 h 1449396"/>
              <a:gd name="connsiteX9" fmla="*/ 4737370 w 5107022"/>
              <a:gd name="connsiteY9" fmla="*/ 1154258 h 1449396"/>
              <a:gd name="connsiteX10" fmla="*/ 5107022 w 5107022"/>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357992 w 5107022"/>
              <a:gd name="connsiteY8" fmla="*/ 774880 h 1449396"/>
              <a:gd name="connsiteX9" fmla="*/ 4737370 w 5107022"/>
              <a:gd name="connsiteY9" fmla="*/ 1154258 h 1449396"/>
              <a:gd name="connsiteX10" fmla="*/ 5107022 w 5107022"/>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357992 w 5107022"/>
              <a:gd name="connsiteY8" fmla="*/ 774880 h 1449396"/>
              <a:gd name="connsiteX9" fmla="*/ 4805463 w 5107022"/>
              <a:gd name="connsiteY9" fmla="*/ 1008343 h 1449396"/>
              <a:gd name="connsiteX10" fmla="*/ 5107022 w 5107022"/>
              <a:gd name="connsiteY10" fmla="*/ 259314 h 1449396"/>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747112 h 2071490"/>
              <a:gd name="connsiteX1" fmla="*/ 573932 w 5107022"/>
              <a:gd name="connsiteY1" fmla="*/ 1029214 h 2071490"/>
              <a:gd name="connsiteX2" fmla="*/ 1225686 w 5107022"/>
              <a:gd name="connsiteY2" fmla="*/ 17538 h 2071490"/>
              <a:gd name="connsiteX3" fmla="*/ 1507787 w 5107022"/>
              <a:gd name="connsiteY3" fmla="*/ 2021435 h 2071490"/>
              <a:gd name="connsiteX4" fmla="*/ 2636196 w 5107022"/>
              <a:gd name="connsiteY4" fmla="*/ 1398865 h 2071490"/>
              <a:gd name="connsiteX5" fmla="*/ 2889115 w 5107022"/>
              <a:gd name="connsiteY5" fmla="*/ 659563 h 2071490"/>
              <a:gd name="connsiteX6" fmla="*/ 3842426 w 5107022"/>
              <a:gd name="connsiteY6" fmla="*/ 630380 h 2071490"/>
              <a:gd name="connsiteX7" fmla="*/ 4357992 w 5107022"/>
              <a:gd name="connsiteY7" fmla="*/ 1359955 h 2071490"/>
              <a:gd name="connsiteX8" fmla="*/ 4805463 w 5107022"/>
              <a:gd name="connsiteY8" fmla="*/ 1593418 h 2071490"/>
              <a:gd name="connsiteX9" fmla="*/ 5107022 w 5107022"/>
              <a:gd name="connsiteY9" fmla="*/ 844389 h 2071490"/>
              <a:gd name="connsiteX0" fmla="*/ 0 w 5107022"/>
              <a:gd name="connsiteY0" fmla="*/ 874114 h 1745262"/>
              <a:gd name="connsiteX1" fmla="*/ 573932 w 5107022"/>
              <a:gd name="connsiteY1" fmla="*/ 1156216 h 1745262"/>
              <a:gd name="connsiteX2" fmla="*/ 1225686 w 5107022"/>
              <a:gd name="connsiteY2" fmla="*/ 144540 h 1745262"/>
              <a:gd name="connsiteX3" fmla="*/ 2149813 w 5107022"/>
              <a:gd name="connsiteY3" fmla="*/ 154266 h 1745262"/>
              <a:gd name="connsiteX4" fmla="*/ 2636196 w 5107022"/>
              <a:gd name="connsiteY4" fmla="*/ 1525867 h 1745262"/>
              <a:gd name="connsiteX5" fmla="*/ 2889115 w 5107022"/>
              <a:gd name="connsiteY5" fmla="*/ 786565 h 1745262"/>
              <a:gd name="connsiteX6" fmla="*/ 3842426 w 5107022"/>
              <a:gd name="connsiteY6" fmla="*/ 757382 h 1745262"/>
              <a:gd name="connsiteX7" fmla="*/ 4357992 w 5107022"/>
              <a:gd name="connsiteY7" fmla="*/ 1486957 h 1745262"/>
              <a:gd name="connsiteX8" fmla="*/ 4805463 w 5107022"/>
              <a:gd name="connsiteY8" fmla="*/ 1720420 h 1745262"/>
              <a:gd name="connsiteX9" fmla="*/ 5107022 w 5107022"/>
              <a:gd name="connsiteY9" fmla="*/ 971391 h 1745262"/>
              <a:gd name="connsiteX0" fmla="*/ 0 w 5107022"/>
              <a:gd name="connsiteY0" fmla="*/ 803438 h 1674586"/>
              <a:gd name="connsiteX1" fmla="*/ 573932 w 5107022"/>
              <a:gd name="connsiteY1" fmla="*/ 1085540 h 1674586"/>
              <a:gd name="connsiteX2" fmla="*/ 1225686 w 5107022"/>
              <a:gd name="connsiteY2" fmla="*/ 73864 h 1674586"/>
              <a:gd name="connsiteX3" fmla="*/ 2149813 w 5107022"/>
              <a:gd name="connsiteY3" fmla="*/ 83590 h 1674586"/>
              <a:gd name="connsiteX4" fmla="*/ 2665379 w 5107022"/>
              <a:gd name="connsiteY4" fmla="*/ 132229 h 1674586"/>
              <a:gd name="connsiteX5" fmla="*/ 2889115 w 5107022"/>
              <a:gd name="connsiteY5" fmla="*/ 715889 h 1674586"/>
              <a:gd name="connsiteX6" fmla="*/ 3842426 w 5107022"/>
              <a:gd name="connsiteY6" fmla="*/ 686706 h 1674586"/>
              <a:gd name="connsiteX7" fmla="*/ 4357992 w 5107022"/>
              <a:gd name="connsiteY7" fmla="*/ 1416281 h 1674586"/>
              <a:gd name="connsiteX8" fmla="*/ 4805463 w 5107022"/>
              <a:gd name="connsiteY8" fmla="*/ 1649744 h 1674586"/>
              <a:gd name="connsiteX9" fmla="*/ 5107022 w 5107022"/>
              <a:gd name="connsiteY9" fmla="*/ 900715 h 1674586"/>
              <a:gd name="connsiteX0" fmla="*/ 0 w 5107022"/>
              <a:gd name="connsiteY0" fmla="*/ 803438 h 1674586"/>
              <a:gd name="connsiteX1" fmla="*/ 573932 w 5107022"/>
              <a:gd name="connsiteY1" fmla="*/ 1085540 h 1674586"/>
              <a:gd name="connsiteX2" fmla="*/ 1225686 w 5107022"/>
              <a:gd name="connsiteY2" fmla="*/ 73864 h 1674586"/>
              <a:gd name="connsiteX3" fmla="*/ 2149813 w 5107022"/>
              <a:gd name="connsiteY3" fmla="*/ 83590 h 1674586"/>
              <a:gd name="connsiteX4" fmla="*/ 2665379 w 5107022"/>
              <a:gd name="connsiteY4" fmla="*/ 132229 h 1674586"/>
              <a:gd name="connsiteX5" fmla="*/ 3287949 w 5107022"/>
              <a:gd name="connsiteY5" fmla="*/ 219778 h 1674586"/>
              <a:gd name="connsiteX6" fmla="*/ 3842426 w 5107022"/>
              <a:gd name="connsiteY6" fmla="*/ 686706 h 1674586"/>
              <a:gd name="connsiteX7" fmla="*/ 4357992 w 5107022"/>
              <a:gd name="connsiteY7" fmla="*/ 1416281 h 1674586"/>
              <a:gd name="connsiteX8" fmla="*/ 4805463 w 5107022"/>
              <a:gd name="connsiteY8" fmla="*/ 1649744 h 1674586"/>
              <a:gd name="connsiteX9" fmla="*/ 5107022 w 5107022"/>
              <a:gd name="connsiteY9" fmla="*/ 900715 h 1674586"/>
              <a:gd name="connsiteX0" fmla="*/ 0 w 5107022"/>
              <a:gd name="connsiteY0" fmla="*/ 806739 h 1677887"/>
              <a:gd name="connsiteX1" fmla="*/ 573932 w 5107022"/>
              <a:gd name="connsiteY1" fmla="*/ 1088841 h 1677887"/>
              <a:gd name="connsiteX2" fmla="*/ 1225686 w 5107022"/>
              <a:gd name="connsiteY2" fmla="*/ 77165 h 1677887"/>
              <a:gd name="connsiteX3" fmla="*/ 2149813 w 5107022"/>
              <a:gd name="connsiteY3" fmla="*/ 86891 h 1677887"/>
              <a:gd name="connsiteX4" fmla="*/ 3287949 w 5107022"/>
              <a:gd name="connsiteY4" fmla="*/ 223079 h 1677887"/>
              <a:gd name="connsiteX5" fmla="*/ 3842426 w 5107022"/>
              <a:gd name="connsiteY5" fmla="*/ 690007 h 1677887"/>
              <a:gd name="connsiteX6" fmla="*/ 4357992 w 5107022"/>
              <a:gd name="connsiteY6" fmla="*/ 1419582 h 1677887"/>
              <a:gd name="connsiteX7" fmla="*/ 4805463 w 5107022"/>
              <a:gd name="connsiteY7" fmla="*/ 1653045 h 1677887"/>
              <a:gd name="connsiteX8" fmla="*/ 5107022 w 5107022"/>
              <a:gd name="connsiteY8" fmla="*/ 904016 h 1677887"/>
              <a:gd name="connsiteX0" fmla="*/ 0 w 5107022"/>
              <a:gd name="connsiteY0" fmla="*/ 782073 h 1653221"/>
              <a:gd name="connsiteX1" fmla="*/ 573932 w 5107022"/>
              <a:gd name="connsiteY1" fmla="*/ 1064175 h 1653221"/>
              <a:gd name="connsiteX2" fmla="*/ 1225686 w 5107022"/>
              <a:gd name="connsiteY2" fmla="*/ 52499 h 1653221"/>
              <a:gd name="connsiteX3" fmla="*/ 3287949 w 5107022"/>
              <a:gd name="connsiteY3" fmla="*/ 198413 h 1653221"/>
              <a:gd name="connsiteX4" fmla="*/ 3842426 w 5107022"/>
              <a:gd name="connsiteY4" fmla="*/ 665341 h 1653221"/>
              <a:gd name="connsiteX5" fmla="*/ 4357992 w 5107022"/>
              <a:gd name="connsiteY5" fmla="*/ 1394916 h 1653221"/>
              <a:gd name="connsiteX6" fmla="*/ 4805463 w 5107022"/>
              <a:gd name="connsiteY6" fmla="*/ 1628379 h 1653221"/>
              <a:gd name="connsiteX7" fmla="*/ 5107022 w 5107022"/>
              <a:gd name="connsiteY7" fmla="*/ 879350 h 1653221"/>
              <a:gd name="connsiteX0" fmla="*/ 0 w 5107022"/>
              <a:gd name="connsiteY0" fmla="*/ 736132 h 1607280"/>
              <a:gd name="connsiteX1" fmla="*/ 573932 w 5107022"/>
              <a:gd name="connsiteY1" fmla="*/ 1018234 h 1607280"/>
              <a:gd name="connsiteX2" fmla="*/ 1225686 w 5107022"/>
              <a:gd name="connsiteY2" fmla="*/ 6558 h 1607280"/>
              <a:gd name="connsiteX3" fmla="*/ 3842426 w 5107022"/>
              <a:gd name="connsiteY3" fmla="*/ 619400 h 1607280"/>
              <a:gd name="connsiteX4" fmla="*/ 4357992 w 5107022"/>
              <a:gd name="connsiteY4" fmla="*/ 1348975 h 1607280"/>
              <a:gd name="connsiteX5" fmla="*/ 4805463 w 5107022"/>
              <a:gd name="connsiteY5" fmla="*/ 1582438 h 1607280"/>
              <a:gd name="connsiteX6" fmla="*/ 5107022 w 5107022"/>
              <a:gd name="connsiteY6" fmla="*/ 833409 h 1607280"/>
              <a:gd name="connsiteX0" fmla="*/ 0 w 5107022"/>
              <a:gd name="connsiteY0" fmla="*/ 830226 h 1715559"/>
              <a:gd name="connsiteX1" fmla="*/ 573932 w 5107022"/>
              <a:gd name="connsiteY1" fmla="*/ 1112328 h 1715559"/>
              <a:gd name="connsiteX2" fmla="*/ 1225686 w 5107022"/>
              <a:gd name="connsiteY2" fmla="*/ 100652 h 1715559"/>
              <a:gd name="connsiteX3" fmla="*/ 3647873 w 5107022"/>
              <a:gd name="connsiteY3" fmla="*/ 188200 h 1715559"/>
              <a:gd name="connsiteX4" fmla="*/ 4357992 w 5107022"/>
              <a:gd name="connsiteY4" fmla="*/ 1443069 h 1715559"/>
              <a:gd name="connsiteX5" fmla="*/ 4805463 w 5107022"/>
              <a:gd name="connsiteY5" fmla="*/ 1676532 h 1715559"/>
              <a:gd name="connsiteX6" fmla="*/ 5107022 w 5107022"/>
              <a:gd name="connsiteY6" fmla="*/ 927503 h 1715559"/>
              <a:gd name="connsiteX0" fmla="*/ 0 w 5107022"/>
              <a:gd name="connsiteY0" fmla="*/ 806883 h 1692216"/>
              <a:gd name="connsiteX1" fmla="*/ 642026 w 5107022"/>
              <a:gd name="connsiteY1" fmla="*/ 748517 h 1692216"/>
              <a:gd name="connsiteX2" fmla="*/ 1225686 w 5107022"/>
              <a:gd name="connsiteY2" fmla="*/ 77309 h 1692216"/>
              <a:gd name="connsiteX3" fmla="*/ 3647873 w 5107022"/>
              <a:gd name="connsiteY3" fmla="*/ 164857 h 1692216"/>
              <a:gd name="connsiteX4" fmla="*/ 4357992 w 5107022"/>
              <a:gd name="connsiteY4" fmla="*/ 1419726 h 1692216"/>
              <a:gd name="connsiteX5" fmla="*/ 4805463 w 5107022"/>
              <a:gd name="connsiteY5" fmla="*/ 1653189 h 1692216"/>
              <a:gd name="connsiteX6" fmla="*/ 5107022 w 5107022"/>
              <a:gd name="connsiteY6" fmla="*/ 904160 h 1692216"/>
              <a:gd name="connsiteX0" fmla="*/ 0 w 5107022"/>
              <a:gd name="connsiteY0" fmla="*/ 820796 h 1667102"/>
              <a:gd name="connsiteX1" fmla="*/ 642026 w 5107022"/>
              <a:gd name="connsiteY1" fmla="*/ 762430 h 1667102"/>
              <a:gd name="connsiteX2" fmla="*/ 1225686 w 5107022"/>
              <a:gd name="connsiteY2" fmla="*/ 91222 h 1667102"/>
              <a:gd name="connsiteX3" fmla="*/ 3647873 w 5107022"/>
              <a:gd name="connsiteY3" fmla="*/ 178770 h 1667102"/>
              <a:gd name="connsiteX4" fmla="*/ 4805463 w 5107022"/>
              <a:gd name="connsiteY4" fmla="*/ 1667102 h 1667102"/>
              <a:gd name="connsiteX5" fmla="*/ 5107022 w 5107022"/>
              <a:gd name="connsiteY5" fmla="*/ 918073 h 1667102"/>
              <a:gd name="connsiteX0" fmla="*/ 0 w 5107022"/>
              <a:gd name="connsiteY0" fmla="*/ 830562 h 1832511"/>
              <a:gd name="connsiteX1" fmla="*/ 642026 w 5107022"/>
              <a:gd name="connsiteY1" fmla="*/ 772196 h 1832511"/>
              <a:gd name="connsiteX2" fmla="*/ 1225686 w 5107022"/>
              <a:gd name="connsiteY2" fmla="*/ 100988 h 1832511"/>
              <a:gd name="connsiteX3" fmla="*/ 3647873 w 5107022"/>
              <a:gd name="connsiteY3" fmla="*/ 188536 h 1832511"/>
              <a:gd name="connsiteX4" fmla="*/ 4669276 w 5107022"/>
              <a:gd name="connsiteY4" fmla="*/ 1832511 h 1832511"/>
              <a:gd name="connsiteX5" fmla="*/ 5107022 w 5107022"/>
              <a:gd name="connsiteY5" fmla="*/ 927839 h 1832511"/>
              <a:gd name="connsiteX0" fmla="*/ 0 w 5107022"/>
              <a:gd name="connsiteY0" fmla="*/ 830562 h 1837031"/>
              <a:gd name="connsiteX1" fmla="*/ 642026 w 5107022"/>
              <a:gd name="connsiteY1" fmla="*/ 772196 h 1837031"/>
              <a:gd name="connsiteX2" fmla="*/ 1225686 w 5107022"/>
              <a:gd name="connsiteY2" fmla="*/ 100988 h 1837031"/>
              <a:gd name="connsiteX3" fmla="*/ 3647873 w 5107022"/>
              <a:gd name="connsiteY3" fmla="*/ 188536 h 1837031"/>
              <a:gd name="connsiteX4" fmla="*/ 4669276 w 5107022"/>
              <a:gd name="connsiteY4" fmla="*/ 1832511 h 1837031"/>
              <a:gd name="connsiteX5" fmla="*/ 5107022 w 5107022"/>
              <a:gd name="connsiteY5" fmla="*/ 927839 h 1837031"/>
              <a:gd name="connsiteX0" fmla="*/ 0 w 5107022"/>
              <a:gd name="connsiteY0" fmla="*/ 830562 h 1832546"/>
              <a:gd name="connsiteX1" fmla="*/ 642026 w 5107022"/>
              <a:gd name="connsiteY1" fmla="*/ 772196 h 1832546"/>
              <a:gd name="connsiteX2" fmla="*/ 1225686 w 5107022"/>
              <a:gd name="connsiteY2" fmla="*/ 100988 h 1832546"/>
              <a:gd name="connsiteX3" fmla="*/ 3647873 w 5107022"/>
              <a:gd name="connsiteY3" fmla="*/ 188536 h 1832546"/>
              <a:gd name="connsiteX4" fmla="*/ 4669276 w 5107022"/>
              <a:gd name="connsiteY4" fmla="*/ 1832511 h 1832546"/>
              <a:gd name="connsiteX5" fmla="*/ 5107022 w 5107022"/>
              <a:gd name="connsiteY5" fmla="*/ 927839 h 1832546"/>
              <a:gd name="connsiteX0" fmla="*/ 0 w 5107022"/>
              <a:gd name="connsiteY0" fmla="*/ 826250 h 1760142"/>
              <a:gd name="connsiteX1" fmla="*/ 642026 w 5107022"/>
              <a:gd name="connsiteY1" fmla="*/ 767884 h 1760142"/>
              <a:gd name="connsiteX2" fmla="*/ 1225686 w 5107022"/>
              <a:gd name="connsiteY2" fmla="*/ 96676 h 1760142"/>
              <a:gd name="connsiteX3" fmla="*/ 3647873 w 5107022"/>
              <a:gd name="connsiteY3" fmla="*/ 184224 h 1760142"/>
              <a:gd name="connsiteX4" fmla="*/ 4533089 w 5107022"/>
              <a:gd name="connsiteY4" fmla="*/ 1760105 h 1760142"/>
              <a:gd name="connsiteX5" fmla="*/ 5107022 w 5107022"/>
              <a:gd name="connsiteY5" fmla="*/ 923527 h 1760142"/>
              <a:gd name="connsiteX0" fmla="*/ 0 w 5107022"/>
              <a:gd name="connsiteY0" fmla="*/ 781029 h 878306"/>
              <a:gd name="connsiteX1" fmla="*/ 642026 w 5107022"/>
              <a:gd name="connsiteY1" fmla="*/ 722663 h 878306"/>
              <a:gd name="connsiteX2" fmla="*/ 1225686 w 5107022"/>
              <a:gd name="connsiteY2" fmla="*/ 51455 h 878306"/>
              <a:gd name="connsiteX3" fmla="*/ 3647873 w 5107022"/>
              <a:gd name="connsiteY3" fmla="*/ 139003 h 878306"/>
              <a:gd name="connsiteX4" fmla="*/ 5107022 w 5107022"/>
              <a:gd name="connsiteY4" fmla="*/ 878306 h 878306"/>
              <a:gd name="connsiteX0" fmla="*/ 0 w 3647873"/>
              <a:gd name="connsiteY0" fmla="*/ 781029 h 820169"/>
              <a:gd name="connsiteX1" fmla="*/ 642026 w 3647873"/>
              <a:gd name="connsiteY1" fmla="*/ 722663 h 820169"/>
              <a:gd name="connsiteX2" fmla="*/ 1225686 w 3647873"/>
              <a:gd name="connsiteY2" fmla="*/ 51455 h 820169"/>
              <a:gd name="connsiteX3" fmla="*/ 3647873 w 3647873"/>
              <a:gd name="connsiteY3" fmla="*/ 139003 h 820169"/>
              <a:gd name="connsiteX0" fmla="*/ 0 w 2169269"/>
              <a:gd name="connsiteY0" fmla="*/ 883823 h 922963"/>
              <a:gd name="connsiteX1" fmla="*/ 642026 w 2169269"/>
              <a:gd name="connsiteY1" fmla="*/ 825457 h 922963"/>
              <a:gd name="connsiteX2" fmla="*/ 1225686 w 2169269"/>
              <a:gd name="connsiteY2" fmla="*/ 154249 h 922963"/>
              <a:gd name="connsiteX3" fmla="*/ 2169269 w 2169269"/>
              <a:gd name="connsiteY3" fmla="*/ 66699 h 922963"/>
              <a:gd name="connsiteX0" fmla="*/ 0 w 2169269"/>
              <a:gd name="connsiteY0" fmla="*/ 823481 h 862621"/>
              <a:gd name="connsiteX1" fmla="*/ 642026 w 2169269"/>
              <a:gd name="connsiteY1" fmla="*/ 765115 h 862621"/>
              <a:gd name="connsiteX2" fmla="*/ 1225686 w 2169269"/>
              <a:gd name="connsiteY2" fmla="*/ 93907 h 862621"/>
              <a:gd name="connsiteX3" fmla="*/ 2169269 w 2169269"/>
              <a:gd name="connsiteY3" fmla="*/ 6357 h 862621"/>
              <a:gd name="connsiteX0" fmla="*/ 0 w 2169269"/>
              <a:gd name="connsiteY0" fmla="*/ 817124 h 860980"/>
              <a:gd name="connsiteX1" fmla="*/ 642026 w 2169269"/>
              <a:gd name="connsiteY1" fmla="*/ 758758 h 860980"/>
              <a:gd name="connsiteX2" fmla="*/ 2169269 w 2169269"/>
              <a:gd name="connsiteY2" fmla="*/ 0 h 860980"/>
              <a:gd name="connsiteX0" fmla="*/ 0 w 2169269"/>
              <a:gd name="connsiteY0" fmla="*/ 817124 h 860980"/>
              <a:gd name="connsiteX1" fmla="*/ 642026 w 2169269"/>
              <a:gd name="connsiteY1" fmla="*/ 758758 h 860980"/>
              <a:gd name="connsiteX2" fmla="*/ 2169269 w 2169269"/>
              <a:gd name="connsiteY2" fmla="*/ 0 h 860980"/>
              <a:gd name="connsiteX0" fmla="*/ 0 w 2169269"/>
              <a:gd name="connsiteY0" fmla="*/ 817124 h 860980"/>
              <a:gd name="connsiteX1" fmla="*/ 642026 w 2169269"/>
              <a:gd name="connsiteY1" fmla="*/ 758758 h 860980"/>
              <a:gd name="connsiteX2" fmla="*/ 2169269 w 2169269"/>
              <a:gd name="connsiteY2" fmla="*/ 0 h 860980"/>
              <a:gd name="connsiteX0" fmla="*/ 0 w 2169269"/>
              <a:gd name="connsiteY0" fmla="*/ 817124 h 832810"/>
              <a:gd name="connsiteX1" fmla="*/ 768485 w 2169269"/>
              <a:gd name="connsiteY1" fmla="*/ 632299 h 832810"/>
              <a:gd name="connsiteX2" fmla="*/ 2169269 w 2169269"/>
              <a:gd name="connsiteY2" fmla="*/ 0 h 832810"/>
              <a:gd name="connsiteX0" fmla="*/ 0 w 2169269"/>
              <a:gd name="connsiteY0" fmla="*/ 817124 h 832810"/>
              <a:gd name="connsiteX1" fmla="*/ 768485 w 2169269"/>
              <a:gd name="connsiteY1" fmla="*/ 632299 h 832810"/>
              <a:gd name="connsiteX2" fmla="*/ 2169269 w 2169269"/>
              <a:gd name="connsiteY2" fmla="*/ 0 h 832810"/>
              <a:gd name="connsiteX0" fmla="*/ 0 w 2169269"/>
              <a:gd name="connsiteY0" fmla="*/ 817124 h 850659"/>
              <a:gd name="connsiteX1" fmla="*/ 768485 w 2169269"/>
              <a:gd name="connsiteY1" fmla="*/ 632299 h 850659"/>
              <a:gd name="connsiteX2" fmla="*/ 2169269 w 2169269"/>
              <a:gd name="connsiteY2" fmla="*/ 0 h 850659"/>
              <a:gd name="connsiteX0" fmla="*/ 0 w 2169269"/>
              <a:gd name="connsiteY0" fmla="*/ 817124 h 833863"/>
              <a:gd name="connsiteX1" fmla="*/ 825879 w 2169269"/>
              <a:gd name="connsiteY1" fmla="*/ 535023 h 833863"/>
              <a:gd name="connsiteX2" fmla="*/ 2169269 w 2169269"/>
              <a:gd name="connsiteY2" fmla="*/ 0 h 833863"/>
              <a:gd name="connsiteX0" fmla="*/ 0 w 2169269"/>
              <a:gd name="connsiteY0" fmla="*/ 817124 h 817124"/>
              <a:gd name="connsiteX1" fmla="*/ 825879 w 2169269"/>
              <a:gd name="connsiteY1" fmla="*/ 535023 h 817124"/>
              <a:gd name="connsiteX2" fmla="*/ 2169269 w 2169269"/>
              <a:gd name="connsiteY2" fmla="*/ 0 h 817124"/>
              <a:gd name="connsiteX0" fmla="*/ 0 w 2169269"/>
              <a:gd name="connsiteY0" fmla="*/ 817124 h 817124"/>
              <a:gd name="connsiteX1" fmla="*/ 825879 w 2169269"/>
              <a:gd name="connsiteY1" fmla="*/ 535023 h 817124"/>
              <a:gd name="connsiteX2" fmla="*/ 2169269 w 2169269"/>
              <a:gd name="connsiteY2" fmla="*/ 0 h 817124"/>
              <a:gd name="connsiteX0" fmla="*/ 0 w 2169269"/>
              <a:gd name="connsiteY0" fmla="*/ 817124 h 817124"/>
              <a:gd name="connsiteX1" fmla="*/ 2169269 w 2169269"/>
              <a:gd name="connsiteY1" fmla="*/ 0 h 817124"/>
              <a:gd name="connsiteX0" fmla="*/ 0 w 2169269"/>
              <a:gd name="connsiteY0" fmla="*/ 817124 h 817124"/>
              <a:gd name="connsiteX1" fmla="*/ 2169269 w 2169269"/>
              <a:gd name="connsiteY1" fmla="*/ 0 h 817124"/>
              <a:gd name="connsiteX0" fmla="*/ 0 w 2169269"/>
              <a:gd name="connsiteY0" fmla="*/ 817124 h 817124"/>
              <a:gd name="connsiteX1" fmla="*/ 2169269 w 2169269"/>
              <a:gd name="connsiteY1" fmla="*/ 0 h 817124"/>
              <a:gd name="connsiteX0" fmla="*/ 0 w 2169269"/>
              <a:gd name="connsiteY0" fmla="*/ 817124 h 819211"/>
              <a:gd name="connsiteX1" fmla="*/ 2169269 w 2169269"/>
              <a:gd name="connsiteY1" fmla="*/ 0 h 819211"/>
              <a:gd name="connsiteX0" fmla="*/ 0 w 2169269"/>
              <a:gd name="connsiteY0" fmla="*/ 817124 h 819099"/>
              <a:gd name="connsiteX1" fmla="*/ 2169269 w 2169269"/>
              <a:gd name="connsiteY1" fmla="*/ 0 h 819099"/>
            </a:gdLst>
            <a:ahLst/>
            <a:cxnLst>
              <a:cxn ang="0">
                <a:pos x="connsiteX0" y="connsiteY0"/>
              </a:cxn>
              <a:cxn ang="0">
                <a:pos x="connsiteX1" y="connsiteY1"/>
              </a:cxn>
            </a:cxnLst>
            <a:rect l="l" t="t" r="r" b="b"/>
            <a:pathLst>
              <a:path w="2169269" h="819099">
                <a:moveTo>
                  <a:pt x="0" y="817124"/>
                </a:moveTo>
                <a:cubicBezTo>
                  <a:pt x="1249199" y="865762"/>
                  <a:pt x="250477" y="1"/>
                  <a:pt x="2169269" y="0"/>
                </a:cubicBez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7E5A128E-E127-513C-0D00-57D354BF409A}"/>
              </a:ext>
            </a:extLst>
          </p:cNvPr>
          <p:cNvSpPr/>
          <p:nvPr/>
        </p:nvSpPr>
        <p:spPr>
          <a:xfrm>
            <a:off x="5045592" y="1272221"/>
            <a:ext cx="358123" cy="164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76">
            <a:extLst>
              <a:ext uri="{FF2B5EF4-FFF2-40B4-BE49-F238E27FC236}">
                <a16:creationId xmlns:a16="http://schemas.microsoft.com/office/drawing/2014/main" id="{9F5C2FF1-5492-A58E-2D3F-159213955E69}"/>
              </a:ext>
            </a:extLst>
          </p:cNvPr>
          <p:cNvSpPr/>
          <p:nvPr/>
        </p:nvSpPr>
        <p:spPr>
          <a:xfrm>
            <a:off x="5400658" y="1358703"/>
            <a:ext cx="2037981" cy="1410578"/>
          </a:xfrm>
          <a:custGeom>
            <a:avLst/>
            <a:gdLst>
              <a:gd name="connsiteX0" fmla="*/ 0 w 5126195"/>
              <a:gd name="connsiteY0" fmla="*/ 162037 h 1449396"/>
              <a:gd name="connsiteX1" fmla="*/ 573932 w 5126195"/>
              <a:gd name="connsiteY1" fmla="*/ 444139 h 1449396"/>
              <a:gd name="connsiteX2" fmla="*/ 836579 w 5126195"/>
              <a:gd name="connsiteY2" fmla="*/ 1173714 h 1449396"/>
              <a:gd name="connsiteX3" fmla="*/ 1507787 w 5126195"/>
              <a:gd name="connsiteY3" fmla="*/ 1436360 h 1449396"/>
              <a:gd name="connsiteX4" fmla="*/ 2636196 w 5126195"/>
              <a:gd name="connsiteY4" fmla="*/ 813790 h 1449396"/>
              <a:gd name="connsiteX5" fmla="*/ 2889115 w 5126195"/>
              <a:gd name="connsiteY5" fmla="*/ 74488 h 1449396"/>
              <a:gd name="connsiteX6" fmla="*/ 3842426 w 5126195"/>
              <a:gd name="connsiteY6" fmla="*/ 45305 h 1449396"/>
              <a:gd name="connsiteX7" fmla="*/ 4445541 w 5126195"/>
              <a:gd name="connsiteY7" fmla="*/ 249586 h 1449396"/>
              <a:gd name="connsiteX8" fmla="*/ 4221805 w 5126195"/>
              <a:gd name="connsiteY8" fmla="*/ 1144531 h 1449396"/>
              <a:gd name="connsiteX9" fmla="*/ 5009745 w 5126195"/>
              <a:gd name="connsiteY9" fmla="*/ 1261262 h 1449396"/>
              <a:gd name="connsiteX10" fmla="*/ 5107022 w 5126195"/>
              <a:gd name="connsiteY10" fmla="*/ 259314 h 1449396"/>
              <a:gd name="connsiteX0" fmla="*/ 0 w 5108799"/>
              <a:gd name="connsiteY0" fmla="*/ 162037 h 1449396"/>
              <a:gd name="connsiteX1" fmla="*/ 573932 w 5108799"/>
              <a:gd name="connsiteY1" fmla="*/ 444139 h 1449396"/>
              <a:gd name="connsiteX2" fmla="*/ 836579 w 5108799"/>
              <a:gd name="connsiteY2" fmla="*/ 1173714 h 1449396"/>
              <a:gd name="connsiteX3" fmla="*/ 1507787 w 5108799"/>
              <a:gd name="connsiteY3" fmla="*/ 1436360 h 1449396"/>
              <a:gd name="connsiteX4" fmla="*/ 2636196 w 5108799"/>
              <a:gd name="connsiteY4" fmla="*/ 813790 h 1449396"/>
              <a:gd name="connsiteX5" fmla="*/ 2889115 w 5108799"/>
              <a:gd name="connsiteY5" fmla="*/ 74488 h 1449396"/>
              <a:gd name="connsiteX6" fmla="*/ 3842426 w 5108799"/>
              <a:gd name="connsiteY6" fmla="*/ 45305 h 1449396"/>
              <a:gd name="connsiteX7" fmla="*/ 4445541 w 5108799"/>
              <a:gd name="connsiteY7" fmla="*/ 249586 h 1449396"/>
              <a:gd name="connsiteX8" fmla="*/ 4221805 w 5108799"/>
              <a:gd name="connsiteY8" fmla="*/ 1144531 h 1449396"/>
              <a:gd name="connsiteX9" fmla="*/ 4737370 w 5108799"/>
              <a:gd name="connsiteY9" fmla="*/ 1154258 h 1449396"/>
              <a:gd name="connsiteX10" fmla="*/ 5107022 w 5108799"/>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221805 w 5107022"/>
              <a:gd name="connsiteY8" fmla="*/ 1144531 h 1449396"/>
              <a:gd name="connsiteX9" fmla="*/ 4737370 w 5107022"/>
              <a:gd name="connsiteY9" fmla="*/ 1154258 h 1449396"/>
              <a:gd name="connsiteX10" fmla="*/ 5107022 w 5107022"/>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357992 w 5107022"/>
              <a:gd name="connsiteY8" fmla="*/ 774880 h 1449396"/>
              <a:gd name="connsiteX9" fmla="*/ 4737370 w 5107022"/>
              <a:gd name="connsiteY9" fmla="*/ 1154258 h 1449396"/>
              <a:gd name="connsiteX10" fmla="*/ 5107022 w 5107022"/>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357992 w 5107022"/>
              <a:gd name="connsiteY8" fmla="*/ 774880 h 1449396"/>
              <a:gd name="connsiteX9" fmla="*/ 4805463 w 5107022"/>
              <a:gd name="connsiteY9" fmla="*/ 1008343 h 1449396"/>
              <a:gd name="connsiteX10" fmla="*/ 5107022 w 5107022"/>
              <a:gd name="connsiteY10" fmla="*/ 259314 h 1449396"/>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747112 h 2071490"/>
              <a:gd name="connsiteX1" fmla="*/ 573932 w 5107022"/>
              <a:gd name="connsiteY1" fmla="*/ 1029214 h 2071490"/>
              <a:gd name="connsiteX2" fmla="*/ 1225686 w 5107022"/>
              <a:gd name="connsiteY2" fmla="*/ 17538 h 2071490"/>
              <a:gd name="connsiteX3" fmla="*/ 1507787 w 5107022"/>
              <a:gd name="connsiteY3" fmla="*/ 2021435 h 2071490"/>
              <a:gd name="connsiteX4" fmla="*/ 2636196 w 5107022"/>
              <a:gd name="connsiteY4" fmla="*/ 1398865 h 2071490"/>
              <a:gd name="connsiteX5" fmla="*/ 2889115 w 5107022"/>
              <a:gd name="connsiteY5" fmla="*/ 659563 h 2071490"/>
              <a:gd name="connsiteX6" fmla="*/ 3842426 w 5107022"/>
              <a:gd name="connsiteY6" fmla="*/ 630380 h 2071490"/>
              <a:gd name="connsiteX7" fmla="*/ 4357992 w 5107022"/>
              <a:gd name="connsiteY7" fmla="*/ 1359955 h 2071490"/>
              <a:gd name="connsiteX8" fmla="*/ 4805463 w 5107022"/>
              <a:gd name="connsiteY8" fmla="*/ 1593418 h 2071490"/>
              <a:gd name="connsiteX9" fmla="*/ 5107022 w 5107022"/>
              <a:gd name="connsiteY9" fmla="*/ 844389 h 2071490"/>
              <a:gd name="connsiteX0" fmla="*/ 0 w 5107022"/>
              <a:gd name="connsiteY0" fmla="*/ 874114 h 1745262"/>
              <a:gd name="connsiteX1" fmla="*/ 573932 w 5107022"/>
              <a:gd name="connsiteY1" fmla="*/ 1156216 h 1745262"/>
              <a:gd name="connsiteX2" fmla="*/ 1225686 w 5107022"/>
              <a:gd name="connsiteY2" fmla="*/ 144540 h 1745262"/>
              <a:gd name="connsiteX3" fmla="*/ 2149813 w 5107022"/>
              <a:gd name="connsiteY3" fmla="*/ 154266 h 1745262"/>
              <a:gd name="connsiteX4" fmla="*/ 2636196 w 5107022"/>
              <a:gd name="connsiteY4" fmla="*/ 1525867 h 1745262"/>
              <a:gd name="connsiteX5" fmla="*/ 2889115 w 5107022"/>
              <a:gd name="connsiteY5" fmla="*/ 786565 h 1745262"/>
              <a:gd name="connsiteX6" fmla="*/ 3842426 w 5107022"/>
              <a:gd name="connsiteY6" fmla="*/ 757382 h 1745262"/>
              <a:gd name="connsiteX7" fmla="*/ 4357992 w 5107022"/>
              <a:gd name="connsiteY7" fmla="*/ 1486957 h 1745262"/>
              <a:gd name="connsiteX8" fmla="*/ 4805463 w 5107022"/>
              <a:gd name="connsiteY8" fmla="*/ 1720420 h 1745262"/>
              <a:gd name="connsiteX9" fmla="*/ 5107022 w 5107022"/>
              <a:gd name="connsiteY9" fmla="*/ 971391 h 1745262"/>
              <a:gd name="connsiteX0" fmla="*/ 0 w 5107022"/>
              <a:gd name="connsiteY0" fmla="*/ 803438 h 1674586"/>
              <a:gd name="connsiteX1" fmla="*/ 573932 w 5107022"/>
              <a:gd name="connsiteY1" fmla="*/ 1085540 h 1674586"/>
              <a:gd name="connsiteX2" fmla="*/ 1225686 w 5107022"/>
              <a:gd name="connsiteY2" fmla="*/ 73864 h 1674586"/>
              <a:gd name="connsiteX3" fmla="*/ 2149813 w 5107022"/>
              <a:gd name="connsiteY3" fmla="*/ 83590 h 1674586"/>
              <a:gd name="connsiteX4" fmla="*/ 2665379 w 5107022"/>
              <a:gd name="connsiteY4" fmla="*/ 132229 h 1674586"/>
              <a:gd name="connsiteX5" fmla="*/ 2889115 w 5107022"/>
              <a:gd name="connsiteY5" fmla="*/ 715889 h 1674586"/>
              <a:gd name="connsiteX6" fmla="*/ 3842426 w 5107022"/>
              <a:gd name="connsiteY6" fmla="*/ 686706 h 1674586"/>
              <a:gd name="connsiteX7" fmla="*/ 4357992 w 5107022"/>
              <a:gd name="connsiteY7" fmla="*/ 1416281 h 1674586"/>
              <a:gd name="connsiteX8" fmla="*/ 4805463 w 5107022"/>
              <a:gd name="connsiteY8" fmla="*/ 1649744 h 1674586"/>
              <a:gd name="connsiteX9" fmla="*/ 5107022 w 5107022"/>
              <a:gd name="connsiteY9" fmla="*/ 900715 h 1674586"/>
              <a:gd name="connsiteX0" fmla="*/ 0 w 5107022"/>
              <a:gd name="connsiteY0" fmla="*/ 803438 h 1674586"/>
              <a:gd name="connsiteX1" fmla="*/ 573932 w 5107022"/>
              <a:gd name="connsiteY1" fmla="*/ 1085540 h 1674586"/>
              <a:gd name="connsiteX2" fmla="*/ 1225686 w 5107022"/>
              <a:gd name="connsiteY2" fmla="*/ 73864 h 1674586"/>
              <a:gd name="connsiteX3" fmla="*/ 2149813 w 5107022"/>
              <a:gd name="connsiteY3" fmla="*/ 83590 h 1674586"/>
              <a:gd name="connsiteX4" fmla="*/ 2665379 w 5107022"/>
              <a:gd name="connsiteY4" fmla="*/ 132229 h 1674586"/>
              <a:gd name="connsiteX5" fmla="*/ 3287949 w 5107022"/>
              <a:gd name="connsiteY5" fmla="*/ 219778 h 1674586"/>
              <a:gd name="connsiteX6" fmla="*/ 3842426 w 5107022"/>
              <a:gd name="connsiteY6" fmla="*/ 686706 h 1674586"/>
              <a:gd name="connsiteX7" fmla="*/ 4357992 w 5107022"/>
              <a:gd name="connsiteY7" fmla="*/ 1416281 h 1674586"/>
              <a:gd name="connsiteX8" fmla="*/ 4805463 w 5107022"/>
              <a:gd name="connsiteY8" fmla="*/ 1649744 h 1674586"/>
              <a:gd name="connsiteX9" fmla="*/ 5107022 w 5107022"/>
              <a:gd name="connsiteY9" fmla="*/ 900715 h 1674586"/>
              <a:gd name="connsiteX0" fmla="*/ 0 w 5107022"/>
              <a:gd name="connsiteY0" fmla="*/ 806739 h 1677887"/>
              <a:gd name="connsiteX1" fmla="*/ 573932 w 5107022"/>
              <a:gd name="connsiteY1" fmla="*/ 1088841 h 1677887"/>
              <a:gd name="connsiteX2" fmla="*/ 1225686 w 5107022"/>
              <a:gd name="connsiteY2" fmla="*/ 77165 h 1677887"/>
              <a:gd name="connsiteX3" fmla="*/ 2149813 w 5107022"/>
              <a:gd name="connsiteY3" fmla="*/ 86891 h 1677887"/>
              <a:gd name="connsiteX4" fmla="*/ 3287949 w 5107022"/>
              <a:gd name="connsiteY4" fmla="*/ 223079 h 1677887"/>
              <a:gd name="connsiteX5" fmla="*/ 3842426 w 5107022"/>
              <a:gd name="connsiteY5" fmla="*/ 690007 h 1677887"/>
              <a:gd name="connsiteX6" fmla="*/ 4357992 w 5107022"/>
              <a:gd name="connsiteY6" fmla="*/ 1419582 h 1677887"/>
              <a:gd name="connsiteX7" fmla="*/ 4805463 w 5107022"/>
              <a:gd name="connsiteY7" fmla="*/ 1653045 h 1677887"/>
              <a:gd name="connsiteX8" fmla="*/ 5107022 w 5107022"/>
              <a:gd name="connsiteY8" fmla="*/ 904016 h 1677887"/>
              <a:gd name="connsiteX0" fmla="*/ 0 w 5107022"/>
              <a:gd name="connsiteY0" fmla="*/ 782073 h 1653221"/>
              <a:gd name="connsiteX1" fmla="*/ 573932 w 5107022"/>
              <a:gd name="connsiteY1" fmla="*/ 1064175 h 1653221"/>
              <a:gd name="connsiteX2" fmla="*/ 1225686 w 5107022"/>
              <a:gd name="connsiteY2" fmla="*/ 52499 h 1653221"/>
              <a:gd name="connsiteX3" fmla="*/ 3287949 w 5107022"/>
              <a:gd name="connsiteY3" fmla="*/ 198413 h 1653221"/>
              <a:gd name="connsiteX4" fmla="*/ 3842426 w 5107022"/>
              <a:gd name="connsiteY4" fmla="*/ 665341 h 1653221"/>
              <a:gd name="connsiteX5" fmla="*/ 4357992 w 5107022"/>
              <a:gd name="connsiteY5" fmla="*/ 1394916 h 1653221"/>
              <a:gd name="connsiteX6" fmla="*/ 4805463 w 5107022"/>
              <a:gd name="connsiteY6" fmla="*/ 1628379 h 1653221"/>
              <a:gd name="connsiteX7" fmla="*/ 5107022 w 5107022"/>
              <a:gd name="connsiteY7" fmla="*/ 879350 h 1653221"/>
              <a:gd name="connsiteX0" fmla="*/ 0 w 5107022"/>
              <a:gd name="connsiteY0" fmla="*/ 736132 h 1607280"/>
              <a:gd name="connsiteX1" fmla="*/ 573932 w 5107022"/>
              <a:gd name="connsiteY1" fmla="*/ 1018234 h 1607280"/>
              <a:gd name="connsiteX2" fmla="*/ 1225686 w 5107022"/>
              <a:gd name="connsiteY2" fmla="*/ 6558 h 1607280"/>
              <a:gd name="connsiteX3" fmla="*/ 3842426 w 5107022"/>
              <a:gd name="connsiteY3" fmla="*/ 619400 h 1607280"/>
              <a:gd name="connsiteX4" fmla="*/ 4357992 w 5107022"/>
              <a:gd name="connsiteY4" fmla="*/ 1348975 h 1607280"/>
              <a:gd name="connsiteX5" fmla="*/ 4805463 w 5107022"/>
              <a:gd name="connsiteY5" fmla="*/ 1582438 h 1607280"/>
              <a:gd name="connsiteX6" fmla="*/ 5107022 w 5107022"/>
              <a:gd name="connsiteY6" fmla="*/ 833409 h 1607280"/>
              <a:gd name="connsiteX0" fmla="*/ 0 w 5107022"/>
              <a:gd name="connsiteY0" fmla="*/ 830226 h 1715559"/>
              <a:gd name="connsiteX1" fmla="*/ 573932 w 5107022"/>
              <a:gd name="connsiteY1" fmla="*/ 1112328 h 1715559"/>
              <a:gd name="connsiteX2" fmla="*/ 1225686 w 5107022"/>
              <a:gd name="connsiteY2" fmla="*/ 100652 h 1715559"/>
              <a:gd name="connsiteX3" fmla="*/ 3647873 w 5107022"/>
              <a:gd name="connsiteY3" fmla="*/ 188200 h 1715559"/>
              <a:gd name="connsiteX4" fmla="*/ 4357992 w 5107022"/>
              <a:gd name="connsiteY4" fmla="*/ 1443069 h 1715559"/>
              <a:gd name="connsiteX5" fmla="*/ 4805463 w 5107022"/>
              <a:gd name="connsiteY5" fmla="*/ 1676532 h 1715559"/>
              <a:gd name="connsiteX6" fmla="*/ 5107022 w 5107022"/>
              <a:gd name="connsiteY6" fmla="*/ 927503 h 1715559"/>
              <a:gd name="connsiteX0" fmla="*/ 0 w 5107022"/>
              <a:gd name="connsiteY0" fmla="*/ 806883 h 1692216"/>
              <a:gd name="connsiteX1" fmla="*/ 642026 w 5107022"/>
              <a:gd name="connsiteY1" fmla="*/ 748517 h 1692216"/>
              <a:gd name="connsiteX2" fmla="*/ 1225686 w 5107022"/>
              <a:gd name="connsiteY2" fmla="*/ 77309 h 1692216"/>
              <a:gd name="connsiteX3" fmla="*/ 3647873 w 5107022"/>
              <a:gd name="connsiteY3" fmla="*/ 164857 h 1692216"/>
              <a:gd name="connsiteX4" fmla="*/ 4357992 w 5107022"/>
              <a:gd name="connsiteY4" fmla="*/ 1419726 h 1692216"/>
              <a:gd name="connsiteX5" fmla="*/ 4805463 w 5107022"/>
              <a:gd name="connsiteY5" fmla="*/ 1653189 h 1692216"/>
              <a:gd name="connsiteX6" fmla="*/ 5107022 w 5107022"/>
              <a:gd name="connsiteY6" fmla="*/ 904160 h 1692216"/>
              <a:gd name="connsiteX0" fmla="*/ 0 w 5107022"/>
              <a:gd name="connsiteY0" fmla="*/ 820796 h 1667102"/>
              <a:gd name="connsiteX1" fmla="*/ 642026 w 5107022"/>
              <a:gd name="connsiteY1" fmla="*/ 762430 h 1667102"/>
              <a:gd name="connsiteX2" fmla="*/ 1225686 w 5107022"/>
              <a:gd name="connsiteY2" fmla="*/ 91222 h 1667102"/>
              <a:gd name="connsiteX3" fmla="*/ 3647873 w 5107022"/>
              <a:gd name="connsiteY3" fmla="*/ 178770 h 1667102"/>
              <a:gd name="connsiteX4" fmla="*/ 4805463 w 5107022"/>
              <a:gd name="connsiteY4" fmla="*/ 1667102 h 1667102"/>
              <a:gd name="connsiteX5" fmla="*/ 5107022 w 5107022"/>
              <a:gd name="connsiteY5" fmla="*/ 918073 h 1667102"/>
              <a:gd name="connsiteX0" fmla="*/ 0 w 5107022"/>
              <a:gd name="connsiteY0" fmla="*/ 830562 h 1832511"/>
              <a:gd name="connsiteX1" fmla="*/ 642026 w 5107022"/>
              <a:gd name="connsiteY1" fmla="*/ 772196 h 1832511"/>
              <a:gd name="connsiteX2" fmla="*/ 1225686 w 5107022"/>
              <a:gd name="connsiteY2" fmla="*/ 100988 h 1832511"/>
              <a:gd name="connsiteX3" fmla="*/ 3647873 w 5107022"/>
              <a:gd name="connsiteY3" fmla="*/ 188536 h 1832511"/>
              <a:gd name="connsiteX4" fmla="*/ 4669276 w 5107022"/>
              <a:gd name="connsiteY4" fmla="*/ 1832511 h 1832511"/>
              <a:gd name="connsiteX5" fmla="*/ 5107022 w 5107022"/>
              <a:gd name="connsiteY5" fmla="*/ 927839 h 1832511"/>
              <a:gd name="connsiteX0" fmla="*/ 0 w 5107022"/>
              <a:gd name="connsiteY0" fmla="*/ 830562 h 1837031"/>
              <a:gd name="connsiteX1" fmla="*/ 642026 w 5107022"/>
              <a:gd name="connsiteY1" fmla="*/ 772196 h 1837031"/>
              <a:gd name="connsiteX2" fmla="*/ 1225686 w 5107022"/>
              <a:gd name="connsiteY2" fmla="*/ 100988 h 1837031"/>
              <a:gd name="connsiteX3" fmla="*/ 3647873 w 5107022"/>
              <a:gd name="connsiteY3" fmla="*/ 188536 h 1837031"/>
              <a:gd name="connsiteX4" fmla="*/ 4669276 w 5107022"/>
              <a:gd name="connsiteY4" fmla="*/ 1832511 h 1837031"/>
              <a:gd name="connsiteX5" fmla="*/ 5107022 w 5107022"/>
              <a:gd name="connsiteY5" fmla="*/ 927839 h 1837031"/>
              <a:gd name="connsiteX0" fmla="*/ 0 w 5107022"/>
              <a:gd name="connsiteY0" fmla="*/ 830562 h 1832546"/>
              <a:gd name="connsiteX1" fmla="*/ 642026 w 5107022"/>
              <a:gd name="connsiteY1" fmla="*/ 772196 h 1832546"/>
              <a:gd name="connsiteX2" fmla="*/ 1225686 w 5107022"/>
              <a:gd name="connsiteY2" fmla="*/ 100988 h 1832546"/>
              <a:gd name="connsiteX3" fmla="*/ 3647873 w 5107022"/>
              <a:gd name="connsiteY3" fmla="*/ 188536 h 1832546"/>
              <a:gd name="connsiteX4" fmla="*/ 4669276 w 5107022"/>
              <a:gd name="connsiteY4" fmla="*/ 1832511 h 1832546"/>
              <a:gd name="connsiteX5" fmla="*/ 5107022 w 5107022"/>
              <a:gd name="connsiteY5" fmla="*/ 927839 h 1832546"/>
              <a:gd name="connsiteX0" fmla="*/ 0 w 5107022"/>
              <a:gd name="connsiteY0" fmla="*/ 826250 h 1760142"/>
              <a:gd name="connsiteX1" fmla="*/ 642026 w 5107022"/>
              <a:gd name="connsiteY1" fmla="*/ 767884 h 1760142"/>
              <a:gd name="connsiteX2" fmla="*/ 1225686 w 5107022"/>
              <a:gd name="connsiteY2" fmla="*/ 96676 h 1760142"/>
              <a:gd name="connsiteX3" fmla="*/ 3647873 w 5107022"/>
              <a:gd name="connsiteY3" fmla="*/ 184224 h 1760142"/>
              <a:gd name="connsiteX4" fmla="*/ 4533089 w 5107022"/>
              <a:gd name="connsiteY4" fmla="*/ 1760105 h 1760142"/>
              <a:gd name="connsiteX5" fmla="*/ 5107022 w 5107022"/>
              <a:gd name="connsiteY5" fmla="*/ 923527 h 1760142"/>
              <a:gd name="connsiteX0" fmla="*/ 0 w 4464996"/>
              <a:gd name="connsiteY0" fmla="*/ 767884 h 1760142"/>
              <a:gd name="connsiteX1" fmla="*/ 583660 w 4464996"/>
              <a:gd name="connsiteY1" fmla="*/ 96676 h 1760142"/>
              <a:gd name="connsiteX2" fmla="*/ 3005847 w 4464996"/>
              <a:gd name="connsiteY2" fmla="*/ 184224 h 1760142"/>
              <a:gd name="connsiteX3" fmla="*/ 3891063 w 4464996"/>
              <a:gd name="connsiteY3" fmla="*/ 1760105 h 1760142"/>
              <a:gd name="connsiteX4" fmla="*/ 4464996 w 4464996"/>
              <a:gd name="connsiteY4" fmla="*/ 923527 h 1760142"/>
              <a:gd name="connsiteX0" fmla="*/ 0 w 3881336"/>
              <a:gd name="connsiteY0" fmla="*/ 96676 h 1760142"/>
              <a:gd name="connsiteX1" fmla="*/ 2422187 w 3881336"/>
              <a:gd name="connsiteY1" fmla="*/ 184224 h 1760142"/>
              <a:gd name="connsiteX2" fmla="*/ 3307403 w 3881336"/>
              <a:gd name="connsiteY2" fmla="*/ 1760105 h 1760142"/>
              <a:gd name="connsiteX3" fmla="*/ 3881336 w 3881336"/>
              <a:gd name="connsiteY3" fmla="*/ 923527 h 1760142"/>
              <a:gd name="connsiteX0" fmla="*/ 0 w 2519463"/>
              <a:gd name="connsiteY0" fmla="*/ 67408 h 1808695"/>
              <a:gd name="connsiteX1" fmla="*/ 1060314 w 2519463"/>
              <a:gd name="connsiteY1" fmla="*/ 232777 h 1808695"/>
              <a:gd name="connsiteX2" fmla="*/ 1945530 w 2519463"/>
              <a:gd name="connsiteY2" fmla="*/ 1808658 h 1808695"/>
              <a:gd name="connsiteX3" fmla="*/ 2519463 w 2519463"/>
              <a:gd name="connsiteY3" fmla="*/ 972080 h 1808695"/>
              <a:gd name="connsiteX0" fmla="*/ 0 w 2519463"/>
              <a:gd name="connsiteY0" fmla="*/ 4381 h 1745668"/>
              <a:gd name="connsiteX1" fmla="*/ 1060314 w 2519463"/>
              <a:gd name="connsiteY1" fmla="*/ 169750 h 1745668"/>
              <a:gd name="connsiteX2" fmla="*/ 1945530 w 2519463"/>
              <a:gd name="connsiteY2" fmla="*/ 1745631 h 1745668"/>
              <a:gd name="connsiteX3" fmla="*/ 2519463 w 2519463"/>
              <a:gd name="connsiteY3" fmla="*/ 909053 h 1745668"/>
              <a:gd name="connsiteX0" fmla="*/ 0 w 2519463"/>
              <a:gd name="connsiteY0" fmla="*/ 15246 h 1756533"/>
              <a:gd name="connsiteX1" fmla="*/ 1060314 w 2519463"/>
              <a:gd name="connsiteY1" fmla="*/ 180615 h 1756533"/>
              <a:gd name="connsiteX2" fmla="*/ 1945530 w 2519463"/>
              <a:gd name="connsiteY2" fmla="*/ 1756496 h 1756533"/>
              <a:gd name="connsiteX3" fmla="*/ 2519463 w 2519463"/>
              <a:gd name="connsiteY3" fmla="*/ 919918 h 1756533"/>
              <a:gd name="connsiteX0" fmla="*/ 0 w 2519463"/>
              <a:gd name="connsiteY0" fmla="*/ 0 h 1741250"/>
              <a:gd name="connsiteX1" fmla="*/ 1945530 w 2519463"/>
              <a:gd name="connsiteY1" fmla="*/ 1741250 h 1741250"/>
              <a:gd name="connsiteX2" fmla="*/ 2519463 w 2519463"/>
              <a:gd name="connsiteY2" fmla="*/ 904672 h 1741250"/>
              <a:gd name="connsiteX0" fmla="*/ 0 w 2519463"/>
              <a:gd name="connsiteY0" fmla="*/ 0 h 1741250"/>
              <a:gd name="connsiteX1" fmla="*/ 1945530 w 2519463"/>
              <a:gd name="connsiteY1" fmla="*/ 1741250 h 1741250"/>
              <a:gd name="connsiteX2" fmla="*/ 2519463 w 2519463"/>
              <a:gd name="connsiteY2" fmla="*/ 904672 h 1741250"/>
              <a:gd name="connsiteX0" fmla="*/ 0 w 2519463"/>
              <a:gd name="connsiteY0" fmla="*/ 0 h 1741279"/>
              <a:gd name="connsiteX1" fmla="*/ 1945530 w 2519463"/>
              <a:gd name="connsiteY1" fmla="*/ 1741250 h 1741279"/>
              <a:gd name="connsiteX2" fmla="*/ 2519463 w 2519463"/>
              <a:gd name="connsiteY2" fmla="*/ 904672 h 1741279"/>
              <a:gd name="connsiteX0" fmla="*/ 0 w 2520424"/>
              <a:gd name="connsiteY0" fmla="*/ 0 h 1741279"/>
              <a:gd name="connsiteX1" fmla="*/ 1945530 w 2520424"/>
              <a:gd name="connsiteY1" fmla="*/ 1741250 h 1741279"/>
              <a:gd name="connsiteX2" fmla="*/ 2519463 w 2520424"/>
              <a:gd name="connsiteY2" fmla="*/ 904672 h 1741279"/>
              <a:gd name="connsiteX0" fmla="*/ 0 w 2519463"/>
              <a:gd name="connsiteY0" fmla="*/ 0 h 1692642"/>
              <a:gd name="connsiteX1" fmla="*/ 1712066 w 2519463"/>
              <a:gd name="connsiteY1" fmla="*/ 1692612 h 1692642"/>
              <a:gd name="connsiteX2" fmla="*/ 2519463 w 2519463"/>
              <a:gd name="connsiteY2" fmla="*/ 904672 h 1692642"/>
              <a:gd name="connsiteX0" fmla="*/ 0 w 2035888"/>
              <a:gd name="connsiteY0" fmla="*/ 0 h 1703065"/>
              <a:gd name="connsiteX1" fmla="*/ 1712066 w 2035888"/>
              <a:gd name="connsiteY1" fmla="*/ 1692612 h 1703065"/>
              <a:gd name="connsiteX2" fmla="*/ 2035888 w 2035888"/>
              <a:gd name="connsiteY2" fmla="*/ 642025 h 1703065"/>
              <a:gd name="connsiteX0" fmla="*/ 0 w 2035888"/>
              <a:gd name="connsiteY0" fmla="*/ 0 h 1597599"/>
              <a:gd name="connsiteX1" fmla="*/ 1576665 w 2035888"/>
              <a:gd name="connsiteY1" fmla="*/ 1585608 h 1597599"/>
              <a:gd name="connsiteX2" fmla="*/ 2035888 w 2035888"/>
              <a:gd name="connsiteY2" fmla="*/ 642025 h 1597599"/>
              <a:gd name="connsiteX0" fmla="*/ 0 w 2026216"/>
              <a:gd name="connsiteY0" fmla="*/ 0 h 1597131"/>
              <a:gd name="connsiteX1" fmla="*/ 1576665 w 2026216"/>
              <a:gd name="connsiteY1" fmla="*/ 1585608 h 1597131"/>
              <a:gd name="connsiteX2" fmla="*/ 2026216 w 2026216"/>
              <a:gd name="connsiteY2" fmla="*/ 632297 h 1597131"/>
              <a:gd name="connsiteX0" fmla="*/ 0 w 2026216"/>
              <a:gd name="connsiteY0" fmla="*/ 0 h 1595252"/>
              <a:gd name="connsiteX1" fmla="*/ 1576665 w 2026216"/>
              <a:gd name="connsiteY1" fmla="*/ 1585608 h 1595252"/>
              <a:gd name="connsiteX2" fmla="*/ 2026216 w 2026216"/>
              <a:gd name="connsiteY2" fmla="*/ 632297 h 1595252"/>
              <a:gd name="connsiteX0" fmla="*/ 0 w 2026216"/>
              <a:gd name="connsiteY0" fmla="*/ 0 h 1585942"/>
              <a:gd name="connsiteX1" fmla="*/ 1576665 w 2026216"/>
              <a:gd name="connsiteY1" fmla="*/ 1585608 h 1585942"/>
              <a:gd name="connsiteX2" fmla="*/ 2026216 w 2026216"/>
              <a:gd name="connsiteY2" fmla="*/ 632297 h 1585942"/>
              <a:gd name="connsiteX0" fmla="*/ 0 w 2026216"/>
              <a:gd name="connsiteY0" fmla="*/ 0 h 1449834"/>
              <a:gd name="connsiteX1" fmla="*/ 1373564 w 2026216"/>
              <a:gd name="connsiteY1" fmla="*/ 1449421 h 1449834"/>
              <a:gd name="connsiteX2" fmla="*/ 2026216 w 2026216"/>
              <a:gd name="connsiteY2" fmla="*/ 632297 h 1449834"/>
              <a:gd name="connsiteX0" fmla="*/ 0 w 2026216"/>
              <a:gd name="connsiteY0" fmla="*/ 0 h 1449938"/>
              <a:gd name="connsiteX1" fmla="*/ 1373564 w 2026216"/>
              <a:gd name="connsiteY1" fmla="*/ 1449421 h 1449938"/>
              <a:gd name="connsiteX2" fmla="*/ 2026216 w 2026216"/>
              <a:gd name="connsiteY2" fmla="*/ 632297 h 1449938"/>
              <a:gd name="connsiteX0" fmla="*/ 0 w 2026216"/>
              <a:gd name="connsiteY0" fmla="*/ 0 h 1449938"/>
              <a:gd name="connsiteX1" fmla="*/ 1373564 w 2026216"/>
              <a:gd name="connsiteY1" fmla="*/ 1449421 h 1449938"/>
              <a:gd name="connsiteX2" fmla="*/ 2026216 w 2026216"/>
              <a:gd name="connsiteY2" fmla="*/ 632297 h 1449938"/>
              <a:gd name="connsiteX0" fmla="*/ 0 w 2026216"/>
              <a:gd name="connsiteY0" fmla="*/ 0 h 1411074"/>
              <a:gd name="connsiteX1" fmla="*/ 1450936 w 2026216"/>
              <a:gd name="connsiteY1" fmla="*/ 1410510 h 1411074"/>
              <a:gd name="connsiteX2" fmla="*/ 2026216 w 2026216"/>
              <a:gd name="connsiteY2" fmla="*/ 632297 h 1411074"/>
              <a:gd name="connsiteX0" fmla="*/ 0 w 2026216"/>
              <a:gd name="connsiteY0" fmla="*/ 0 h 1410582"/>
              <a:gd name="connsiteX1" fmla="*/ 1450936 w 2026216"/>
              <a:gd name="connsiteY1" fmla="*/ 1410510 h 1410582"/>
              <a:gd name="connsiteX2" fmla="*/ 2026216 w 2026216"/>
              <a:gd name="connsiteY2" fmla="*/ 632297 h 1410582"/>
              <a:gd name="connsiteX0" fmla="*/ 0 w 2026216"/>
              <a:gd name="connsiteY0" fmla="*/ 0 h 1410582"/>
              <a:gd name="connsiteX1" fmla="*/ 1450936 w 2026216"/>
              <a:gd name="connsiteY1" fmla="*/ 1410510 h 1410582"/>
              <a:gd name="connsiteX2" fmla="*/ 2026216 w 2026216"/>
              <a:gd name="connsiteY2" fmla="*/ 632297 h 1410582"/>
              <a:gd name="connsiteX0" fmla="*/ 0 w 2026216"/>
              <a:gd name="connsiteY0" fmla="*/ 0 h 1410582"/>
              <a:gd name="connsiteX1" fmla="*/ 1634694 w 2026216"/>
              <a:gd name="connsiteY1" fmla="*/ 1410510 h 1410582"/>
              <a:gd name="connsiteX2" fmla="*/ 2026216 w 2026216"/>
              <a:gd name="connsiteY2" fmla="*/ 632297 h 1410582"/>
              <a:gd name="connsiteX0" fmla="*/ 0 w 2026216"/>
              <a:gd name="connsiteY0" fmla="*/ 0 h 1410582"/>
              <a:gd name="connsiteX1" fmla="*/ 1634694 w 2026216"/>
              <a:gd name="connsiteY1" fmla="*/ 1410510 h 1410582"/>
              <a:gd name="connsiteX2" fmla="*/ 2026216 w 2026216"/>
              <a:gd name="connsiteY2" fmla="*/ 632297 h 1410582"/>
              <a:gd name="connsiteX0" fmla="*/ 0 w 2026216"/>
              <a:gd name="connsiteY0" fmla="*/ 0 h 1410582"/>
              <a:gd name="connsiteX1" fmla="*/ 1634694 w 2026216"/>
              <a:gd name="connsiteY1" fmla="*/ 1410510 h 1410582"/>
              <a:gd name="connsiteX2" fmla="*/ 2026216 w 2026216"/>
              <a:gd name="connsiteY2" fmla="*/ 632297 h 1410582"/>
              <a:gd name="connsiteX0" fmla="*/ 0 w 2026216"/>
              <a:gd name="connsiteY0" fmla="*/ 0 h 1410578"/>
              <a:gd name="connsiteX1" fmla="*/ 1634694 w 2026216"/>
              <a:gd name="connsiteY1" fmla="*/ 1410510 h 1410578"/>
              <a:gd name="connsiteX2" fmla="*/ 2026216 w 2026216"/>
              <a:gd name="connsiteY2" fmla="*/ 632297 h 1410578"/>
            </a:gdLst>
            <a:ahLst/>
            <a:cxnLst>
              <a:cxn ang="0">
                <a:pos x="connsiteX0" y="connsiteY0"/>
              </a:cxn>
              <a:cxn ang="0">
                <a:pos x="connsiteX1" y="connsiteY1"/>
              </a:cxn>
              <a:cxn ang="0">
                <a:pos x="connsiteX2" y="connsiteY2"/>
              </a:cxn>
            </a:cxnLst>
            <a:rect l="l" t="t" r="r" b="b"/>
            <a:pathLst>
              <a:path w="2026216" h="1410578">
                <a:moveTo>
                  <a:pt x="0" y="0"/>
                </a:moveTo>
                <a:cubicBezTo>
                  <a:pt x="1814200" y="12564"/>
                  <a:pt x="1035858" y="1421859"/>
                  <a:pt x="1634694" y="1410510"/>
                </a:cubicBezTo>
                <a:cubicBezTo>
                  <a:pt x="2040100" y="1379706"/>
                  <a:pt x="1788587" y="826038"/>
                  <a:pt x="2026216" y="632297"/>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a:extLst>
              <a:ext uri="{FF2B5EF4-FFF2-40B4-BE49-F238E27FC236}">
                <a16:creationId xmlns:a16="http://schemas.microsoft.com/office/drawing/2014/main" id="{904DE1DE-11A4-37CA-0A2D-0330D50B12C9}"/>
              </a:ext>
            </a:extLst>
          </p:cNvPr>
          <p:cNvSpPr txBox="1"/>
          <p:nvPr/>
        </p:nvSpPr>
        <p:spPr>
          <a:xfrm>
            <a:off x="1815028" y="1470552"/>
            <a:ext cx="1186543" cy="369332"/>
          </a:xfrm>
          <a:prstGeom prst="rect">
            <a:avLst/>
          </a:prstGeom>
          <a:noFill/>
        </p:spPr>
        <p:txBody>
          <a:bodyPr wrap="none" rtlCol="0">
            <a:spAutoFit/>
          </a:bodyPr>
          <a:lstStyle/>
          <a:p>
            <a:r>
              <a:rPr lang="de-DE" dirty="0"/>
              <a:t>P</a:t>
            </a:r>
            <a:r>
              <a:rPr lang="de-DE" baseline="-25000" dirty="0"/>
              <a:t>S</a:t>
            </a:r>
            <a:r>
              <a:rPr lang="de-DE" dirty="0"/>
              <a:t> = 100W</a:t>
            </a:r>
          </a:p>
        </p:txBody>
      </p:sp>
      <p:sp>
        <p:nvSpPr>
          <p:cNvPr id="48" name="Textfeld 47">
            <a:extLst>
              <a:ext uri="{FF2B5EF4-FFF2-40B4-BE49-F238E27FC236}">
                <a16:creationId xmlns:a16="http://schemas.microsoft.com/office/drawing/2014/main" id="{718C8D56-DB3E-D34D-E632-446EB6BD1D87}"/>
              </a:ext>
            </a:extLst>
          </p:cNvPr>
          <p:cNvSpPr txBox="1"/>
          <p:nvPr/>
        </p:nvSpPr>
        <p:spPr>
          <a:xfrm>
            <a:off x="7656730" y="1131857"/>
            <a:ext cx="1154483" cy="369332"/>
          </a:xfrm>
          <a:prstGeom prst="rect">
            <a:avLst/>
          </a:prstGeom>
          <a:noFill/>
        </p:spPr>
        <p:txBody>
          <a:bodyPr wrap="none" rtlCol="0">
            <a:spAutoFit/>
          </a:bodyPr>
          <a:lstStyle/>
          <a:p>
            <a:r>
              <a:rPr lang="de-DE" dirty="0"/>
              <a:t>g = 10dBd</a:t>
            </a:r>
          </a:p>
        </p:txBody>
      </p:sp>
      <p:sp>
        <p:nvSpPr>
          <p:cNvPr id="49" name="Pfeil nach rechts 21">
            <a:extLst>
              <a:ext uri="{FF2B5EF4-FFF2-40B4-BE49-F238E27FC236}">
                <a16:creationId xmlns:a16="http://schemas.microsoft.com/office/drawing/2014/main" id="{1BB039CB-E954-E93A-71F5-19C60032CE91}"/>
              </a:ext>
            </a:extLst>
          </p:cNvPr>
          <p:cNvSpPr/>
          <p:nvPr/>
        </p:nvSpPr>
        <p:spPr>
          <a:xfrm>
            <a:off x="9074936" y="1676747"/>
            <a:ext cx="1361311" cy="680023"/>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ERP/ EIRP</a:t>
            </a:r>
          </a:p>
        </p:txBody>
      </p:sp>
      <p:sp>
        <p:nvSpPr>
          <p:cNvPr id="50" name="Textfeld 49">
            <a:extLst>
              <a:ext uri="{FF2B5EF4-FFF2-40B4-BE49-F238E27FC236}">
                <a16:creationId xmlns:a16="http://schemas.microsoft.com/office/drawing/2014/main" id="{E5890E39-DED4-EE70-1574-0195E787D84F}"/>
              </a:ext>
            </a:extLst>
          </p:cNvPr>
          <p:cNvSpPr txBox="1"/>
          <p:nvPr/>
        </p:nvSpPr>
        <p:spPr>
          <a:xfrm>
            <a:off x="3689706" y="1736628"/>
            <a:ext cx="2833148" cy="1015663"/>
          </a:xfrm>
          <a:prstGeom prst="rect">
            <a:avLst/>
          </a:prstGeom>
          <a:noFill/>
        </p:spPr>
        <p:txBody>
          <a:bodyPr wrap="none" rtlCol="0">
            <a:spAutoFit/>
          </a:bodyPr>
          <a:lstStyle/>
          <a:p>
            <a:r>
              <a:rPr lang="de-DE" sz="1200" dirty="0">
                <a:solidFill>
                  <a:srgbClr val="00B050"/>
                </a:solidFill>
                <a:latin typeface="Calibri" panose="020F0502020204030204" pitchFamily="34" charset="0"/>
              </a:rPr>
              <a:t>12,5m RG58 (20dB/100m @145MHz)</a:t>
            </a:r>
          </a:p>
          <a:p>
            <a:r>
              <a:rPr lang="de-DE" sz="1200" dirty="0">
                <a:solidFill>
                  <a:srgbClr val="00B050"/>
                </a:solidFill>
                <a:latin typeface="Calibri" panose="020F0502020204030204" pitchFamily="34" charset="0"/>
                <a:sym typeface="Wingdings" panose="05000000000000000000" pitchFamily="2" charset="2"/>
              </a:rPr>
              <a:t>	 Kabeldämpfung 2,5dB</a:t>
            </a:r>
            <a:endParaRPr lang="de-DE" sz="1200" dirty="0">
              <a:solidFill>
                <a:srgbClr val="00B050"/>
              </a:solidFill>
              <a:latin typeface="Calibri" panose="020F0502020204030204" pitchFamily="34" charset="0"/>
            </a:endParaRPr>
          </a:p>
          <a:p>
            <a:r>
              <a:rPr lang="de-DE" sz="1200" dirty="0">
                <a:solidFill>
                  <a:srgbClr val="FF0000"/>
                </a:solidFill>
                <a:latin typeface="Calibri" panose="020F0502020204030204" pitchFamily="34" charset="0"/>
              </a:rPr>
              <a:t>70m </a:t>
            </a:r>
            <a:r>
              <a:rPr lang="de-DE" sz="1200" dirty="0" err="1">
                <a:solidFill>
                  <a:srgbClr val="FF0000"/>
                </a:solidFill>
                <a:latin typeface="Calibri" panose="020F0502020204030204" pitchFamily="34" charset="0"/>
              </a:rPr>
              <a:t>Aircell</a:t>
            </a:r>
            <a:r>
              <a:rPr lang="de-DE" sz="1200" dirty="0">
                <a:solidFill>
                  <a:srgbClr val="FF0000"/>
                </a:solidFill>
                <a:latin typeface="Calibri" panose="020F0502020204030204" pitchFamily="34" charset="0"/>
              </a:rPr>
              <a:t> plus (4,3dB/100m @145MHz)</a:t>
            </a:r>
          </a:p>
          <a:p>
            <a:r>
              <a:rPr lang="de-DE" sz="1200" dirty="0">
                <a:solidFill>
                  <a:srgbClr val="FF0000"/>
                </a:solidFill>
                <a:latin typeface="Calibri" panose="020F0502020204030204" pitchFamily="34" charset="0"/>
                <a:sym typeface="Wingdings" panose="05000000000000000000" pitchFamily="2" charset="2"/>
              </a:rPr>
              <a:t>	 Kabeldämpfung 3dB</a:t>
            </a:r>
            <a:endParaRPr lang="de-DE" sz="1200" dirty="0">
              <a:solidFill>
                <a:srgbClr val="FF0000"/>
              </a:solidFill>
              <a:latin typeface="Calibri" panose="020F0502020204030204" pitchFamily="34" charset="0"/>
            </a:endParaRPr>
          </a:p>
          <a:p>
            <a:r>
              <a:rPr lang="de-DE" sz="1200" dirty="0" err="1">
                <a:solidFill>
                  <a:srgbClr val="0070C0"/>
                </a:solidFill>
                <a:latin typeface="Calibri" panose="020F0502020204030204" pitchFamily="34" charset="0"/>
              </a:rPr>
              <a:t>Steckerübergang</a:t>
            </a:r>
            <a:r>
              <a:rPr lang="de-DE" sz="1200" dirty="0">
                <a:solidFill>
                  <a:srgbClr val="0070C0"/>
                </a:solidFill>
                <a:latin typeface="Calibri" panose="020F0502020204030204" pitchFamily="34" charset="0"/>
              </a:rPr>
              <a:t> (Übergangsverlust 0,5dB)</a:t>
            </a:r>
          </a:p>
        </p:txBody>
      </p:sp>
      <p:sp>
        <p:nvSpPr>
          <p:cNvPr id="51" name="Textfeld 50">
            <a:extLst>
              <a:ext uri="{FF2B5EF4-FFF2-40B4-BE49-F238E27FC236}">
                <a16:creationId xmlns:a16="http://schemas.microsoft.com/office/drawing/2014/main" id="{26DF3D26-7DCA-DA19-DD9D-6A8ADD9A4CD0}"/>
              </a:ext>
            </a:extLst>
          </p:cNvPr>
          <p:cNvSpPr txBox="1"/>
          <p:nvPr/>
        </p:nvSpPr>
        <p:spPr>
          <a:xfrm>
            <a:off x="7106746" y="1597620"/>
            <a:ext cx="381836" cy="369332"/>
          </a:xfrm>
          <a:prstGeom prst="rect">
            <a:avLst/>
          </a:prstGeom>
          <a:noFill/>
        </p:spPr>
        <p:txBody>
          <a:bodyPr wrap="none" rtlCol="0">
            <a:spAutoFit/>
          </a:bodyPr>
          <a:lstStyle/>
          <a:p>
            <a:r>
              <a:rPr lang="de-DE" dirty="0">
                <a:solidFill>
                  <a:srgbClr val="FF0000"/>
                </a:solidFill>
              </a:rPr>
              <a:t>P</a:t>
            </a:r>
            <a:r>
              <a:rPr lang="de-DE" baseline="-25000" dirty="0">
                <a:solidFill>
                  <a:srgbClr val="FF0000"/>
                </a:solidFill>
              </a:rPr>
              <a:t>3</a:t>
            </a:r>
            <a:endParaRPr lang="de-DE" dirty="0">
              <a:solidFill>
                <a:srgbClr val="FF0000"/>
              </a:solidFill>
            </a:endParaRPr>
          </a:p>
        </p:txBody>
      </p:sp>
      <p:sp>
        <p:nvSpPr>
          <p:cNvPr id="53" name="Textfeld 52">
            <a:extLst>
              <a:ext uri="{FF2B5EF4-FFF2-40B4-BE49-F238E27FC236}">
                <a16:creationId xmlns:a16="http://schemas.microsoft.com/office/drawing/2014/main" id="{EF5C389D-723D-2E83-127C-48E3B91924EC}"/>
              </a:ext>
            </a:extLst>
          </p:cNvPr>
          <p:cNvSpPr txBox="1"/>
          <p:nvPr/>
        </p:nvSpPr>
        <p:spPr>
          <a:xfrm>
            <a:off x="9138569" y="2157691"/>
            <a:ext cx="381836" cy="369332"/>
          </a:xfrm>
          <a:prstGeom prst="rect">
            <a:avLst/>
          </a:prstGeom>
          <a:noFill/>
        </p:spPr>
        <p:txBody>
          <a:bodyPr wrap="none" rtlCol="0">
            <a:spAutoFit/>
          </a:bodyPr>
          <a:lstStyle/>
          <a:p>
            <a:r>
              <a:rPr lang="de-DE" dirty="0"/>
              <a:t>P</a:t>
            </a:r>
            <a:r>
              <a:rPr lang="de-DE" baseline="-25000" dirty="0"/>
              <a:t>4</a:t>
            </a:r>
            <a:endParaRPr lang="de-DE" dirty="0"/>
          </a:p>
        </p:txBody>
      </p:sp>
      <p:sp>
        <p:nvSpPr>
          <p:cNvPr id="55" name="Textfeld 54">
            <a:extLst>
              <a:ext uri="{FF2B5EF4-FFF2-40B4-BE49-F238E27FC236}">
                <a16:creationId xmlns:a16="http://schemas.microsoft.com/office/drawing/2014/main" id="{6670391F-8920-8137-472E-9E13CFE08CFD}"/>
              </a:ext>
            </a:extLst>
          </p:cNvPr>
          <p:cNvSpPr txBox="1"/>
          <p:nvPr/>
        </p:nvSpPr>
        <p:spPr>
          <a:xfrm>
            <a:off x="7353879" y="2761734"/>
            <a:ext cx="2468946" cy="430887"/>
          </a:xfrm>
          <a:prstGeom prst="rect">
            <a:avLst/>
          </a:prstGeom>
          <a:noFill/>
        </p:spPr>
        <p:txBody>
          <a:bodyPr wrap="none" rtlCol="0">
            <a:spAutoFit/>
          </a:bodyPr>
          <a:lstStyle/>
          <a:p>
            <a:pPr algn="ctr"/>
            <a:r>
              <a:rPr lang="de-DE" sz="1100" dirty="0"/>
              <a:t>(Anmerkung: </a:t>
            </a:r>
            <a:r>
              <a:rPr lang="de-DE" sz="1100" dirty="0" err="1"/>
              <a:t>Symmetrierglied</a:t>
            </a:r>
            <a:r>
              <a:rPr lang="de-DE" sz="1100" dirty="0"/>
              <a:t> wird</a:t>
            </a:r>
          </a:p>
          <a:p>
            <a:pPr algn="ctr"/>
            <a:r>
              <a:rPr lang="de-DE" sz="1100" dirty="0"/>
              <a:t>hier zur Vereinfachung nicht betrachtet)</a:t>
            </a:r>
          </a:p>
        </p:txBody>
      </p:sp>
      <p:sp>
        <p:nvSpPr>
          <p:cNvPr id="56" name="Rechteck 55">
            <a:extLst>
              <a:ext uri="{FF2B5EF4-FFF2-40B4-BE49-F238E27FC236}">
                <a16:creationId xmlns:a16="http://schemas.microsoft.com/office/drawing/2014/main" id="{5E9AA98A-F6C3-25D4-C4A7-9CAA301AA0CA}"/>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400753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Faltdipol, Quad, Delta-Loop</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233983" lvl="1" indent="0">
              <a:buNone/>
              <a:defRPr/>
            </a:pPr>
            <a:endParaRPr lang="de-DE" dirty="0">
              <a:solidFill>
                <a:srgbClr val="000000"/>
              </a:solidFill>
            </a:endParaRPr>
          </a:p>
          <a:p>
            <a:pPr marL="233983" lvl="1" indent="0">
              <a:buNone/>
              <a:defRPr/>
            </a:pPr>
            <a:endParaRPr lang="de-DE" dirty="0">
              <a:solidFill>
                <a:srgbClr val="000000"/>
              </a:solidFill>
            </a:endParaRPr>
          </a:p>
          <a:p>
            <a:pPr marL="233983" lvl="1" indent="0">
              <a:buNone/>
              <a:defRPr/>
            </a:pPr>
            <a:endParaRPr lang="de-DE" dirty="0">
              <a:solidFill>
                <a:srgbClr val="000000"/>
              </a:solidFill>
            </a:endParaRPr>
          </a:p>
          <a:p>
            <a:pPr marL="233983" lvl="1" indent="0">
              <a:buNone/>
              <a:defRPr/>
            </a:pPr>
            <a:endParaRPr lang="de-DE" dirty="0">
              <a:solidFill>
                <a:srgbClr val="000000"/>
              </a:solidFill>
            </a:endParaRPr>
          </a:p>
          <a:p>
            <a:pPr marL="233983" lvl="1" indent="0">
              <a:buNone/>
              <a:defRPr/>
            </a:pPr>
            <a:r>
              <a:rPr lang="de-DE" sz="1800" dirty="0">
                <a:solidFill>
                  <a:srgbClr val="000000"/>
                </a:solidFill>
              </a:rPr>
              <a:t> 	Dipol			Faltdipol			Quad-Antenne	       Delta-Loop</a:t>
            </a:r>
          </a:p>
          <a:p>
            <a:pPr marL="0" indent="0">
              <a:buNone/>
              <a:defRPr/>
            </a:pPr>
            <a:r>
              <a:rPr lang="de-DE" dirty="0">
                <a:solidFill>
                  <a:srgbClr val="000000"/>
                </a:solidFill>
              </a:rPr>
              <a:t> 			      	</a:t>
            </a:r>
          </a:p>
          <a:p>
            <a:pPr marL="0" indent="0">
              <a:buNone/>
              <a:defRPr/>
            </a:pPr>
            <a:r>
              <a:rPr lang="de-DE" dirty="0">
                <a:solidFill>
                  <a:srgbClr val="000000"/>
                </a:solidFill>
              </a:rPr>
              <a:t> 	60..75 </a:t>
            </a:r>
            <a:r>
              <a:rPr lang="de-DE" dirty="0">
                <a:latin typeface="Symbol" panose="05050102010706020507" pitchFamily="18" charset="2"/>
              </a:rPr>
              <a:t>W</a:t>
            </a:r>
            <a:r>
              <a:rPr lang="de-DE" dirty="0">
                <a:solidFill>
                  <a:srgbClr val="000000"/>
                </a:solidFill>
              </a:rPr>
              <a:t>			240..300 </a:t>
            </a:r>
            <a:r>
              <a:rPr lang="de-DE" dirty="0">
                <a:latin typeface="Symbol" panose="05050102010706020507" pitchFamily="18" charset="2"/>
              </a:rPr>
              <a:t>W</a:t>
            </a:r>
          </a:p>
          <a:p>
            <a:pPr marL="0" indent="0">
              <a:buNone/>
              <a:defRPr/>
            </a:pPr>
            <a:r>
              <a:rPr lang="de-DE" dirty="0">
                <a:solidFill>
                  <a:srgbClr val="000000"/>
                </a:solidFill>
              </a:rPr>
              <a:t>				Drahtlänge </a:t>
            </a:r>
            <a:r>
              <a:rPr lang="de-DE" dirty="0">
                <a:latin typeface="Symbol" panose="05050102010706020507" pitchFamily="18" charset="2"/>
              </a:rPr>
              <a:t>l</a:t>
            </a:r>
            <a:r>
              <a:rPr lang="de-DE" dirty="0"/>
              <a:t>		</a:t>
            </a:r>
            <a:r>
              <a:rPr lang="de-DE" dirty="0">
                <a:solidFill>
                  <a:srgbClr val="000000"/>
                </a:solidFill>
              </a:rPr>
              <a:t>Drahtlänge </a:t>
            </a:r>
            <a:r>
              <a:rPr lang="de-DE" dirty="0">
                <a:latin typeface="Symbol" panose="05050102010706020507" pitchFamily="18" charset="2"/>
              </a:rPr>
              <a:t>l</a:t>
            </a:r>
            <a:r>
              <a:rPr lang="de-DE" dirty="0"/>
              <a:t>	       </a:t>
            </a:r>
            <a:r>
              <a:rPr lang="de-DE" dirty="0">
                <a:solidFill>
                  <a:srgbClr val="000000"/>
                </a:solidFill>
              </a:rPr>
              <a:t>Drahtlänge </a:t>
            </a:r>
            <a:r>
              <a:rPr lang="de-DE" dirty="0">
                <a:latin typeface="Symbol" panose="05050102010706020507" pitchFamily="18" charset="2"/>
              </a:rPr>
              <a:t>l</a:t>
            </a:r>
            <a:r>
              <a:rPr lang="de-DE" dirty="0">
                <a:solidFill>
                  <a:srgbClr val="000000"/>
                </a:solidFill>
              </a:rPr>
              <a:t> </a:t>
            </a:r>
          </a:p>
          <a:p>
            <a:pPr marL="0" indent="0">
              <a:buNone/>
              <a:defRPr/>
            </a:pPr>
            <a:r>
              <a:rPr lang="de-DE" dirty="0">
                <a:solidFill>
                  <a:srgbClr val="000000"/>
                </a:solidFill>
              </a:rPr>
              <a:t> 	alle Bänder		VHF/UHF</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B4B01997-A7AF-631E-ED17-3C8628AFCF6C}"/>
              </a:ext>
            </a:extLst>
          </p:cNvPr>
          <p:cNvGrpSpPr/>
          <p:nvPr/>
        </p:nvGrpSpPr>
        <p:grpSpPr>
          <a:xfrm rot="16200000">
            <a:off x="1088043" y="1612468"/>
            <a:ext cx="620504" cy="1924475"/>
            <a:chOff x="835945" y="1784377"/>
            <a:chExt cx="620504" cy="1924475"/>
          </a:xfrm>
        </p:grpSpPr>
        <p:cxnSp>
          <p:nvCxnSpPr>
            <p:cNvPr id="7" name="Gerader Verbinder 6">
              <a:extLst>
                <a:ext uri="{FF2B5EF4-FFF2-40B4-BE49-F238E27FC236}">
                  <a16:creationId xmlns:a16="http://schemas.microsoft.com/office/drawing/2014/main" id="{C0A3A9BB-D9FB-EF9F-F471-AAE5FAD3EC6E}"/>
                </a:ext>
              </a:extLst>
            </p:cNvPr>
            <p:cNvCxnSpPr/>
            <p:nvPr/>
          </p:nvCxnSpPr>
          <p:spPr>
            <a:xfrm rot="5400000">
              <a:off x="1255983" y="3540683"/>
              <a:ext cx="20" cy="31736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05F3C5F7-DE07-1001-D8AB-1D6FB32A2641}"/>
                </a:ext>
              </a:extLst>
            </p:cNvPr>
            <p:cNvCxnSpPr/>
            <p:nvPr/>
          </p:nvCxnSpPr>
          <p:spPr>
            <a:xfrm rot="5400000" flipV="1">
              <a:off x="227361" y="2741886"/>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2F35324F-4A5C-5C39-0156-1B594FF4CCCF}"/>
                </a:ext>
              </a:extLst>
            </p:cNvPr>
            <p:cNvSpPr txBox="1"/>
            <p:nvPr/>
          </p:nvSpPr>
          <p:spPr>
            <a:xfrm rot="5400000">
              <a:off x="708666" y="2601463"/>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endParaRPr lang="de-DE" dirty="0">
                <a:latin typeface="Symbol" panose="05050102010706020507" pitchFamily="18" charset="2"/>
              </a:endParaRPr>
            </a:p>
          </p:txBody>
        </p:sp>
        <p:cxnSp>
          <p:nvCxnSpPr>
            <p:cNvPr id="14" name="Gerader Verbinder 13">
              <a:extLst>
                <a:ext uri="{FF2B5EF4-FFF2-40B4-BE49-F238E27FC236}">
                  <a16:creationId xmlns:a16="http://schemas.microsoft.com/office/drawing/2014/main" id="{5224C67A-F56F-2E9F-2E97-7EE088CFAFC5}"/>
                </a:ext>
              </a:extLst>
            </p:cNvPr>
            <p:cNvCxnSpPr/>
            <p:nvPr/>
          </p:nvCxnSpPr>
          <p:spPr>
            <a:xfrm rot="5400000">
              <a:off x="1260947" y="1620742"/>
              <a:ext cx="0" cy="32727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CD93C28-C4A9-87A3-BDA1-A913C5F4DEE0}"/>
                </a:ext>
              </a:extLst>
            </p:cNvPr>
            <p:cNvCxnSpPr/>
            <p:nvPr/>
          </p:nvCxnSpPr>
          <p:spPr>
            <a:xfrm rot="10800000">
              <a:off x="1406341" y="1793875"/>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A15638C-DB73-4024-0789-4B12D1C1DB9E}"/>
                </a:ext>
              </a:extLst>
            </p:cNvPr>
            <p:cNvCxnSpPr/>
            <p:nvPr/>
          </p:nvCxnSpPr>
          <p:spPr>
            <a:xfrm rot="10800000">
              <a:off x="1401043" y="288085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09CC6BCD-377E-4409-E9C2-4C723C50178D}"/>
                </a:ext>
              </a:extLst>
            </p:cNvPr>
            <p:cNvSpPr/>
            <p:nvPr/>
          </p:nvSpPr>
          <p:spPr>
            <a:xfrm rot="5400000">
              <a:off x="1348449" y="277892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54DF3F6B-BD5B-6CEC-75C9-7F7BA4FDC759}"/>
                </a:ext>
              </a:extLst>
            </p:cNvPr>
            <p:cNvSpPr/>
            <p:nvPr/>
          </p:nvSpPr>
          <p:spPr>
            <a:xfrm rot="5400000">
              <a:off x="1348449" y="261659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a:extLst>
              <a:ext uri="{FF2B5EF4-FFF2-40B4-BE49-F238E27FC236}">
                <a16:creationId xmlns:a16="http://schemas.microsoft.com/office/drawing/2014/main" id="{9922B500-D51F-606B-45E2-02440EE99C4C}"/>
              </a:ext>
            </a:extLst>
          </p:cNvPr>
          <p:cNvGrpSpPr/>
          <p:nvPr/>
        </p:nvGrpSpPr>
        <p:grpSpPr>
          <a:xfrm>
            <a:off x="3633689" y="2224917"/>
            <a:ext cx="1914978" cy="797347"/>
            <a:chOff x="2815439" y="1995640"/>
            <a:chExt cx="1914978" cy="797347"/>
          </a:xfrm>
        </p:grpSpPr>
        <p:grpSp>
          <p:nvGrpSpPr>
            <p:cNvPr id="20" name="Gruppieren 19">
              <a:extLst>
                <a:ext uri="{FF2B5EF4-FFF2-40B4-BE49-F238E27FC236}">
                  <a16:creationId xmlns:a16="http://schemas.microsoft.com/office/drawing/2014/main" id="{007F2A3D-C131-D249-2AEC-1909402283CC}"/>
                </a:ext>
              </a:extLst>
            </p:cNvPr>
            <p:cNvGrpSpPr/>
            <p:nvPr/>
          </p:nvGrpSpPr>
          <p:grpSpPr>
            <a:xfrm rot="16200000">
              <a:off x="3456508" y="1519078"/>
              <a:ext cx="632840" cy="1914978"/>
              <a:chOff x="823609" y="1784380"/>
              <a:chExt cx="632840" cy="1914978"/>
            </a:xfrm>
          </p:grpSpPr>
          <p:cxnSp>
            <p:nvCxnSpPr>
              <p:cNvPr id="24" name="Gerader Verbinder 23">
                <a:extLst>
                  <a:ext uri="{FF2B5EF4-FFF2-40B4-BE49-F238E27FC236}">
                    <a16:creationId xmlns:a16="http://schemas.microsoft.com/office/drawing/2014/main" id="{444E3197-4522-39BC-024B-A2F30F5A9965}"/>
                  </a:ext>
                </a:extLst>
              </p:cNvPr>
              <p:cNvCxnSpPr/>
              <p:nvPr/>
            </p:nvCxnSpPr>
            <p:spPr>
              <a:xfrm rot="5400000">
                <a:off x="1236796" y="3521479"/>
                <a:ext cx="2" cy="35575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0873B57-0059-33B4-DF43-ACB62A35FBB4}"/>
                  </a:ext>
                </a:extLst>
              </p:cNvPr>
              <p:cNvCxnSpPr/>
              <p:nvPr/>
            </p:nvCxnSpPr>
            <p:spPr>
              <a:xfrm rot="5400000" flipV="1">
                <a:off x="215024" y="2741869"/>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9DC43CE0-3447-C882-FCF5-77D336376B7F}"/>
                  </a:ext>
                </a:extLst>
              </p:cNvPr>
              <p:cNvSpPr txBox="1"/>
              <p:nvPr/>
            </p:nvSpPr>
            <p:spPr>
              <a:xfrm rot="5400000">
                <a:off x="696330" y="2601445"/>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endParaRPr lang="de-DE" dirty="0">
                  <a:latin typeface="Symbol" panose="05050102010706020507" pitchFamily="18" charset="2"/>
                </a:endParaRPr>
              </a:p>
            </p:txBody>
          </p:sp>
          <p:cxnSp>
            <p:nvCxnSpPr>
              <p:cNvPr id="27" name="Gerader Verbinder 26">
                <a:extLst>
                  <a:ext uri="{FF2B5EF4-FFF2-40B4-BE49-F238E27FC236}">
                    <a16:creationId xmlns:a16="http://schemas.microsoft.com/office/drawing/2014/main" id="{9B3E5573-EDB9-2EF4-7B6C-389DCBFB6C28}"/>
                  </a:ext>
                </a:extLst>
              </p:cNvPr>
              <p:cNvCxnSpPr/>
              <p:nvPr/>
            </p:nvCxnSpPr>
            <p:spPr>
              <a:xfrm rot="5400000">
                <a:off x="1241751" y="1601549"/>
                <a:ext cx="0" cy="3656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19D813D3-A388-199D-73BD-6F33648C19C1}"/>
                  </a:ext>
                </a:extLst>
              </p:cNvPr>
              <p:cNvCxnSpPr/>
              <p:nvPr/>
            </p:nvCxnSpPr>
            <p:spPr>
              <a:xfrm rot="5400000" flipH="1">
                <a:off x="1047404" y="2262938"/>
                <a:ext cx="71787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3089FC1B-B319-E2C6-6E47-6F580D6D176A}"/>
                  </a:ext>
                </a:extLst>
              </p:cNvPr>
              <p:cNvCxnSpPr/>
              <p:nvPr/>
            </p:nvCxnSpPr>
            <p:spPr>
              <a:xfrm rot="5400000" flipH="1">
                <a:off x="1053467" y="3233629"/>
                <a:ext cx="705561" cy="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D5DE029B-5B8F-1FB7-1808-A09778327139}"/>
                  </a:ext>
                </a:extLst>
              </p:cNvPr>
              <p:cNvSpPr/>
              <p:nvPr/>
            </p:nvSpPr>
            <p:spPr>
              <a:xfrm rot="5400000">
                <a:off x="1348449" y="277892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591FB0C-2097-E763-7D29-9D7C2A4638BC}"/>
                  </a:ext>
                </a:extLst>
              </p:cNvPr>
              <p:cNvSpPr/>
              <p:nvPr/>
            </p:nvSpPr>
            <p:spPr>
              <a:xfrm rot="5400000">
                <a:off x="1348449" y="261659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1" name="Gerader Verbinder 20">
              <a:extLst>
                <a:ext uri="{FF2B5EF4-FFF2-40B4-BE49-F238E27FC236}">
                  <a16:creationId xmlns:a16="http://schemas.microsoft.com/office/drawing/2014/main" id="{39115833-B0E9-E6B3-9DF3-575338FF5276}"/>
                </a:ext>
              </a:extLst>
            </p:cNvPr>
            <p:cNvCxnSpPr>
              <a:stCxn id="22" idx="0"/>
              <a:endCxn id="23" idx="2"/>
            </p:cNvCxnSpPr>
            <p:nvPr/>
          </p:nvCxnSpPr>
          <p:spPr>
            <a:xfrm flipH="1" flipV="1">
              <a:off x="2931717" y="1995649"/>
              <a:ext cx="1682410" cy="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Bogen 21">
              <a:extLst>
                <a:ext uri="{FF2B5EF4-FFF2-40B4-BE49-F238E27FC236}">
                  <a16:creationId xmlns:a16="http://schemas.microsoft.com/office/drawing/2014/main" id="{F60D014C-E9BF-35BC-09D2-63DEA194FAA2}"/>
                </a:ext>
              </a:extLst>
            </p:cNvPr>
            <p:cNvSpPr/>
            <p:nvPr/>
          </p:nvSpPr>
          <p:spPr>
            <a:xfrm>
              <a:off x="4511987" y="1995737"/>
              <a:ext cx="204281" cy="211031"/>
            </a:xfrm>
            <a:prstGeom prst="arc">
              <a:avLst>
                <a:gd name="adj1" fmla="val 16200000"/>
                <a:gd name="adj2" fmla="val 5442550"/>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Bogen 22">
              <a:extLst>
                <a:ext uri="{FF2B5EF4-FFF2-40B4-BE49-F238E27FC236}">
                  <a16:creationId xmlns:a16="http://schemas.microsoft.com/office/drawing/2014/main" id="{DF4B3BD1-15EB-621F-673A-835D1CC8ADFB}"/>
                </a:ext>
              </a:extLst>
            </p:cNvPr>
            <p:cNvSpPr/>
            <p:nvPr/>
          </p:nvSpPr>
          <p:spPr>
            <a:xfrm rot="10800000">
              <a:off x="2828271" y="1995640"/>
              <a:ext cx="204281" cy="211031"/>
            </a:xfrm>
            <a:prstGeom prst="arc">
              <a:avLst>
                <a:gd name="adj1" fmla="val 16200000"/>
                <a:gd name="adj2" fmla="val 5442550"/>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32" name="Textfeld 31">
            <a:extLst>
              <a:ext uri="{FF2B5EF4-FFF2-40B4-BE49-F238E27FC236}">
                <a16:creationId xmlns:a16="http://schemas.microsoft.com/office/drawing/2014/main" id="{FCF6EACF-051D-A28B-A9BD-D41424DACAE3}"/>
              </a:ext>
            </a:extLst>
          </p:cNvPr>
          <p:cNvSpPr txBox="1"/>
          <p:nvPr/>
        </p:nvSpPr>
        <p:spPr>
          <a:xfrm rot="2700000">
            <a:off x="6405211" y="2747870"/>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grpSp>
        <p:nvGrpSpPr>
          <p:cNvPr id="33" name="Gruppieren 32">
            <a:extLst>
              <a:ext uri="{FF2B5EF4-FFF2-40B4-BE49-F238E27FC236}">
                <a16:creationId xmlns:a16="http://schemas.microsoft.com/office/drawing/2014/main" id="{41821D22-6156-68B2-7505-61958FC92833}"/>
              </a:ext>
            </a:extLst>
          </p:cNvPr>
          <p:cNvGrpSpPr/>
          <p:nvPr/>
        </p:nvGrpSpPr>
        <p:grpSpPr>
          <a:xfrm>
            <a:off x="6696968" y="1651251"/>
            <a:ext cx="1505049" cy="1559893"/>
            <a:chOff x="5977773" y="887102"/>
            <a:chExt cx="1505049" cy="1559893"/>
          </a:xfrm>
        </p:grpSpPr>
        <p:grpSp>
          <p:nvGrpSpPr>
            <p:cNvPr id="34" name="Gruppieren 33">
              <a:extLst>
                <a:ext uri="{FF2B5EF4-FFF2-40B4-BE49-F238E27FC236}">
                  <a16:creationId xmlns:a16="http://schemas.microsoft.com/office/drawing/2014/main" id="{2526163C-FC4E-EB98-4C0D-DDCD57F3EA43}"/>
                </a:ext>
              </a:extLst>
            </p:cNvPr>
            <p:cNvGrpSpPr/>
            <p:nvPr/>
          </p:nvGrpSpPr>
          <p:grpSpPr>
            <a:xfrm rot="2700000">
              <a:off x="5700073" y="1842023"/>
              <a:ext cx="882672" cy="327271"/>
              <a:chOff x="5682967" y="2167356"/>
              <a:chExt cx="1914998" cy="327271"/>
            </a:xfrm>
          </p:grpSpPr>
          <p:cxnSp>
            <p:nvCxnSpPr>
              <p:cNvPr id="41" name="Gerader Verbinder 40">
                <a:extLst>
                  <a:ext uri="{FF2B5EF4-FFF2-40B4-BE49-F238E27FC236}">
                    <a16:creationId xmlns:a16="http://schemas.microsoft.com/office/drawing/2014/main" id="{5DCBE6BF-231F-C043-220F-011ACE127BDA}"/>
                  </a:ext>
                </a:extLst>
              </p:cNvPr>
              <p:cNvCxnSpPr/>
              <p:nvPr/>
            </p:nvCxnSpPr>
            <p:spPr>
              <a:xfrm>
                <a:off x="7597945" y="2177263"/>
                <a:ext cx="20" cy="31736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E2D9359C-E39C-458D-C22A-99149FE247EE}"/>
                  </a:ext>
                </a:extLst>
              </p:cNvPr>
              <p:cNvCxnSpPr/>
              <p:nvPr/>
            </p:nvCxnSpPr>
            <p:spPr>
              <a:xfrm flipV="1">
                <a:off x="5682988" y="2407089"/>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A526439-43BD-D26B-069A-05FA01924C69}"/>
                  </a:ext>
                </a:extLst>
              </p:cNvPr>
              <p:cNvCxnSpPr/>
              <p:nvPr/>
            </p:nvCxnSpPr>
            <p:spPr>
              <a:xfrm>
                <a:off x="5682967" y="2167356"/>
                <a:ext cx="0" cy="32727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35" name="Gerader Verbinder 34">
              <a:extLst>
                <a:ext uri="{FF2B5EF4-FFF2-40B4-BE49-F238E27FC236}">
                  <a16:creationId xmlns:a16="http://schemas.microsoft.com/office/drawing/2014/main" id="{D7CBE123-10E5-56EB-8CE3-F4309426B1F0}"/>
                </a:ext>
              </a:extLst>
            </p:cNvPr>
            <p:cNvCxnSpPr/>
            <p:nvPr/>
          </p:nvCxnSpPr>
          <p:spPr>
            <a:xfrm rot="2700000">
              <a:off x="7068822" y="1440817"/>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958768B-093C-FDAC-0820-177D320D62B5}"/>
                </a:ext>
              </a:extLst>
            </p:cNvPr>
            <p:cNvCxnSpPr/>
            <p:nvPr/>
          </p:nvCxnSpPr>
          <p:spPr>
            <a:xfrm rot="8100000">
              <a:off x="6261931" y="144628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A1D083C8-E7CF-C33D-946D-1BB81420CD19}"/>
                </a:ext>
              </a:extLst>
            </p:cNvPr>
            <p:cNvSpPr/>
            <p:nvPr/>
          </p:nvSpPr>
          <p:spPr>
            <a:xfrm>
              <a:off x="6677517" y="213548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D90C166B-1464-EB51-8882-5DF2A32579AA}"/>
                </a:ext>
              </a:extLst>
            </p:cNvPr>
            <p:cNvSpPr/>
            <p:nvPr/>
          </p:nvSpPr>
          <p:spPr>
            <a:xfrm>
              <a:off x="6515188" y="213548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r Verbinder 38">
              <a:extLst>
                <a:ext uri="{FF2B5EF4-FFF2-40B4-BE49-F238E27FC236}">
                  <a16:creationId xmlns:a16="http://schemas.microsoft.com/office/drawing/2014/main" id="{9AF5F533-13FE-0671-8C2C-A66FC47B36FE}"/>
                </a:ext>
              </a:extLst>
            </p:cNvPr>
            <p:cNvCxnSpPr/>
            <p:nvPr/>
          </p:nvCxnSpPr>
          <p:spPr>
            <a:xfrm flipH="1">
              <a:off x="5981813" y="887102"/>
              <a:ext cx="695704" cy="67772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5F4E6EE-917B-1C85-4591-317C1A626AE1}"/>
                </a:ext>
              </a:extLst>
            </p:cNvPr>
            <p:cNvCxnSpPr/>
            <p:nvPr/>
          </p:nvCxnSpPr>
          <p:spPr>
            <a:xfrm flipH="1" flipV="1">
              <a:off x="6665859" y="887102"/>
              <a:ext cx="670078" cy="6721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CF93A326-9E71-B0AB-A221-D00406EECF5D}"/>
              </a:ext>
            </a:extLst>
          </p:cNvPr>
          <p:cNvGrpSpPr/>
          <p:nvPr/>
        </p:nvGrpSpPr>
        <p:grpSpPr>
          <a:xfrm>
            <a:off x="8561647" y="1891959"/>
            <a:ext cx="2027362" cy="1019231"/>
            <a:chOff x="7943438" y="1291245"/>
            <a:chExt cx="2027362" cy="1019231"/>
          </a:xfrm>
        </p:grpSpPr>
        <p:cxnSp>
          <p:nvCxnSpPr>
            <p:cNvPr id="45" name="Gerader Verbinder 44">
              <a:extLst>
                <a:ext uri="{FF2B5EF4-FFF2-40B4-BE49-F238E27FC236}">
                  <a16:creationId xmlns:a16="http://schemas.microsoft.com/office/drawing/2014/main" id="{9B2863F4-FCF4-ABF6-5E10-D58CB77B4DFD}"/>
                </a:ext>
              </a:extLst>
            </p:cNvPr>
            <p:cNvCxnSpPr/>
            <p:nvPr/>
          </p:nvCxnSpPr>
          <p:spPr>
            <a:xfrm flipH="1" flipV="1">
              <a:off x="7943438" y="1291245"/>
              <a:ext cx="869441" cy="9200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Ellipse 45">
              <a:extLst>
                <a:ext uri="{FF2B5EF4-FFF2-40B4-BE49-F238E27FC236}">
                  <a16:creationId xmlns:a16="http://schemas.microsoft.com/office/drawing/2014/main" id="{9E8E748F-0884-9E62-FE83-609848216100}"/>
                </a:ext>
              </a:extLst>
            </p:cNvPr>
            <p:cNvSpPr/>
            <p:nvPr/>
          </p:nvSpPr>
          <p:spPr>
            <a:xfrm>
              <a:off x="8953465" y="2202476"/>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42ECF09F-2129-6DF6-EA76-605AE05366BD}"/>
                </a:ext>
              </a:extLst>
            </p:cNvPr>
            <p:cNvSpPr/>
            <p:nvPr/>
          </p:nvSpPr>
          <p:spPr>
            <a:xfrm>
              <a:off x="8791136" y="2202476"/>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90CA88F8-425A-58AC-6866-166FA28CBCC5}"/>
                </a:ext>
              </a:extLst>
            </p:cNvPr>
            <p:cNvCxnSpPr/>
            <p:nvPr/>
          </p:nvCxnSpPr>
          <p:spPr>
            <a:xfrm flipV="1">
              <a:off x="9050771" y="1291245"/>
              <a:ext cx="920029" cy="9229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AE1FBB87-B1FF-F483-3E9F-6727E21E9DB8}"/>
                </a:ext>
              </a:extLst>
            </p:cNvPr>
            <p:cNvCxnSpPr/>
            <p:nvPr/>
          </p:nvCxnSpPr>
          <p:spPr>
            <a:xfrm flipH="1" flipV="1">
              <a:off x="7943438" y="1296000"/>
              <a:ext cx="202736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Rechteck 49">
            <a:extLst>
              <a:ext uri="{FF2B5EF4-FFF2-40B4-BE49-F238E27FC236}">
                <a16:creationId xmlns:a16="http://schemas.microsoft.com/office/drawing/2014/main" id="{B0A24ED8-5CF0-21E7-79EB-8335DA9B1D92}"/>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115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Symmetrische Speisung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CF1C712E-1DB9-967F-9EC2-1597BD7BD12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endParaRPr lang="de-DE" sz="900" b="1" dirty="0">
              <a:solidFill>
                <a:srgbClr val="000000"/>
              </a:solidFill>
            </a:endParaRPr>
          </a:p>
          <a:p>
            <a:pPr marL="0" indent="0">
              <a:buNone/>
              <a:defRPr/>
            </a:pPr>
            <a:endParaRPr lang="de-DE" b="1" dirty="0">
              <a:solidFill>
                <a:srgbClr val="000000"/>
              </a:solidFill>
            </a:endParaRPr>
          </a:p>
          <a:p>
            <a:pPr marL="0" indent="0">
              <a:buNone/>
              <a:defRPr/>
            </a:pPr>
            <a:endParaRPr lang="de-DE" b="1" dirty="0">
              <a:solidFill>
                <a:srgbClr val="000000"/>
              </a:solidFill>
            </a:endParaRPr>
          </a:p>
          <a:p>
            <a:pPr marL="0" indent="0">
              <a:buNone/>
              <a:defRPr/>
            </a:pPr>
            <a:r>
              <a:rPr lang="de-DE" b="1" dirty="0">
                <a:solidFill>
                  <a:srgbClr val="000000"/>
                </a:solidFill>
              </a:rPr>
              <a:t>Die Spannung gegenüber Erde und der Strom ist in beiden Leitern gleich groß und an jeder Stelle gegenphasig.</a:t>
            </a:r>
          </a:p>
          <a:p>
            <a:pPr marL="0" indent="0">
              <a:buNone/>
              <a:defRPr/>
            </a:pPr>
            <a:r>
              <a:rPr lang="de-DE" dirty="0">
                <a:solidFill>
                  <a:srgbClr val="000000"/>
                </a:solidFill>
              </a:rPr>
              <a:t>Die symmetrische Speiseleitung (</a:t>
            </a:r>
            <a:r>
              <a:rPr lang="de-DE" b="1" dirty="0">
                <a:solidFill>
                  <a:srgbClr val="000000"/>
                </a:solidFill>
              </a:rPr>
              <a:t>Paralleldrahtleitung</a:t>
            </a:r>
            <a:r>
              <a:rPr lang="de-DE" dirty="0">
                <a:solidFill>
                  <a:srgbClr val="000000"/>
                </a:solidFill>
              </a:rPr>
              <a:t>) hat Vorteile gegenüber der unsymmetrischen:</a:t>
            </a:r>
          </a:p>
          <a:p>
            <a:pPr lvl="1">
              <a:defRPr/>
            </a:pPr>
            <a:r>
              <a:rPr lang="de-DE" dirty="0">
                <a:solidFill>
                  <a:srgbClr val="000000"/>
                </a:solidFill>
              </a:rPr>
              <a:t>Sie hat eine </a:t>
            </a:r>
            <a:r>
              <a:rPr lang="de-DE" b="1" dirty="0">
                <a:solidFill>
                  <a:srgbClr val="000000"/>
                </a:solidFill>
              </a:rPr>
              <a:t>geringere Dämpfung </a:t>
            </a:r>
            <a:r>
              <a:rPr lang="de-DE" dirty="0">
                <a:solidFill>
                  <a:srgbClr val="000000"/>
                </a:solidFill>
              </a:rPr>
              <a:t>(da überwiegend Luft als Dielektrikum)</a:t>
            </a:r>
          </a:p>
          <a:p>
            <a:pPr lvl="1">
              <a:defRPr/>
            </a:pPr>
            <a:r>
              <a:rPr lang="de-DE" dirty="0">
                <a:solidFill>
                  <a:srgbClr val="000000"/>
                </a:solidFill>
              </a:rPr>
              <a:t>Sie hat eine </a:t>
            </a:r>
            <a:r>
              <a:rPr lang="de-DE" b="1" dirty="0">
                <a:solidFill>
                  <a:srgbClr val="000000"/>
                </a:solidFill>
              </a:rPr>
              <a:t>hohe Spannungsfestigkeit </a:t>
            </a:r>
            <a:r>
              <a:rPr lang="de-DE" dirty="0">
                <a:solidFill>
                  <a:srgbClr val="000000"/>
                </a:solidFill>
              </a:rPr>
              <a:t>(durch den großen Abstand der beiden Leiter zueinander)		</a:t>
            </a: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p:txBody>
      </p:sp>
      <p:grpSp>
        <p:nvGrpSpPr>
          <p:cNvPr id="7" name="Gruppieren 6">
            <a:extLst>
              <a:ext uri="{FF2B5EF4-FFF2-40B4-BE49-F238E27FC236}">
                <a16:creationId xmlns:a16="http://schemas.microsoft.com/office/drawing/2014/main" id="{66D4C519-9483-561D-E8C4-6C2E8CAEEF12}"/>
              </a:ext>
            </a:extLst>
          </p:cNvPr>
          <p:cNvGrpSpPr/>
          <p:nvPr/>
        </p:nvGrpSpPr>
        <p:grpSpPr>
          <a:xfrm rot="16200000">
            <a:off x="1953035" y="1042226"/>
            <a:ext cx="696316" cy="1924475"/>
            <a:chOff x="760133" y="1784377"/>
            <a:chExt cx="696316" cy="1924475"/>
          </a:xfrm>
        </p:grpSpPr>
        <p:cxnSp>
          <p:nvCxnSpPr>
            <p:cNvPr id="8" name="Gerader Verbinder 7">
              <a:extLst>
                <a:ext uri="{FF2B5EF4-FFF2-40B4-BE49-F238E27FC236}">
                  <a16:creationId xmlns:a16="http://schemas.microsoft.com/office/drawing/2014/main" id="{397B5407-175C-7F2D-01F6-309DE6FFA4F9}"/>
                </a:ext>
              </a:extLst>
            </p:cNvPr>
            <p:cNvCxnSpPr/>
            <p:nvPr/>
          </p:nvCxnSpPr>
          <p:spPr>
            <a:xfrm rot="5400000">
              <a:off x="1087404" y="3372084"/>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49ACF699-EFB8-26FA-5632-A1F36A23EA2E}"/>
                </a:ext>
              </a:extLst>
            </p:cNvPr>
            <p:cNvCxnSpPr/>
            <p:nvPr/>
          </p:nvCxnSpPr>
          <p:spPr>
            <a:xfrm rot="5400000" flipV="1">
              <a:off x="-67083" y="2741866"/>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09C06CD7-CF3A-9E88-3475-EFC2387CCBDA}"/>
                </a:ext>
              </a:extLst>
            </p:cNvPr>
            <p:cNvSpPr txBox="1"/>
            <p:nvPr/>
          </p:nvSpPr>
          <p:spPr>
            <a:xfrm rot="5400000">
              <a:off x="714669" y="2601449"/>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p>
          </p:txBody>
        </p:sp>
        <p:cxnSp>
          <p:nvCxnSpPr>
            <p:cNvPr id="14" name="Gerader Verbinder 13">
              <a:extLst>
                <a:ext uri="{FF2B5EF4-FFF2-40B4-BE49-F238E27FC236}">
                  <a16:creationId xmlns:a16="http://schemas.microsoft.com/office/drawing/2014/main" id="{44E66ECA-6BF6-DD45-F6DF-75CF6FD9EADD}"/>
                </a:ext>
              </a:extLst>
            </p:cNvPr>
            <p:cNvCxnSpPr/>
            <p:nvPr/>
          </p:nvCxnSpPr>
          <p:spPr>
            <a:xfrm rot="5400000">
              <a:off x="1097311" y="1457107"/>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DC2CCA3-FBA2-2CEB-DCD6-3462BBBBA630}"/>
                </a:ext>
              </a:extLst>
            </p:cNvPr>
            <p:cNvCxnSpPr/>
            <p:nvPr/>
          </p:nvCxnSpPr>
          <p:spPr>
            <a:xfrm rot="10800000">
              <a:off x="1406341" y="1793875"/>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2A7E9CBA-05BD-6868-8C2B-BA697F0DC30C}"/>
                </a:ext>
              </a:extLst>
            </p:cNvPr>
            <p:cNvCxnSpPr/>
            <p:nvPr/>
          </p:nvCxnSpPr>
          <p:spPr>
            <a:xfrm rot="10800000">
              <a:off x="1398450" y="288085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B5AE39D6-B1D8-DABD-B4CF-1BE07CAFBFA6}"/>
                </a:ext>
              </a:extLst>
            </p:cNvPr>
            <p:cNvSpPr/>
            <p:nvPr/>
          </p:nvSpPr>
          <p:spPr>
            <a:xfrm rot="5400000">
              <a:off x="1348449" y="277892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01F99342-A1F8-ED8B-47F2-B1E6C6EBDB13}"/>
                </a:ext>
              </a:extLst>
            </p:cNvPr>
            <p:cNvSpPr/>
            <p:nvPr/>
          </p:nvSpPr>
          <p:spPr>
            <a:xfrm rot="5400000">
              <a:off x="1348449" y="261659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28" name="Textfeld 1027">
            <a:extLst>
              <a:ext uri="{FF2B5EF4-FFF2-40B4-BE49-F238E27FC236}">
                <a16:creationId xmlns:a16="http://schemas.microsoft.com/office/drawing/2014/main" id="{3CC6CC43-6EAE-25BA-4932-E9AD80B07D18}"/>
              </a:ext>
            </a:extLst>
          </p:cNvPr>
          <p:cNvSpPr txBox="1"/>
          <p:nvPr/>
        </p:nvSpPr>
        <p:spPr>
          <a:xfrm>
            <a:off x="4049386" y="2128540"/>
            <a:ext cx="3216318" cy="646331"/>
          </a:xfrm>
          <a:prstGeom prst="rect">
            <a:avLst/>
          </a:prstGeom>
          <a:noFill/>
        </p:spPr>
        <p:txBody>
          <a:bodyPr wrap="square" rtlCol="0">
            <a:spAutoFit/>
          </a:bodyPr>
          <a:lstStyle/>
          <a:p>
            <a:r>
              <a:rPr lang="de-DE" dirty="0">
                <a:solidFill>
                  <a:srgbClr val="000000"/>
                </a:solidFill>
              </a:rPr>
              <a:t>Speisung über Zweidrahtleitung</a:t>
            </a:r>
          </a:p>
          <a:p>
            <a:r>
              <a:rPr lang="de-DE" dirty="0" err="1">
                <a:solidFill>
                  <a:srgbClr val="000000"/>
                </a:solidFill>
              </a:rPr>
              <a:t>Feederleitung</a:t>
            </a:r>
            <a:r>
              <a:rPr lang="de-DE" dirty="0">
                <a:solidFill>
                  <a:srgbClr val="000000"/>
                </a:solidFill>
              </a:rPr>
              <a:t> („Hühnerleiter“)</a:t>
            </a:r>
          </a:p>
        </p:txBody>
      </p:sp>
      <p:sp>
        <p:nvSpPr>
          <p:cNvPr id="1030" name="Textfeld 1029">
            <a:extLst>
              <a:ext uri="{FF2B5EF4-FFF2-40B4-BE49-F238E27FC236}">
                <a16:creationId xmlns:a16="http://schemas.microsoft.com/office/drawing/2014/main" id="{78686941-43EC-2E1E-C552-358A94C5B654}"/>
              </a:ext>
            </a:extLst>
          </p:cNvPr>
          <p:cNvSpPr txBox="1"/>
          <p:nvPr/>
        </p:nvSpPr>
        <p:spPr>
          <a:xfrm>
            <a:off x="1159234" y="2323420"/>
            <a:ext cx="2348541" cy="646331"/>
          </a:xfrm>
          <a:prstGeom prst="rect">
            <a:avLst/>
          </a:prstGeom>
          <a:noFill/>
        </p:spPr>
        <p:txBody>
          <a:bodyPr wrap="square" rtlCol="0">
            <a:spAutoFit/>
          </a:bodyPr>
          <a:lstStyle/>
          <a:p>
            <a:pPr marL="0" indent="0" algn="ctr">
              <a:buNone/>
              <a:defRPr/>
            </a:pPr>
            <a:r>
              <a:rPr lang="de-DE" dirty="0">
                <a:solidFill>
                  <a:srgbClr val="000000"/>
                </a:solidFill>
              </a:rPr>
              <a:t>symmetrisch</a:t>
            </a:r>
          </a:p>
          <a:p>
            <a:pPr marL="0" indent="0" algn="ctr">
              <a:buNone/>
              <a:defRPr/>
            </a:pPr>
            <a:r>
              <a:rPr lang="de-DE" sz="1800" dirty="0">
                <a:solidFill>
                  <a:schemeClr val="bg1">
                    <a:lumMod val="50000"/>
                  </a:schemeClr>
                </a:solidFill>
              </a:rPr>
              <a:t>(horizontal polarisiert)</a:t>
            </a:r>
            <a:endParaRPr lang="de-DE" dirty="0">
              <a:solidFill>
                <a:srgbClr val="000000"/>
              </a:solidFill>
            </a:endParaRPr>
          </a:p>
        </p:txBody>
      </p:sp>
      <p:grpSp>
        <p:nvGrpSpPr>
          <p:cNvPr id="55" name="Gruppieren 54">
            <a:extLst>
              <a:ext uri="{FF2B5EF4-FFF2-40B4-BE49-F238E27FC236}">
                <a16:creationId xmlns:a16="http://schemas.microsoft.com/office/drawing/2014/main" id="{5CF75CDB-154C-C21C-1FDA-75466CB78073}"/>
              </a:ext>
            </a:extLst>
          </p:cNvPr>
          <p:cNvGrpSpPr/>
          <p:nvPr/>
        </p:nvGrpSpPr>
        <p:grpSpPr>
          <a:xfrm>
            <a:off x="8006271" y="1528010"/>
            <a:ext cx="688843" cy="1873672"/>
            <a:chOff x="3592948" y="1203350"/>
            <a:chExt cx="688843" cy="1873672"/>
          </a:xfrm>
        </p:grpSpPr>
        <p:grpSp>
          <p:nvGrpSpPr>
            <p:cNvPr id="49" name="Gruppieren 48">
              <a:extLst>
                <a:ext uri="{FF2B5EF4-FFF2-40B4-BE49-F238E27FC236}">
                  <a16:creationId xmlns:a16="http://schemas.microsoft.com/office/drawing/2014/main" id="{71F7886A-3970-BDD0-5E31-9BD5B41776BF}"/>
                </a:ext>
              </a:extLst>
            </p:cNvPr>
            <p:cNvGrpSpPr/>
            <p:nvPr/>
          </p:nvGrpSpPr>
          <p:grpSpPr>
            <a:xfrm>
              <a:off x="3592948" y="1203350"/>
              <a:ext cx="688843" cy="1873672"/>
              <a:chOff x="1934810" y="1742702"/>
              <a:chExt cx="871398" cy="2370227"/>
            </a:xfrm>
          </p:grpSpPr>
          <p:grpSp>
            <p:nvGrpSpPr>
              <p:cNvPr id="50" name="Gruppieren 49">
                <a:extLst>
                  <a:ext uri="{FF2B5EF4-FFF2-40B4-BE49-F238E27FC236}">
                    <a16:creationId xmlns:a16="http://schemas.microsoft.com/office/drawing/2014/main" id="{CD740BE9-8074-6467-2386-625BC587F248}"/>
                  </a:ext>
                </a:extLst>
              </p:cNvPr>
              <p:cNvGrpSpPr/>
              <p:nvPr/>
            </p:nvGrpSpPr>
            <p:grpSpPr>
              <a:xfrm>
                <a:off x="2150576" y="1742702"/>
                <a:ext cx="520173" cy="2026843"/>
                <a:chOff x="1101507" y="2524489"/>
                <a:chExt cx="520173" cy="2026843"/>
              </a:xfrm>
            </p:grpSpPr>
            <p:grpSp>
              <p:nvGrpSpPr>
                <p:cNvPr id="56" name="Gruppieren 55">
                  <a:extLst>
                    <a:ext uri="{FF2B5EF4-FFF2-40B4-BE49-F238E27FC236}">
                      <a16:creationId xmlns:a16="http://schemas.microsoft.com/office/drawing/2014/main" id="{562287BD-EE93-F029-8FF1-3982D0A0C682}"/>
                    </a:ext>
                  </a:extLst>
                </p:cNvPr>
                <p:cNvGrpSpPr/>
                <p:nvPr/>
              </p:nvGrpSpPr>
              <p:grpSpPr>
                <a:xfrm rot="5400000">
                  <a:off x="142085" y="3483911"/>
                  <a:ext cx="2026843" cy="108000"/>
                  <a:chOff x="1032733" y="2499744"/>
                  <a:chExt cx="2026843" cy="108000"/>
                </a:xfrm>
              </p:grpSpPr>
              <p:cxnSp>
                <p:nvCxnSpPr>
                  <p:cNvPr id="60" name="Gerader Verbinder 59">
                    <a:extLst>
                      <a:ext uri="{FF2B5EF4-FFF2-40B4-BE49-F238E27FC236}">
                        <a16:creationId xmlns:a16="http://schemas.microsoft.com/office/drawing/2014/main" id="{BCF5DAF1-077A-F3A3-D4A3-A736E9D0F8F2}"/>
                      </a:ext>
                    </a:extLst>
                  </p:cNvPr>
                  <p:cNvCxnSpPr/>
                  <p:nvPr/>
                </p:nvCxnSpPr>
                <p:spPr>
                  <a:xfrm rot="16200000" flipH="1" flipV="1">
                    <a:off x="2089035" y="1587065"/>
                    <a:ext cx="16165" cy="1924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a16="http://schemas.microsoft.com/office/drawing/2014/main" id="{6BA25FAC-5F9D-03A5-5153-3CC796C480D3}"/>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7" name="Gruppieren 56">
                  <a:extLst>
                    <a:ext uri="{FF2B5EF4-FFF2-40B4-BE49-F238E27FC236}">
                      <a16:creationId xmlns:a16="http://schemas.microsoft.com/office/drawing/2014/main" id="{387B4362-7541-2A8D-57F0-D296E0C98F0F}"/>
                    </a:ext>
                  </a:extLst>
                </p:cNvPr>
                <p:cNvGrpSpPr/>
                <p:nvPr/>
              </p:nvGrpSpPr>
              <p:grpSpPr>
                <a:xfrm rot="5400000">
                  <a:off x="567232" y="3470937"/>
                  <a:ext cx="2000895" cy="108000"/>
                  <a:chOff x="1032733" y="2499744"/>
                  <a:chExt cx="2000895" cy="108000"/>
                </a:xfrm>
              </p:grpSpPr>
              <p:cxnSp>
                <p:nvCxnSpPr>
                  <p:cNvPr id="58" name="Gerader Verbinder 57">
                    <a:extLst>
                      <a:ext uri="{FF2B5EF4-FFF2-40B4-BE49-F238E27FC236}">
                        <a16:creationId xmlns:a16="http://schemas.microsoft.com/office/drawing/2014/main" id="{31FE516E-6824-6362-CDBF-B65A369479DA}"/>
                      </a:ext>
                    </a:extLst>
                  </p:cNvPr>
                  <p:cNvCxnSpPr>
                    <a:stCxn id="53" idx="0"/>
                  </p:cNvCxnSpPr>
                  <p:nvPr/>
                </p:nvCxnSpPr>
                <p:spPr>
                  <a:xfrm rot="16200000" flipV="1">
                    <a:off x="2084143" y="1608121"/>
                    <a:ext cx="1" cy="1898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Ellipse 58">
                    <a:extLst>
                      <a:ext uri="{FF2B5EF4-FFF2-40B4-BE49-F238E27FC236}">
                        <a16:creationId xmlns:a16="http://schemas.microsoft.com/office/drawing/2014/main" id="{63B1EFCB-979B-BFF7-6495-6744C3ABC09D}"/>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51" name="Textfeld 50">
                <a:extLst>
                  <a:ext uri="{FF2B5EF4-FFF2-40B4-BE49-F238E27FC236}">
                    <a16:creationId xmlns:a16="http://schemas.microsoft.com/office/drawing/2014/main" id="{22A383A9-DD8A-B739-D0D8-853078495929}"/>
                  </a:ext>
                </a:extLst>
              </p:cNvPr>
              <p:cNvSpPr txBox="1"/>
              <p:nvPr/>
            </p:nvSpPr>
            <p:spPr>
              <a:xfrm>
                <a:off x="1934810" y="3743597"/>
                <a:ext cx="431529" cy="369332"/>
              </a:xfrm>
              <a:prstGeom prst="rect">
                <a:avLst/>
              </a:prstGeom>
              <a:noFill/>
            </p:spPr>
            <p:txBody>
              <a:bodyPr wrap="none" rtlCol="0">
                <a:spAutoFit/>
              </a:bodyPr>
              <a:lstStyle/>
              <a:p>
                <a:pPr algn="ctr"/>
                <a:r>
                  <a:rPr lang="de-DE" dirty="0"/>
                  <a:t>+V</a:t>
                </a:r>
                <a:endParaRPr lang="de-DE" dirty="0">
                  <a:solidFill>
                    <a:srgbClr val="FF0000"/>
                  </a:solidFill>
                </a:endParaRPr>
              </a:p>
            </p:txBody>
          </p:sp>
          <p:sp>
            <p:nvSpPr>
              <p:cNvPr id="53" name="Textfeld 52">
                <a:extLst>
                  <a:ext uri="{FF2B5EF4-FFF2-40B4-BE49-F238E27FC236}">
                    <a16:creationId xmlns:a16="http://schemas.microsoft.com/office/drawing/2014/main" id="{D9725443-EC8C-F474-6B0C-57D282A43273}"/>
                  </a:ext>
                </a:extLst>
              </p:cNvPr>
              <p:cNvSpPr txBox="1"/>
              <p:nvPr/>
            </p:nvSpPr>
            <p:spPr>
              <a:xfrm>
                <a:off x="2419563" y="3743597"/>
                <a:ext cx="386645" cy="369332"/>
              </a:xfrm>
              <a:prstGeom prst="rect">
                <a:avLst/>
              </a:prstGeom>
              <a:noFill/>
            </p:spPr>
            <p:txBody>
              <a:bodyPr wrap="none" rtlCol="0">
                <a:spAutoFit/>
              </a:bodyPr>
              <a:lstStyle/>
              <a:p>
                <a:pPr algn="ctr"/>
                <a:r>
                  <a:rPr lang="de-DE" dirty="0"/>
                  <a:t>-V</a:t>
                </a:r>
                <a:endParaRPr lang="de-DE" dirty="0">
                  <a:solidFill>
                    <a:srgbClr val="FF0000"/>
                  </a:solidFill>
                </a:endParaRPr>
              </a:p>
            </p:txBody>
          </p:sp>
        </p:grpSp>
        <p:sp>
          <p:nvSpPr>
            <p:cNvPr id="1025" name="Rechteck 1024">
              <a:extLst>
                <a:ext uri="{FF2B5EF4-FFF2-40B4-BE49-F238E27FC236}">
                  <a16:creationId xmlns:a16="http://schemas.microsoft.com/office/drawing/2014/main" id="{8FF18E18-1D78-64BC-7F13-739373DB7659}"/>
                </a:ext>
              </a:extLst>
            </p:cNvPr>
            <p:cNvSpPr/>
            <p:nvPr/>
          </p:nvSpPr>
          <p:spPr>
            <a:xfrm>
              <a:off x="3758911" y="1413718"/>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Rechteck 1033">
              <a:extLst>
                <a:ext uri="{FF2B5EF4-FFF2-40B4-BE49-F238E27FC236}">
                  <a16:creationId xmlns:a16="http://schemas.microsoft.com/office/drawing/2014/main" id="{9148675D-A25F-F207-1200-D9D6E4A47CEC}"/>
                </a:ext>
              </a:extLst>
            </p:cNvPr>
            <p:cNvSpPr/>
            <p:nvPr/>
          </p:nvSpPr>
          <p:spPr>
            <a:xfrm>
              <a:off x="3758911" y="1885456"/>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5" name="Rechteck 1034">
              <a:extLst>
                <a:ext uri="{FF2B5EF4-FFF2-40B4-BE49-F238E27FC236}">
                  <a16:creationId xmlns:a16="http://schemas.microsoft.com/office/drawing/2014/main" id="{E60894BA-5F36-C6E5-6E41-55CD4DCEDDC0}"/>
                </a:ext>
              </a:extLst>
            </p:cNvPr>
            <p:cNvSpPr/>
            <p:nvPr/>
          </p:nvSpPr>
          <p:spPr>
            <a:xfrm>
              <a:off x="3758911" y="1649587"/>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Rechteck 1035">
              <a:extLst>
                <a:ext uri="{FF2B5EF4-FFF2-40B4-BE49-F238E27FC236}">
                  <a16:creationId xmlns:a16="http://schemas.microsoft.com/office/drawing/2014/main" id="{D40AF8A7-FCDC-05E0-2121-B978071F1540}"/>
                </a:ext>
              </a:extLst>
            </p:cNvPr>
            <p:cNvSpPr/>
            <p:nvPr/>
          </p:nvSpPr>
          <p:spPr>
            <a:xfrm>
              <a:off x="3758911" y="2121325"/>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7" name="Rechteck 1036">
              <a:extLst>
                <a:ext uri="{FF2B5EF4-FFF2-40B4-BE49-F238E27FC236}">
                  <a16:creationId xmlns:a16="http://schemas.microsoft.com/office/drawing/2014/main" id="{DE1F49C8-4C9F-6698-87AB-16A758860D91}"/>
                </a:ext>
              </a:extLst>
            </p:cNvPr>
            <p:cNvSpPr/>
            <p:nvPr/>
          </p:nvSpPr>
          <p:spPr>
            <a:xfrm>
              <a:off x="3758911" y="2357194"/>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8" name="Rechteck 1037">
              <a:extLst>
                <a:ext uri="{FF2B5EF4-FFF2-40B4-BE49-F238E27FC236}">
                  <a16:creationId xmlns:a16="http://schemas.microsoft.com/office/drawing/2014/main" id="{98850568-0524-0893-C857-0D678109CC86}"/>
                </a:ext>
              </a:extLst>
            </p:cNvPr>
            <p:cNvSpPr/>
            <p:nvPr/>
          </p:nvSpPr>
          <p:spPr>
            <a:xfrm>
              <a:off x="3758911" y="2593064"/>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45498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3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lang="de-DE" dirty="0">
                <a:solidFill>
                  <a:schemeClr val="tx1"/>
                </a:solidFill>
                <a:latin typeface="+mn-lt"/>
              </a:rPr>
              <a:t>U</a:t>
            </a:r>
            <a:r>
              <a:rPr kumimoji="0" lang="de-DE" sz="2800" b="0" i="0" u="none" strike="noStrike" kern="1200" cap="none" spc="0" normalizeH="0" baseline="0" noProof="0" dirty="0" err="1">
                <a:ln>
                  <a:noFill/>
                </a:ln>
                <a:solidFill>
                  <a:schemeClr val="tx1"/>
                </a:solidFill>
                <a:effectLst/>
                <a:uLnTx/>
                <a:uFillTx/>
                <a:latin typeface="+mn-lt"/>
                <a:ea typeface="+mj-ea"/>
                <a:cs typeface="+mj-cs"/>
              </a:rPr>
              <a:t>nsymmetrische</a:t>
            </a:r>
            <a:r>
              <a:rPr kumimoji="0" lang="de-DE" sz="2800" b="0" i="0" u="none" strike="noStrike" kern="1200" cap="none" spc="0" normalizeH="0" baseline="0" noProof="0" dirty="0">
                <a:ln>
                  <a:noFill/>
                </a:ln>
                <a:solidFill>
                  <a:schemeClr val="tx1"/>
                </a:solidFill>
                <a:effectLst/>
                <a:uLnTx/>
                <a:uFillTx/>
                <a:latin typeface="+mn-lt"/>
                <a:ea typeface="+mj-ea"/>
                <a:cs typeface="+mj-cs"/>
              </a:rPr>
              <a:t> Speisung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CF1C712E-1DB9-967F-9EC2-1597BD7BD12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sz="2800" dirty="0">
              <a:solidFill>
                <a:srgbClr val="000000"/>
              </a:solidFill>
            </a:endParaRPr>
          </a:p>
          <a:p>
            <a:pPr marL="0" indent="0">
              <a:buNone/>
              <a:defRPr/>
            </a:pPr>
            <a:r>
              <a:rPr lang="de-DE" dirty="0">
                <a:solidFill>
                  <a:srgbClr val="000000"/>
                </a:solidFill>
              </a:rPr>
              <a:t>		</a:t>
            </a:r>
          </a:p>
          <a:p>
            <a:pPr marL="0" indent="0">
              <a:buNone/>
              <a:defRPr/>
            </a:pPr>
            <a:r>
              <a:rPr lang="de-DE" dirty="0">
                <a:solidFill>
                  <a:srgbClr val="000000"/>
                </a:solidFill>
              </a:rPr>
              <a:t>Die unsymmetrische Speiseleitung (</a:t>
            </a:r>
            <a:r>
              <a:rPr lang="de-DE" b="1" dirty="0" err="1">
                <a:solidFill>
                  <a:srgbClr val="000000"/>
                </a:solidFill>
              </a:rPr>
              <a:t>Koaxleitung</a:t>
            </a:r>
            <a:r>
              <a:rPr lang="de-DE" dirty="0">
                <a:solidFill>
                  <a:srgbClr val="000000"/>
                </a:solidFill>
              </a:rPr>
              <a:t>) hat Vorteile gegenüber der symmetrischen:</a:t>
            </a:r>
          </a:p>
          <a:p>
            <a:pPr lvl="1">
              <a:defRPr/>
            </a:pPr>
            <a:r>
              <a:rPr lang="de-DE" dirty="0">
                <a:solidFill>
                  <a:srgbClr val="000000"/>
                </a:solidFill>
              </a:rPr>
              <a:t>Sie ist geschirmt und </a:t>
            </a:r>
            <a:r>
              <a:rPr lang="de-DE" b="1" dirty="0">
                <a:solidFill>
                  <a:srgbClr val="000000"/>
                </a:solidFill>
              </a:rPr>
              <a:t>vermeidet somit unerwünschte Abstrahlungen, daher werden im Amateurfunk bevorzugt hochwertige Koaxialkabel verwendet</a:t>
            </a:r>
            <a:r>
              <a:rPr lang="de-DE" dirty="0">
                <a:solidFill>
                  <a:srgbClr val="000000"/>
                </a:solidFill>
              </a:rPr>
              <a:t>		</a:t>
            </a: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p:txBody>
      </p:sp>
      <p:grpSp>
        <p:nvGrpSpPr>
          <p:cNvPr id="19" name="Gruppieren 18">
            <a:extLst>
              <a:ext uri="{FF2B5EF4-FFF2-40B4-BE49-F238E27FC236}">
                <a16:creationId xmlns:a16="http://schemas.microsoft.com/office/drawing/2014/main" id="{BC865743-9C26-75C5-9FF8-AF3CB6FD6CB6}"/>
              </a:ext>
            </a:extLst>
          </p:cNvPr>
          <p:cNvGrpSpPr/>
          <p:nvPr/>
        </p:nvGrpSpPr>
        <p:grpSpPr>
          <a:xfrm>
            <a:off x="2081347" y="1441666"/>
            <a:ext cx="1840672" cy="1337349"/>
            <a:chOff x="8250305" y="843549"/>
            <a:chExt cx="1840672" cy="1337349"/>
          </a:xfrm>
        </p:grpSpPr>
        <p:cxnSp>
          <p:nvCxnSpPr>
            <p:cNvPr id="20" name="Gerader Verbinder 19">
              <a:extLst>
                <a:ext uri="{FF2B5EF4-FFF2-40B4-BE49-F238E27FC236}">
                  <a16:creationId xmlns:a16="http://schemas.microsoft.com/office/drawing/2014/main" id="{38A1FF64-C83F-2415-FCD5-44CEDB355E96}"/>
                </a:ext>
              </a:extLst>
            </p:cNvPr>
            <p:cNvCxnSpPr>
              <a:stCxn id="21" idx="2"/>
            </p:cNvCxnSpPr>
            <p:nvPr/>
          </p:nvCxnSpPr>
          <p:spPr>
            <a:xfrm flipV="1">
              <a:off x="9024445" y="868984"/>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D44A0F5F-B9E6-D009-80C1-77CF9F4D2865}"/>
                </a:ext>
              </a:extLst>
            </p:cNvPr>
            <p:cNvSpPr/>
            <p:nvPr/>
          </p:nvSpPr>
          <p:spPr>
            <a:xfrm rot="5400000">
              <a:off x="8970445" y="16486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a:extLst>
                <a:ext uri="{FF2B5EF4-FFF2-40B4-BE49-F238E27FC236}">
                  <a16:creationId xmlns:a16="http://schemas.microsoft.com/office/drawing/2014/main" id="{2CBD09DB-DE6D-616F-0B98-45F4BEA5ADEA}"/>
                </a:ext>
              </a:extLst>
            </p:cNvPr>
            <p:cNvCxnSpPr/>
            <p:nvPr/>
          </p:nvCxnSpPr>
          <p:spPr>
            <a:xfrm flipH="1" flipV="1">
              <a:off x="9024445" y="1903354"/>
              <a:ext cx="1815" cy="868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3E19279-CC67-18E7-ADC2-0540AFAC99EC}"/>
                </a:ext>
              </a:extLst>
            </p:cNvPr>
            <p:cNvCxnSpPr/>
            <p:nvPr/>
          </p:nvCxnSpPr>
          <p:spPr>
            <a:xfrm rot="5400000" flipV="1">
              <a:off x="9029687" y="1848791"/>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71C798FC-391C-452D-F026-6E42A4305FC5}"/>
                </a:ext>
              </a:extLst>
            </p:cNvPr>
            <p:cNvSpPr/>
            <p:nvPr/>
          </p:nvSpPr>
          <p:spPr>
            <a:xfrm rot="5400000">
              <a:off x="8970441" y="180909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5" name="Gerader Verbinder 24">
              <a:extLst>
                <a:ext uri="{FF2B5EF4-FFF2-40B4-BE49-F238E27FC236}">
                  <a16:creationId xmlns:a16="http://schemas.microsoft.com/office/drawing/2014/main" id="{524569D2-4171-E47E-90FF-12C7C3EFFABB}"/>
                </a:ext>
              </a:extLst>
            </p:cNvPr>
            <p:cNvCxnSpPr/>
            <p:nvPr/>
          </p:nvCxnSpPr>
          <p:spPr>
            <a:xfrm rot="3600000" flipV="1">
              <a:off x="9395268" y="1240150"/>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427A1D8-6AF8-3FF9-7BEB-04E3566987CA}"/>
                </a:ext>
              </a:extLst>
            </p:cNvPr>
            <p:cNvCxnSpPr/>
            <p:nvPr/>
          </p:nvCxnSpPr>
          <p:spPr>
            <a:xfrm rot="3600000" flipV="1">
              <a:off x="8640142" y="1665915"/>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932B541-1BCA-05D5-67FF-79F47C268DD2}"/>
                </a:ext>
              </a:extLst>
            </p:cNvPr>
            <p:cNvCxnSpPr/>
            <p:nvPr/>
          </p:nvCxnSpPr>
          <p:spPr>
            <a:xfrm rot="7200000" flipV="1">
              <a:off x="9412369" y="1662581"/>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A70A5930-C244-A0FE-965B-4601CDCD8E68}"/>
                </a:ext>
              </a:extLst>
            </p:cNvPr>
            <p:cNvCxnSpPr/>
            <p:nvPr/>
          </p:nvCxnSpPr>
          <p:spPr>
            <a:xfrm rot="7200000" flipV="1">
              <a:off x="8650765" y="1238461"/>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56818C51-8C0A-623B-18FF-0B63E921CD1F}"/>
                </a:ext>
              </a:extLst>
            </p:cNvPr>
            <p:cNvCxnSpPr/>
            <p:nvPr/>
          </p:nvCxnSpPr>
          <p:spPr>
            <a:xfrm>
              <a:off x="9144684" y="843549"/>
              <a:ext cx="1" cy="892771"/>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71F8EF95-D36F-C15C-7E41-BEC3700F6565}"/>
                </a:ext>
              </a:extLst>
            </p:cNvPr>
            <p:cNvSpPr txBox="1"/>
            <p:nvPr/>
          </p:nvSpPr>
          <p:spPr>
            <a:xfrm>
              <a:off x="9108988" y="884480"/>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p>
          </p:txBody>
        </p:sp>
        <p:cxnSp>
          <p:nvCxnSpPr>
            <p:cNvPr id="31" name="Gerader Verbinder 30">
              <a:extLst>
                <a:ext uri="{FF2B5EF4-FFF2-40B4-BE49-F238E27FC236}">
                  <a16:creationId xmlns:a16="http://schemas.microsoft.com/office/drawing/2014/main" id="{43455488-F108-0232-21A3-3B7EDD45CA0A}"/>
                </a:ext>
              </a:extLst>
            </p:cNvPr>
            <p:cNvCxnSpPr/>
            <p:nvPr/>
          </p:nvCxnSpPr>
          <p:spPr>
            <a:xfrm flipH="1" flipV="1">
              <a:off x="9182761" y="1793876"/>
              <a:ext cx="664226" cy="387022"/>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2ECEA864-82B7-5B96-196A-9CF41A1CE657}"/>
                </a:ext>
              </a:extLst>
            </p:cNvPr>
            <p:cNvSpPr txBox="1"/>
            <p:nvPr/>
          </p:nvSpPr>
          <p:spPr>
            <a:xfrm>
              <a:off x="9462279" y="1702658"/>
              <a:ext cx="628698" cy="369332"/>
            </a:xfrm>
            <a:prstGeom prst="rect">
              <a:avLst/>
            </a:prstGeom>
            <a:noFill/>
          </p:spPr>
          <p:txBody>
            <a:bodyPr wrap="none" rtlCol="0">
              <a:spAutoFit/>
            </a:bodyPr>
            <a:lstStyle/>
            <a:p>
              <a:r>
                <a:rPr lang="de-DE" dirty="0">
                  <a:latin typeface="Symbol" panose="05050102010706020507" pitchFamily="18" charset="2"/>
                </a:rPr>
                <a:t>l </a:t>
              </a:r>
              <a:r>
                <a:rPr lang="de-DE" dirty="0"/>
                <a:t>/ 4</a:t>
              </a:r>
            </a:p>
          </p:txBody>
        </p:sp>
      </p:grpSp>
      <p:grpSp>
        <p:nvGrpSpPr>
          <p:cNvPr id="33" name="Gruppieren 32">
            <a:extLst>
              <a:ext uri="{FF2B5EF4-FFF2-40B4-BE49-F238E27FC236}">
                <a16:creationId xmlns:a16="http://schemas.microsoft.com/office/drawing/2014/main" id="{2BBC9876-9495-5FF6-992F-AE2FB39EAD76}"/>
              </a:ext>
            </a:extLst>
          </p:cNvPr>
          <p:cNvGrpSpPr/>
          <p:nvPr/>
        </p:nvGrpSpPr>
        <p:grpSpPr>
          <a:xfrm rot="16200000" flipH="1">
            <a:off x="6468461" y="858752"/>
            <a:ext cx="738722" cy="2951370"/>
            <a:chOff x="7160229" y="1562593"/>
            <a:chExt cx="688221" cy="2951370"/>
          </a:xfrm>
        </p:grpSpPr>
        <p:grpSp>
          <p:nvGrpSpPr>
            <p:cNvPr id="34" name="Gruppieren 33">
              <a:extLst>
                <a:ext uri="{FF2B5EF4-FFF2-40B4-BE49-F238E27FC236}">
                  <a16:creationId xmlns:a16="http://schemas.microsoft.com/office/drawing/2014/main" id="{FCEC3C18-5CC5-E8D1-7069-E3B8989D38ED}"/>
                </a:ext>
              </a:extLst>
            </p:cNvPr>
            <p:cNvGrpSpPr/>
            <p:nvPr/>
          </p:nvGrpSpPr>
          <p:grpSpPr>
            <a:xfrm>
              <a:off x="7160229" y="1562593"/>
              <a:ext cx="569869" cy="2317010"/>
              <a:chOff x="6753005" y="1684800"/>
              <a:chExt cx="569869" cy="2317010"/>
            </a:xfrm>
          </p:grpSpPr>
          <p:sp>
            <p:nvSpPr>
              <p:cNvPr id="39" name="Rechteck 38">
                <a:extLst>
                  <a:ext uri="{FF2B5EF4-FFF2-40B4-BE49-F238E27FC236}">
                    <a16:creationId xmlns:a16="http://schemas.microsoft.com/office/drawing/2014/main" id="{1D0BD306-C345-40A0-D378-0FF01C285F77}"/>
                  </a:ext>
                </a:extLst>
              </p:cNvPr>
              <p:cNvSpPr/>
              <p:nvPr/>
            </p:nvSpPr>
            <p:spPr>
              <a:xfrm>
                <a:off x="6753006" y="2114793"/>
                <a:ext cx="520173" cy="1637427"/>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985690D9-9321-888F-A7BC-E11ADE9328EE}"/>
                  </a:ext>
                </a:extLst>
              </p:cNvPr>
              <p:cNvSpPr/>
              <p:nvPr/>
            </p:nvSpPr>
            <p:spPr>
              <a:xfrm>
                <a:off x="6753006" y="1966834"/>
                <a:ext cx="520173" cy="30382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4FC29981-3F0D-A373-F79A-9B3340C2BE79}"/>
                  </a:ext>
                </a:extLst>
              </p:cNvPr>
              <p:cNvGrpSpPr/>
              <p:nvPr/>
            </p:nvGrpSpPr>
            <p:grpSpPr>
              <a:xfrm rot="5400000">
                <a:off x="6720165" y="1923728"/>
                <a:ext cx="585855" cy="108000"/>
                <a:chOff x="1032733" y="2499744"/>
                <a:chExt cx="585855" cy="108000"/>
              </a:xfrm>
            </p:grpSpPr>
            <p:cxnSp>
              <p:nvCxnSpPr>
                <p:cNvPr id="47" name="Gerader Verbinder 46">
                  <a:extLst>
                    <a:ext uri="{FF2B5EF4-FFF2-40B4-BE49-F238E27FC236}">
                      <a16:creationId xmlns:a16="http://schemas.microsoft.com/office/drawing/2014/main" id="{FBE37CA8-9456-DE75-44AB-5065073D61C9}"/>
                    </a:ext>
                  </a:extLst>
                </p:cNvPr>
                <p:cNvCxnSpPr>
                  <a:stCxn id="40" idx="4"/>
                </p:cNvCxnSpPr>
                <p:nvPr/>
              </p:nvCxnSpPr>
              <p:spPr>
                <a:xfrm rot="16200000" flipH="1" flipV="1">
                  <a:off x="1374693" y="2313710"/>
                  <a:ext cx="3862" cy="4839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F817154F-5E49-7B08-8BA9-854DCE9BCBF2}"/>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2" name="Gruppieren 41">
                <a:extLst>
                  <a:ext uri="{FF2B5EF4-FFF2-40B4-BE49-F238E27FC236}">
                    <a16:creationId xmlns:a16="http://schemas.microsoft.com/office/drawing/2014/main" id="{641115EF-D2BC-8B45-103E-6D2758AA2CA2}"/>
                  </a:ext>
                </a:extLst>
              </p:cNvPr>
              <p:cNvGrpSpPr/>
              <p:nvPr/>
            </p:nvGrpSpPr>
            <p:grpSpPr>
              <a:xfrm rot="5400000">
                <a:off x="6975947" y="1931199"/>
                <a:ext cx="585854" cy="108000"/>
                <a:chOff x="1032736" y="2492026"/>
                <a:chExt cx="585854" cy="108000"/>
              </a:xfrm>
            </p:grpSpPr>
            <p:cxnSp>
              <p:nvCxnSpPr>
                <p:cNvPr id="45" name="Gerader Verbinder 44">
                  <a:extLst>
                    <a:ext uri="{FF2B5EF4-FFF2-40B4-BE49-F238E27FC236}">
                      <a16:creationId xmlns:a16="http://schemas.microsoft.com/office/drawing/2014/main" id="{17282060-FCA3-8B43-0C8B-59FB0B853B9D}"/>
                    </a:ext>
                  </a:extLst>
                </p:cNvPr>
                <p:cNvCxnSpPr/>
                <p:nvPr/>
              </p:nvCxnSpPr>
              <p:spPr>
                <a:xfrm rot="16200000" flipH="1" flipV="1">
                  <a:off x="1374695" y="2305991"/>
                  <a:ext cx="3862" cy="4839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Ellipse 45">
                  <a:extLst>
                    <a:ext uri="{FF2B5EF4-FFF2-40B4-BE49-F238E27FC236}">
                      <a16:creationId xmlns:a16="http://schemas.microsoft.com/office/drawing/2014/main" id="{0D5A5478-B6AF-F566-436F-663EFC22AA58}"/>
                    </a:ext>
                  </a:extLst>
                </p:cNvPr>
                <p:cNvSpPr/>
                <p:nvPr/>
              </p:nvSpPr>
              <p:spPr>
                <a:xfrm>
                  <a:off x="1032736" y="2492026"/>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3" name="Bogen 42">
                <a:extLst>
                  <a:ext uri="{FF2B5EF4-FFF2-40B4-BE49-F238E27FC236}">
                    <a16:creationId xmlns:a16="http://schemas.microsoft.com/office/drawing/2014/main" id="{AEBBE0FD-CBA6-FDC5-0949-41CAA5AB49F5}"/>
                  </a:ext>
                </a:extLst>
              </p:cNvPr>
              <p:cNvSpPr/>
              <p:nvPr/>
            </p:nvSpPr>
            <p:spPr>
              <a:xfrm>
                <a:off x="6753005" y="3553692"/>
                <a:ext cx="520173" cy="345570"/>
              </a:xfrm>
              <a:prstGeom prst="arc">
                <a:avLst>
                  <a:gd name="adj1" fmla="val 21576134"/>
                  <a:gd name="adj2" fmla="val 10960415"/>
                </a:avLst>
              </a:prstGeom>
              <a:solidFill>
                <a:schemeClr val="accent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4" name="Gerader Verbinder 43">
                <a:extLst>
                  <a:ext uri="{FF2B5EF4-FFF2-40B4-BE49-F238E27FC236}">
                    <a16:creationId xmlns:a16="http://schemas.microsoft.com/office/drawing/2014/main" id="{21453361-E932-558E-5145-098D28E634F9}"/>
                  </a:ext>
                </a:extLst>
              </p:cNvPr>
              <p:cNvCxnSpPr/>
              <p:nvPr/>
            </p:nvCxnSpPr>
            <p:spPr>
              <a:xfrm flipV="1">
                <a:off x="7019104" y="2270657"/>
                <a:ext cx="0" cy="1731153"/>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980C9FB7-D523-C57F-88CD-6D92FF0567E7}"/>
                </a:ext>
              </a:extLst>
            </p:cNvPr>
            <p:cNvSpPr txBox="1"/>
            <p:nvPr/>
          </p:nvSpPr>
          <p:spPr>
            <a:xfrm rot="16200000">
              <a:off x="7175858" y="3896263"/>
              <a:ext cx="463194" cy="344084"/>
            </a:xfrm>
            <a:prstGeom prst="rect">
              <a:avLst/>
            </a:prstGeom>
            <a:noFill/>
          </p:spPr>
          <p:txBody>
            <a:bodyPr wrap="none" rtlCol="0">
              <a:spAutoFit/>
            </a:bodyPr>
            <a:lstStyle/>
            <a:p>
              <a:pPr algn="ctr"/>
              <a:r>
                <a:rPr lang="de-DE" dirty="0"/>
                <a:t>+V</a:t>
              </a:r>
              <a:endParaRPr lang="de-DE" dirty="0">
                <a:solidFill>
                  <a:srgbClr val="FF0000"/>
                </a:solidFill>
              </a:endParaRPr>
            </a:p>
          </p:txBody>
        </p:sp>
        <p:cxnSp>
          <p:nvCxnSpPr>
            <p:cNvPr id="36" name="Gerader Verbinder 35">
              <a:extLst>
                <a:ext uri="{FF2B5EF4-FFF2-40B4-BE49-F238E27FC236}">
                  <a16:creationId xmlns:a16="http://schemas.microsoft.com/office/drawing/2014/main" id="{B265E77A-3E72-19AC-1F32-BC43C2907157}"/>
                </a:ext>
              </a:extLst>
            </p:cNvPr>
            <p:cNvCxnSpPr/>
            <p:nvPr/>
          </p:nvCxnSpPr>
          <p:spPr>
            <a:xfrm flipV="1">
              <a:off x="7678472" y="3580341"/>
              <a:ext cx="0" cy="299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F43F17FE-BF85-0C71-0B39-732B6F2B768A}"/>
                </a:ext>
              </a:extLst>
            </p:cNvPr>
            <p:cNvCxnSpPr/>
            <p:nvPr/>
          </p:nvCxnSpPr>
          <p:spPr>
            <a:xfrm rot="5400000" flipV="1">
              <a:off x="7677856" y="3756372"/>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D10C322E-28E5-40A1-ECB4-902DC078A3D0}"/>
                </a:ext>
              </a:extLst>
            </p:cNvPr>
            <p:cNvSpPr txBox="1"/>
            <p:nvPr/>
          </p:nvSpPr>
          <p:spPr>
            <a:xfrm rot="16200000">
              <a:off x="7342434" y="4007947"/>
              <a:ext cx="667948" cy="344084"/>
            </a:xfrm>
            <a:prstGeom prst="rect">
              <a:avLst/>
            </a:prstGeom>
            <a:noFill/>
          </p:spPr>
          <p:txBody>
            <a:bodyPr wrap="none" rtlCol="0">
              <a:spAutoFit/>
            </a:bodyPr>
            <a:lstStyle/>
            <a:p>
              <a:pPr algn="ctr"/>
              <a:r>
                <a:rPr lang="de-DE" dirty="0"/>
                <a:t>GND</a:t>
              </a:r>
              <a:endParaRPr lang="de-DE" dirty="0">
                <a:solidFill>
                  <a:srgbClr val="FF0000"/>
                </a:solidFill>
              </a:endParaRPr>
            </a:p>
          </p:txBody>
        </p:sp>
      </p:grpSp>
      <p:sp>
        <p:nvSpPr>
          <p:cNvPr id="1029" name="Textfeld 1028">
            <a:extLst>
              <a:ext uri="{FF2B5EF4-FFF2-40B4-BE49-F238E27FC236}">
                <a16:creationId xmlns:a16="http://schemas.microsoft.com/office/drawing/2014/main" id="{A83E9179-7AB7-7A3D-C7A8-00E0E831BCAF}"/>
              </a:ext>
            </a:extLst>
          </p:cNvPr>
          <p:cNvSpPr txBox="1"/>
          <p:nvPr/>
        </p:nvSpPr>
        <p:spPr>
          <a:xfrm>
            <a:off x="5256978" y="2900590"/>
            <a:ext cx="2803396" cy="369332"/>
          </a:xfrm>
          <a:prstGeom prst="rect">
            <a:avLst/>
          </a:prstGeom>
          <a:noFill/>
        </p:spPr>
        <p:txBody>
          <a:bodyPr wrap="square" rtlCol="0">
            <a:spAutoFit/>
          </a:bodyPr>
          <a:lstStyle/>
          <a:p>
            <a:pPr marL="0" indent="0">
              <a:buNone/>
              <a:defRPr/>
            </a:pPr>
            <a:r>
              <a:rPr lang="de-DE" dirty="0">
                <a:solidFill>
                  <a:srgbClr val="000000"/>
                </a:solidFill>
              </a:rPr>
              <a:t>Speisung über Koaxialkabel</a:t>
            </a:r>
          </a:p>
        </p:txBody>
      </p:sp>
      <p:sp>
        <p:nvSpPr>
          <p:cNvPr id="1032" name="Textfeld 1031">
            <a:extLst>
              <a:ext uri="{FF2B5EF4-FFF2-40B4-BE49-F238E27FC236}">
                <a16:creationId xmlns:a16="http://schemas.microsoft.com/office/drawing/2014/main" id="{6950E372-194D-AED4-3E3D-245277A768CB}"/>
              </a:ext>
            </a:extLst>
          </p:cNvPr>
          <p:cNvSpPr txBox="1"/>
          <p:nvPr/>
        </p:nvSpPr>
        <p:spPr>
          <a:xfrm>
            <a:off x="1793477" y="2897629"/>
            <a:ext cx="2348541" cy="646331"/>
          </a:xfrm>
          <a:prstGeom prst="rect">
            <a:avLst/>
          </a:prstGeom>
          <a:noFill/>
        </p:spPr>
        <p:txBody>
          <a:bodyPr wrap="square" rtlCol="0">
            <a:spAutoFit/>
          </a:bodyPr>
          <a:lstStyle/>
          <a:p>
            <a:pPr marL="0" indent="0" algn="ctr">
              <a:buNone/>
              <a:defRPr/>
            </a:pPr>
            <a:r>
              <a:rPr lang="de-DE" dirty="0">
                <a:solidFill>
                  <a:srgbClr val="000000"/>
                </a:solidFill>
              </a:rPr>
              <a:t>unsymmetrisch</a:t>
            </a:r>
          </a:p>
          <a:p>
            <a:pPr marL="0" indent="0" algn="ctr">
              <a:buNone/>
              <a:defRPr/>
            </a:pPr>
            <a:r>
              <a:rPr lang="de-DE" sz="1800" dirty="0">
                <a:solidFill>
                  <a:schemeClr val="bg1">
                    <a:lumMod val="50000"/>
                  </a:schemeClr>
                </a:solidFill>
              </a:rPr>
              <a:t>(vertikal polarisiert)</a:t>
            </a:r>
            <a:endParaRPr lang="de-DE" dirty="0">
              <a:solidFill>
                <a:srgbClr val="000000"/>
              </a:solidFill>
            </a:endParaRPr>
          </a:p>
        </p:txBody>
      </p:sp>
    </p:spTree>
    <p:extLst>
      <p:ext uri="{BB962C8B-B14F-4D97-AF65-F5344CB8AC3E}">
        <p14:creationId xmlns:p14="http://schemas.microsoft.com/office/powerpoint/2010/main" val="157927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Mantelwellen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CF1C712E-1DB9-967F-9EC2-1597BD7BD12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Werden z. B. symmetrische Antennen mit einer unsymmetrischen Leitung (</a:t>
            </a:r>
            <a:r>
              <a:rPr lang="de-DE" dirty="0" err="1"/>
              <a:t>Koaxkabel</a:t>
            </a:r>
            <a:r>
              <a:rPr lang="de-DE" dirty="0"/>
              <a:t>)</a:t>
            </a:r>
            <a:br>
              <a:rPr lang="de-DE" dirty="0"/>
            </a:br>
            <a:r>
              <a:rPr lang="de-DE" dirty="0"/>
              <a:t>gespeist, kann es zu sog. Mantelwellen kommen, es fließt ein </a:t>
            </a:r>
            <a:r>
              <a:rPr lang="de-DE" b="1" dirty="0"/>
              <a:t>Mantelstrom</a:t>
            </a:r>
            <a:r>
              <a:rPr lang="de-DE" dirty="0"/>
              <a:t>. In diesem</a:t>
            </a:r>
            <a:br>
              <a:rPr lang="de-DE" dirty="0"/>
            </a:br>
            <a:r>
              <a:rPr lang="de-DE" dirty="0"/>
              <a:t>Fall liegen Gleichtaktanteile vor. Dies kann zu unerwünschten Abstrahlungen und somit</a:t>
            </a:r>
            <a:br>
              <a:rPr lang="de-DE" dirty="0"/>
            </a:br>
            <a:r>
              <a:rPr lang="de-DE" dirty="0"/>
              <a:t>zu Störungen anderer Geräte führen.</a:t>
            </a:r>
            <a:endParaRPr lang="de-DE" sz="400" dirty="0"/>
          </a:p>
          <a:p>
            <a:pPr>
              <a:defRPr/>
            </a:pPr>
            <a:r>
              <a:rPr lang="de-DE" dirty="0"/>
              <a:t>Bei </a:t>
            </a:r>
            <a:r>
              <a:rPr lang="de-DE" dirty="0" err="1"/>
              <a:t>Yagi</a:t>
            </a:r>
            <a:r>
              <a:rPr lang="de-DE" dirty="0"/>
              <a:t>-Antennen kann dies aufgrund der unterschiedlichen Ströme in beiden Dipol-</a:t>
            </a:r>
            <a:br>
              <a:rPr lang="de-DE" dirty="0"/>
            </a:br>
            <a:r>
              <a:rPr lang="de-DE" dirty="0"/>
              <a:t>hälften zu </a:t>
            </a:r>
            <a:r>
              <a:rPr lang="de-DE" b="1" dirty="0"/>
              <a:t>Verformungen der Richtcharakteristik</a:t>
            </a:r>
            <a:r>
              <a:rPr lang="de-DE" dirty="0"/>
              <a:t> führen.</a:t>
            </a:r>
          </a:p>
          <a:p>
            <a:pPr>
              <a:defRPr/>
            </a:pPr>
            <a:r>
              <a:rPr lang="de-DE" dirty="0"/>
              <a:t>Um Mantelwellen zu vermeiden ist eine Transformation von symmetrisch nach </a:t>
            </a:r>
            <a:r>
              <a:rPr lang="de-DE" dirty="0" err="1"/>
              <a:t>unsym</a:t>
            </a:r>
            <a:r>
              <a:rPr lang="de-DE" dirty="0"/>
              <a:t>-</a:t>
            </a:r>
            <a:br>
              <a:rPr lang="de-DE" dirty="0"/>
            </a:br>
            <a:r>
              <a:rPr lang="de-DE" dirty="0"/>
              <a:t>metrisch mit einem </a:t>
            </a:r>
            <a:r>
              <a:rPr lang="de-DE" b="1" dirty="0" err="1"/>
              <a:t>Symmetrierglied</a:t>
            </a:r>
            <a:r>
              <a:rPr lang="de-DE" b="1" dirty="0"/>
              <a:t> (</a:t>
            </a:r>
            <a:r>
              <a:rPr lang="de-DE" b="1" dirty="0" err="1"/>
              <a:t>Balun</a:t>
            </a:r>
            <a:r>
              <a:rPr lang="de-DE" b="1" dirty="0"/>
              <a:t>)</a:t>
            </a:r>
            <a:r>
              <a:rPr lang="de-DE" dirty="0"/>
              <a:t> erforderlich. (</a:t>
            </a:r>
            <a:r>
              <a:rPr lang="de-DE" dirty="0" err="1"/>
              <a:t>Balun</a:t>
            </a:r>
            <a:r>
              <a:rPr lang="de-DE" dirty="0"/>
              <a:t> = </a:t>
            </a:r>
            <a:r>
              <a:rPr lang="de-DE" u="sng" dirty="0" err="1"/>
              <a:t>bal</a:t>
            </a:r>
            <a:r>
              <a:rPr lang="de-DE" dirty="0" err="1"/>
              <a:t>anced-</a:t>
            </a:r>
            <a:r>
              <a:rPr lang="de-DE" u="sng" dirty="0" err="1"/>
              <a:t>un</a:t>
            </a:r>
            <a:r>
              <a:rPr lang="de-DE" dirty="0" err="1"/>
              <a:t>balanced</a:t>
            </a:r>
            <a:r>
              <a:rPr lang="de-DE" dirty="0"/>
              <a:t>)</a:t>
            </a:r>
          </a:p>
          <a:p>
            <a:pPr>
              <a:defRPr/>
            </a:pPr>
            <a:r>
              <a:rPr lang="de-DE" b="1" dirty="0"/>
              <a:t>Durch Einflüsse der Umgebung (Bäume, Gebäude) </a:t>
            </a:r>
            <a:r>
              <a:rPr lang="de-DE" dirty="0"/>
              <a:t>und somit ungleichmäßiger Belastung beider Dipolhälften einer </a:t>
            </a:r>
            <a:r>
              <a:rPr lang="de-DE" dirty="0" err="1"/>
              <a:t>Yagi</a:t>
            </a:r>
            <a:r>
              <a:rPr lang="de-DE" dirty="0"/>
              <a:t> </a:t>
            </a:r>
            <a:r>
              <a:rPr lang="de-DE" b="1" dirty="0"/>
              <a:t>kann es trotz Verwendung eines Spannungs-</a:t>
            </a:r>
            <a:r>
              <a:rPr lang="de-DE" b="1" dirty="0" err="1"/>
              <a:t>Balun</a:t>
            </a:r>
            <a:r>
              <a:rPr lang="de-DE" b="1" dirty="0"/>
              <a:t> zum Auftreten von Mantelwellen kommen</a:t>
            </a:r>
            <a:r>
              <a:rPr lang="de-DE" dirty="0"/>
              <a:t>.</a:t>
            </a:r>
          </a:p>
          <a:p>
            <a:pPr>
              <a:defRPr/>
            </a:pPr>
            <a:endParaRPr lang="de-DE" sz="400" dirty="0"/>
          </a:p>
          <a:p>
            <a:pPr>
              <a:defRPr/>
            </a:pPr>
            <a:r>
              <a:rPr lang="de-DE" b="1" dirty="0"/>
              <a:t>Mantelwellen lassen sich durch Aufwickeln des Koaxialkabels auf einen Ferritkern</a:t>
            </a:r>
            <a:br>
              <a:rPr lang="de-DE" b="1" dirty="0"/>
            </a:br>
            <a:r>
              <a:rPr lang="de-DE" b="1" dirty="0"/>
              <a:t>dämpfen. Die Anordnung wirkt hochohmig für Gleichtaktanteile und niederohmig</a:t>
            </a:r>
            <a:br>
              <a:rPr lang="de-DE" b="1" dirty="0"/>
            </a:br>
            <a:r>
              <a:rPr lang="de-DE" b="1" dirty="0"/>
              <a:t>für Gegentaktanteile</a:t>
            </a:r>
            <a:r>
              <a:rPr lang="de-DE" dirty="0"/>
              <a:t>.</a:t>
            </a:r>
          </a:p>
          <a:p>
            <a:pPr>
              <a:defRPr/>
            </a:pPr>
            <a:endParaRPr lang="de-DE" u="sng" dirty="0"/>
          </a:p>
          <a:p>
            <a:pPr>
              <a:defRPr/>
            </a:pPr>
            <a:endParaRPr lang="de-DE" u="sng" dirty="0">
              <a:solidFill>
                <a:srgbClr val="000000"/>
              </a:solidFill>
            </a:endParaRPr>
          </a:p>
          <a:p>
            <a:pPr>
              <a:defRPr/>
            </a:pPr>
            <a:endParaRPr lang="de-DE" u="sng" dirty="0">
              <a:solidFill>
                <a:srgbClr val="000000"/>
              </a:solidFill>
            </a:endParaRPr>
          </a:p>
        </p:txBody>
      </p:sp>
      <p:pic>
        <p:nvPicPr>
          <p:cNvPr id="1027" name="Grafik 1026">
            <a:extLst>
              <a:ext uri="{FF2B5EF4-FFF2-40B4-BE49-F238E27FC236}">
                <a16:creationId xmlns:a16="http://schemas.microsoft.com/office/drawing/2014/main" id="{F4712ADD-8F69-13CD-2B06-63B9EBDCC8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8975" y="1251536"/>
            <a:ext cx="2076527" cy="2433288"/>
          </a:xfrm>
          <a:prstGeom prst="rect">
            <a:avLst/>
          </a:prstGeom>
        </p:spPr>
      </p:pic>
      <p:sp>
        <p:nvSpPr>
          <p:cNvPr id="1031" name="Textfeld 1030">
            <a:extLst>
              <a:ext uri="{FF2B5EF4-FFF2-40B4-BE49-F238E27FC236}">
                <a16:creationId xmlns:a16="http://schemas.microsoft.com/office/drawing/2014/main" id="{17D77802-5350-EB65-DEBC-B019CD64DC40}"/>
              </a:ext>
            </a:extLst>
          </p:cNvPr>
          <p:cNvSpPr txBox="1"/>
          <p:nvPr/>
        </p:nvSpPr>
        <p:spPr>
          <a:xfrm>
            <a:off x="8981380" y="3437960"/>
            <a:ext cx="1149674" cy="246221"/>
          </a:xfrm>
          <a:prstGeom prst="rect">
            <a:avLst/>
          </a:prstGeom>
          <a:noFill/>
        </p:spPr>
        <p:txBody>
          <a:bodyPr wrap="none" rtlCol="0">
            <a:spAutoFit/>
          </a:bodyPr>
          <a:lstStyle/>
          <a:p>
            <a:r>
              <a:rPr lang="de-DE" sz="1000" dirty="0"/>
              <a:t>Bildquelle: BNetzA</a:t>
            </a:r>
          </a:p>
        </p:txBody>
      </p:sp>
      <p:grpSp>
        <p:nvGrpSpPr>
          <p:cNvPr id="1044" name="Gruppieren 1043">
            <a:extLst>
              <a:ext uri="{FF2B5EF4-FFF2-40B4-BE49-F238E27FC236}">
                <a16:creationId xmlns:a16="http://schemas.microsoft.com/office/drawing/2014/main" id="{528B1472-B3FB-0E57-6890-8135F6B27DBD}"/>
              </a:ext>
            </a:extLst>
          </p:cNvPr>
          <p:cNvGrpSpPr/>
          <p:nvPr/>
        </p:nvGrpSpPr>
        <p:grpSpPr>
          <a:xfrm>
            <a:off x="8638868" y="4463529"/>
            <a:ext cx="1843766" cy="1151035"/>
            <a:chOff x="2663688" y="2847975"/>
            <a:chExt cx="2464081" cy="1538288"/>
          </a:xfrm>
        </p:grpSpPr>
        <p:cxnSp>
          <p:nvCxnSpPr>
            <p:cNvPr id="1045" name="Gerader Verbinder 1044">
              <a:extLst>
                <a:ext uri="{FF2B5EF4-FFF2-40B4-BE49-F238E27FC236}">
                  <a16:creationId xmlns:a16="http://schemas.microsoft.com/office/drawing/2014/main" id="{FB3ABBF2-9ADD-E275-A5CF-4B7751130891}"/>
                </a:ext>
              </a:extLst>
            </p:cNvPr>
            <p:cNvCxnSpPr>
              <a:cxnSpLocks/>
            </p:cNvCxnSpPr>
            <p:nvPr/>
          </p:nvCxnSpPr>
          <p:spPr>
            <a:xfrm flipV="1">
              <a:off x="4119563" y="3220182"/>
              <a:ext cx="427570" cy="88563"/>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A689C099-6C94-EF5D-8F41-80EBB8F2235B}"/>
                </a:ext>
              </a:extLst>
            </p:cNvPr>
            <p:cNvCxnSpPr>
              <a:cxnSpLocks/>
            </p:cNvCxnSpPr>
            <p:nvPr/>
          </p:nvCxnSpPr>
          <p:spPr>
            <a:xfrm flipH="1" flipV="1">
              <a:off x="3976688" y="3995738"/>
              <a:ext cx="468685" cy="169068"/>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09D4CC09-2EF4-5EA4-8527-F415B50ECE47}"/>
                </a:ext>
              </a:extLst>
            </p:cNvPr>
            <p:cNvCxnSpPr>
              <a:cxnSpLocks/>
            </p:cNvCxnSpPr>
            <p:nvPr/>
          </p:nvCxnSpPr>
          <p:spPr>
            <a:xfrm flipH="1" flipV="1">
              <a:off x="3686175" y="3943350"/>
              <a:ext cx="109538" cy="442913"/>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20AD872B-EE36-6CF1-3D8C-2764C46FBFF5}"/>
                </a:ext>
              </a:extLst>
            </p:cNvPr>
            <p:cNvCxnSpPr>
              <a:cxnSpLocks/>
            </p:cNvCxnSpPr>
            <p:nvPr/>
          </p:nvCxnSpPr>
          <p:spPr>
            <a:xfrm flipV="1">
              <a:off x="3254471" y="3623733"/>
              <a:ext cx="239953" cy="410105"/>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49" name="Ellipse 1048">
              <a:extLst>
                <a:ext uri="{FF2B5EF4-FFF2-40B4-BE49-F238E27FC236}">
                  <a16:creationId xmlns:a16="http://schemas.microsoft.com/office/drawing/2014/main" id="{E164F488-2159-EA93-6651-B2A9265E67F0}"/>
                </a:ext>
              </a:extLst>
            </p:cNvPr>
            <p:cNvSpPr/>
            <p:nvPr/>
          </p:nvSpPr>
          <p:spPr>
            <a:xfrm>
              <a:off x="3180114" y="2900236"/>
              <a:ext cx="1440000" cy="144000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0" name="Ellipse 1049">
              <a:extLst>
                <a:ext uri="{FF2B5EF4-FFF2-40B4-BE49-F238E27FC236}">
                  <a16:creationId xmlns:a16="http://schemas.microsoft.com/office/drawing/2014/main" id="{1AF61B4C-6D42-88FD-7B1D-E11DF1AFAF8E}"/>
                </a:ext>
              </a:extLst>
            </p:cNvPr>
            <p:cNvSpPr/>
            <p:nvPr/>
          </p:nvSpPr>
          <p:spPr>
            <a:xfrm>
              <a:off x="3450114" y="3170236"/>
              <a:ext cx="900000" cy="90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1" name="Gerader Verbinder 1050">
              <a:extLst>
                <a:ext uri="{FF2B5EF4-FFF2-40B4-BE49-F238E27FC236}">
                  <a16:creationId xmlns:a16="http://schemas.microsoft.com/office/drawing/2014/main" id="{71FC970F-98EE-5AE0-0009-7D228ED356F7}"/>
                </a:ext>
              </a:extLst>
            </p:cNvPr>
            <p:cNvCxnSpPr>
              <a:cxnSpLocks/>
            </p:cNvCxnSpPr>
            <p:nvPr/>
          </p:nvCxnSpPr>
          <p:spPr>
            <a:xfrm>
              <a:off x="4292882" y="3620236"/>
              <a:ext cx="834887" cy="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2" name="Gerader Verbinder 1051">
              <a:extLst>
                <a:ext uri="{FF2B5EF4-FFF2-40B4-BE49-F238E27FC236}">
                  <a16:creationId xmlns:a16="http://schemas.microsoft.com/office/drawing/2014/main" id="{5BC947C3-30F9-3163-7358-F79661850EFC}"/>
                </a:ext>
              </a:extLst>
            </p:cNvPr>
            <p:cNvCxnSpPr>
              <a:cxnSpLocks/>
            </p:cNvCxnSpPr>
            <p:nvPr/>
          </p:nvCxnSpPr>
          <p:spPr>
            <a:xfrm flipV="1">
              <a:off x="3795713" y="2851285"/>
              <a:ext cx="180975" cy="389275"/>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3" name="Gerader Verbinder 1052">
              <a:extLst>
                <a:ext uri="{FF2B5EF4-FFF2-40B4-BE49-F238E27FC236}">
                  <a16:creationId xmlns:a16="http://schemas.microsoft.com/office/drawing/2014/main" id="{8A24F2A6-35C6-ED1B-C54D-BFA6F8069FB2}"/>
                </a:ext>
              </a:extLst>
            </p:cNvPr>
            <p:cNvCxnSpPr>
              <a:cxnSpLocks/>
            </p:cNvCxnSpPr>
            <p:nvPr/>
          </p:nvCxnSpPr>
          <p:spPr>
            <a:xfrm>
              <a:off x="3338512" y="3085306"/>
              <a:ext cx="559594" cy="53493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54" name="Bogen 1053">
              <a:extLst>
                <a:ext uri="{FF2B5EF4-FFF2-40B4-BE49-F238E27FC236}">
                  <a16:creationId xmlns:a16="http://schemas.microsoft.com/office/drawing/2014/main" id="{492FBFD1-2D02-F8AD-272A-EFAB13489449}"/>
                </a:ext>
              </a:extLst>
            </p:cNvPr>
            <p:cNvSpPr/>
            <p:nvPr/>
          </p:nvSpPr>
          <p:spPr>
            <a:xfrm>
              <a:off x="3316596" y="3037220"/>
              <a:ext cx="1170000" cy="1170000"/>
            </a:xfrm>
            <a:prstGeom prst="arc">
              <a:avLst>
                <a:gd name="adj1" fmla="val 10875673"/>
                <a:gd name="adj2" fmla="val 10875563"/>
              </a:avLst>
            </a:prstGeom>
            <a:ln w="2571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55" name="Gerader Verbinder 1054">
              <a:extLst>
                <a:ext uri="{FF2B5EF4-FFF2-40B4-BE49-F238E27FC236}">
                  <a16:creationId xmlns:a16="http://schemas.microsoft.com/office/drawing/2014/main" id="{421A8BA8-BA79-5812-C8C1-4B4B679E4C33}"/>
                </a:ext>
              </a:extLst>
            </p:cNvPr>
            <p:cNvCxnSpPr>
              <a:cxnSpLocks/>
            </p:cNvCxnSpPr>
            <p:nvPr/>
          </p:nvCxnSpPr>
          <p:spPr>
            <a:xfrm flipV="1">
              <a:off x="3245656" y="3938588"/>
              <a:ext cx="440519" cy="109626"/>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E9D67B63-A014-7CAD-E13C-C1E5062509E3}"/>
                </a:ext>
              </a:extLst>
            </p:cNvPr>
            <p:cNvCxnSpPr>
              <a:cxnSpLocks/>
            </p:cNvCxnSpPr>
            <p:nvPr/>
          </p:nvCxnSpPr>
          <p:spPr>
            <a:xfrm>
              <a:off x="3898106" y="3620236"/>
              <a:ext cx="559594" cy="546952"/>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7" name="Gerader Verbinder 1056">
              <a:extLst>
                <a:ext uri="{FF2B5EF4-FFF2-40B4-BE49-F238E27FC236}">
                  <a16:creationId xmlns:a16="http://schemas.microsoft.com/office/drawing/2014/main" id="{1CBA7F53-7987-EB6D-A526-4DC9F8278B8F}"/>
                </a:ext>
              </a:extLst>
            </p:cNvPr>
            <p:cNvCxnSpPr>
              <a:cxnSpLocks/>
            </p:cNvCxnSpPr>
            <p:nvPr/>
          </p:nvCxnSpPr>
          <p:spPr>
            <a:xfrm flipV="1">
              <a:off x="3795713" y="3995738"/>
              <a:ext cx="180975" cy="390525"/>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0F32E823-B3BE-CFCC-9FD1-88B353FE662C}"/>
                </a:ext>
              </a:extLst>
            </p:cNvPr>
            <p:cNvCxnSpPr>
              <a:cxnSpLocks/>
            </p:cNvCxnSpPr>
            <p:nvPr/>
          </p:nvCxnSpPr>
          <p:spPr>
            <a:xfrm>
              <a:off x="3333750" y="3086100"/>
              <a:ext cx="461963" cy="15446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C6721F23-4261-8602-23A1-62937DC1F64F}"/>
                </a:ext>
              </a:extLst>
            </p:cNvPr>
            <p:cNvCxnSpPr>
              <a:cxnSpLocks/>
            </p:cNvCxnSpPr>
            <p:nvPr/>
          </p:nvCxnSpPr>
          <p:spPr>
            <a:xfrm>
              <a:off x="3981450" y="2847975"/>
              <a:ext cx="138113" cy="46077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F5C577C4-E1AA-59B1-DB7A-A22593924104}"/>
                </a:ext>
              </a:extLst>
            </p:cNvPr>
            <p:cNvCxnSpPr>
              <a:cxnSpLocks/>
            </p:cNvCxnSpPr>
            <p:nvPr/>
          </p:nvCxnSpPr>
          <p:spPr>
            <a:xfrm flipH="1">
              <a:off x="4292882" y="3220182"/>
              <a:ext cx="253235" cy="400054"/>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2FFDE9F4-248D-A17E-C9B3-253DD9869B12}"/>
                </a:ext>
              </a:extLst>
            </p:cNvPr>
            <p:cNvCxnSpPr>
              <a:cxnSpLocks/>
            </p:cNvCxnSpPr>
            <p:nvPr/>
          </p:nvCxnSpPr>
          <p:spPr>
            <a:xfrm>
              <a:off x="2663688" y="3620236"/>
              <a:ext cx="834887" cy="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208C13E5-FD8F-FB09-DD34-801426851173}"/>
                </a:ext>
              </a:extLst>
            </p:cNvPr>
            <p:cNvCxnSpPr>
              <a:cxnSpLocks/>
            </p:cNvCxnSpPr>
            <p:nvPr/>
          </p:nvCxnSpPr>
          <p:spPr>
            <a:xfrm>
              <a:off x="3342125" y="3170235"/>
              <a:ext cx="235427" cy="2195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3" name="Gerader Verbinder 1062">
              <a:extLst>
                <a:ext uri="{FF2B5EF4-FFF2-40B4-BE49-F238E27FC236}">
                  <a16:creationId xmlns:a16="http://schemas.microsoft.com/office/drawing/2014/main" id="{240B905B-78CA-9AA7-B356-EF71A2581876}"/>
                </a:ext>
              </a:extLst>
            </p:cNvPr>
            <p:cNvCxnSpPr>
              <a:cxnSpLocks/>
            </p:cNvCxnSpPr>
            <p:nvPr/>
          </p:nvCxnSpPr>
          <p:spPr>
            <a:xfrm>
              <a:off x="3365115" y="3041842"/>
              <a:ext cx="261697" cy="2401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4" name="Gerader Verbinder 1063">
              <a:extLst>
                <a:ext uri="{FF2B5EF4-FFF2-40B4-BE49-F238E27FC236}">
                  <a16:creationId xmlns:a16="http://schemas.microsoft.com/office/drawing/2014/main" id="{1F55815A-593C-1D42-0F59-7CDD2B45CF93}"/>
                </a:ext>
              </a:extLst>
            </p:cNvPr>
            <p:cNvCxnSpPr>
              <a:cxnSpLocks/>
            </p:cNvCxnSpPr>
            <p:nvPr/>
          </p:nvCxnSpPr>
          <p:spPr>
            <a:xfrm flipH="1">
              <a:off x="3746885" y="2897139"/>
              <a:ext cx="144703" cy="3201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5" name="Gerader Verbinder 1064">
              <a:extLst>
                <a:ext uri="{FF2B5EF4-FFF2-40B4-BE49-F238E27FC236}">
                  <a16:creationId xmlns:a16="http://schemas.microsoft.com/office/drawing/2014/main" id="{D2D3DF74-385E-75A0-6904-407233DE52F4}"/>
                </a:ext>
              </a:extLst>
            </p:cNvPr>
            <p:cNvCxnSpPr>
              <a:cxnSpLocks/>
            </p:cNvCxnSpPr>
            <p:nvPr/>
          </p:nvCxnSpPr>
          <p:spPr>
            <a:xfrm flipH="1">
              <a:off x="3897745" y="2869430"/>
              <a:ext cx="129310" cy="2955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6" name="Gerader Verbinder 1065">
              <a:extLst>
                <a:ext uri="{FF2B5EF4-FFF2-40B4-BE49-F238E27FC236}">
                  <a16:creationId xmlns:a16="http://schemas.microsoft.com/office/drawing/2014/main" id="{2B930CA6-ABB0-52C0-2467-46FFDB3B45FB}"/>
                </a:ext>
              </a:extLst>
            </p:cNvPr>
            <p:cNvCxnSpPr>
              <a:cxnSpLocks/>
            </p:cNvCxnSpPr>
            <p:nvPr/>
          </p:nvCxnSpPr>
          <p:spPr>
            <a:xfrm flipH="1">
              <a:off x="4088630" y="3183467"/>
              <a:ext cx="381770" cy="831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7" name="Gerader Verbinder 1066">
              <a:extLst>
                <a:ext uri="{FF2B5EF4-FFF2-40B4-BE49-F238E27FC236}">
                  <a16:creationId xmlns:a16="http://schemas.microsoft.com/office/drawing/2014/main" id="{50F99209-8CC0-A290-1E05-49D0DADBECEA}"/>
                </a:ext>
              </a:extLst>
            </p:cNvPr>
            <p:cNvCxnSpPr>
              <a:cxnSpLocks/>
            </p:cNvCxnSpPr>
            <p:nvPr/>
          </p:nvCxnSpPr>
          <p:spPr>
            <a:xfrm flipH="1">
              <a:off x="4245648" y="3269673"/>
              <a:ext cx="301722" cy="677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8" name="Gerader Verbinder 1067">
              <a:extLst>
                <a:ext uri="{FF2B5EF4-FFF2-40B4-BE49-F238E27FC236}">
                  <a16:creationId xmlns:a16="http://schemas.microsoft.com/office/drawing/2014/main" id="{090C3A03-26EA-0CF4-5550-1939E43AE301}"/>
                </a:ext>
              </a:extLst>
            </p:cNvPr>
            <p:cNvCxnSpPr>
              <a:cxnSpLocks/>
            </p:cNvCxnSpPr>
            <p:nvPr/>
          </p:nvCxnSpPr>
          <p:spPr>
            <a:xfrm flipH="1">
              <a:off x="4362642" y="3568315"/>
              <a:ext cx="25246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9" name="Gerader Verbinder 1068">
              <a:extLst>
                <a:ext uri="{FF2B5EF4-FFF2-40B4-BE49-F238E27FC236}">
                  <a16:creationId xmlns:a16="http://schemas.microsoft.com/office/drawing/2014/main" id="{649BA93B-A513-40EC-7041-2177D6E3D51A}"/>
                </a:ext>
              </a:extLst>
            </p:cNvPr>
            <p:cNvCxnSpPr>
              <a:cxnSpLocks/>
            </p:cNvCxnSpPr>
            <p:nvPr/>
          </p:nvCxnSpPr>
          <p:spPr>
            <a:xfrm flipH="1" flipV="1">
              <a:off x="4319539" y="3672994"/>
              <a:ext cx="301722" cy="61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0" name="Gerader Verbinder 1069">
              <a:extLst>
                <a:ext uri="{FF2B5EF4-FFF2-40B4-BE49-F238E27FC236}">
                  <a16:creationId xmlns:a16="http://schemas.microsoft.com/office/drawing/2014/main" id="{A5E816DF-A642-39B2-B294-AAAFA7A55992}"/>
                </a:ext>
              </a:extLst>
            </p:cNvPr>
            <p:cNvCxnSpPr>
              <a:cxnSpLocks/>
            </p:cNvCxnSpPr>
            <p:nvPr/>
          </p:nvCxnSpPr>
          <p:spPr>
            <a:xfrm flipH="1" flipV="1">
              <a:off x="4110182" y="3980873"/>
              <a:ext cx="360218" cy="1416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1" name="Gerader Verbinder 1070">
              <a:extLst>
                <a:ext uri="{FF2B5EF4-FFF2-40B4-BE49-F238E27FC236}">
                  <a16:creationId xmlns:a16="http://schemas.microsoft.com/office/drawing/2014/main" id="{A1B40B2D-D41E-0900-AE43-E1995A0C312A}"/>
                </a:ext>
              </a:extLst>
            </p:cNvPr>
            <p:cNvCxnSpPr>
              <a:cxnSpLocks/>
            </p:cNvCxnSpPr>
            <p:nvPr/>
          </p:nvCxnSpPr>
          <p:spPr>
            <a:xfrm flipH="1" flipV="1">
              <a:off x="3977794" y="4048606"/>
              <a:ext cx="381770" cy="1447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2" name="Gerader Verbinder 1071">
              <a:extLst>
                <a:ext uri="{FF2B5EF4-FFF2-40B4-BE49-F238E27FC236}">
                  <a16:creationId xmlns:a16="http://schemas.microsoft.com/office/drawing/2014/main" id="{D38E7D61-88DA-5249-E42E-2B229890CEB2}"/>
                </a:ext>
              </a:extLst>
            </p:cNvPr>
            <p:cNvCxnSpPr>
              <a:cxnSpLocks/>
            </p:cNvCxnSpPr>
            <p:nvPr/>
          </p:nvCxnSpPr>
          <p:spPr>
            <a:xfrm flipH="1" flipV="1">
              <a:off x="3636048" y="3943927"/>
              <a:ext cx="86207" cy="3848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3" name="Gerader Verbinder 1072">
              <a:extLst>
                <a:ext uri="{FF2B5EF4-FFF2-40B4-BE49-F238E27FC236}">
                  <a16:creationId xmlns:a16="http://schemas.microsoft.com/office/drawing/2014/main" id="{25C7BCC9-62AE-C28E-538B-25CB29E7B1A3}"/>
                </a:ext>
              </a:extLst>
            </p:cNvPr>
            <p:cNvCxnSpPr>
              <a:cxnSpLocks/>
            </p:cNvCxnSpPr>
            <p:nvPr/>
          </p:nvCxnSpPr>
          <p:spPr>
            <a:xfrm flipH="1" flipV="1">
              <a:off x="3768436" y="4033212"/>
              <a:ext cx="70812" cy="3078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4" name="Gerader Verbinder 1073">
              <a:extLst>
                <a:ext uri="{FF2B5EF4-FFF2-40B4-BE49-F238E27FC236}">
                  <a16:creationId xmlns:a16="http://schemas.microsoft.com/office/drawing/2014/main" id="{4AFEA84B-5D1E-79DA-6342-75FF5F5C2BC5}"/>
                </a:ext>
              </a:extLst>
            </p:cNvPr>
            <p:cNvCxnSpPr>
              <a:cxnSpLocks/>
            </p:cNvCxnSpPr>
            <p:nvPr/>
          </p:nvCxnSpPr>
          <p:spPr>
            <a:xfrm flipV="1">
              <a:off x="3315855" y="3704371"/>
              <a:ext cx="201216" cy="3349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5" name="Gerader Verbinder 1074">
              <a:extLst>
                <a:ext uri="{FF2B5EF4-FFF2-40B4-BE49-F238E27FC236}">
                  <a16:creationId xmlns:a16="http://schemas.microsoft.com/office/drawing/2014/main" id="{D6B01111-A0B0-69CA-856B-9D506FB35C65}"/>
                </a:ext>
              </a:extLst>
            </p:cNvPr>
            <p:cNvCxnSpPr>
              <a:cxnSpLocks/>
            </p:cNvCxnSpPr>
            <p:nvPr/>
          </p:nvCxnSpPr>
          <p:spPr>
            <a:xfrm flipV="1">
              <a:off x="3251200" y="3565236"/>
              <a:ext cx="218594" cy="3632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90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Mehrbandantennen, Traps</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Um eine Langdrahtantenne für mehrere Frequenzbänder nutzen zu können, können am Ende der jeweils benötigten Länge Sperrkreise (Traps) für das jeweilige Frequenzband eingefügt werden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Zu beachten: auf 15m wirken die Sperrkreise hier induktiv, verlängern also die Antenne elektrisch, weshalb die mechanische Länge für 15m kürzer ist als </a:t>
            </a:r>
            <a:r>
              <a:rPr lang="de-DE" dirty="0">
                <a:latin typeface="Symbol" panose="05050102010706020507" pitchFamily="18" charset="2"/>
              </a:rPr>
              <a:t>l</a:t>
            </a:r>
            <a:r>
              <a:rPr lang="de-DE" dirty="0"/>
              <a:t> / 2</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54230115-D1C6-E301-0A67-EBE1512F2BB0}"/>
              </a:ext>
            </a:extLst>
          </p:cNvPr>
          <p:cNvGrpSpPr/>
          <p:nvPr/>
        </p:nvGrpSpPr>
        <p:grpSpPr>
          <a:xfrm>
            <a:off x="1614791" y="2470982"/>
            <a:ext cx="7694579" cy="537512"/>
            <a:chOff x="973428" y="2246514"/>
            <a:chExt cx="7694579" cy="537512"/>
          </a:xfrm>
        </p:grpSpPr>
        <p:grpSp>
          <p:nvGrpSpPr>
            <p:cNvPr id="7" name="Gruppieren 6">
              <a:extLst>
                <a:ext uri="{FF2B5EF4-FFF2-40B4-BE49-F238E27FC236}">
                  <a16:creationId xmlns:a16="http://schemas.microsoft.com/office/drawing/2014/main" id="{0351457C-AE82-19E3-A575-AE369CD2F091}"/>
                </a:ext>
              </a:extLst>
            </p:cNvPr>
            <p:cNvGrpSpPr/>
            <p:nvPr/>
          </p:nvGrpSpPr>
          <p:grpSpPr>
            <a:xfrm>
              <a:off x="2791079" y="2468294"/>
              <a:ext cx="4087082" cy="108000"/>
              <a:chOff x="562150" y="4273247"/>
              <a:chExt cx="4087082" cy="108000"/>
            </a:xfrm>
          </p:grpSpPr>
          <p:cxnSp>
            <p:nvCxnSpPr>
              <p:cNvPr id="38" name="Gerader Verbinder 37">
                <a:extLst>
                  <a:ext uri="{FF2B5EF4-FFF2-40B4-BE49-F238E27FC236}">
                    <a16:creationId xmlns:a16="http://schemas.microsoft.com/office/drawing/2014/main" id="{DBD09532-6269-021B-07BA-C0DE29F504B6}"/>
                  </a:ext>
                </a:extLst>
              </p:cNvPr>
              <p:cNvCxnSpPr/>
              <p:nvPr/>
            </p:nvCxnSpPr>
            <p:spPr>
              <a:xfrm flipH="1" flipV="1">
                <a:off x="562150" y="4320223"/>
                <a:ext cx="181682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D2A6D628-9324-32D7-F5CF-8E51BB8DFB6C}"/>
                  </a:ext>
                </a:extLst>
              </p:cNvPr>
              <p:cNvCxnSpPr/>
              <p:nvPr/>
            </p:nvCxnSpPr>
            <p:spPr>
              <a:xfrm flipH="1" flipV="1">
                <a:off x="2653615" y="4320223"/>
                <a:ext cx="199561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0FBC1618-924F-7B3C-4FAD-D22D26B594AC}"/>
                  </a:ext>
                </a:extLst>
              </p:cNvPr>
              <p:cNvSpPr/>
              <p:nvPr/>
            </p:nvSpPr>
            <p:spPr>
              <a:xfrm>
                <a:off x="2551691" y="427324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99393595-F673-2E3E-0A4B-0EB52F7C6CC9}"/>
                  </a:ext>
                </a:extLst>
              </p:cNvPr>
              <p:cNvSpPr/>
              <p:nvPr/>
            </p:nvSpPr>
            <p:spPr>
              <a:xfrm>
                <a:off x="2378971" y="427324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uppieren 7">
              <a:extLst>
                <a:ext uri="{FF2B5EF4-FFF2-40B4-BE49-F238E27FC236}">
                  <a16:creationId xmlns:a16="http://schemas.microsoft.com/office/drawing/2014/main" id="{A143FCDB-DAD6-7B5C-8982-FC565EE2C7E4}"/>
                </a:ext>
              </a:extLst>
            </p:cNvPr>
            <p:cNvGrpSpPr/>
            <p:nvPr/>
          </p:nvGrpSpPr>
          <p:grpSpPr>
            <a:xfrm>
              <a:off x="2059227" y="2246514"/>
              <a:ext cx="748209" cy="537512"/>
              <a:chOff x="4890824" y="2361807"/>
              <a:chExt cx="856784" cy="850548"/>
            </a:xfrm>
          </p:grpSpPr>
          <p:grpSp>
            <p:nvGrpSpPr>
              <p:cNvPr id="27" name="Gruppieren 26">
                <a:extLst>
                  <a:ext uri="{FF2B5EF4-FFF2-40B4-BE49-F238E27FC236}">
                    <a16:creationId xmlns:a16="http://schemas.microsoft.com/office/drawing/2014/main" id="{53EAB1DD-ECD2-E598-B565-E6F1F8DBEB61}"/>
                  </a:ext>
                </a:extLst>
              </p:cNvPr>
              <p:cNvGrpSpPr/>
              <p:nvPr/>
            </p:nvGrpSpPr>
            <p:grpSpPr>
              <a:xfrm>
                <a:off x="4890824" y="2361807"/>
                <a:ext cx="856784" cy="360000"/>
                <a:chOff x="7304094" y="1889926"/>
                <a:chExt cx="856784" cy="360000"/>
              </a:xfrm>
            </p:grpSpPr>
            <p:cxnSp>
              <p:nvCxnSpPr>
                <p:cNvPr id="34" name="Gerader Verbinder 33">
                  <a:extLst>
                    <a:ext uri="{FF2B5EF4-FFF2-40B4-BE49-F238E27FC236}">
                      <a16:creationId xmlns:a16="http://schemas.microsoft.com/office/drawing/2014/main" id="{98F78EA2-6FE4-67D0-FBDA-69E43E521E80}"/>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0436A12B-4DA6-FE14-E066-59505370B19D}"/>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872488F2-C70F-734F-D505-C0A359175FE0}"/>
                    </a:ext>
                  </a:extLst>
                </p:cNvPr>
                <p:cNvCxnSpPr/>
                <p:nvPr/>
              </p:nvCxnSpPr>
              <p:spPr>
                <a:xfrm>
                  <a:off x="7746541" y="2069926"/>
                  <a:ext cx="414337"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4977682F-DA08-19B4-F30A-B07ED6793DE4}"/>
                    </a:ext>
                  </a:extLst>
                </p:cNvPr>
                <p:cNvCxnSpPr/>
                <p:nvPr/>
              </p:nvCxnSpPr>
              <p:spPr>
                <a:xfrm flipV="1">
                  <a:off x="7304094" y="2063551"/>
                  <a:ext cx="3444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Gerader Verbinder 27">
                <a:extLst>
                  <a:ext uri="{FF2B5EF4-FFF2-40B4-BE49-F238E27FC236}">
                    <a16:creationId xmlns:a16="http://schemas.microsoft.com/office/drawing/2014/main" id="{DA476120-97D5-C5AC-3528-3E1A57EDE7F3}"/>
                  </a:ext>
                </a:extLst>
              </p:cNvPr>
              <p:cNvCxnSpPr/>
              <p:nvPr/>
            </p:nvCxnSpPr>
            <p:spPr>
              <a:xfrm rot="16200000">
                <a:off x="5448277"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411BD16D-C56B-CEF3-20EB-5C2E95317477}"/>
                  </a:ext>
                </a:extLst>
              </p:cNvPr>
              <p:cNvGrpSpPr/>
              <p:nvPr/>
            </p:nvGrpSpPr>
            <p:grpSpPr>
              <a:xfrm rot="16200000">
                <a:off x="5197268" y="2679490"/>
                <a:ext cx="226422" cy="839308"/>
                <a:chOff x="5738949" y="1806142"/>
                <a:chExt cx="226422" cy="839308"/>
              </a:xfrm>
            </p:grpSpPr>
            <p:sp>
              <p:nvSpPr>
                <p:cNvPr id="31" name="Rechteck 30">
                  <a:extLst>
                    <a:ext uri="{FF2B5EF4-FFF2-40B4-BE49-F238E27FC236}">
                      <a16:creationId xmlns:a16="http://schemas.microsoft.com/office/drawing/2014/main" id="{D7AC5C6D-48AF-CCCA-748C-FDA27CBDF98D}"/>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CC2C1E09-8AC1-E0B9-F603-644D640C5E56}"/>
                    </a:ext>
                  </a:extLst>
                </p:cNvPr>
                <p:cNvCxnSpPr/>
                <p:nvPr/>
              </p:nvCxnSpPr>
              <p:spPr>
                <a:xfrm rot="5400000">
                  <a:off x="5775517" y="1882785"/>
                  <a:ext cx="15328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83FF49C2-B8E0-2E3D-1F78-6FA556C51BB7}"/>
                    </a:ext>
                  </a:extLst>
                </p:cNvPr>
                <p:cNvCxnSpPr/>
                <p:nvPr/>
              </p:nvCxnSpPr>
              <p:spPr>
                <a:xfrm rot="5400000" flipV="1">
                  <a:off x="5779116" y="2572405"/>
                  <a:ext cx="14608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Gerader Verbinder 29">
                <a:extLst>
                  <a:ext uri="{FF2B5EF4-FFF2-40B4-BE49-F238E27FC236}">
                    <a16:creationId xmlns:a16="http://schemas.microsoft.com/office/drawing/2014/main" id="{AF3E8A31-431C-94E9-74AE-7D98217FE252}"/>
                  </a:ext>
                </a:extLst>
              </p:cNvPr>
              <p:cNvCxnSpPr/>
              <p:nvPr/>
            </p:nvCxnSpPr>
            <p:spPr>
              <a:xfrm rot="16200000">
                <a:off x="4608969"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uppieren 8">
              <a:extLst>
                <a:ext uri="{FF2B5EF4-FFF2-40B4-BE49-F238E27FC236}">
                  <a16:creationId xmlns:a16="http://schemas.microsoft.com/office/drawing/2014/main" id="{84D29226-3FCA-5F6C-A355-7821BD00E790}"/>
                </a:ext>
              </a:extLst>
            </p:cNvPr>
            <p:cNvGrpSpPr/>
            <p:nvPr/>
          </p:nvGrpSpPr>
          <p:grpSpPr>
            <a:xfrm>
              <a:off x="6878161" y="2246514"/>
              <a:ext cx="748209" cy="537512"/>
              <a:chOff x="4890824" y="2361807"/>
              <a:chExt cx="856784" cy="850548"/>
            </a:xfrm>
          </p:grpSpPr>
          <p:grpSp>
            <p:nvGrpSpPr>
              <p:cNvPr id="16" name="Gruppieren 15">
                <a:extLst>
                  <a:ext uri="{FF2B5EF4-FFF2-40B4-BE49-F238E27FC236}">
                    <a16:creationId xmlns:a16="http://schemas.microsoft.com/office/drawing/2014/main" id="{FE0BB0F6-C674-DE5B-3C50-258ADD49F69D}"/>
                  </a:ext>
                </a:extLst>
              </p:cNvPr>
              <p:cNvGrpSpPr/>
              <p:nvPr/>
            </p:nvGrpSpPr>
            <p:grpSpPr>
              <a:xfrm>
                <a:off x="4890824" y="2361807"/>
                <a:ext cx="856784" cy="360000"/>
                <a:chOff x="7304094" y="1889926"/>
                <a:chExt cx="856784" cy="360000"/>
              </a:xfrm>
            </p:grpSpPr>
            <p:cxnSp>
              <p:nvCxnSpPr>
                <p:cNvPr id="23" name="Gerader Verbinder 22">
                  <a:extLst>
                    <a:ext uri="{FF2B5EF4-FFF2-40B4-BE49-F238E27FC236}">
                      <a16:creationId xmlns:a16="http://schemas.microsoft.com/office/drawing/2014/main" id="{9730E66C-4604-0C08-A7B4-9584934A6E29}"/>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3D65D75-DDB6-B84D-CCE2-706463E32153}"/>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81FCEC6-D442-B26F-0E92-2A99CC1DC89C}"/>
                    </a:ext>
                  </a:extLst>
                </p:cNvPr>
                <p:cNvCxnSpPr/>
                <p:nvPr/>
              </p:nvCxnSpPr>
              <p:spPr>
                <a:xfrm>
                  <a:off x="7746541" y="2069926"/>
                  <a:ext cx="414337"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C72824B0-F8A9-527F-3A34-2349BACBC7D8}"/>
                    </a:ext>
                  </a:extLst>
                </p:cNvPr>
                <p:cNvCxnSpPr/>
                <p:nvPr/>
              </p:nvCxnSpPr>
              <p:spPr>
                <a:xfrm flipV="1">
                  <a:off x="7304094" y="2063551"/>
                  <a:ext cx="3444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Gerader Verbinder 16">
                <a:extLst>
                  <a:ext uri="{FF2B5EF4-FFF2-40B4-BE49-F238E27FC236}">
                    <a16:creationId xmlns:a16="http://schemas.microsoft.com/office/drawing/2014/main" id="{34064E0D-C53C-6904-68EA-0FE4928457B1}"/>
                  </a:ext>
                </a:extLst>
              </p:cNvPr>
              <p:cNvCxnSpPr/>
              <p:nvPr/>
            </p:nvCxnSpPr>
            <p:spPr>
              <a:xfrm rot="16200000">
                <a:off x="5448277"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1F4D83A1-38AD-B293-0168-5FA85CF23A45}"/>
                  </a:ext>
                </a:extLst>
              </p:cNvPr>
              <p:cNvGrpSpPr/>
              <p:nvPr/>
            </p:nvGrpSpPr>
            <p:grpSpPr>
              <a:xfrm rot="16200000">
                <a:off x="5197268" y="2679490"/>
                <a:ext cx="226422" cy="839308"/>
                <a:chOff x="5738949" y="1806142"/>
                <a:chExt cx="226422" cy="839308"/>
              </a:xfrm>
            </p:grpSpPr>
            <p:sp>
              <p:nvSpPr>
                <p:cNvPr id="20" name="Rechteck 19">
                  <a:extLst>
                    <a:ext uri="{FF2B5EF4-FFF2-40B4-BE49-F238E27FC236}">
                      <a16:creationId xmlns:a16="http://schemas.microsoft.com/office/drawing/2014/main" id="{F853086B-C9E0-CDDF-F3F7-B28C5DA72BDF}"/>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74288933-D013-5800-EE01-431FBBB27F6B}"/>
                    </a:ext>
                  </a:extLst>
                </p:cNvPr>
                <p:cNvCxnSpPr/>
                <p:nvPr/>
              </p:nvCxnSpPr>
              <p:spPr>
                <a:xfrm rot="5400000">
                  <a:off x="5775517" y="1882785"/>
                  <a:ext cx="15328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0388CFD1-6E35-5EFC-1900-25CF5D81ECDE}"/>
                    </a:ext>
                  </a:extLst>
                </p:cNvPr>
                <p:cNvCxnSpPr/>
                <p:nvPr/>
              </p:nvCxnSpPr>
              <p:spPr>
                <a:xfrm rot="5400000" flipV="1">
                  <a:off x="5779116" y="2572405"/>
                  <a:ext cx="14608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Gerader Verbinder 18">
                <a:extLst>
                  <a:ext uri="{FF2B5EF4-FFF2-40B4-BE49-F238E27FC236}">
                    <a16:creationId xmlns:a16="http://schemas.microsoft.com/office/drawing/2014/main" id="{CF7646D0-2170-DE00-F18F-9258A13507E9}"/>
                  </a:ext>
                </a:extLst>
              </p:cNvPr>
              <p:cNvCxnSpPr/>
              <p:nvPr/>
            </p:nvCxnSpPr>
            <p:spPr>
              <a:xfrm rot="16200000">
                <a:off x="4608969"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4" name="Gerader Verbinder 13">
              <a:extLst>
                <a:ext uri="{FF2B5EF4-FFF2-40B4-BE49-F238E27FC236}">
                  <a16:creationId xmlns:a16="http://schemas.microsoft.com/office/drawing/2014/main" id="{441140BB-650E-1D54-7B18-ECF6C87A5D11}"/>
                </a:ext>
              </a:extLst>
            </p:cNvPr>
            <p:cNvCxnSpPr/>
            <p:nvPr/>
          </p:nvCxnSpPr>
          <p:spPr>
            <a:xfrm flipH="1" flipV="1">
              <a:off x="973428" y="2515270"/>
              <a:ext cx="1085799" cy="70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7A4B88C-8D42-C383-7059-8BD2F03BE16D}"/>
                </a:ext>
              </a:extLst>
            </p:cNvPr>
            <p:cNvCxnSpPr/>
            <p:nvPr/>
          </p:nvCxnSpPr>
          <p:spPr>
            <a:xfrm flipH="1">
              <a:off x="7626370" y="2522294"/>
              <a:ext cx="104163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Gerader Verbinder 41">
            <a:extLst>
              <a:ext uri="{FF2B5EF4-FFF2-40B4-BE49-F238E27FC236}">
                <a16:creationId xmlns:a16="http://schemas.microsoft.com/office/drawing/2014/main" id="{251FAE1A-DD8E-C64D-109D-48BCF418BF97}"/>
              </a:ext>
            </a:extLst>
          </p:cNvPr>
          <p:cNvCxnSpPr/>
          <p:nvPr/>
        </p:nvCxnSpPr>
        <p:spPr>
          <a:xfrm flipV="1">
            <a:off x="3448799" y="3512415"/>
            <a:ext cx="4070725" cy="11223"/>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8DCE4917-FAF3-25F9-345C-4189ED397EAB}"/>
              </a:ext>
            </a:extLst>
          </p:cNvPr>
          <p:cNvSpPr txBox="1"/>
          <p:nvPr/>
        </p:nvSpPr>
        <p:spPr>
          <a:xfrm>
            <a:off x="4490777" y="3186505"/>
            <a:ext cx="1970411" cy="369332"/>
          </a:xfrm>
          <a:prstGeom prst="rect">
            <a:avLst/>
          </a:prstGeom>
          <a:noFill/>
        </p:spPr>
        <p:txBody>
          <a:bodyPr wrap="none" rtlCol="0">
            <a:spAutoFit/>
          </a:bodyPr>
          <a:lstStyle/>
          <a:p>
            <a:r>
              <a:rPr lang="de-DE" dirty="0">
                <a:latin typeface="Symbol" panose="05050102010706020507" pitchFamily="18" charset="2"/>
              </a:rPr>
              <a:t>l</a:t>
            </a:r>
            <a:r>
              <a:rPr lang="de-DE" dirty="0"/>
              <a:t> / 2 für 10m-Band</a:t>
            </a:r>
            <a:endParaRPr lang="de-DE" dirty="0">
              <a:latin typeface="Symbol" panose="05050102010706020507" pitchFamily="18" charset="2"/>
            </a:endParaRPr>
          </a:p>
        </p:txBody>
      </p:sp>
      <p:cxnSp>
        <p:nvCxnSpPr>
          <p:cNvPr id="44" name="Gerader Verbinder 43">
            <a:extLst>
              <a:ext uri="{FF2B5EF4-FFF2-40B4-BE49-F238E27FC236}">
                <a16:creationId xmlns:a16="http://schemas.microsoft.com/office/drawing/2014/main" id="{C27C3195-E01A-9533-359C-C73A96739236}"/>
              </a:ext>
            </a:extLst>
          </p:cNvPr>
          <p:cNvCxnSpPr/>
          <p:nvPr/>
        </p:nvCxnSpPr>
        <p:spPr>
          <a:xfrm>
            <a:off x="7519524" y="3008494"/>
            <a:ext cx="0" cy="61547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9D6A35FD-7407-1ACB-CB72-5BBD82DBA00A}"/>
              </a:ext>
            </a:extLst>
          </p:cNvPr>
          <p:cNvCxnSpPr/>
          <p:nvPr/>
        </p:nvCxnSpPr>
        <p:spPr>
          <a:xfrm>
            <a:off x="3448799" y="3008494"/>
            <a:ext cx="0" cy="61547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9CEDF798-CCCB-9E31-8D2F-E11482A5294B}"/>
              </a:ext>
            </a:extLst>
          </p:cNvPr>
          <p:cNvSpPr txBox="1"/>
          <p:nvPr/>
        </p:nvSpPr>
        <p:spPr>
          <a:xfrm>
            <a:off x="2016426" y="2968625"/>
            <a:ext cx="1463862" cy="646331"/>
          </a:xfrm>
          <a:prstGeom prst="rect">
            <a:avLst/>
          </a:prstGeom>
          <a:noFill/>
        </p:spPr>
        <p:txBody>
          <a:bodyPr wrap="none" rtlCol="0">
            <a:spAutoFit/>
          </a:bodyPr>
          <a:lstStyle/>
          <a:p>
            <a:pPr algn="ctr"/>
            <a:r>
              <a:rPr lang="de-DE" dirty="0"/>
              <a:t>Sperrkreis</a:t>
            </a:r>
          </a:p>
          <a:p>
            <a:pPr algn="ctr"/>
            <a:r>
              <a:rPr lang="de-DE" dirty="0"/>
              <a:t>28MHz (10m)</a:t>
            </a:r>
            <a:endParaRPr lang="de-DE" dirty="0">
              <a:latin typeface="Symbol" panose="05050102010706020507" pitchFamily="18" charset="2"/>
            </a:endParaRPr>
          </a:p>
        </p:txBody>
      </p:sp>
      <p:sp>
        <p:nvSpPr>
          <p:cNvPr id="47" name="Textfeld 46">
            <a:extLst>
              <a:ext uri="{FF2B5EF4-FFF2-40B4-BE49-F238E27FC236}">
                <a16:creationId xmlns:a16="http://schemas.microsoft.com/office/drawing/2014/main" id="{A469C890-EEAD-8816-AABA-0091917B6805}"/>
              </a:ext>
            </a:extLst>
          </p:cNvPr>
          <p:cNvSpPr txBox="1"/>
          <p:nvPr/>
        </p:nvSpPr>
        <p:spPr>
          <a:xfrm>
            <a:off x="7487689" y="2974052"/>
            <a:ext cx="1463862" cy="646331"/>
          </a:xfrm>
          <a:prstGeom prst="rect">
            <a:avLst/>
          </a:prstGeom>
          <a:noFill/>
        </p:spPr>
        <p:txBody>
          <a:bodyPr wrap="none" rtlCol="0">
            <a:spAutoFit/>
          </a:bodyPr>
          <a:lstStyle/>
          <a:p>
            <a:pPr algn="ctr"/>
            <a:r>
              <a:rPr lang="de-DE" dirty="0"/>
              <a:t>Sperrkreis</a:t>
            </a:r>
          </a:p>
          <a:p>
            <a:pPr algn="ctr"/>
            <a:r>
              <a:rPr lang="de-DE" dirty="0"/>
              <a:t>28MHz (10m)</a:t>
            </a:r>
            <a:endParaRPr lang="de-DE" dirty="0">
              <a:latin typeface="Symbol" panose="05050102010706020507" pitchFamily="18" charset="2"/>
            </a:endParaRPr>
          </a:p>
        </p:txBody>
      </p:sp>
      <p:cxnSp>
        <p:nvCxnSpPr>
          <p:cNvPr id="48" name="Gerader Verbinder 47">
            <a:extLst>
              <a:ext uri="{FF2B5EF4-FFF2-40B4-BE49-F238E27FC236}">
                <a16:creationId xmlns:a16="http://schemas.microsoft.com/office/drawing/2014/main" id="{C443E1CB-E434-6FF1-8732-7F7275E1CF6A}"/>
              </a:ext>
            </a:extLst>
          </p:cNvPr>
          <p:cNvCxnSpPr/>
          <p:nvPr/>
        </p:nvCxnSpPr>
        <p:spPr>
          <a:xfrm flipV="1">
            <a:off x="1614791" y="4090201"/>
            <a:ext cx="7694579"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2BD18FE6-26D6-C6E9-44F4-0C3C6BCCA124}"/>
              </a:ext>
            </a:extLst>
          </p:cNvPr>
          <p:cNvCxnSpPr/>
          <p:nvPr/>
        </p:nvCxnSpPr>
        <p:spPr>
          <a:xfrm>
            <a:off x="9309370" y="2758826"/>
            <a:ext cx="0" cy="149289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A30B9CB4-6B1A-60A2-5B6F-260859DAB85E}"/>
              </a:ext>
            </a:extLst>
          </p:cNvPr>
          <p:cNvCxnSpPr/>
          <p:nvPr/>
        </p:nvCxnSpPr>
        <p:spPr>
          <a:xfrm>
            <a:off x="1614791" y="2800762"/>
            <a:ext cx="0" cy="145095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79B8EBBD-C1C2-33D8-978B-09AFD8EEC9C2}"/>
              </a:ext>
            </a:extLst>
          </p:cNvPr>
          <p:cNvSpPr txBox="1"/>
          <p:nvPr/>
        </p:nvSpPr>
        <p:spPr>
          <a:xfrm>
            <a:off x="4111352" y="3729772"/>
            <a:ext cx="3070521" cy="369332"/>
          </a:xfrm>
          <a:prstGeom prst="rect">
            <a:avLst/>
          </a:prstGeom>
          <a:noFill/>
        </p:spPr>
        <p:txBody>
          <a:bodyPr wrap="none" rtlCol="0">
            <a:spAutoFit/>
          </a:bodyPr>
          <a:lstStyle/>
          <a:p>
            <a:r>
              <a:rPr lang="de-DE" dirty="0">
                <a:latin typeface="Symbol" panose="05050102010706020507" pitchFamily="18" charset="2"/>
              </a:rPr>
              <a:t>l</a:t>
            </a:r>
            <a:r>
              <a:rPr lang="de-DE" dirty="0"/>
              <a:t> / 2 (elektrisch) für 15m-Band</a:t>
            </a:r>
            <a:endParaRPr lang="de-DE" dirty="0">
              <a:latin typeface="Symbol" panose="05050102010706020507" pitchFamily="18" charset="2"/>
            </a:endParaRPr>
          </a:p>
        </p:txBody>
      </p:sp>
      <p:sp>
        <p:nvSpPr>
          <p:cNvPr id="53" name="Textfeld 52">
            <a:extLst>
              <a:ext uri="{FF2B5EF4-FFF2-40B4-BE49-F238E27FC236}">
                <a16:creationId xmlns:a16="http://schemas.microsoft.com/office/drawing/2014/main" id="{5C7C12D0-F8DF-4175-2FC9-5F16005F3292}"/>
              </a:ext>
            </a:extLst>
          </p:cNvPr>
          <p:cNvSpPr txBox="1"/>
          <p:nvPr/>
        </p:nvSpPr>
        <p:spPr>
          <a:xfrm>
            <a:off x="7335937" y="4155420"/>
            <a:ext cx="1975221" cy="261610"/>
          </a:xfrm>
          <a:prstGeom prst="rect">
            <a:avLst/>
          </a:prstGeom>
          <a:noFill/>
        </p:spPr>
        <p:txBody>
          <a:bodyPr wrap="none" rtlCol="0">
            <a:spAutoFit/>
          </a:bodyPr>
          <a:lstStyle/>
          <a:p>
            <a:r>
              <a:rPr lang="de-DE" sz="1100" dirty="0" err="1"/>
              <a:t>Zeichung</a:t>
            </a:r>
            <a:r>
              <a:rPr lang="de-DE" sz="1100" dirty="0"/>
              <a:t> nicht maßstabsgetreu</a:t>
            </a:r>
            <a:endParaRPr lang="de-DE" sz="1100" dirty="0">
              <a:latin typeface="Symbol" panose="05050102010706020507" pitchFamily="18" charset="2"/>
            </a:endParaRPr>
          </a:p>
        </p:txBody>
      </p:sp>
      <p:sp>
        <p:nvSpPr>
          <p:cNvPr id="55" name="Textfeld 54">
            <a:extLst>
              <a:ext uri="{FF2B5EF4-FFF2-40B4-BE49-F238E27FC236}">
                <a16:creationId xmlns:a16="http://schemas.microsoft.com/office/drawing/2014/main" id="{E9A94A0A-14B7-48FF-334C-1715E81B9109}"/>
              </a:ext>
            </a:extLst>
          </p:cNvPr>
          <p:cNvSpPr txBox="1"/>
          <p:nvPr/>
        </p:nvSpPr>
        <p:spPr>
          <a:xfrm>
            <a:off x="4606375" y="2241967"/>
            <a:ext cx="1724190" cy="369332"/>
          </a:xfrm>
          <a:prstGeom prst="rect">
            <a:avLst/>
          </a:prstGeom>
          <a:noFill/>
        </p:spPr>
        <p:txBody>
          <a:bodyPr wrap="none" rtlCol="0">
            <a:spAutoFit/>
          </a:bodyPr>
          <a:lstStyle/>
          <a:p>
            <a:r>
              <a:rPr lang="de-DE" b="1" dirty="0"/>
              <a:t>Sperrkreis-Dipol</a:t>
            </a:r>
            <a:endParaRPr lang="de-DE" b="1" dirty="0">
              <a:latin typeface="Symbol" panose="05050102010706020507" pitchFamily="18" charset="2"/>
            </a:endParaRPr>
          </a:p>
        </p:txBody>
      </p:sp>
    </p:spTree>
    <p:extLst>
      <p:ext uri="{BB962C8B-B14F-4D97-AF65-F5344CB8AC3E}">
        <p14:creationId xmlns:p14="http://schemas.microsoft.com/office/powerpoint/2010/main" val="10061305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KW-Antennen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2698E763-49DD-BECF-0478-6A042EBD0F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703" y="1225642"/>
            <a:ext cx="4402012" cy="2036173"/>
          </a:xfrm>
          <a:prstGeom prst="rect">
            <a:avLst/>
          </a:prstGeom>
        </p:spPr>
      </p:pic>
      <p:sp>
        <p:nvSpPr>
          <p:cNvPr id="8" name="Textfeld 7">
            <a:extLst>
              <a:ext uri="{FF2B5EF4-FFF2-40B4-BE49-F238E27FC236}">
                <a16:creationId xmlns:a16="http://schemas.microsoft.com/office/drawing/2014/main" id="{5C624A9E-FF5C-DB74-0277-F248D794E1FC}"/>
              </a:ext>
            </a:extLst>
          </p:cNvPr>
          <p:cNvSpPr txBox="1"/>
          <p:nvPr/>
        </p:nvSpPr>
        <p:spPr>
          <a:xfrm>
            <a:off x="1951630" y="2303247"/>
            <a:ext cx="1883392" cy="369332"/>
          </a:xfrm>
          <a:prstGeom prst="rect">
            <a:avLst/>
          </a:prstGeom>
          <a:noFill/>
        </p:spPr>
        <p:txBody>
          <a:bodyPr wrap="square" rtlCol="0">
            <a:spAutoFit/>
          </a:bodyPr>
          <a:lstStyle/>
          <a:p>
            <a:r>
              <a:rPr lang="de-DE" dirty="0"/>
              <a:t>Zeppelin-Antenne</a:t>
            </a:r>
          </a:p>
        </p:txBody>
      </p:sp>
      <p:sp>
        <p:nvSpPr>
          <p:cNvPr id="9" name="Textfeld 8">
            <a:extLst>
              <a:ext uri="{FF2B5EF4-FFF2-40B4-BE49-F238E27FC236}">
                <a16:creationId xmlns:a16="http://schemas.microsoft.com/office/drawing/2014/main" id="{9DA85ABF-7C0B-F8F0-A522-A6F087A5908A}"/>
              </a:ext>
            </a:extLst>
          </p:cNvPr>
          <p:cNvSpPr txBox="1"/>
          <p:nvPr/>
        </p:nvSpPr>
        <p:spPr>
          <a:xfrm>
            <a:off x="4362943" y="5434923"/>
            <a:ext cx="1217000" cy="246221"/>
          </a:xfrm>
          <a:prstGeom prst="rect">
            <a:avLst/>
          </a:prstGeom>
          <a:noFill/>
        </p:spPr>
        <p:txBody>
          <a:bodyPr wrap="none" rtlCol="0">
            <a:spAutoFit/>
          </a:bodyPr>
          <a:lstStyle/>
          <a:p>
            <a:r>
              <a:rPr lang="de-DE" sz="1000" dirty="0"/>
              <a:t>Bildquellen: BNetzA</a:t>
            </a:r>
          </a:p>
        </p:txBody>
      </p:sp>
      <p:pic>
        <p:nvPicPr>
          <p:cNvPr id="15" name="Grafik 14">
            <a:extLst>
              <a:ext uri="{FF2B5EF4-FFF2-40B4-BE49-F238E27FC236}">
                <a16:creationId xmlns:a16="http://schemas.microsoft.com/office/drawing/2014/main" id="{80D520DE-755A-A462-007A-89646D0A65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4161" y="1189181"/>
            <a:ext cx="4800897" cy="2072634"/>
          </a:xfrm>
          <a:prstGeom prst="rect">
            <a:avLst/>
          </a:prstGeom>
        </p:spPr>
      </p:pic>
      <p:sp>
        <p:nvSpPr>
          <p:cNvPr id="16" name="Textfeld 15">
            <a:extLst>
              <a:ext uri="{FF2B5EF4-FFF2-40B4-BE49-F238E27FC236}">
                <a16:creationId xmlns:a16="http://schemas.microsoft.com/office/drawing/2014/main" id="{5C30B13D-2182-6E65-AD18-27321012A608}"/>
              </a:ext>
            </a:extLst>
          </p:cNvPr>
          <p:cNvSpPr txBox="1"/>
          <p:nvPr/>
        </p:nvSpPr>
        <p:spPr>
          <a:xfrm>
            <a:off x="6001217" y="2303247"/>
            <a:ext cx="1883392" cy="369332"/>
          </a:xfrm>
          <a:prstGeom prst="rect">
            <a:avLst/>
          </a:prstGeom>
          <a:noFill/>
        </p:spPr>
        <p:txBody>
          <a:bodyPr wrap="square" rtlCol="0">
            <a:spAutoFit/>
          </a:bodyPr>
          <a:lstStyle/>
          <a:p>
            <a:r>
              <a:rPr lang="de-DE" dirty="0"/>
              <a:t>G5RV-Antenne</a:t>
            </a:r>
          </a:p>
        </p:txBody>
      </p:sp>
      <p:pic>
        <p:nvPicPr>
          <p:cNvPr id="18" name="Grafik 17">
            <a:extLst>
              <a:ext uri="{FF2B5EF4-FFF2-40B4-BE49-F238E27FC236}">
                <a16:creationId xmlns:a16="http://schemas.microsoft.com/office/drawing/2014/main" id="{33D907B7-89FB-671D-786D-6E18EA6F21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8762" y="3511506"/>
            <a:ext cx="4104232" cy="2169638"/>
          </a:xfrm>
          <a:prstGeom prst="rect">
            <a:avLst/>
          </a:prstGeom>
        </p:spPr>
      </p:pic>
      <p:sp>
        <p:nvSpPr>
          <p:cNvPr id="19" name="Textfeld 18">
            <a:extLst>
              <a:ext uri="{FF2B5EF4-FFF2-40B4-BE49-F238E27FC236}">
                <a16:creationId xmlns:a16="http://schemas.microsoft.com/office/drawing/2014/main" id="{BF495514-86F4-982A-6331-D69AE91BECBC}"/>
              </a:ext>
            </a:extLst>
          </p:cNvPr>
          <p:cNvSpPr txBox="1"/>
          <p:nvPr/>
        </p:nvSpPr>
        <p:spPr>
          <a:xfrm>
            <a:off x="1990332" y="4505281"/>
            <a:ext cx="1883392" cy="369332"/>
          </a:xfrm>
          <a:prstGeom prst="rect">
            <a:avLst/>
          </a:prstGeom>
          <a:noFill/>
        </p:spPr>
        <p:txBody>
          <a:bodyPr wrap="square" rtlCol="0">
            <a:spAutoFit/>
          </a:bodyPr>
          <a:lstStyle/>
          <a:p>
            <a:r>
              <a:rPr lang="de-DE" dirty="0" err="1"/>
              <a:t>Windom</a:t>
            </a:r>
            <a:r>
              <a:rPr lang="de-DE" dirty="0"/>
              <a:t>-Antenne</a:t>
            </a:r>
          </a:p>
        </p:txBody>
      </p:sp>
      <p:pic>
        <p:nvPicPr>
          <p:cNvPr id="21" name="Grafik 20">
            <a:extLst>
              <a:ext uri="{FF2B5EF4-FFF2-40B4-BE49-F238E27FC236}">
                <a16:creationId xmlns:a16="http://schemas.microsoft.com/office/drawing/2014/main" id="{5B1C72BC-00B6-1775-08CA-C1C41519D1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59657" y="3261814"/>
            <a:ext cx="2687640" cy="1941731"/>
          </a:xfrm>
          <a:prstGeom prst="rect">
            <a:avLst/>
          </a:prstGeom>
        </p:spPr>
      </p:pic>
      <p:pic>
        <p:nvPicPr>
          <p:cNvPr id="23" name="Grafik 22">
            <a:extLst>
              <a:ext uri="{FF2B5EF4-FFF2-40B4-BE49-F238E27FC236}">
                <a16:creationId xmlns:a16="http://schemas.microsoft.com/office/drawing/2014/main" id="{BDDC36DF-DE93-F4FD-F455-F635EB75FF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2462" y="3187031"/>
            <a:ext cx="3098427" cy="1938223"/>
          </a:xfrm>
          <a:prstGeom prst="rect">
            <a:avLst/>
          </a:prstGeom>
        </p:spPr>
      </p:pic>
      <p:sp>
        <p:nvSpPr>
          <p:cNvPr id="24" name="Textfeld 23">
            <a:extLst>
              <a:ext uri="{FF2B5EF4-FFF2-40B4-BE49-F238E27FC236}">
                <a16:creationId xmlns:a16="http://schemas.microsoft.com/office/drawing/2014/main" id="{7A44D51C-DB33-0030-4219-2E69FE249017}"/>
              </a:ext>
            </a:extLst>
          </p:cNvPr>
          <p:cNvSpPr txBox="1"/>
          <p:nvPr/>
        </p:nvSpPr>
        <p:spPr>
          <a:xfrm>
            <a:off x="6539165" y="5270929"/>
            <a:ext cx="3579044" cy="369332"/>
          </a:xfrm>
          <a:prstGeom prst="rect">
            <a:avLst/>
          </a:prstGeom>
          <a:noFill/>
        </p:spPr>
        <p:txBody>
          <a:bodyPr wrap="square" rtlCol="0">
            <a:spAutoFit/>
          </a:bodyPr>
          <a:lstStyle/>
          <a:p>
            <a:r>
              <a:rPr lang="de-DE" dirty="0"/>
              <a:t>endgespeiste (resonante) Antenne</a:t>
            </a:r>
          </a:p>
        </p:txBody>
      </p:sp>
    </p:spTree>
    <p:extLst>
      <p:ext uri="{BB962C8B-B14F-4D97-AF65-F5344CB8AC3E}">
        <p14:creationId xmlns:p14="http://schemas.microsoft.com/office/powerpoint/2010/main" val="14011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9" grpId="0"/>
      <p:bldP spid="2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Spezialanwendungen</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Einen besonders </a:t>
            </a:r>
            <a:r>
              <a:rPr lang="de-DE" b="1" dirty="0">
                <a:solidFill>
                  <a:srgbClr val="000000"/>
                </a:solidFill>
              </a:rPr>
              <a:t>flachen Abstrahlwinkel </a:t>
            </a:r>
            <a:r>
              <a:rPr lang="de-DE" dirty="0">
                <a:solidFill>
                  <a:srgbClr val="000000"/>
                </a:solidFill>
              </a:rPr>
              <a:t>erhält man mit </a:t>
            </a:r>
            <a:r>
              <a:rPr lang="de-DE" b="1" dirty="0">
                <a:solidFill>
                  <a:srgbClr val="000000"/>
                </a:solidFill>
              </a:rPr>
              <a:t>Vertikalantennen</a:t>
            </a:r>
            <a:r>
              <a:rPr lang="de-DE" dirty="0">
                <a:solidFill>
                  <a:srgbClr val="000000"/>
                </a:solidFill>
              </a:rPr>
              <a:t> deren </a:t>
            </a:r>
            <a:r>
              <a:rPr lang="de-DE" b="1" dirty="0">
                <a:solidFill>
                  <a:srgbClr val="000000"/>
                </a:solidFill>
              </a:rPr>
              <a:t>Länge 5/8</a:t>
            </a:r>
            <a:r>
              <a:rPr lang="de-DE" b="1" dirty="0">
                <a:solidFill>
                  <a:srgbClr val="000000"/>
                </a:solidFill>
                <a:latin typeface="Symbol" panose="05050102010706020507" pitchFamily="18" charset="2"/>
              </a:rPr>
              <a:t>l</a:t>
            </a:r>
            <a:r>
              <a:rPr lang="de-DE" dirty="0">
                <a:solidFill>
                  <a:srgbClr val="000000"/>
                </a:solidFill>
              </a:rPr>
              <a:t> beträgt.</a:t>
            </a:r>
            <a:br>
              <a:rPr lang="de-DE" dirty="0">
                <a:solidFill>
                  <a:srgbClr val="000000"/>
                </a:solidFill>
              </a:rPr>
            </a:br>
            <a:r>
              <a:rPr lang="de-DE" dirty="0">
                <a:solidFill>
                  <a:srgbClr val="000000"/>
                </a:solidFill>
              </a:rPr>
              <a:t>Da die </a:t>
            </a:r>
            <a:r>
              <a:rPr lang="de-DE" dirty="0" err="1">
                <a:solidFill>
                  <a:srgbClr val="000000"/>
                </a:solidFill>
              </a:rPr>
              <a:t>Fusspunktimpedanz</a:t>
            </a:r>
            <a:r>
              <a:rPr lang="de-DE" dirty="0">
                <a:solidFill>
                  <a:srgbClr val="000000"/>
                </a:solidFill>
              </a:rPr>
              <a:t> in dem Fall jedoch nicht mehr rein reell ist, muss eine entsprechende </a:t>
            </a:r>
            <a:r>
              <a:rPr lang="de-DE" dirty="0" err="1">
                <a:solidFill>
                  <a:srgbClr val="000000"/>
                </a:solidFill>
              </a:rPr>
              <a:t>Impedanzanpassung</a:t>
            </a:r>
            <a:r>
              <a:rPr lang="de-DE" dirty="0">
                <a:solidFill>
                  <a:srgbClr val="000000"/>
                </a:solidFill>
              </a:rPr>
              <a:t> vorgenommen werden.</a:t>
            </a:r>
          </a:p>
          <a:p>
            <a:pPr>
              <a:defRPr/>
            </a:pPr>
            <a:endParaRPr lang="de-DE" dirty="0">
              <a:solidFill>
                <a:srgbClr val="000000"/>
              </a:solidFill>
            </a:endParaRPr>
          </a:p>
          <a:p>
            <a:pPr>
              <a:defRPr/>
            </a:pPr>
            <a:r>
              <a:rPr lang="de-DE" dirty="0">
                <a:solidFill>
                  <a:srgbClr val="000000"/>
                </a:solidFill>
              </a:rPr>
              <a:t>Um z. B. für Notfunkverbindungen eine </a:t>
            </a:r>
            <a:r>
              <a:rPr lang="de-DE" b="1" dirty="0">
                <a:solidFill>
                  <a:srgbClr val="000000"/>
                </a:solidFill>
              </a:rPr>
              <a:t>Raumwellenausbreitung möglichst ohne tote Zone</a:t>
            </a:r>
            <a:r>
              <a:rPr lang="de-DE" dirty="0">
                <a:solidFill>
                  <a:srgbClr val="000000"/>
                </a:solidFill>
              </a:rPr>
              <a:t> um den </a:t>
            </a:r>
            <a:r>
              <a:rPr lang="de-DE" dirty="0" err="1">
                <a:solidFill>
                  <a:srgbClr val="000000"/>
                </a:solidFill>
              </a:rPr>
              <a:t>Sendeort</a:t>
            </a:r>
            <a:r>
              <a:rPr lang="de-DE" dirty="0">
                <a:solidFill>
                  <a:srgbClr val="000000"/>
                </a:solidFill>
              </a:rPr>
              <a:t> herum zu erreichen, wird auf KW eine </a:t>
            </a:r>
            <a:r>
              <a:rPr lang="de-DE" b="1" dirty="0">
                <a:solidFill>
                  <a:srgbClr val="000000"/>
                </a:solidFill>
              </a:rPr>
              <a:t>annähernd senkrechte Abstrahlung mit NVIS-Antennen </a:t>
            </a:r>
            <a:r>
              <a:rPr lang="de-DE" dirty="0">
                <a:solidFill>
                  <a:srgbClr val="000000"/>
                </a:solidFill>
              </a:rPr>
              <a:t>genutzt.</a:t>
            </a:r>
          </a:p>
          <a:p>
            <a:pPr>
              <a:defRPr/>
            </a:pPr>
            <a:r>
              <a:rPr lang="de-DE" dirty="0">
                <a:solidFill>
                  <a:srgbClr val="000000"/>
                </a:solidFill>
              </a:rPr>
              <a:t>Hierzu werden die </a:t>
            </a:r>
            <a:r>
              <a:rPr lang="de-DE" b="1" dirty="0">
                <a:solidFill>
                  <a:srgbClr val="000000"/>
                </a:solidFill>
              </a:rPr>
              <a:t>horizontalen Antennendrähte in einer Höhe von maximal 0,25 Wellenlängen über Grund </a:t>
            </a:r>
            <a:r>
              <a:rPr lang="de-DE" dirty="0">
                <a:solidFill>
                  <a:srgbClr val="000000"/>
                </a:solidFill>
              </a:rPr>
              <a:t>aufgespannt. (</a:t>
            </a:r>
            <a:r>
              <a:rPr lang="de-DE" b="1" dirty="0">
                <a:solidFill>
                  <a:srgbClr val="000000"/>
                </a:solidFill>
              </a:rPr>
              <a:t>NVIS = </a:t>
            </a:r>
            <a:r>
              <a:rPr lang="de-DE" b="1" dirty="0" err="1">
                <a:solidFill>
                  <a:srgbClr val="000000"/>
                </a:solidFill>
              </a:rPr>
              <a:t>Near</a:t>
            </a:r>
            <a:r>
              <a:rPr lang="de-DE" b="1" dirty="0">
                <a:solidFill>
                  <a:srgbClr val="000000"/>
                </a:solidFill>
              </a:rPr>
              <a:t> </a:t>
            </a:r>
            <a:r>
              <a:rPr lang="de-DE" b="1" dirty="0" err="1">
                <a:solidFill>
                  <a:srgbClr val="000000"/>
                </a:solidFill>
              </a:rPr>
              <a:t>Vertical</a:t>
            </a:r>
            <a:r>
              <a:rPr lang="de-DE" b="1" dirty="0">
                <a:solidFill>
                  <a:srgbClr val="000000"/>
                </a:solidFill>
              </a:rPr>
              <a:t> </a:t>
            </a:r>
            <a:r>
              <a:rPr lang="de-DE" b="1" dirty="0" err="1">
                <a:solidFill>
                  <a:srgbClr val="000000"/>
                </a:solidFill>
              </a:rPr>
              <a:t>Incident</a:t>
            </a:r>
            <a:r>
              <a:rPr lang="de-DE" b="1" dirty="0">
                <a:solidFill>
                  <a:srgbClr val="000000"/>
                </a:solidFill>
              </a:rPr>
              <a:t> </a:t>
            </a:r>
            <a:r>
              <a:rPr lang="de-DE" b="1" dirty="0" err="1">
                <a:solidFill>
                  <a:srgbClr val="000000"/>
                </a:solidFill>
              </a:rPr>
              <a:t>Skywave</a:t>
            </a:r>
            <a:r>
              <a:rPr lang="de-DE" dirty="0">
                <a:solidFill>
                  <a:srgbClr val="000000"/>
                </a:solidFill>
              </a:rPr>
              <a: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3122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Gefahrenhinweise</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sz="1600" dirty="0">
                <a:solidFill>
                  <a:srgbClr val="000000"/>
                </a:solidFill>
              </a:rPr>
              <a:t>Die Enden eines </a:t>
            </a:r>
            <a:r>
              <a:rPr lang="de-DE" sz="1600" b="1" dirty="0">
                <a:latin typeface="Symbol" panose="05050102010706020507" pitchFamily="18" charset="2"/>
              </a:rPr>
              <a:t>l</a:t>
            </a:r>
            <a:r>
              <a:rPr lang="de-DE" sz="1600" dirty="0"/>
              <a:t> </a:t>
            </a:r>
            <a:r>
              <a:rPr lang="de-DE" sz="1600" dirty="0">
                <a:solidFill>
                  <a:srgbClr val="000000"/>
                </a:solidFill>
              </a:rPr>
              <a:t>/ 2-Dipol befinden sich im Spannungsbauch, es treten hier bei hohen Sendeleistungen entsprechend hohe Spannungen auf:</a:t>
            </a:r>
          </a:p>
          <a:p>
            <a:pPr marL="0" indent="0">
              <a:buNone/>
              <a:defRPr/>
            </a:pPr>
            <a:r>
              <a:rPr lang="de-DE" sz="1400" dirty="0">
                <a:solidFill>
                  <a:srgbClr val="000000"/>
                </a:solidFill>
                <a:sym typeface="Wingdings" panose="05000000000000000000" pitchFamily="2" charset="2"/>
              </a:rPr>
              <a:t> 		</a:t>
            </a:r>
            <a:r>
              <a:rPr lang="de-DE" sz="1600" dirty="0">
                <a:solidFill>
                  <a:srgbClr val="000000"/>
                </a:solidFill>
                <a:sym typeface="Wingdings" panose="05000000000000000000" pitchFamily="2" charset="2"/>
              </a:rPr>
              <a:t> Berührschutz, Isoliereier zum Abspannen nutzen</a:t>
            </a:r>
          </a:p>
          <a:p>
            <a:pPr lvl="4">
              <a:defRPr/>
            </a:pPr>
            <a:endParaRPr lang="de-DE" sz="1000" dirty="0">
              <a:solidFill>
                <a:srgbClr val="000000"/>
              </a:solidFill>
              <a:sym typeface="Wingdings" panose="05000000000000000000" pitchFamily="2" charset="2"/>
            </a:endParaRPr>
          </a:p>
          <a:p>
            <a:pPr>
              <a:defRPr/>
            </a:pPr>
            <a:r>
              <a:rPr lang="de-DE" sz="1600" dirty="0">
                <a:solidFill>
                  <a:srgbClr val="000000"/>
                </a:solidFill>
                <a:sym typeface="Wingdings" panose="05000000000000000000" pitchFamily="2" charset="2"/>
              </a:rPr>
              <a:t>Die Ströme in Antennen können </a:t>
            </a:r>
            <a:r>
              <a:rPr lang="de-DE" sz="1600" dirty="0">
                <a:solidFill>
                  <a:srgbClr val="000000"/>
                </a:solidFill>
              </a:rPr>
              <a:t>bei hohen Sendeleistungen sehr groß werden:</a:t>
            </a:r>
          </a:p>
          <a:p>
            <a:pPr marL="0" indent="0">
              <a:buNone/>
              <a:defRPr/>
            </a:pPr>
            <a:r>
              <a:rPr lang="de-DE" sz="1600" dirty="0">
                <a:solidFill>
                  <a:srgbClr val="000000"/>
                </a:solidFill>
              </a:rPr>
              <a:t> 		</a:t>
            </a:r>
            <a:r>
              <a:rPr lang="de-DE" sz="1600" dirty="0">
                <a:solidFill>
                  <a:srgbClr val="000000"/>
                </a:solidFill>
                <a:sym typeface="Wingdings" panose="05000000000000000000" pitchFamily="2" charset="2"/>
              </a:rPr>
              <a:t> auf Strombelastbarkeit der Konstruktion achten (z.B. Verlängerungsspulen)</a:t>
            </a:r>
          </a:p>
          <a:p>
            <a:pPr marL="0" indent="0">
              <a:buNone/>
              <a:defRPr/>
            </a:pPr>
            <a:r>
              <a:rPr lang="de-DE" sz="1600" dirty="0">
                <a:solidFill>
                  <a:srgbClr val="000000"/>
                </a:solidFill>
                <a:sym typeface="Wingdings" panose="05000000000000000000" pitchFamily="2" charset="2"/>
              </a:rPr>
              <a:t> 		 auf gut leitende Verbindung an Kontaktstellen achten</a:t>
            </a:r>
          </a:p>
          <a:p>
            <a:pPr marL="748745" lvl="4" indent="0">
              <a:buNone/>
              <a:defRPr/>
            </a:pPr>
            <a:r>
              <a:rPr lang="de-DE" sz="1400" dirty="0">
                <a:solidFill>
                  <a:srgbClr val="000000"/>
                </a:solidFill>
                <a:sym typeface="Wingdings" panose="05000000000000000000" pitchFamily="2" charset="2"/>
              </a:rPr>
              <a:t>				</a:t>
            </a:r>
          </a:p>
          <a:p>
            <a:pPr>
              <a:defRPr/>
            </a:pPr>
            <a:r>
              <a:rPr lang="de-DE" sz="1600" dirty="0">
                <a:solidFill>
                  <a:srgbClr val="000000"/>
                </a:solidFill>
                <a:sym typeface="Wingdings" panose="05000000000000000000" pitchFamily="2" charset="2"/>
              </a:rPr>
              <a:t>In langen (gegen Erde) isolierten Antennendrähten baut sich mitunter eine hohe statische Ladung auf:</a:t>
            </a:r>
          </a:p>
          <a:p>
            <a:pPr marL="0" indent="0">
              <a:buNone/>
              <a:defRPr/>
            </a:pPr>
            <a:r>
              <a:rPr lang="de-DE" sz="1600" dirty="0">
                <a:solidFill>
                  <a:srgbClr val="000000"/>
                </a:solidFill>
                <a:sym typeface="Wingdings" panose="05000000000000000000" pitchFamily="2" charset="2"/>
              </a:rPr>
              <a:t> 		 geerdete Antennenkonstruktionen bevorzugen</a:t>
            </a:r>
          </a:p>
          <a:p>
            <a:pPr marL="0" indent="0">
              <a:buNone/>
              <a:defRPr/>
            </a:pPr>
            <a:r>
              <a:rPr lang="de-DE" sz="1600" dirty="0">
                <a:solidFill>
                  <a:srgbClr val="000000"/>
                </a:solidFill>
                <a:sym typeface="Wingdings" panose="05000000000000000000" pitchFamily="2" charset="2"/>
              </a:rPr>
              <a:t>		 statische Ladung hochohmig abführen</a:t>
            </a:r>
          </a:p>
          <a:p>
            <a:pPr lvl="4">
              <a:defRPr/>
            </a:pPr>
            <a:endParaRPr lang="de-DE" sz="1000" dirty="0">
              <a:solidFill>
                <a:srgbClr val="000000"/>
              </a:solidFill>
              <a:sym typeface="Wingdings" panose="05000000000000000000" pitchFamily="2" charset="2"/>
            </a:endParaRPr>
          </a:p>
          <a:p>
            <a:pPr>
              <a:defRPr/>
            </a:pPr>
            <a:r>
              <a:rPr lang="de-DE" sz="1600" dirty="0">
                <a:solidFill>
                  <a:srgbClr val="000000"/>
                </a:solidFill>
                <a:sym typeface="Wingdings" panose="05000000000000000000" pitchFamily="2" charset="2"/>
              </a:rPr>
              <a:t>Blitzschutzmaßnahmen beachten</a:t>
            </a:r>
          </a:p>
          <a:p>
            <a:pPr>
              <a:defRPr/>
            </a:pPr>
            <a:endParaRPr lang="de-DE" sz="1000" dirty="0">
              <a:solidFill>
                <a:srgbClr val="000000"/>
              </a:solidFill>
              <a:sym typeface="Wingdings" panose="05000000000000000000" pitchFamily="2" charset="2"/>
            </a:endParaRPr>
          </a:p>
          <a:p>
            <a:pPr>
              <a:defRPr/>
            </a:pPr>
            <a:r>
              <a:rPr lang="de-DE" sz="1600" dirty="0">
                <a:solidFill>
                  <a:srgbClr val="000000"/>
                </a:solidFill>
                <a:sym typeface="Wingdings" panose="05000000000000000000" pitchFamily="2" charset="2"/>
              </a:rPr>
              <a:t>Mastabspannungen, Kabel-Stolperfallen, Windlasten, Sicherheitsabstände, Bauvorschriften, …</a:t>
            </a:r>
            <a:endParaRPr lang="de-DE" sz="1600"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Rechteck 5">
            <a:extLst>
              <a:ext uri="{FF2B5EF4-FFF2-40B4-BE49-F238E27FC236}">
                <a16:creationId xmlns:a16="http://schemas.microsoft.com/office/drawing/2014/main" id="{5D32F652-4C58-076E-4B31-9251A76C8B5D}"/>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1514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Hochfrequenzeigenschaften von Leitungen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CF1C712E-1DB9-967F-9EC2-1597BD7BD12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t>Wellenwiderstand</a:t>
            </a:r>
            <a:r>
              <a:rPr lang="de-DE" dirty="0"/>
              <a:t> (im Amateurfunk genutzte Werte bei Koaxialkabeln: 25</a:t>
            </a:r>
            <a:r>
              <a:rPr lang="de-DE" dirty="0">
                <a:latin typeface="Symbol" panose="05050102010706020507" pitchFamily="18" charset="2"/>
              </a:rPr>
              <a:t>W</a:t>
            </a:r>
            <a:r>
              <a:rPr lang="de-DE" dirty="0"/>
              <a:t>, </a:t>
            </a:r>
            <a:r>
              <a:rPr lang="de-DE" b="1" dirty="0"/>
              <a:t>50</a:t>
            </a:r>
            <a:r>
              <a:rPr lang="de-DE" b="1" dirty="0">
                <a:latin typeface="Symbol" panose="05050102010706020507" pitchFamily="18" charset="2"/>
              </a:rPr>
              <a:t>W</a:t>
            </a:r>
            <a:r>
              <a:rPr lang="de-DE" dirty="0"/>
              <a:t>, 60</a:t>
            </a:r>
            <a:r>
              <a:rPr lang="de-DE" dirty="0">
                <a:latin typeface="Symbol" panose="05050102010706020507" pitchFamily="18" charset="2"/>
              </a:rPr>
              <a:t>W</a:t>
            </a:r>
            <a:r>
              <a:rPr lang="de-DE" dirty="0"/>
              <a:t>, 75</a:t>
            </a:r>
            <a:r>
              <a:rPr lang="de-DE" dirty="0">
                <a:latin typeface="Symbol" panose="05050102010706020507" pitchFamily="18" charset="2"/>
              </a:rPr>
              <a:t>W</a:t>
            </a:r>
            <a:r>
              <a:rPr lang="de-DE" dirty="0"/>
              <a:t>, 90</a:t>
            </a:r>
            <a:r>
              <a:rPr lang="de-DE" dirty="0">
                <a:latin typeface="Symbol" panose="05050102010706020507" pitchFamily="18" charset="2"/>
              </a:rPr>
              <a:t>W</a:t>
            </a:r>
            <a:r>
              <a:rPr lang="de-DE" dirty="0"/>
              <a:t>)</a:t>
            </a:r>
          </a:p>
          <a:p>
            <a:pPr>
              <a:defRPr/>
            </a:pPr>
            <a:endParaRPr lang="de-DE" sz="400" dirty="0"/>
          </a:p>
          <a:p>
            <a:pPr marL="0" indent="0">
              <a:buNone/>
              <a:defRPr/>
            </a:pPr>
            <a:r>
              <a:rPr lang="de-DE" b="1" dirty="0"/>
              <a:t>Kabeldämpfung</a:t>
            </a:r>
            <a:r>
              <a:rPr lang="de-DE" dirty="0"/>
              <a:t>:</a:t>
            </a:r>
          </a:p>
          <a:p>
            <a:pPr lvl="1">
              <a:defRPr/>
            </a:pPr>
            <a:r>
              <a:rPr lang="de-DE" dirty="0"/>
              <a:t>abhängig vom verwendeten Dielektrikum, üblich sind PTFE(Teflon), Voll-PE, PE-Schaum</a:t>
            </a:r>
          </a:p>
          <a:p>
            <a:pPr lvl="1">
              <a:defRPr/>
            </a:pPr>
            <a:r>
              <a:rPr lang="de-DE" dirty="0"/>
              <a:t>sinkt, je höher der Luftanteil im Dielektrikum ist, z. B. PE-Schaum statt Voll-PE</a:t>
            </a:r>
          </a:p>
          <a:p>
            <a:pPr lvl="1">
              <a:defRPr/>
            </a:pPr>
            <a:r>
              <a:rPr lang="de-DE" dirty="0"/>
              <a:t>sinkt mit größerem Kabeldurchmesser (Abstand der Leiter)</a:t>
            </a:r>
          </a:p>
          <a:p>
            <a:pPr lvl="1">
              <a:defRPr/>
            </a:pPr>
            <a:r>
              <a:rPr lang="de-DE" dirty="0"/>
              <a:t>frequenzabhängig, wird oft angegeben in dB/100m</a:t>
            </a:r>
          </a:p>
          <a:p>
            <a:pPr lvl="1">
              <a:defRPr/>
            </a:pPr>
            <a:endParaRPr lang="de-DE" sz="400" dirty="0"/>
          </a:p>
          <a:p>
            <a:pPr marL="0" indent="0">
              <a:buNone/>
              <a:defRPr/>
            </a:pPr>
            <a:r>
              <a:rPr lang="de-DE" b="1" dirty="0"/>
              <a:t>Verkürzungsfaktor</a:t>
            </a:r>
            <a:r>
              <a:rPr lang="de-DE" dirty="0"/>
              <a:t>:</a:t>
            </a:r>
          </a:p>
          <a:p>
            <a:pPr lvl="1">
              <a:defRPr/>
            </a:pPr>
            <a:r>
              <a:rPr lang="de-DE" dirty="0">
                <a:solidFill>
                  <a:srgbClr val="000000"/>
                </a:solidFill>
              </a:rPr>
              <a:t>Durch das Dielektrikum ist die </a:t>
            </a:r>
            <a:r>
              <a:rPr lang="de-DE" b="1" dirty="0">
                <a:solidFill>
                  <a:srgbClr val="000000"/>
                </a:solidFill>
              </a:rPr>
              <a:t>Ausbreitungsgeschwindigkeit in Leitungen kleiner als im Freiraum</a:t>
            </a:r>
            <a:r>
              <a:rPr lang="de-DE" dirty="0">
                <a:solidFill>
                  <a:srgbClr val="000000"/>
                </a:solidFill>
              </a:rPr>
              <a:t>. </a:t>
            </a:r>
            <a:br>
              <a:rPr lang="de-DE" dirty="0">
                <a:solidFill>
                  <a:srgbClr val="000000"/>
                </a:solidFill>
              </a:rPr>
            </a:br>
            <a:r>
              <a:rPr lang="de-DE" dirty="0">
                <a:solidFill>
                  <a:srgbClr val="000000"/>
                </a:solidFill>
              </a:rPr>
              <a:t>Daher ist bei der Ermittlung von mechanischen Längen einer elektrischen Leitungslänge ein Verkürzungsfaktor k</a:t>
            </a:r>
            <a:r>
              <a:rPr lang="de-DE" baseline="-25000" dirty="0">
                <a:solidFill>
                  <a:srgbClr val="000000"/>
                </a:solidFill>
              </a:rPr>
              <a:t>v</a:t>
            </a:r>
            <a:r>
              <a:rPr lang="de-DE" dirty="0">
                <a:solidFill>
                  <a:srgbClr val="000000"/>
                </a:solidFill>
              </a:rPr>
              <a:t> zu berücksichtigen:</a:t>
            </a:r>
          </a:p>
          <a:p>
            <a:pPr>
              <a:defRPr/>
            </a:pPr>
            <a:endParaRPr lang="de-DE" sz="2400" dirty="0">
              <a:solidFill>
                <a:srgbClr val="000000"/>
              </a:solidFill>
            </a:endParaRPr>
          </a:p>
          <a:p>
            <a:pPr lvl="1">
              <a:defRPr/>
            </a:pPr>
            <a:r>
              <a:rPr lang="de-DE" dirty="0">
                <a:solidFill>
                  <a:srgbClr val="000000"/>
                </a:solidFill>
              </a:rPr>
              <a:t>Bei </a:t>
            </a:r>
            <a:r>
              <a:rPr lang="de-DE" b="1" dirty="0">
                <a:solidFill>
                  <a:srgbClr val="000000"/>
                </a:solidFill>
              </a:rPr>
              <a:t>Polyethylen (PE) </a:t>
            </a:r>
            <a:r>
              <a:rPr lang="de-DE" dirty="0">
                <a:solidFill>
                  <a:srgbClr val="000000"/>
                </a:solidFill>
              </a:rPr>
              <a:t>als Dielektrikum beträgt der Verkürzungsfaktor </a:t>
            </a:r>
            <a:r>
              <a:rPr lang="de-DE" b="1" i="1" dirty="0">
                <a:solidFill>
                  <a:srgbClr val="000000"/>
                </a:solidFill>
                <a:latin typeface="Cambria Math" panose="02040503050406030204" pitchFamily="18" charset="0"/>
                <a:ea typeface="Cambria Math" panose="02040503050406030204" pitchFamily="18" charset="0"/>
              </a:rPr>
              <a:t>k</a:t>
            </a:r>
            <a:r>
              <a:rPr lang="de-DE" b="1" i="1" baseline="-25000" dirty="0">
                <a:solidFill>
                  <a:srgbClr val="000000"/>
                </a:solidFill>
                <a:latin typeface="Cambria Math" panose="02040503050406030204" pitchFamily="18" charset="0"/>
                <a:ea typeface="Cambria Math" panose="02040503050406030204" pitchFamily="18" charset="0"/>
              </a:rPr>
              <a:t>v</a:t>
            </a:r>
            <a:r>
              <a:rPr lang="de-DE" b="1" i="1" dirty="0">
                <a:solidFill>
                  <a:srgbClr val="000000"/>
                </a:solidFill>
                <a:latin typeface="Cambria Math" panose="02040503050406030204" pitchFamily="18" charset="0"/>
                <a:ea typeface="Cambria Math" panose="02040503050406030204" pitchFamily="18" charset="0"/>
              </a:rPr>
              <a:t> = 0,66</a:t>
            </a:r>
          </a:p>
          <a:p>
            <a:pPr lvl="1">
              <a:defRPr/>
            </a:pPr>
            <a:r>
              <a:rPr lang="de-DE" dirty="0">
                <a:solidFill>
                  <a:srgbClr val="000000"/>
                </a:solidFill>
                <a:ea typeface="Cambria Math" panose="02040503050406030204" pitchFamily="18" charset="0"/>
              </a:rPr>
              <a:t>Bei Luft</a:t>
            </a:r>
            <a:r>
              <a:rPr lang="de-DE" dirty="0">
                <a:solidFill>
                  <a:srgbClr val="000000"/>
                </a:solidFill>
              </a:rPr>
              <a:t> als Dielektrikum beträgt der Verkürzungsfaktor </a:t>
            </a:r>
            <a:r>
              <a:rPr lang="de-DE" b="1" i="1" dirty="0">
                <a:solidFill>
                  <a:srgbClr val="000000"/>
                </a:solidFill>
                <a:latin typeface="Cambria Math" panose="02040503050406030204" pitchFamily="18" charset="0"/>
                <a:ea typeface="Cambria Math" panose="02040503050406030204" pitchFamily="18" charset="0"/>
              </a:rPr>
              <a:t>k</a:t>
            </a:r>
            <a:r>
              <a:rPr lang="de-DE" b="1" i="1" baseline="-25000" dirty="0">
                <a:solidFill>
                  <a:srgbClr val="000000"/>
                </a:solidFill>
                <a:latin typeface="Cambria Math" panose="02040503050406030204" pitchFamily="18" charset="0"/>
                <a:ea typeface="Cambria Math" panose="02040503050406030204" pitchFamily="18" charset="0"/>
              </a:rPr>
              <a:t>v</a:t>
            </a:r>
            <a:r>
              <a:rPr lang="de-DE" b="1" i="1" dirty="0">
                <a:solidFill>
                  <a:srgbClr val="000000"/>
                </a:solidFill>
                <a:latin typeface="Cambria Math" panose="02040503050406030204" pitchFamily="18" charset="0"/>
                <a:ea typeface="Cambria Math" panose="02040503050406030204" pitchFamily="18" charset="0"/>
              </a:rPr>
              <a:t> = 1 </a:t>
            </a:r>
            <a:r>
              <a:rPr lang="de-DE" i="1" dirty="0">
                <a:solidFill>
                  <a:srgbClr val="000000"/>
                </a:solidFill>
                <a:ea typeface="Cambria Math" panose="02040503050406030204" pitchFamily="18" charset="0"/>
              </a:rPr>
              <a:t>(keine Verkürzung)</a:t>
            </a:r>
            <a:endParaRPr lang="de-DE" dirty="0">
              <a:solidFill>
                <a:srgbClr val="000000"/>
              </a:solidFill>
              <a:ea typeface="Cambria Math" panose="02040503050406030204" pitchFamily="18" charset="0"/>
            </a:endParaRPr>
          </a:p>
          <a:p>
            <a:pPr>
              <a:defRPr/>
            </a:pPr>
            <a:endParaRPr lang="de-DE" u="sng" dirty="0"/>
          </a:p>
          <a:p>
            <a:pPr>
              <a:defRPr/>
            </a:pPr>
            <a:endParaRPr lang="de-DE" u="sng" dirty="0">
              <a:solidFill>
                <a:srgbClr val="000000"/>
              </a:solidFill>
            </a:endParaRPr>
          </a:p>
          <a:p>
            <a:pPr>
              <a:defRPr/>
            </a:pPr>
            <a:endParaRPr lang="de-DE" u="sng" dirty="0">
              <a:solidFill>
                <a:srgbClr val="000000"/>
              </a:solidFill>
            </a:endParaRP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541F573C-701F-DB93-740E-0559BA1BF48A}"/>
                  </a:ext>
                </a:extLst>
              </p:cNvPr>
              <p:cNvSpPr txBox="1"/>
              <p:nvPr/>
            </p:nvSpPr>
            <p:spPr>
              <a:xfrm>
                <a:off x="2216470" y="4399609"/>
                <a:ext cx="1531924" cy="6757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800" i="1" smtClean="0">
                              <a:solidFill>
                                <a:srgbClr val="000000"/>
                              </a:solidFill>
                              <a:latin typeface="Cambria Math" panose="02040503050406030204" pitchFamily="18" charset="0"/>
                            </a:rPr>
                          </m:ctrlPr>
                        </m:sSubPr>
                        <m:e>
                          <m:r>
                            <a:rPr lang="de-DE" sz="1800" b="0" i="1" smtClean="0">
                              <a:solidFill>
                                <a:srgbClr val="000000"/>
                              </a:solidFill>
                              <a:latin typeface="Cambria Math" panose="02040503050406030204" pitchFamily="18" charset="0"/>
                            </a:rPr>
                            <m:t>𝑘</m:t>
                          </m:r>
                        </m:e>
                        <m:sub>
                          <m:r>
                            <a:rPr lang="de-DE" sz="1800" b="0" i="1" smtClean="0">
                              <a:solidFill>
                                <a:srgbClr val="000000"/>
                              </a:solidFill>
                              <a:latin typeface="Cambria Math" panose="02040503050406030204" pitchFamily="18" charset="0"/>
                            </a:rPr>
                            <m:t>𝑣</m:t>
                          </m:r>
                        </m:sub>
                      </m:sSub>
                      <m:r>
                        <a:rPr lang="de-DE" sz="1800" i="1" smtClean="0">
                          <a:solidFill>
                            <a:srgbClr val="000000"/>
                          </a:solidFill>
                          <a:latin typeface="Cambria Math" panose="02040503050406030204" pitchFamily="18" charset="0"/>
                          <a:ea typeface="Cambria Math" panose="02040503050406030204" pitchFamily="18" charset="0"/>
                        </a:rPr>
                        <m:t>=</m:t>
                      </m:r>
                      <m:f>
                        <m:fPr>
                          <m:ctrlPr>
                            <a:rPr lang="de-DE" sz="1800" i="1" smtClean="0">
                              <a:solidFill>
                                <a:srgbClr val="000000"/>
                              </a:solidFill>
                              <a:latin typeface="Cambria Math" panose="02040503050406030204" pitchFamily="18" charset="0"/>
                              <a:ea typeface="Cambria Math" panose="02040503050406030204" pitchFamily="18" charset="0"/>
                            </a:rPr>
                          </m:ctrlPr>
                        </m:fPr>
                        <m:num>
                          <m:r>
                            <a:rPr lang="de-DE" sz="1800" b="0" i="1" smtClean="0">
                              <a:solidFill>
                                <a:srgbClr val="000000"/>
                              </a:solidFill>
                              <a:latin typeface="Cambria Math" panose="02040503050406030204" pitchFamily="18" charset="0"/>
                              <a:ea typeface="Cambria Math" panose="02040503050406030204" pitchFamily="18" charset="0"/>
                            </a:rPr>
                            <m:t>1</m:t>
                          </m:r>
                        </m:num>
                        <m:den>
                          <m:rad>
                            <m:radPr>
                              <m:degHide m:val="on"/>
                              <m:ctrlPr>
                                <a:rPr lang="de-DE" sz="1800" i="1" smtClean="0">
                                  <a:solidFill>
                                    <a:srgbClr val="000000"/>
                                  </a:solidFill>
                                  <a:latin typeface="Cambria Math" panose="02040503050406030204" pitchFamily="18" charset="0"/>
                                  <a:ea typeface="Cambria Math" panose="02040503050406030204" pitchFamily="18" charset="0"/>
                                </a:rPr>
                              </m:ctrlPr>
                            </m:radPr>
                            <m:deg/>
                            <m:e>
                              <m:sSub>
                                <m:sSubPr>
                                  <m:ctrlPr>
                                    <a:rPr lang="de-DE" sz="1800" i="1" smtClean="0">
                                      <a:solidFill>
                                        <a:srgbClr val="000000"/>
                                      </a:solidFill>
                                      <a:latin typeface="Cambria Math" panose="02040503050406030204" pitchFamily="18" charset="0"/>
                                      <a:ea typeface="Cambria Math" panose="02040503050406030204" pitchFamily="18" charset="0"/>
                                    </a:rPr>
                                  </m:ctrlPr>
                                </m:sSubPr>
                                <m:e>
                                  <m:r>
                                    <a:rPr lang="de-DE" sz="1800" i="1" smtClean="0">
                                      <a:solidFill>
                                        <a:srgbClr val="000000"/>
                                      </a:solidFill>
                                      <a:latin typeface="Cambria Math" panose="02040503050406030204" pitchFamily="18" charset="0"/>
                                      <a:ea typeface="Cambria Math" panose="02040503050406030204" pitchFamily="18" charset="0"/>
                                    </a:rPr>
                                    <m:t>𝜀</m:t>
                                  </m:r>
                                </m:e>
                                <m:sub>
                                  <m:r>
                                    <a:rPr lang="de-DE" sz="1800" b="0" i="1" smtClean="0">
                                      <a:solidFill>
                                        <a:srgbClr val="000000"/>
                                      </a:solidFill>
                                      <a:latin typeface="Cambria Math" panose="02040503050406030204" pitchFamily="18" charset="0"/>
                                      <a:ea typeface="Cambria Math" panose="02040503050406030204" pitchFamily="18" charset="0"/>
                                    </a:rPr>
                                    <m:t>𝑟</m:t>
                                  </m:r>
                                </m:sub>
                              </m:sSub>
                            </m:e>
                          </m:rad>
                        </m:den>
                      </m:f>
                    </m:oMath>
                  </m:oMathPara>
                </a14:m>
                <a:endParaRPr lang="de-DE" dirty="0"/>
              </a:p>
            </p:txBody>
          </p:sp>
        </mc:Choice>
        <mc:Fallback xmlns="">
          <p:sp>
            <p:nvSpPr>
              <p:cNvPr id="7" name="Textfeld 6">
                <a:extLst>
                  <a:ext uri="{FF2B5EF4-FFF2-40B4-BE49-F238E27FC236}">
                    <a16:creationId xmlns:a16="http://schemas.microsoft.com/office/drawing/2014/main" id="{541F573C-701F-DB93-740E-0559BA1BF48A}"/>
                  </a:ext>
                </a:extLst>
              </p:cNvPr>
              <p:cNvSpPr txBox="1">
                <a:spLocks noRot="1" noChangeAspect="1" noMove="1" noResize="1" noEditPoints="1" noAdjustHandles="1" noChangeArrowheads="1" noChangeShapeType="1" noTextEdit="1"/>
              </p:cNvSpPr>
              <p:nvPr/>
            </p:nvSpPr>
            <p:spPr>
              <a:xfrm>
                <a:off x="2216470" y="4399609"/>
                <a:ext cx="1531924" cy="675762"/>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84635CD3-3BFE-AC93-6126-CDF839558C8F}"/>
                  </a:ext>
                </a:extLst>
              </p:cNvPr>
              <p:cNvSpPr txBox="1"/>
              <p:nvPr/>
            </p:nvSpPr>
            <p:spPr>
              <a:xfrm>
                <a:off x="4130173" y="4577510"/>
                <a:ext cx="31592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𝑙</m:t>
                          </m:r>
                        </m:e>
                        <m:sub>
                          <m:r>
                            <a:rPr lang="de-DE" b="0" i="1" smtClean="0">
                              <a:latin typeface="Cambria Math" panose="02040503050406030204" pitchFamily="18" charset="0"/>
                            </a:rPr>
                            <m:t>𝑚𝑒𝑐h𝑎𝑛𝑖𝑠𝑐h</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𝑘</m:t>
                          </m:r>
                        </m:e>
                        <m:sub>
                          <m:r>
                            <a:rPr lang="de-DE" b="0" i="1" smtClean="0">
                              <a:latin typeface="Cambria Math" panose="02040503050406030204" pitchFamily="18" charset="0"/>
                              <a:ea typeface="Cambria Math" panose="02040503050406030204" pitchFamily="18" charset="0"/>
                            </a:rPr>
                            <m:t>𝑣</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𝑙</m:t>
                          </m:r>
                        </m:e>
                        <m:sub>
                          <m:r>
                            <a:rPr lang="de-DE" b="0" i="1" smtClean="0">
                              <a:latin typeface="Cambria Math" panose="02040503050406030204" pitchFamily="18" charset="0"/>
                              <a:ea typeface="Cambria Math" panose="02040503050406030204" pitchFamily="18" charset="0"/>
                            </a:rPr>
                            <m:t>𝑒𝑙𝑒𝑘𝑡𝑟𝑖𝑠𝑐h</m:t>
                          </m:r>
                        </m:sub>
                      </m:sSub>
                    </m:oMath>
                  </m:oMathPara>
                </a14:m>
                <a:endParaRPr lang="de-DE" dirty="0"/>
              </a:p>
            </p:txBody>
          </p:sp>
        </mc:Choice>
        <mc:Fallback xmlns="">
          <p:sp>
            <p:nvSpPr>
              <p:cNvPr id="8" name="Textfeld 7">
                <a:extLst>
                  <a:ext uri="{FF2B5EF4-FFF2-40B4-BE49-F238E27FC236}">
                    <a16:creationId xmlns:a16="http://schemas.microsoft.com/office/drawing/2014/main" id="{84635CD3-3BFE-AC93-6126-CDF839558C8F}"/>
                  </a:ext>
                </a:extLst>
              </p:cNvPr>
              <p:cNvSpPr txBox="1">
                <a:spLocks noRot="1" noChangeAspect="1" noMove="1" noResize="1" noEditPoints="1" noAdjustHandles="1" noChangeArrowheads="1" noChangeShapeType="1" noTextEdit="1"/>
              </p:cNvSpPr>
              <p:nvPr/>
            </p:nvSpPr>
            <p:spPr>
              <a:xfrm>
                <a:off x="4130173" y="4577510"/>
                <a:ext cx="3159252" cy="369332"/>
              </a:xfrm>
              <a:prstGeom prst="rect">
                <a:avLst/>
              </a:prstGeom>
              <a:blipFill>
                <a:blip r:embed="rId6"/>
                <a:stretch>
                  <a:fillRect b="-1667"/>
                </a:stretch>
              </a:blipFill>
            </p:spPr>
            <p:txBody>
              <a:bodyPr/>
              <a:lstStyle/>
              <a:p>
                <a:r>
                  <a:rPr lang="de-DE">
                    <a:noFill/>
                  </a:rPr>
                  <a:t> </a:t>
                </a:r>
              </a:p>
            </p:txBody>
          </p:sp>
        </mc:Fallback>
      </mc:AlternateContent>
    </p:spTree>
    <p:extLst>
      <p:ext uri="{BB962C8B-B14F-4D97-AF65-F5344CB8AC3E}">
        <p14:creationId xmlns:p14="http://schemas.microsoft.com/office/powerpoint/2010/main" val="100721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Grundlagen: Logarithmische Darstellung von Leistungen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8" name="Inhaltsplatzhalter 4">
            <a:extLst>
              <a:ext uri="{FF2B5EF4-FFF2-40B4-BE49-F238E27FC236}">
                <a16:creationId xmlns:a16="http://schemas.microsoft.com/office/drawing/2014/main" id="{2ADFA2EC-DAFD-9594-F893-D88998A6807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lvl="2" indent="-273580">
              <a:lnSpc>
                <a:spcPct val="103000"/>
              </a:lnSpc>
              <a:buFont typeface="Wingdings 3" panose="05040102010807070707" pitchFamily="18" charset="2"/>
              <a:buChar char=""/>
              <a:defRPr/>
            </a:pPr>
            <a:endParaRPr lang="de-DE" dirty="0">
              <a:solidFill>
                <a:srgbClr val="000000"/>
              </a:solidFill>
            </a:endParaRPr>
          </a:p>
          <a:p>
            <a:pPr marL="525561" lvl="2" indent="0">
              <a:buNone/>
              <a:defRPr/>
            </a:pPr>
            <a:endParaRPr lang="de-DE" dirty="0">
              <a:solidFill>
                <a:srgbClr val="000000"/>
              </a:solidFill>
            </a:endParaRPr>
          </a:p>
        </p:txBody>
      </p:sp>
      <p:graphicFrame>
        <p:nvGraphicFramePr>
          <p:cNvPr id="9" name="Diagramm 8">
            <a:extLst>
              <a:ext uri="{FF2B5EF4-FFF2-40B4-BE49-F238E27FC236}">
                <a16:creationId xmlns:a16="http://schemas.microsoft.com/office/drawing/2014/main" id="{A118D19F-A965-3B15-7E06-10F5DDF0C10A}"/>
              </a:ext>
            </a:extLst>
          </p:cNvPr>
          <p:cNvGraphicFramePr>
            <a:graphicFrameLocks/>
          </p:cNvGraphicFramePr>
          <p:nvPr/>
        </p:nvGraphicFramePr>
        <p:xfrm>
          <a:off x="1613245" y="1039278"/>
          <a:ext cx="4471854" cy="31979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m 9">
            <a:extLst>
              <a:ext uri="{FF2B5EF4-FFF2-40B4-BE49-F238E27FC236}">
                <a16:creationId xmlns:a16="http://schemas.microsoft.com/office/drawing/2014/main" id="{F9F8DEFF-2259-6AB2-25EA-C11D30820263}"/>
              </a:ext>
            </a:extLst>
          </p:cNvPr>
          <p:cNvGraphicFramePr>
            <a:graphicFrameLocks/>
          </p:cNvGraphicFramePr>
          <p:nvPr/>
        </p:nvGraphicFramePr>
        <p:xfrm>
          <a:off x="6085099" y="1036800"/>
          <a:ext cx="440395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feld 13">
            <a:extLst>
              <a:ext uri="{FF2B5EF4-FFF2-40B4-BE49-F238E27FC236}">
                <a16:creationId xmlns:a16="http://schemas.microsoft.com/office/drawing/2014/main" id="{75E154B9-4B93-633B-C690-E6DDFE406A07}"/>
              </a:ext>
            </a:extLst>
          </p:cNvPr>
          <p:cNvSpPr txBox="1"/>
          <p:nvPr/>
        </p:nvSpPr>
        <p:spPr>
          <a:xfrm>
            <a:off x="830511" y="4676960"/>
            <a:ext cx="10079208" cy="369332"/>
          </a:xfrm>
          <a:prstGeom prst="rect">
            <a:avLst/>
          </a:prstGeom>
          <a:noFill/>
        </p:spPr>
        <p:txBody>
          <a:bodyPr wrap="square" rtlCol="0">
            <a:spAutoFit/>
          </a:bodyPr>
          <a:lstStyle/>
          <a:p>
            <a:r>
              <a:rPr lang="de-DE" dirty="0"/>
              <a:t>Logarithmische Darstellung von Leistungen bezogen auf </a:t>
            </a:r>
            <a:r>
              <a:rPr lang="de-DE" dirty="0">
                <a:solidFill>
                  <a:srgbClr val="00B050"/>
                </a:solidFill>
              </a:rPr>
              <a:t>1mW</a:t>
            </a:r>
            <a:r>
              <a:rPr lang="de-DE" dirty="0"/>
              <a:t>: Power (in </a:t>
            </a:r>
            <a:r>
              <a:rPr lang="de-DE" dirty="0" err="1">
                <a:solidFill>
                  <a:srgbClr val="00B050"/>
                </a:solidFill>
              </a:rPr>
              <a:t>dBm</a:t>
            </a:r>
            <a:r>
              <a:rPr lang="de-DE" dirty="0"/>
              <a:t>) = 10 * log(Power/1mW)</a:t>
            </a:r>
          </a:p>
        </p:txBody>
      </p:sp>
      <p:graphicFrame>
        <p:nvGraphicFramePr>
          <p:cNvPr id="15" name="Tabelle 14">
            <a:extLst>
              <a:ext uri="{FF2B5EF4-FFF2-40B4-BE49-F238E27FC236}">
                <a16:creationId xmlns:a16="http://schemas.microsoft.com/office/drawing/2014/main" id="{1123E3A7-6B8C-6E3C-4873-A681375D361C}"/>
              </a:ext>
            </a:extLst>
          </p:cNvPr>
          <p:cNvGraphicFramePr>
            <a:graphicFrameLocks noGrp="1"/>
          </p:cNvGraphicFramePr>
          <p:nvPr/>
        </p:nvGraphicFramePr>
        <p:xfrm>
          <a:off x="258762" y="1119347"/>
          <a:ext cx="1270000" cy="3360420"/>
        </p:xfrm>
        <a:graphic>
          <a:graphicData uri="http://schemas.openxmlformats.org/drawingml/2006/table">
            <a:tbl>
              <a:tblPr>
                <a:tableStyleId>{5C22544A-7EE6-4342-B048-85BDC9FD1C3A}</a:tableStyleId>
              </a:tblPr>
              <a:tblGrid>
                <a:gridCol w="279400">
                  <a:extLst>
                    <a:ext uri="{9D8B030D-6E8A-4147-A177-3AD203B41FA5}">
                      <a16:colId xmlns:a16="http://schemas.microsoft.com/office/drawing/2014/main" val="3064670013"/>
                    </a:ext>
                  </a:extLst>
                </a:gridCol>
                <a:gridCol w="444500">
                  <a:extLst>
                    <a:ext uri="{9D8B030D-6E8A-4147-A177-3AD203B41FA5}">
                      <a16:colId xmlns:a16="http://schemas.microsoft.com/office/drawing/2014/main" val="1172395457"/>
                    </a:ext>
                  </a:extLst>
                </a:gridCol>
                <a:gridCol w="546100">
                  <a:extLst>
                    <a:ext uri="{9D8B030D-6E8A-4147-A177-3AD203B41FA5}">
                      <a16:colId xmlns:a16="http://schemas.microsoft.com/office/drawing/2014/main" val="4033872857"/>
                    </a:ext>
                  </a:extLst>
                </a:gridCol>
              </a:tblGrid>
              <a:tr h="88917">
                <a:tc>
                  <a:txBody>
                    <a:bodyPr/>
                    <a:lstStyle/>
                    <a:p>
                      <a:pPr algn="ctr" fontAlgn="b"/>
                      <a:r>
                        <a:rPr lang="de-DE" sz="1000" u="none" strike="noStrike">
                          <a:effectLst/>
                        </a:rPr>
                        <a:t>#</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mW</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dBm</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4499880"/>
                  </a:ext>
                </a:extLst>
              </a:tr>
              <a:tr h="88917">
                <a:tc>
                  <a:txBody>
                    <a:bodyPr/>
                    <a:lstStyle/>
                    <a:p>
                      <a:pPr algn="ctr" fontAlgn="b"/>
                      <a:r>
                        <a:rPr lang="de-DE" sz="1000" u="none" strike="noStrike">
                          <a:effectLst/>
                        </a:rPr>
                        <a:t>1</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30,0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283851"/>
                  </a:ext>
                </a:extLst>
              </a:tr>
              <a:tr h="88917">
                <a:tc>
                  <a:txBody>
                    <a:bodyPr/>
                    <a:lstStyle/>
                    <a:p>
                      <a:pPr algn="ctr" fontAlgn="b"/>
                      <a:r>
                        <a:rPr lang="de-DE" sz="1000" u="none" strike="noStrike">
                          <a:effectLst/>
                        </a:rPr>
                        <a:t>2</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999</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30,0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723145"/>
                  </a:ext>
                </a:extLst>
              </a:tr>
              <a:tr h="88917">
                <a:tc>
                  <a:txBody>
                    <a:bodyPr/>
                    <a:lstStyle/>
                    <a:p>
                      <a:pPr algn="ctr" fontAlgn="b"/>
                      <a:r>
                        <a:rPr lang="de-DE" sz="1000" u="none" strike="noStrike">
                          <a:effectLst/>
                        </a:rPr>
                        <a:t>3</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850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29,3</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499355"/>
                  </a:ext>
                </a:extLst>
              </a:tr>
              <a:tr h="88917">
                <a:tc>
                  <a:txBody>
                    <a:bodyPr/>
                    <a:lstStyle/>
                    <a:p>
                      <a:pPr algn="ctr" fontAlgn="b"/>
                      <a:r>
                        <a:rPr lang="de-DE" sz="1000" u="none" strike="noStrike">
                          <a:effectLst/>
                        </a:rPr>
                        <a:t>4</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300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24,8</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2344173"/>
                  </a:ext>
                </a:extLst>
              </a:tr>
              <a:tr h="88917">
                <a:tc>
                  <a:txBody>
                    <a:bodyPr/>
                    <a:lstStyle/>
                    <a:p>
                      <a:pPr algn="ctr" fontAlgn="b"/>
                      <a:r>
                        <a:rPr lang="de-DE" sz="1000" u="none" strike="noStrike">
                          <a:effectLst/>
                        </a:rPr>
                        <a:t>5</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7535064"/>
                  </a:ext>
                </a:extLst>
              </a:tr>
              <a:tr h="88917">
                <a:tc>
                  <a:txBody>
                    <a:bodyPr/>
                    <a:lstStyle/>
                    <a:p>
                      <a:pPr algn="ctr" fontAlgn="b"/>
                      <a:r>
                        <a:rPr lang="de-DE" sz="1000" u="none" strike="noStrike">
                          <a:effectLst/>
                        </a:rPr>
                        <a:t>6</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dirty="0">
                          <a:effectLst/>
                        </a:rPr>
                        <a:t>55</a:t>
                      </a:r>
                      <a:endParaRPr lang="de-DE" sz="10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17,4</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453345"/>
                  </a:ext>
                </a:extLst>
              </a:tr>
              <a:tr h="88917">
                <a:tc>
                  <a:txBody>
                    <a:bodyPr/>
                    <a:lstStyle/>
                    <a:p>
                      <a:pPr algn="ctr" fontAlgn="b"/>
                      <a:r>
                        <a:rPr lang="de-DE" sz="1000" u="none" strike="noStrike">
                          <a:effectLst/>
                        </a:rPr>
                        <a:t>7</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22</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13,4</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48350"/>
                  </a:ext>
                </a:extLst>
              </a:tr>
              <a:tr h="88917">
                <a:tc>
                  <a:txBody>
                    <a:bodyPr/>
                    <a:lstStyle/>
                    <a:p>
                      <a:pPr algn="ctr" fontAlgn="b"/>
                      <a:r>
                        <a:rPr lang="de-DE" sz="1000" u="none" strike="noStrike">
                          <a:effectLst/>
                        </a:rPr>
                        <a:t>8</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16</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12,0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0707316"/>
                  </a:ext>
                </a:extLst>
              </a:tr>
              <a:tr h="88917">
                <a:tc>
                  <a:txBody>
                    <a:bodyPr/>
                    <a:lstStyle/>
                    <a:p>
                      <a:pPr algn="ctr" fontAlgn="b"/>
                      <a:r>
                        <a:rPr lang="de-DE" sz="1000" u="none" strike="noStrike">
                          <a:effectLst/>
                        </a:rPr>
                        <a:t>9</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11</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10,4</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324100"/>
                  </a:ext>
                </a:extLst>
              </a:tr>
              <a:tr h="88917">
                <a:tc>
                  <a:txBody>
                    <a:bodyPr/>
                    <a:lstStyle/>
                    <a:p>
                      <a:pPr algn="ctr" fontAlgn="b"/>
                      <a:r>
                        <a:rPr lang="de-DE" sz="1000" u="none" strike="noStrike">
                          <a:effectLst/>
                        </a:rPr>
                        <a:t>10</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858665"/>
                  </a:ext>
                </a:extLst>
              </a:tr>
              <a:tr h="88917">
                <a:tc>
                  <a:txBody>
                    <a:bodyPr/>
                    <a:lstStyle/>
                    <a:p>
                      <a:pPr algn="ctr" fontAlgn="b"/>
                      <a:r>
                        <a:rPr lang="de-DE" sz="1000" u="none" strike="noStrike">
                          <a:effectLst/>
                        </a:rPr>
                        <a:t>11</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8</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9,0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839435"/>
                  </a:ext>
                </a:extLst>
              </a:tr>
              <a:tr h="88917">
                <a:tc>
                  <a:txBody>
                    <a:bodyPr/>
                    <a:lstStyle/>
                    <a:p>
                      <a:pPr algn="ctr" fontAlgn="b"/>
                      <a:r>
                        <a:rPr lang="de-DE" sz="1000" u="none" strike="noStrike">
                          <a:effectLst/>
                        </a:rPr>
                        <a:t>12</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723497"/>
                  </a:ext>
                </a:extLst>
              </a:tr>
              <a:tr h="88917">
                <a:tc>
                  <a:txBody>
                    <a:bodyPr/>
                    <a:lstStyle/>
                    <a:p>
                      <a:pPr algn="ctr" fontAlgn="b"/>
                      <a:r>
                        <a:rPr lang="de-DE" sz="1000" u="none" strike="noStrike">
                          <a:effectLst/>
                        </a:rPr>
                        <a:t>13</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3</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4,8</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0647634"/>
                  </a:ext>
                </a:extLst>
              </a:tr>
              <a:tr h="88917">
                <a:tc>
                  <a:txBody>
                    <a:bodyPr/>
                    <a:lstStyle/>
                    <a:p>
                      <a:pPr algn="ctr" fontAlgn="b"/>
                      <a:r>
                        <a:rPr lang="de-DE" sz="1000" u="none" strike="noStrike">
                          <a:effectLst/>
                        </a:rPr>
                        <a:t>14</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5</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7,0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66197"/>
                  </a:ext>
                </a:extLst>
              </a:tr>
              <a:tr h="88917">
                <a:tc>
                  <a:txBody>
                    <a:bodyPr/>
                    <a:lstStyle/>
                    <a:p>
                      <a:pPr algn="ctr" fontAlgn="b"/>
                      <a:r>
                        <a:rPr lang="de-DE" sz="1000" u="none" strike="noStrike">
                          <a:effectLst/>
                        </a:rPr>
                        <a:t>15</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0,3</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-5,2</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815445"/>
                  </a:ext>
                </a:extLst>
              </a:tr>
              <a:tr h="88917">
                <a:tc>
                  <a:txBody>
                    <a:bodyPr/>
                    <a:lstStyle/>
                    <a:p>
                      <a:pPr algn="ctr" fontAlgn="b"/>
                      <a:r>
                        <a:rPr lang="de-DE" sz="1000" u="none" strike="noStrike">
                          <a:effectLst/>
                        </a:rPr>
                        <a:t>16</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0,4</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-4,0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67198"/>
                  </a:ext>
                </a:extLst>
              </a:tr>
              <a:tr h="88917">
                <a:tc>
                  <a:txBody>
                    <a:bodyPr/>
                    <a:lstStyle/>
                    <a:p>
                      <a:pPr algn="ctr" fontAlgn="b"/>
                      <a:r>
                        <a:rPr lang="de-DE" sz="1000" u="none" strike="noStrike">
                          <a:effectLst/>
                        </a:rPr>
                        <a:t>17</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0,1</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210184"/>
                  </a:ext>
                </a:extLst>
              </a:tr>
              <a:tr h="88917">
                <a:tc>
                  <a:txBody>
                    <a:bodyPr/>
                    <a:lstStyle/>
                    <a:p>
                      <a:pPr algn="ctr" fontAlgn="b"/>
                      <a:r>
                        <a:rPr lang="de-DE" sz="1000" u="none" strike="noStrike">
                          <a:effectLst/>
                        </a:rPr>
                        <a:t>18</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0,06</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-12,2</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933542"/>
                  </a:ext>
                </a:extLst>
              </a:tr>
              <a:tr h="88917">
                <a:tc>
                  <a:txBody>
                    <a:bodyPr/>
                    <a:lstStyle/>
                    <a:p>
                      <a:pPr algn="ctr" fontAlgn="b"/>
                      <a:r>
                        <a:rPr lang="de-DE" sz="1000" u="none" strike="noStrike">
                          <a:effectLst/>
                        </a:rPr>
                        <a:t>19</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0,003</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-25,2</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104999"/>
                  </a:ext>
                </a:extLst>
              </a:tr>
              <a:tr h="88917">
                <a:tc>
                  <a:txBody>
                    <a:bodyPr/>
                    <a:lstStyle/>
                    <a:p>
                      <a:pPr algn="ctr" fontAlgn="b"/>
                      <a:r>
                        <a:rPr lang="de-DE" sz="1000" u="none" strike="noStrike">
                          <a:effectLst/>
                        </a:rPr>
                        <a:t>20</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0,005</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de-DE" sz="1000" u="none" strike="noStrike" dirty="0">
                          <a:effectLst/>
                        </a:rPr>
                        <a:t>-23,0</a:t>
                      </a:r>
                      <a:endParaRPr lang="de-DE" sz="10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897551"/>
                  </a:ext>
                </a:extLst>
              </a:tr>
            </a:tbl>
          </a:graphicData>
        </a:graphic>
      </p:graphicFrame>
      <p:sp>
        <p:nvSpPr>
          <p:cNvPr id="16" name="Textfeld 15">
            <a:extLst>
              <a:ext uri="{FF2B5EF4-FFF2-40B4-BE49-F238E27FC236}">
                <a16:creationId xmlns:a16="http://schemas.microsoft.com/office/drawing/2014/main" id="{2C5C0D32-944D-6834-BE1B-7DF12F463956}"/>
              </a:ext>
            </a:extLst>
          </p:cNvPr>
          <p:cNvSpPr txBox="1"/>
          <p:nvPr/>
        </p:nvSpPr>
        <p:spPr>
          <a:xfrm>
            <a:off x="1613245" y="1202715"/>
            <a:ext cx="444352" cy="276999"/>
          </a:xfrm>
          <a:prstGeom prst="rect">
            <a:avLst/>
          </a:prstGeom>
          <a:noFill/>
        </p:spPr>
        <p:txBody>
          <a:bodyPr wrap="none" rtlCol="0">
            <a:spAutoFit/>
          </a:bodyPr>
          <a:lstStyle/>
          <a:p>
            <a:r>
              <a:rPr lang="de-DE" sz="1200" dirty="0"/>
              <a:t>mW</a:t>
            </a:r>
          </a:p>
        </p:txBody>
      </p:sp>
      <p:sp>
        <p:nvSpPr>
          <p:cNvPr id="17" name="Textfeld 16">
            <a:extLst>
              <a:ext uri="{FF2B5EF4-FFF2-40B4-BE49-F238E27FC236}">
                <a16:creationId xmlns:a16="http://schemas.microsoft.com/office/drawing/2014/main" id="{3E0A19D5-9668-04CA-9909-2B23CF9EEDB5}"/>
              </a:ext>
            </a:extLst>
          </p:cNvPr>
          <p:cNvSpPr txBox="1"/>
          <p:nvPr/>
        </p:nvSpPr>
        <p:spPr>
          <a:xfrm>
            <a:off x="6169582" y="1204618"/>
            <a:ext cx="444352" cy="276999"/>
          </a:xfrm>
          <a:prstGeom prst="rect">
            <a:avLst/>
          </a:prstGeom>
          <a:noFill/>
        </p:spPr>
        <p:txBody>
          <a:bodyPr wrap="none" rtlCol="0">
            <a:spAutoFit/>
          </a:bodyPr>
          <a:lstStyle/>
          <a:p>
            <a:r>
              <a:rPr lang="de-DE" sz="1200" dirty="0"/>
              <a:t>mW</a:t>
            </a:r>
          </a:p>
        </p:txBody>
      </p:sp>
      <p:sp>
        <p:nvSpPr>
          <p:cNvPr id="18" name="Textfeld 17">
            <a:extLst>
              <a:ext uri="{FF2B5EF4-FFF2-40B4-BE49-F238E27FC236}">
                <a16:creationId xmlns:a16="http://schemas.microsoft.com/office/drawing/2014/main" id="{0B95E18A-198C-923C-2D6F-48CBA62E26E1}"/>
              </a:ext>
            </a:extLst>
          </p:cNvPr>
          <p:cNvSpPr txBox="1"/>
          <p:nvPr/>
        </p:nvSpPr>
        <p:spPr>
          <a:xfrm>
            <a:off x="10144499" y="1197648"/>
            <a:ext cx="471604" cy="276999"/>
          </a:xfrm>
          <a:prstGeom prst="rect">
            <a:avLst/>
          </a:prstGeom>
          <a:noFill/>
        </p:spPr>
        <p:txBody>
          <a:bodyPr wrap="none" rtlCol="0">
            <a:spAutoFit/>
          </a:bodyPr>
          <a:lstStyle/>
          <a:p>
            <a:r>
              <a:rPr lang="de-DE" sz="1200" dirty="0" err="1"/>
              <a:t>dBm</a:t>
            </a:r>
            <a:endParaRPr lang="de-DE" sz="1200" dirty="0"/>
          </a:p>
        </p:txBody>
      </p:sp>
      <p:sp>
        <p:nvSpPr>
          <p:cNvPr id="19" name="Textfeld 18">
            <a:extLst>
              <a:ext uri="{FF2B5EF4-FFF2-40B4-BE49-F238E27FC236}">
                <a16:creationId xmlns:a16="http://schemas.microsoft.com/office/drawing/2014/main" id="{BF99C0B5-3CCD-2CEC-E0AA-35724F90EB16}"/>
              </a:ext>
            </a:extLst>
          </p:cNvPr>
          <p:cNvSpPr txBox="1"/>
          <p:nvPr/>
        </p:nvSpPr>
        <p:spPr>
          <a:xfrm>
            <a:off x="6927223" y="5217128"/>
            <a:ext cx="3882418" cy="369332"/>
          </a:xfrm>
          <a:prstGeom prst="rect">
            <a:avLst/>
          </a:prstGeom>
          <a:noFill/>
        </p:spPr>
        <p:txBody>
          <a:bodyPr wrap="square" rtlCol="0">
            <a:spAutoFit/>
          </a:bodyPr>
          <a:lstStyle/>
          <a:p>
            <a:r>
              <a:rPr lang="de-DE" dirty="0"/>
              <a:t>ein Dezibel (dB)  =  ein zehntel Bel (B)</a:t>
            </a:r>
          </a:p>
        </p:txBody>
      </p:sp>
      <p:sp>
        <p:nvSpPr>
          <p:cNvPr id="6" name="Rechteck 5">
            <a:extLst>
              <a:ext uri="{FF2B5EF4-FFF2-40B4-BE49-F238E27FC236}">
                <a16:creationId xmlns:a16="http://schemas.microsoft.com/office/drawing/2014/main" id="{B23AA43E-434A-37B2-1BB4-A4BCBA9A060E}"/>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8973307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Wellenwiderstand von Leitungen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marL="0" indent="0">
              <a:buNone/>
              <a:defRPr/>
            </a:pPr>
            <a:r>
              <a:rPr lang="de-DE" dirty="0">
                <a:solidFill>
                  <a:srgbClr val="000000"/>
                </a:solidFill>
              </a:rPr>
              <a:t>Der Leitungswellenwiderstand ergibt sich aus dem Induktivitäts- und Kapazitätsbelag:</a:t>
            </a:r>
          </a:p>
          <a:p>
            <a:pPr marL="0" indent="0">
              <a:buNone/>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sz="1050" dirty="0">
              <a:solidFill>
                <a:srgbClr val="000000"/>
              </a:solidFill>
            </a:endParaRPr>
          </a:p>
          <a:p>
            <a:pPr>
              <a:defRPr/>
            </a:pPr>
            <a:endParaRPr lang="de-DE" sz="1000"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6" name="Gruppieren 15">
            <a:extLst>
              <a:ext uri="{FF2B5EF4-FFF2-40B4-BE49-F238E27FC236}">
                <a16:creationId xmlns:a16="http://schemas.microsoft.com/office/drawing/2014/main" id="{3BD05E23-D7F7-F93D-F41D-69BEB7D29A8B}"/>
              </a:ext>
            </a:extLst>
          </p:cNvPr>
          <p:cNvGrpSpPr/>
          <p:nvPr/>
        </p:nvGrpSpPr>
        <p:grpSpPr>
          <a:xfrm rot="16200000">
            <a:off x="1624431" y="1919835"/>
            <a:ext cx="520174" cy="2026843"/>
            <a:chOff x="1101506" y="2524489"/>
            <a:chExt cx="520174" cy="2026843"/>
          </a:xfrm>
        </p:grpSpPr>
        <p:sp>
          <p:nvSpPr>
            <p:cNvPr id="17" name="Rechteck 16">
              <a:extLst>
                <a:ext uri="{FF2B5EF4-FFF2-40B4-BE49-F238E27FC236}">
                  <a16:creationId xmlns:a16="http://schemas.microsoft.com/office/drawing/2014/main" id="{9A85013C-E0FC-7B48-B659-66806793C872}"/>
                </a:ext>
              </a:extLst>
            </p:cNvPr>
            <p:cNvSpPr/>
            <p:nvPr/>
          </p:nvSpPr>
          <p:spPr>
            <a:xfrm>
              <a:off x="1101506" y="2774373"/>
              <a:ext cx="520173" cy="1637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1C9D0714-0AA5-E7D3-7041-4C70475062A1}"/>
                </a:ext>
              </a:extLst>
            </p:cNvPr>
            <p:cNvGrpSpPr/>
            <p:nvPr/>
          </p:nvGrpSpPr>
          <p:grpSpPr>
            <a:xfrm rot="5400000">
              <a:off x="142085" y="3483911"/>
              <a:ext cx="2026843" cy="108000"/>
              <a:chOff x="1032733" y="2499744"/>
              <a:chExt cx="2026843" cy="108000"/>
            </a:xfrm>
          </p:grpSpPr>
          <p:cxnSp>
            <p:nvCxnSpPr>
              <p:cNvPr id="22" name="Gerader Verbinder 21">
                <a:extLst>
                  <a:ext uri="{FF2B5EF4-FFF2-40B4-BE49-F238E27FC236}">
                    <a16:creationId xmlns:a16="http://schemas.microsoft.com/office/drawing/2014/main" id="{F5EF3FB1-0016-8CAF-3064-B8DE1F53EA19}"/>
                  </a:ext>
                </a:extLst>
              </p:cNvPr>
              <p:cNvCxnSpPr/>
              <p:nvPr/>
            </p:nvCxnSpPr>
            <p:spPr>
              <a:xfrm rot="16200000" flipH="1" flipV="1">
                <a:off x="2089035" y="1587065"/>
                <a:ext cx="16165" cy="1924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BDFBD09A-5966-61F7-22AC-227E802ADF76}"/>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a:extLst>
                <a:ext uri="{FF2B5EF4-FFF2-40B4-BE49-F238E27FC236}">
                  <a16:creationId xmlns:a16="http://schemas.microsoft.com/office/drawing/2014/main" id="{24D0B96E-A0F9-C16A-1B43-42DEE2DF8F4F}"/>
                </a:ext>
              </a:extLst>
            </p:cNvPr>
            <p:cNvGrpSpPr/>
            <p:nvPr/>
          </p:nvGrpSpPr>
          <p:grpSpPr>
            <a:xfrm rot="5400000">
              <a:off x="567232" y="3470937"/>
              <a:ext cx="2000895" cy="108000"/>
              <a:chOff x="1032733" y="2499744"/>
              <a:chExt cx="2000895" cy="108000"/>
            </a:xfrm>
          </p:grpSpPr>
          <p:cxnSp>
            <p:nvCxnSpPr>
              <p:cNvPr id="20" name="Gerader Verbinder 19">
                <a:extLst>
                  <a:ext uri="{FF2B5EF4-FFF2-40B4-BE49-F238E27FC236}">
                    <a16:creationId xmlns:a16="http://schemas.microsoft.com/office/drawing/2014/main" id="{F92E37D9-2ABF-7972-6EFF-BFFA97C27B91}"/>
                  </a:ext>
                </a:extLst>
              </p:cNvPr>
              <p:cNvCxnSpPr/>
              <p:nvPr/>
            </p:nvCxnSpPr>
            <p:spPr>
              <a:xfrm rot="16200000" flipV="1">
                <a:off x="2084143" y="1608121"/>
                <a:ext cx="1" cy="1898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C43252B8-8EDA-E812-C7B0-DA7D5DA5C7DE}"/>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C69CD94D-947E-F35B-3516-D9FAE1876A3F}"/>
              </a:ext>
            </a:extLst>
          </p:cNvPr>
          <p:cNvGrpSpPr/>
          <p:nvPr/>
        </p:nvGrpSpPr>
        <p:grpSpPr>
          <a:xfrm rot="16200000">
            <a:off x="7048575" y="1775639"/>
            <a:ext cx="573204" cy="2317010"/>
            <a:chOff x="7160229" y="1562593"/>
            <a:chExt cx="573204" cy="2317010"/>
          </a:xfrm>
        </p:grpSpPr>
        <p:grpSp>
          <p:nvGrpSpPr>
            <p:cNvPr id="25" name="Gruppieren 24">
              <a:extLst>
                <a:ext uri="{FF2B5EF4-FFF2-40B4-BE49-F238E27FC236}">
                  <a16:creationId xmlns:a16="http://schemas.microsoft.com/office/drawing/2014/main" id="{2213AB75-BDF9-2279-EE2A-51739EEA2757}"/>
                </a:ext>
              </a:extLst>
            </p:cNvPr>
            <p:cNvGrpSpPr/>
            <p:nvPr/>
          </p:nvGrpSpPr>
          <p:grpSpPr>
            <a:xfrm>
              <a:off x="7160229" y="1562593"/>
              <a:ext cx="573204" cy="2317010"/>
              <a:chOff x="6753005" y="1684800"/>
              <a:chExt cx="573204" cy="2317010"/>
            </a:xfrm>
          </p:grpSpPr>
          <p:sp>
            <p:nvSpPr>
              <p:cNvPr id="27" name="Rechteck 26">
                <a:extLst>
                  <a:ext uri="{FF2B5EF4-FFF2-40B4-BE49-F238E27FC236}">
                    <a16:creationId xmlns:a16="http://schemas.microsoft.com/office/drawing/2014/main" id="{BAFD4240-2316-AA84-9968-5A8088E50D3A}"/>
                  </a:ext>
                </a:extLst>
              </p:cNvPr>
              <p:cNvSpPr/>
              <p:nvPr/>
            </p:nvSpPr>
            <p:spPr>
              <a:xfrm>
                <a:off x="6753006" y="2114793"/>
                <a:ext cx="520173" cy="1637427"/>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A904F641-FD2E-A04A-D78F-9A33CD4827E5}"/>
                  </a:ext>
                </a:extLst>
              </p:cNvPr>
              <p:cNvSpPr/>
              <p:nvPr/>
            </p:nvSpPr>
            <p:spPr>
              <a:xfrm>
                <a:off x="6753006" y="1966834"/>
                <a:ext cx="520173" cy="30382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EE5256BD-020D-CD53-9ECE-518BD3EC7404}"/>
                  </a:ext>
                </a:extLst>
              </p:cNvPr>
              <p:cNvGrpSpPr/>
              <p:nvPr/>
            </p:nvGrpSpPr>
            <p:grpSpPr>
              <a:xfrm rot="5400000">
                <a:off x="6720165" y="1923728"/>
                <a:ext cx="585855" cy="108000"/>
                <a:chOff x="1032733" y="2499744"/>
                <a:chExt cx="585855" cy="108000"/>
              </a:xfrm>
            </p:grpSpPr>
            <p:cxnSp>
              <p:nvCxnSpPr>
                <p:cNvPr id="35" name="Gerader Verbinder 34">
                  <a:extLst>
                    <a:ext uri="{FF2B5EF4-FFF2-40B4-BE49-F238E27FC236}">
                      <a16:creationId xmlns:a16="http://schemas.microsoft.com/office/drawing/2014/main" id="{F2FD1898-A9CF-C96D-C3D7-CC25C3C8EDE9}"/>
                    </a:ext>
                  </a:extLst>
                </p:cNvPr>
                <p:cNvCxnSpPr>
                  <a:stCxn id="28" idx="4"/>
                </p:cNvCxnSpPr>
                <p:nvPr/>
              </p:nvCxnSpPr>
              <p:spPr>
                <a:xfrm rot="16200000" flipH="1" flipV="1">
                  <a:off x="1374693" y="2313710"/>
                  <a:ext cx="3862" cy="4839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07AFC510-1C86-1990-2CF5-BDF937478807}"/>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DC406830-A455-C894-FC96-C6020872FB16}"/>
                  </a:ext>
                </a:extLst>
              </p:cNvPr>
              <p:cNvGrpSpPr/>
              <p:nvPr/>
            </p:nvGrpSpPr>
            <p:grpSpPr>
              <a:xfrm rot="5400000">
                <a:off x="6979282" y="1931197"/>
                <a:ext cx="585854" cy="108000"/>
                <a:chOff x="1032735" y="2488690"/>
                <a:chExt cx="585854" cy="108000"/>
              </a:xfrm>
            </p:grpSpPr>
            <p:cxnSp>
              <p:nvCxnSpPr>
                <p:cNvPr id="33" name="Gerader Verbinder 32">
                  <a:extLst>
                    <a:ext uri="{FF2B5EF4-FFF2-40B4-BE49-F238E27FC236}">
                      <a16:creationId xmlns:a16="http://schemas.microsoft.com/office/drawing/2014/main" id="{721C26BE-5C93-9BC5-32E6-7B25DE5DA696}"/>
                    </a:ext>
                  </a:extLst>
                </p:cNvPr>
                <p:cNvCxnSpPr/>
                <p:nvPr/>
              </p:nvCxnSpPr>
              <p:spPr>
                <a:xfrm rot="16200000" flipH="1" flipV="1">
                  <a:off x="1374694" y="2302656"/>
                  <a:ext cx="3862" cy="4839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llipse 33">
                  <a:extLst>
                    <a:ext uri="{FF2B5EF4-FFF2-40B4-BE49-F238E27FC236}">
                      <a16:creationId xmlns:a16="http://schemas.microsoft.com/office/drawing/2014/main" id="{0160EF5D-D7F5-56B1-F81B-47FFB5D57EC9}"/>
                    </a:ext>
                  </a:extLst>
                </p:cNvPr>
                <p:cNvSpPr/>
                <p:nvPr/>
              </p:nvSpPr>
              <p:spPr>
                <a:xfrm>
                  <a:off x="1032735" y="248869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Bogen 30">
                <a:extLst>
                  <a:ext uri="{FF2B5EF4-FFF2-40B4-BE49-F238E27FC236}">
                    <a16:creationId xmlns:a16="http://schemas.microsoft.com/office/drawing/2014/main" id="{65C619B5-1DBA-42A5-AB64-65D089340C55}"/>
                  </a:ext>
                </a:extLst>
              </p:cNvPr>
              <p:cNvSpPr/>
              <p:nvPr/>
            </p:nvSpPr>
            <p:spPr>
              <a:xfrm>
                <a:off x="6753005" y="3553692"/>
                <a:ext cx="520173" cy="345570"/>
              </a:xfrm>
              <a:prstGeom prst="arc">
                <a:avLst>
                  <a:gd name="adj1" fmla="val 21576134"/>
                  <a:gd name="adj2" fmla="val 10960415"/>
                </a:avLst>
              </a:prstGeom>
              <a:solidFill>
                <a:schemeClr val="accent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BC5F34A4-46AE-63A0-31CD-B1281AC39759}"/>
                  </a:ext>
                </a:extLst>
              </p:cNvPr>
              <p:cNvCxnSpPr/>
              <p:nvPr/>
            </p:nvCxnSpPr>
            <p:spPr>
              <a:xfrm flipV="1">
                <a:off x="7019104" y="2270657"/>
                <a:ext cx="0" cy="1731153"/>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26" name="Gerader Verbinder 25">
              <a:extLst>
                <a:ext uri="{FF2B5EF4-FFF2-40B4-BE49-F238E27FC236}">
                  <a16:creationId xmlns:a16="http://schemas.microsoft.com/office/drawing/2014/main" id="{2448D832-29D9-DE2C-86BF-1C9446810046}"/>
                </a:ext>
              </a:extLst>
            </p:cNvPr>
            <p:cNvCxnSpPr/>
            <p:nvPr/>
          </p:nvCxnSpPr>
          <p:spPr>
            <a:xfrm flipV="1">
              <a:off x="7678472" y="3580341"/>
              <a:ext cx="0" cy="299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feld 44">
            <a:extLst>
              <a:ext uri="{FF2B5EF4-FFF2-40B4-BE49-F238E27FC236}">
                <a16:creationId xmlns:a16="http://schemas.microsoft.com/office/drawing/2014/main" id="{71E1EEA1-6829-5747-2B28-0FD62D461056}"/>
              </a:ext>
            </a:extLst>
          </p:cNvPr>
          <p:cNvSpPr txBox="1"/>
          <p:nvPr/>
        </p:nvSpPr>
        <p:spPr>
          <a:xfrm>
            <a:off x="771678" y="4522120"/>
            <a:ext cx="2862011" cy="489878"/>
          </a:xfrm>
          <a:prstGeom prst="rect">
            <a:avLst/>
          </a:prstGeom>
          <a:noFill/>
        </p:spPr>
        <p:txBody>
          <a:bodyPr wrap="square" rtlCol="0">
            <a:spAutoFit/>
          </a:bodyPr>
          <a:lstStyle/>
          <a:p>
            <a:pPr>
              <a:lnSpc>
                <a:spcPts val="1500"/>
              </a:lnSpc>
            </a:pPr>
            <a:r>
              <a:rPr lang="de-DE" dirty="0"/>
              <a:t>a = Abstand der Leiter</a:t>
            </a:r>
          </a:p>
          <a:p>
            <a:pPr>
              <a:lnSpc>
                <a:spcPts val="1500"/>
              </a:lnSpc>
            </a:pPr>
            <a:r>
              <a:rPr lang="de-DE" dirty="0"/>
              <a:t>d = Leiterdurchmesser</a:t>
            </a:r>
          </a:p>
        </p:txBody>
      </p:sp>
      <p:sp>
        <p:nvSpPr>
          <p:cNvPr id="40" name="Textfeld 39">
            <a:extLst>
              <a:ext uri="{FF2B5EF4-FFF2-40B4-BE49-F238E27FC236}">
                <a16:creationId xmlns:a16="http://schemas.microsoft.com/office/drawing/2014/main" id="{C584BF89-0242-04B9-81C1-9E4F24EB65D8}"/>
              </a:ext>
            </a:extLst>
          </p:cNvPr>
          <p:cNvSpPr txBox="1"/>
          <p:nvPr/>
        </p:nvSpPr>
        <p:spPr>
          <a:xfrm>
            <a:off x="6032538" y="4522120"/>
            <a:ext cx="3847073" cy="489878"/>
          </a:xfrm>
          <a:prstGeom prst="rect">
            <a:avLst/>
          </a:prstGeom>
          <a:noFill/>
        </p:spPr>
        <p:txBody>
          <a:bodyPr wrap="square" rtlCol="0">
            <a:spAutoFit/>
          </a:bodyPr>
          <a:lstStyle/>
          <a:p>
            <a:pPr>
              <a:lnSpc>
                <a:spcPts val="1500"/>
              </a:lnSpc>
            </a:pPr>
            <a:r>
              <a:rPr lang="de-DE" dirty="0"/>
              <a:t>D = Durchmesser Außenleiter (innen)</a:t>
            </a:r>
          </a:p>
          <a:p>
            <a:pPr>
              <a:lnSpc>
                <a:spcPts val="1500"/>
              </a:lnSpc>
            </a:pPr>
            <a:r>
              <a:rPr lang="de-DE" dirty="0"/>
              <a:t>d = Durchmesser Innenleiter </a:t>
            </a:r>
          </a:p>
        </p:txBody>
      </p:sp>
      <mc:AlternateContent xmlns:mc="http://schemas.openxmlformats.org/markup-compatibility/2006" xmlns:a14="http://schemas.microsoft.com/office/drawing/2010/main">
        <mc:Choice Requires="a14">
          <p:sp>
            <p:nvSpPr>
              <p:cNvPr id="61" name="Textfeld 60">
                <a:extLst>
                  <a:ext uri="{FF2B5EF4-FFF2-40B4-BE49-F238E27FC236}">
                    <a16:creationId xmlns:a16="http://schemas.microsoft.com/office/drawing/2014/main" id="{32C8D0D4-C65C-9ADB-B5E2-6BB89E0F1153}"/>
                  </a:ext>
                </a:extLst>
              </p:cNvPr>
              <p:cNvSpPr txBox="1"/>
              <p:nvPr/>
            </p:nvSpPr>
            <p:spPr>
              <a:xfrm>
                <a:off x="8493682" y="1286491"/>
                <a:ext cx="1623375"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𝑍</m:t>
                      </m:r>
                      <m:r>
                        <a:rPr lang="de-DE" b="0" i="1" smtClean="0">
                          <a:latin typeface="Cambria Math" panose="02040503050406030204" pitchFamily="18" charset="0"/>
                          <a:ea typeface="Cambria Math" panose="02040503050406030204" pitchFamily="18" charset="0"/>
                        </a:rPr>
                        <m:t>=</m:t>
                      </m:r>
                      <m:rad>
                        <m:radPr>
                          <m:degHide m:val="on"/>
                          <m:ctrlPr>
                            <a:rPr lang="de-DE" b="0" i="1" smtClean="0">
                              <a:latin typeface="Cambria Math" panose="02040503050406030204" pitchFamily="18" charset="0"/>
                              <a:ea typeface="Cambria Math" panose="02040503050406030204" pitchFamily="18" charset="0"/>
                            </a:rPr>
                          </m:ctrlPr>
                        </m:radPr>
                        <m:deg/>
                        <m:e>
                          <m:r>
                            <a:rPr lang="de-DE" b="0" i="1" smtClean="0">
                              <a:latin typeface="Cambria Math" panose="02040503050406030204" pitchFamily="18" charset="0"/>
                              <a:ea typeface="Cambria Math" panose="02040503050406030204" pitchFamily="18" charset="0"/>
                            </a:rPr>
                            <m:t>  </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𝐿</m:t>
                              </m:r>
                              <m:r>
                                <a:rPr lang="de-DE" b="0" i="1" smtClean="0">
                                  <a:latin typeface="Cambria Math" panose="02040503050406030204" pitchFamily="18" charset="0"/>
                                  <a:ea typeface="Cambria Math" panose="02040503050406030204" pitchFamily="18" charset="0"/>
                                </a:rPr>
                                <m:t>′</m:t>
                              </m:r>
                            </m:num>
                            <m:den>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𝐶</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  </m:t>
                              </m:r>
                            </m:den>
                          </m:f>
                          <m:r>
                            <a:rPr lang="de-DE" b="0" i="1" smtClean="0">
                              <a:latin typeface="Cambria Math" panose="02040503050406030204" pitchFamily="18" charset="0"/>
                              <a:ea typeface="Cambria Math" panose="02040503050406030204" pitchFamily="18" charset="0"/>
                            </a:rPr>
                            <m:t> </m:t>
                          </m:r>
                        </m:e>
                      </m:rad>
                    </m:oMath>
                  </m:oMathPara>
                </a14:m>
                <a:endParaRPr lang="de-DE" dirty="0"/>
              </a:p>
            </p:txBody>
          </p:sp>
        </mc:Choice>
        <mc:Fallback xmlns="">
          <p:sp>
            <p:nvSpPr>
              <p:cNvPr id="61" name="Textfeld 60">
                <a:extLst>
                  <a:ext uri="{FF2B5EF4-FFF2-40B4-BE49-F238E27FC236}">
                    <a16:creationId xmlns:a16="http://schemas.microsoft.com/office/drawing/2014/main" id="{32C8D0D4-C65C-9ADB-B5E2-6BB89E0F1153}"/>
                  </a:ext>
                </a:extLst>
              </p:cNvPr>
              <p:cNvSpPr txBox="1">
                <a:spLocks noRot="1" noChangeAspect="1" noMove="1" noResize="1" noEditPoints="1" noAdjustHandles="1" noChangeArrowheads="1" noChangeShapeType="1" noTextEdit="1"/>
              </p:cNvSpPr>
              <p:nvPr/>
            </p:nvSpPr>
            <p:spPr>
              <a:xfrm>
                <a:off x="8493682" y="1286491"/>
                <a:ext cx="1623375" cy="9106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a:extLst>
                  <a:ext uri="{FF2B5EF4-FFF2-40B4-BE49-F238E27FC236}">
                    <a16:creationId xmlns:a16="http://schemas.microsoft.com/office/drawing/2014/main" id="{0C36C413-0387-C903-244D-60B83E0399C5}"/>
                  </a:ext>
                </a:extLst>
              </p:cNvPr>
              <p:cNvSpPr txBox="1"/>
              <p:nvPr/>
            </p:nvSpPr>
            <p:spPr>
              <a:xfrm>
                <a:off x="591676" y="3497516"/>
                <a:ext cx="2606797"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𝑍</m:t>
                      </m:r>
                      <m:r>
                        <a:rPr lang="de-DE" b="0" i="1" smtClean="0">
                          <a:latin typeface="Cambria Math" panose="02040503050406030204" pitchFamily="18" charset="0"/>
                        </a:rPr>
                        <m:t>=</m:t>
                      </m:r>
                      <m:d>
                        <m:dPr>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r>
                                <a:rPr lang="de-DE" b="0" i="1" smtClean="0">
                                  <a:latin typeface="Cambria Math" panose="02040503050406030204" pitchFamily="18" charset="0"/>
                                </a:rPr>
                                <m:t>120</m:t>
                              </m:r>
                              <m:r>
                                <m:rPr>
                                  <m:sty m:val="p"/>
                                </m:rPr>
                                <a:rPr lang="el-GR" b="0" i="1" smtClean="0">
                                  <a:latin typeface="Cambria Math" panose="02040503050406030204" pitchFamily="18" charset="0"/>
                                  <a:ea typeface="Cambria Math" panose="02040503050406030204" pitchFamily="18" charset="0"/>
                                </a:rPr>
                                <m:t>Ω</m:t>
                              </m:r>
                            </m:num>
                            <m:den>
                              <m:rad>
                                <m:radPr>
                                  <m:degHide m:val="on"/>
                                  <m:ctrlPr>
                                    <a:rPr lang="de-DE" b="0" i="1" smtClean="0">
                                      <a:latin typeface="Cambria Math" panose="02040503050406030204" pitchFamily="18" charset="0"/>
                                    </a:rPr>
                                  </m:ctrlPr>
                                </m:radPr>
                                <m:deg/>
                                <m:e>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𝜀</m:t>
                                      </m:r>
                                    </m:e>
                                    <m:sub>
                                      <m:r>
                                        <a:rPr lang="de-DE" b="0" i="1" smtClean="0">
                                          <a:latin typeface="Cambria Math" panose="02040503050406030204" pitchFamily="18" charset="0"/>
                                        </a:rPr>
                                        <m:t>𝑟</m:t>
                                      </m:r>
                                    </m:sub>
                                  </m:sSub>
                                </m:e>
                              </m:rad>
                            </m:den>
                          </m:f>
                        </m:e>
                      </m:d>
                      <m:r>
                        <a:rPr lang="de-DE" b="0" i="1" smtClean="0">
                          <a:latin typeface="Cambria Math" panose="02040503050406030204" pitchFamily="18" charset="0"/>
                          <a:ea typeface="Cambria Math" panose="02040503050406030204" pitchFamily="18" charset="0"/>
                        </a:rPr>
                        <m:t>∙</m:t>
                      </m:r>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ln</m:t>
                          </m:r>
                        </m:fName>
                        <m:e>
                          <m:d>
                            <m:dPr>
                              <m:ctrlPr>
                                <a:rPr lang="de-DE" b="0" i="1" smtClean="0">
                                  <a:latin typeface="Cambria Math" panose="02040503050406030204" pitchFamily="18" charset="0"/>
                                  <a:ea typeface="Cambria Math" panose="02040503050406030204" pitchFamily="18" charset="0"/>
                                </a:rPr>
                              </m:ctrlPr>
                            </m:dPr>
                            <m:e>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2∙</m:t>
                                  </m:r>
                                  <m:r>
                                    <a:rPr lang="de-DE" i="1">
                                      <a:latin typeface="Cambria Math" panose="02040503050406030204" pitchFamily="18" charset="0"/>
                                      <a:ea typeface="Cambria Math" panose="02040503050406030204" pitchFamily="18" charset="0"/>
                                    </a:rPr>
                                    <m:t>𝑎</m:t>
                                  </m:r>
                                </m:num>
                                <m:den>
                                  <m:r>
                                    <a:rPr lang="de-DE" i="1">
                                      <a:latin typeface="Cambria Math" panose="02040503050406030204" pitchFamily="18" charset="0"/>
                                      <a:ea typeface="Cambria Math" panose="02040503050406030204" pitchFamily="18" charset="0"/>
                                    </a:rPr>
                                    <m:t>𝑑</m:t>
                                  </m:r>
                                </m:den>
                              </m:f>
                            </m:e>
                          </m:d>
                        </m:e>
                      </m:func>
                    </m:oMath>
                  </m:oMathPara>
                </a14:m>
                <a:endParaRPr lang="de-DE" dirty="0"/>
              </a:p>
            </p:txBody>
          </p:sp>
        </mc:Choice>
        <mc:Fallback xmlns="">
          <p:sp>
            <p:nvSpPr>
              <p:cNvPr id="62" name="Textfeld 61">
                <a:extLst>
                  <a:ext uri="{FF2B5EF4-FFF2-40B4-BE49-F238E27FC236}">
                    <a16:creationId xmlns:a16="http://schemas.microsoft.com/office/drawing/2014/main" id="{0C36C413-0387-C903-244D-60B83E0399C5}"/>
                  </a:ext>
                </a:extLst>
              </p:cNvPr>
              <p:cNvSpPr txBox="1">
                <a:spLocks noRot="1" noChangeAspect="1" noMove="1" noResize="1" noEditPoints="1" noAdjustHandles="1" noChangeArrowheads="1" noChangeShapeType="1" noTextEdit="1"/>
              </p:cNvSpPr>
              <p:nvPr/>
            </p:nvSpPr>
            <p:spPr>
              <a:xfrm>
                <a:off x="591676" y="3497516"/>
                <a:ext cx="2606797" cy="714683"/>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F8F47F20-F68A-8349-1895-9F9E536E4DD2}"/>
                  </a:ext>
                </a:extLst>
              </p:cNvPr>
              <p:cNvSpPr txBox="1"/>
              <p:nvPr/>
            </p:nvSpPr>
            <p:spPr>
              <a:xfrm>
                <a:off x="6032538" y="3403685"/>
                <a:ext cx="2606797"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𝑍</m:t>
                      </m:r>
                      <m:r>
                        <a:rPr lang="de-DE" b="0" i="1" smtClean="0">
                          <a:latin typeface="Cambria Math" panose="02040503050406030204" pitchFamily="18" charset="0"/>
                        </a:rPr>
                        <m:t>=</m:t>
                      </m:r>
                      <m:d>
                        <m:dPr>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r>
                                <a:rPr lang="de-DE" b="0" i="1" smtClean="0">
                                  <a:latin typeface="Cambria Math" panose="02040503050406030204" pitchFamily="18" charset="0"/>
                                </a:rPr>
                                <m:t>60</m:t>
                              </m:r>
                              <m:r>
                                <m:rPr>
                                  <m:sty m:val="p"/>
                                </m:rPr>
                                <a:rPr lang="el-GR" b="0" i="1" smtClean="0">
                                  <a:latin typeface="Cambria Math" panose="02040503050406030204" pitchFamily="18" charset="0"/>
                                  <a:ea typeface="Cambria Math" panose="02040503050406030204" pitchFamily="18" charset="0"/>
                                </a:rPr>
                                <m:t>Ω</m:t>
                              </m:r>
                            </m:num>
                            <m:den>
                              <m:rad>
                                <m:radPr>
                                  <m:degHide m:val="on"/>
                                  <m:ctrlPr>
                                    <a:rPr lang="de-DE" b="0" i="1" smtClean="0">
                                      <a:latin typeface="Cambria Math" panose="02040503050406030204" pitchFamily="18" charset="0"/>
                                    </a:rPr>
                                  </m:ctrlPr>
                                </m:radPr>
                                <m:deg/>
                                <m:e>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𝜀</m:t>
                                      </m:r>
                                    </m:e>
                                    <m:sub>
                                      <m:r>
                                        <a:rPr lang="de-DE" b="0" i="1" smtClean="0">
                                          <a:latin typeface="Cambria Math" panose="02040503050406030204" pitchFamily="18" charset="0"/>
                                        </a:rPr>
                                        <m:t>𝑟</m:t>
                                      </m:r>
                                    </m:sub>
                                  </m:sSub>
                                </m:e>
                              </m:rad>
                            </m:den>
                          </m:f>
                        </m:e>
                      </m:d>
                      <m:r>
                        <a:rPr lang="de-DE" b="0" i="1" smtClean="0">
                          <a:latin typeface="Cambria Math" panose="02040503050406030204" pitchFamily="18" charset="0"/>
                          <a:ea typeface="Cambria Math" panose="02040503050406030204" pitchFamily="18" charset="0"/>
                        </a:rPr>
                        <m:t>∙</m:t>
                      </m:r>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ln</m:t>
                          </m:r>
                        </m:fName>
                        <m:e>
                          <m:d>
                            <m:dPr>
                              <m:ctrlPr>
                                <a:rPr lang="de-DE" b="0" i="1" smtClean="0">
                                  <a:latin typeface="Cambria Math" panose="02040503050406030204" pitchFamily="18" charset="0"/>
                                  <a:ea typeface="Cambria Math" panose="02040503050406030204" pitchFamily="18" charset="0"/>
                                </a:rPr>
                              </m:ctrlPr>
                            </m:dPr>
                            <m:e>
                              <m:f>
                                <m:fPr>
                                  <m:ctrlPr>
                                    <a:rPr lang="de-DE" i="1">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𝐷</m:t>
                                  </m:r>
                                </m:num>
                                <m:den>
                                  <m:r>
                                    <a:rPr lang="de-DE" i="1">
                                      <a:latin typeface="Cambria Math" panose="02040503050406030204" pitchFamily="18" charset="0"/>
                                      <a:ea typeface="Cambria Math" panose="02040503050406030204" pitchFamily="18" charset="0"/>
                                    </a:rPr>
                                    <m:t>𝑑</m:t>
                                  </m:r>
                                </m:den>
                              </m:f>
                            </m:e>
                          </m:d>
                        </m:e>
                      </m:func>
                    </m:oMath>
                  </m:oMathPara>
                </a14:m>
                <a:endParaRPr lang="de-DE" dirty="0"/>
              </a:p>
            </p:txBody>
          </p:sp>
        </mc:Choice>
        <mc:Fallback xmlns="">
          <p:sp>
            <p:nvSpPr>
              <p:cNvPr id="63" name="Textfeld 62">
                <a:extLst>
                  <a:ext uri="{FF2B5EF4-FFF2-40B4-BE49-F238E27FC236}">
                    <a16:creationId xmlns:a16="http://schemas.microsoft.com/office/drawing/2014/main" id="{F8F47F20-F68A-8349-1895-9F9E536E4DD2}"/>
                  </a:ext>
                </a:extLst>
              </p:cNvPr>
              <p:cNvSpPr txBox="1">
                <a:spLocks noRot="1" noChangeAspect="1" noMove="1" noResize="1" noEditPoints="1" noAdjustHandles="1" noChangeArrowheads="1" noChangeShapeType="1" noTextEdit="1"/>
              </p:cNvSpPr>
              <p:nvPr/>
            </p:nvSpPr>
            <p:spPr>
              <a:xfrm>
                <a:off x="6032538" y="3403685"/>
                <a:ext cx="2606797" cy="714683"/>
              </a:xfrm>
              <a:prstGeom prst="rect">
                <a:avLst/>
              </a:prstGeom>
              <a:blipFill>
                <a:blip r:embed="rId7"/>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7615876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Anpassung, SWR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7" name="Inhaltsplatzhalter 4">
            <a:extLst>
              <a:ext uri="{FF2B5EF4-FFF2-40B4-BE49-F238E27FC236}">
                <a16:creationId xmlns:a16="http://schemas.microsoft.com/office/drawing/2014/main" id="{9D1B7501-CAF5-F842-BBF5-D5D3BDC9F1B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Von Anpassung sprechen wir, wenn Eingang und Ausgang einer Leitung mit einer Impedanz entsprechend des Leitungswellenwiderstandes abgeschlossen sind.</a:t>
            </a:r>
          </a:p>
          <a:p>
            <a:pPr marL="0" indent="0">
              <a:buNone/>
              <a:defRPr/>
            </a:pPr>
            <a:r>
              <a:rPr lang="de-DE" dirty="0">
                <a:solidFill>
                  <a:srgbClr val="000000"/>
                </a:solidFill>
              </a:rPr>
              <a:t>Ein Maß für die </a:t>
            </a:r>
            <a:r>
              <a:rPr lang="de-DE" b="1" dirty="0">
                <a:solidFill>
                  <a:srgbClr val="000000"/>
                </a:solidFill>
              </a:rPr>
              <a:t>Fehlanpassung</a:t>
            </a:r>
            <a:r>
              <a:rPr lang="de-DE" dirty="0">
                <a:solidFill>
                  <a:srgbClr val="000000"/>
                </a:solidFill>
              </a:rPr>
              <a:t> ist das SWR (Standing Wave Ratio), das </a:t>
            </a:r>
            <a:r>
              <a:rPr lang="de-DE" b="1" dirty="0">
                <a:solidFill>
                  <a:srgbClr val="000000"/>
                </a:solidFill>
              </a:rPr>
              <a:t>mit einem SWR-Meter gemessen </a:t>
            </a:r>
            <a:r>
              <a:rPr lang="de-DE" dirty="0">
                <a:solidFill>
                  <a:srgbClr val="000000"/>
                </a:solidFill>
              </a:rPr>
              <a:t>wird.</a:t>
            </a:r>
          </a:p>
          <a:p>
            <a:pPr marL="0" indent="0">
              <a:buNone/>
              <a:defRPr/>
            </a:pPr>
            <a:r>
              <a:rPr lang="de-DE" dirty="0">
                <a:solidFill>
                  <a:srgbClr val="000000"/>
                </a:solidFill>
              </a:rPr>
              <a:t>Das SWR ergibt sich aus Z</a:t>
            </a:r>
            <a:r>
              <a:rPr lang="de-DE" baseline="-25000" dirty="0">
                <a:solidFill>
                  <a:srgbClr val="000000"/>
                </a:solidFill>
              </a:rPr>
              <a:t>1</a:t>
            </a:r>
            <a:r>
              <a:rPr lang="de-DE" dirty="0">
                <a:solidFill>
                  <a:srgbClr val="000000"/>
                </a:solidFill>
              </a:rPr>
              <a:t> / Z</a:t>
            </a:r>
            <a:r>
              <a:rPr lang="de-DE" baseline="-25000" dirty="0">
                <a:solidFill>
                  <a:srgbClr val="000000"/>
                </a:solidFill>
              </a:rPr>
              <a:t>2 </a:t>
            </a:r>
            <a:r>
              <a:rPr lang="de-DE" dirty="0">
                <a:solidFill>
                  <a:srgbClr val="000000"/>
                </a:solidFill>
              </a:rPr>
              <a:t> wobei Z</a:t>
            </a:r>
            <a:r>
              <a:rPr lang="de-DE" baseline="-25000" dirty="0">
                <a:solidFill>
                  <a:srgbClr val="000000"/>
                </a:solidFill>
              </a:rPr>
              <a:t>1</a:t>
            </a:r>
            <a:r>
              <a:rPr lang="de-DE" dirty="0">
                <a:solidFill>
                  <a:srgbClr val="000000"/>
                </a:solidFill>
              </a:rPr>
              <a:t> der jeweils höhere Wert beider beteiligten Impedanzen ist.</a:t>
            </a:r>
            <a:br>
              <a:rPr lang="de-DE" dirty="0">
                <a:solidFill>
                  <a:srgbClr val="000000"/>
                </a:solidFill>
              </a:rPr>
            </a:br>
            <a:r>
              <a:rPr lang="de-DE" dirty="0">
                <a:solidFill>
                  <a:srgbClr val="000000"/>
                </a:solidFill>
              </a:rPr>
              <a:t>Somit kann das SWR Werte von 1 (reflexionsfrei) bis unendlich (Totalreflexion) annehmen. </a:t>
            </a:r>
          </a:p>
          <a:p>
            <a:pPr marL="0" indent="0">
              <a:buNone/>
              <a:defRPr/>
            </a:pPr>
            <a:r>
              <a:rPr lang="de-DE" b="1" dirty="0">
                <a:solidFill>
                  <a:srgbClr val="000000"/>
                </a:solidFill>
              </a:rPr>
              <a:t>Bei einem SWR von 3 werden 25% der vorlaufenden Leistung</a:t>
            </a:r>
            <a:br>
              <a:rPr lang="de-DE" b="1" dirty="0">
                <a:solidFill>
                  <a:srgbClr val="000000"/>
                </a:solidFill>
              </a:rPr>
            </a:br>
            <a:r>
              <a:rPr lang="de-DE" b="1" dirty="0">
                <a:solidFill>
                  <a:srgbClr val="000000"/>
                </a:solidFill>
              </a:rPr>
              <a:t>reflektiert</a:t>
            </a:r>
            <a:r>
              <a:rPr lang="de-DE" dirty="0">
                <a:solidFill>
                  <a:srgbClr val="000000"/>
                </a:solidFill>
              </a:rPr>
              <a:t>, d. h. nur 75% der Leistung können z. B. von der</a:t>
            </a:r>
            <a:br>
              <a:rPr lang="de-DE" dirty="0">
                <a:solidFill>
                  <a:srgbClr val="000000"/>
                </a:solidFill>
              </a:rPr>
            </a:br>
            <a:r>
              <a:rPr lang="de-DE" dirty="0">
                <a:solidFill>
                  <a:srgbClr val="000000"/>
                </a:solidFill>
              </a:rPr>
              <a:t>Antenne abgestrahlt werden.</a:t>
            </a:r>
          </a:p>
          <a:p>
            <a:pPr marL="0" indent="0">
              <a:buNone/>
              <a:defRPr/>
            </a:pPr>
            <a:endParaRPr lang="de-DE" sz="1050" dirty="0">
              <a:solidFill>
                <a:srgbClr val="000000"/>
              </a:solidFill>
            </a:endParaRPr>
          </a:p>
          <a:p>
            <a:pPr marL="0" indent="0">
              <a:buNone/>
              <a:defRPr/>
            </a:pPr>
            <a:r>
              <a:rPr lang="de-DE" b="1" dirty="0">
                <a:solidFill>
                  <a:srgbClr val="000000"/>
                </a:solidFill>
              </a:rPr>
              <a:t>Um die Anpassung einer Antenne zu messen, sollte das SWR-Meter</a:t>
            </a:r>
            <a:br>
              <a:rPr lang="de-DE" b="1" dirty="0">
                <a:solidFill>
                  <a:srgbClr val="000000"/>
                </a:solidFill>
              </a:rPr>
            </a:br>
            <a:r>
              <a:rPr lang="de-DE" b="1" dirty="0">
                <a:solidFill>
                  <a:srgbClr val="000000"/>
                </a:solidFill>
              </a:rPr>
              <a:t>zwischen Antennenleitung und Antenne </a:t>
            </a:r>
            <a:r>
              <a:rPr lang="de-DE" b="1" dirty="0" err="1">
                <a:solidFill>
                  <a:srgbClr val="000000"/>
                </a:solidFill>
              </a:rPr>
              <a:t>eingeschleift</a:t>
            </a:r>
            <a:r>
              <a:rPr lang="de-DE" b="1" dirty="0">
                <a:solidFill>
                  <a:srgbClr val="000000"/>
                </a:solidFill>
              </a:rPr>
              <a:t> werden.</a:t>
            </a:r>
          </a:p>
          <a:p>
            <a:pPr marL="0" indent="0">
              <a:buNone/>
              <a:defRPr/>
            </a:pPr>
            <a:r>
              <a:rPr lang="de-DE" dirty="0">
                <a:solidFill>
                  <a:srgbClr val="000000"/>
                </a:solidFill>
              </a:rPr>
              <a:t>Wird es am Senderausgang angeschlossen, so zeigt es einen um</a:t>
            </a:r>
            <a:br>
              <a:rPr lang="de-DE" dirty="0">
                <a:solidFill>
                  <a:srgbClr val="000000"/>
                </a:solidFill>
              </a:rPr>
            </a:br>
            <a:r>
              <a:rPr lang="de-DE" dirty="0">
                <a:solidFill>
                  <a:srgbClr val="000000"/>
                </a:solidFill>
              </a:rPr>
              <a:t>die Kabeldämpfung verfälschten Wert an.</a:t>
            </a:r>
            <a:endParaRPr lang="de-DE" sz="1050" dirty="0">
              <a:solidFill>
                <a:srgbClr val="000000"/>
              </a:solidFill>
            </a:endParaRPr>
          </a:p>
          <a:p>
            <a:pPr marL="255581" lvl="1" indent="0">
              <a:buNone/>
              <a:defRPr/>
            </a:pPr>
            <a:r>
              <a:rPr lang="de-DE" sz="1050" dirty="0">
                <a:solidFill>
                  <a:srgbClr val="000000"/>
                </a:solidFill>
              </a:rPr>
              <a:t>(auf der Skala des nebenstehend gezeigten Messgerätes steht fälschlicherweise die 0 als unterster Skalenwert)</a:t>
            </a:r>
            <a:endParaRPr lang="de-DE" sz="1200" dirty="0">
              <a:solidFill>
                <a:srgbClr val="000000"/>
              </a:solidFill>
            </a:endParaRPr>
          </a:p>
        </p:txBody>
      </p:sp>
      <p:pic>
        <p:nvPicPr>
          <p:cNvPr id="8" name="Picture 2" descr="B9B54E0B-F3F7-4E2C-8045-25F780E3FBB6-L0-001">
            <a:extLst>
              <a:ext uri="{FF2B5EF4-FFF2-40B4-BE49-F238E27FC236}">
                <a16:creationId xmlns:a16="http://schemas.microsoft.com/office/drawing/2014/main" id="{ADB8C655-DCD2-1E26-F6E9-69648F010B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96" t="12542" r="2035" b="19325"/>
          <a:stretch/>
        </p:blipFill>
        <p:spPr bwMode="auto">
          <a:xfrm rot="10800000">
            <a:off x="6691757" y="3181542"/>
            <a:ext cx="4017805" cy="226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Textfeld 1024">
            <a:extLst>
              <a:ext uri="{FF2B5EF4-FFF2-40B4-BE49-F238E27FC236}">
                <a16:creationId xmlns:a16="http://schemas.microsoft.com/office/drawing/2014/main" id="{A0DDC16E-77BD-9C7E-C2E8-2DAC566C7269}"/>
              </a:ext>
            </a:extLst>
          </p:cNvPr>
          <p:cNvSpPr txBox="1"/>
          <p:nvPr/>
        </p:nvSpPr>
        <p:spPr>
          <a:xfrm>
            <a:off x="9190442" y="5464800"/>
            <a:ext cx="1162704" cy="230832"/>
          </a:xfrm>
          <a:prstGeom prst="rect">
            <a:avLst/>
          </a:prstGeom>
          <a:noFill/>
        </p:spPr>
        <p:txBody>
          <a:bodyPr wrap="square" rtlCol="0">
            <a:spAutoFit/>
          </a:bodyPr>
          <a:lstStyle/>
          <a:p>
            <a:r>
              <a:rPr lang="de-DE" sz="900" dirty="0"/>
              <a:t>Foto: Martin Triebke</a:t>
            </a:r>
          </a:p>
        </p:txBody>
      </p:sp>
    </p:spTree>
    <p:extLst>
      <p:ext uri="{BB962C8B-B14F-4D97-AF65-F5344CB8AC3E}">
        <p14:creationId xmlns:p14="http://schemas.microsoft.com/office/powerpoint/2010/main" val="16409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SWR-Meter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mc:AlternateContent xmlns:mc="http://schemas.openxmlformats.org/markup-compatibility/2006">
        <mc:Choice xmlns:a14="http://schemas.microsoft.com/office/drawing/2010/main" Requires="a14">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b="1" dirty="0">
                    <a:solidFill>
                      <a:srgbClr val="000000"/>
                    </a:solidFill>
                  </a:rPr>
                  <a:t>Das Stehwellenmessgerät (SWR-Meter) misst und vergleicht die Ausgangsspannungen zweier in die Leitung </a:t>
                </a:r>
                <a:r>
                  <a:rPr lang="de-DE" b="1" dirty="0" err="1">
                    <a:solidFill>
                      <a:srgbClr val="000000"/>
                    </a:solidFill>
                  </a:rPr>
                  <a:t>eingeschleifter</a:t>
                </a:r>
                <a:r>
                  <a:rPr lang="de-DE" b="1" dirty="0">
                    <a:solidFill>
                      <a:srgbClr val="000000"/>
                    </a:solidFill>
                  </a:rPr>
                  <a:t> Richtkoppler, die in gegensätzlicher Richtung betrieben werden.</a:t>
                </a:r>
              </a:p>
              <a:p>
                <a:pPr>
                  <a:defRPr/>
                </a:pPr>
                <a:r>
                  <a:rPr lang="de-DE" dirty="0">
                    <a:solidFill>
                      <a:srgbClr val="000000"/>
                    </a:solidFill>
                  </a:rPr>
                  <a:t>Bei Fehlanpassung ergeben sich durch Summation der Spannungen der hin- und rücklaufenden Welle stehende Wellen auf der Leitung</a:t>
                </a:r>
              </a:p>
              <a:p>
                <a:pPr>
                  <a:defRPr/>
                </a:pPr>
                <a:r>
                  <a:rPr lang="de-DE" dirty="0">
                    <a:solidFill>
                      <a:srgbClr val="000000"/>
                    </a:solidFill>
                  </a:rPr>
                  <a:t>Das SWR berechnet sich wie folgt:</a:t>
                </a:r>
                <a:endParaRPr lang="de-DE" sz="800" dirty="0">
                  <a:solidFill>
                    <a:srgbClr val="000000"/>
                  </a:solidFill>
                </a:endParaRPr>
              </a:p>
              <a:p>
                <a:pPr marL="0" indent="0">
                  <a:buNone/>
                  <a:defRPr/>
                </a:pPr>
                <a:r>
                  <a:rPr lang="de-DE" dirty="0">
                    <a:solidFill>
                      <a:srgbClr val="000000"/>
                    </a:solidFill>
                  </a:rPr>
                  <a:t>   	 </a:t>
                </a:r>
                <a14:m>
                  <m:oMath xmlns:m="http://schemas.openxmlformats.org/officeDocument/2006/math">
                    <m:r>
                      <a:rPr lang="de-DE" b="0" i="1" smtClean="0">
                        <a:solidFill>
                          <a:srgbClr val="000000"/>
                        </a:solidFill>
                        <a:latin typeface="Cambria Math" panose="02040503050406030204" pitchFamily="18" charset="0"/>
                      </a:rPr>
                      <m:t>𝑆𝑊𝑅</m:t>
                    </m:r>
                    <m:r>
                      <a:rPr lang="de-DE" b="0" i="1" smtClean="0">
                        <a:solidFill>
                          <a:srgbClr val="000000"/>
                        </a:solidFill>
                        <a:latin typeface="Cambria Math" panose="02040503050406030204" pitchFamily="18" charset="0"/>
                      </a:rPr>
                      <m:t>=</m:t>
                    </m:r>
                    <m:r>
                      <a:rPr lang="de-DE" b="0" i="1" smtClean="0">
                        <a:solidFill>
                          <a:srgbClr val="000000"/>
                        </a:solidFill>
                        <a:latin typeface="Cambria Math" panose="02040503050406030204" pitchFamily="18" charset="0"/>
                      </a:rPr>
                      <m:t>𝑠</m:t>
                    </m:r>
                    <m:r>
                      <a:rPr lang="de-DE" b="0" i="1" smtClean="0">
                        <a:solidFill>
                          <a:srgbClr val="000000"/>
                        </a:solidFill>
                        <a:latin typeface="Cambria Math" panose="02040503050406030204" pitchFamily="18" charset="0"/>
                      </a:rPr>
                      <m:t>=</m:t>
                    </m:r>
                    <m:f>
                      <m:fPr>
                        <m:ctrlPr>
                          <a:rPr lang="de-DE" b="0" i="1" smtClean="0">
                            <a:solidFill>
                              <a:srgbClr val="000000"/>
                            </a:solidFill>
                            <a:latin typeface="Cambria Math" panose="02040503050406030204" pitchFamily="18" charset="0"/>
                          </a:rPr>
                        </m:ctrlPr>
                      </m:fPr>
                      <m:num>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𝑈</m:t>
                            </m:r>
                          </m:e>
                          <m:sub>
                            <m:r>
                              <a:rPr lang="de-DE" b="0" i="1" smtClean="0">
                                <a:solidFill>
                                  <a:srgbClr val="000000"/>
                                </a:solidFill>
                                <a:latin typeface="Cambria Math" panose="02040503050406030204" pitchFamily="18" charset="0"/>
                              </a:rPr>
                              <m:t>h𝑖𝑛</m:t>
                            </m:r>
                          </m:sub>
                        </m:sSub>
                        <m:r>
                          <a:rPr lang="de-DE" b="0" i="1" smtClean="0">
                            <a:solidFill>
                              <a:srgbClr val="000000"/>
                            </a:solidFill>
                            <a:latin typeface="Cambria Math" panose="02040503050406030204" pitchFamily="18" charset="0"/>
                          </a:rPr>
                          <m:t>+</m:t>
                        </m:r>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𝑈</m:t>
                            </m:r>
                          </m:e>
                          <m:sub>
                            <m:r>
                              <a:rPr lang="de-DE" b="0" i="1" smtClean="0">
                                <a:solidFill>
                                  <a:srgbClr val="000000"/>
                                </a:solidFill>
                                <a:latin typeface="Cambria Math" panose="02040503050406030204" pitchFamily="18" charset="0"/>
                              </a:rPr>
                              <m:t>𝑟</m:t>
                            </m:r>
                            <m:r>
                              <a:rPr lang="de-DE" b="0" i="1" smtClean="0">
                                <a:solidFill>
                                  <a:srgbClr val="000000"/>
                                </a:solidFill>
                                <a:latin typeface="Cambria Math" panose="02040503050406030204" pitchFamily="18" charset="0"/>
                              </a:rPr>
                              <m:t>ü</m:t>
                            </m:r>
                            <m:r>
                              <a:rPr lang="de-DE" b="0" i="1" smtClean="0">
                                <a:solidFill>
                                  <a:srgbClr val="000000"/>
                                </a:solidFill>
                                <a:latin typeface="Cambria Math" panose="02040503050406030204" pitchFamily="18" charset="0"/>
                              </a:rPr>
                              <m:t>𝑐𝑘</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𝑈</m:t>
                            </m:r>
                          </m:e>
                          <m:sub>
                            <m:r>
                              <a:rPr lang="de-DE" i="1">
                                <a:solidFill>
                                  <a:srgbClr val="000000"/>
                                </a:solidFill>
                                <a:latin typeface="Cambria Math" panose="02040503050406030204" pitchFamily="18" charset="0"/>
                              </a:rPr>
                              <m:t>h𝑖𝑛</m:t>
                            </m:r>
                          </m:sub>
                        </m:sSub>
                        <m:r>
                          <a:rPr lang="de-DE" b="0" i="1" smtClean="0">
                            <a:solidFill>
                              <a:srgbClr val="000000"/>
                            </a:solidFill>
                            <a:latin typeface="Cambria Math" panose="02040503050406030204" pitchFamily="18" charset="0"/>
                          </a:rPr>
                          <m:t>−</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𝑈</m:t>
                            </m:r>
                          </m:e>
                          <m:sub>
                            <m:r>
                              <a:rPr lang="de-DE" i="1">
                                <a:solidFill>
                                  <a:srgbClr val="000000"/>
                                </a:solidFill>
                                <a:latin typeface="Cambria Math" panose="02040503050406030204" pitchFamily="18" charset="0"/>
                              </a:rPr>
                              <m:t>𝑟</m:t>
                            </m:r>
                            <m:r>
                              <a:rPr lang="de-DE" i="1">
                                <a:solidFill>
                                  <a:srgbClr val="000000"/>
                                </a:solidFill>
                                <a:latin typeface="Cambria Math" panose="02040503050406030204" pitchFamily="18" charset="0"/>
                              </a:rPr>
                              <m:t>ü</m:t>
                            </m:r>
                            <m:r>
                              <a:rPr lang="de-DE" i="1">
                                <a:solidFill>
                                  <a:srgbClr val="000000"/>
                                </a:solidFill>
                                <a:latin typeface="Cambria Math" panose="02040503050406030204" pitchFamily="18" charset="0"/>
                              </a:rPr>
                              <m:t>𝑐𝑘</m:t>
                            </m:r>
                          </m:sub>
                        </m:sSub>
                      </m:den>
                    </m:f>
                    <m:r>
                      <a:rPr lang="de-DE" b="0" i="1" smtClean="0">
                        <a:solidFill>
                          <a:srgbClr val="000000"/>
                        </a:solidFill>
                        <a:latin typeface="Cambria Math" panose="02040503050406030204" pitchFamily="18" charset="0"/>
                      </a:rPr>
                      <m:t>=</m:t>
                    </m:r>
                    <m:f>
                      <m:fPr>
                        <m:ctrlPr>
                          <a:rPr lang="de-DE" b="0" i="1" smtClean="0">
                            <a:solidFill>
                              <a:srgbClr val="000000"/>
                            </a:solidFill>
                            <a:latin typeface="Cambria Math" panose="02040503050406030204" pitchFamily="18" charset="0"/>
                          </a:rPr>
                        </m:ctrlPr>
                      </m:fPr>
                      <m:num>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𝑈</m:t>
                            </m:r>
                          </m:e>
                          <m:sub>
                            <m:r>
                              <a:rPr lang="de-DE" b="0" i="1" smtClean="0">
                                <a:solidFill>
                                  <a:srgbClr val="000000"/>
                                </a:solidFill>
                                <a:latin typeface="Cambria Math" panose="02040503050406030204" pitchFamily="18" charset="0"/>
                              </a:rPr>
                              <m:t>𝑚𝑎𝑥</m:t>
                            </m:r>
                          </m:sub>
                        </m:sSub>
                      </m:num>
                      <m:den>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𝑈</m:t>
                            </m:r>
                          </m:e>
                          <m:sub>
                            <m:r>
                              <a:rPr lang="de-DE" b="0" i="1" smtClean="0">
                                <a:solidFill>
                                  <a:srgbClr val="000000"/>
                                </a:solidFill>
                                <a:latin typeface="Cambria Math" panose="02040503050406030204" pitchFamily="18" charset="0"/>
                              </a:rPr>
                              <m:t>𝑚𝑖𝑛</m:t>
                            </m:r>
                          </m:sub>
                        </m:sSub>
                      </m:den>
                    </m:f>
                    <m:r>
                      <a:rPr lang="de-DE" b="0" i="1" smtClean="0">
                        <a:solidFill>
                          <a:srgbClr val="000000"/>
                        </a:solidFill>
                        <a:latin typeface="Cambria Math" panose="02040503050406030204" pitchFamily="18" charset="0"/>
                      </a:rPr>
                      <m:t>=</m:t>
                    </m:r>
                    <m:f>
                      <m:fPr>
                        <m:ctrlPr>
                          <a:rPr lang="de-DE" b="0" i="1" smtClean="0">
                            <a:solidFill>
                              <a:srgbClr val="000000"/>
                            </a:solidFill>
                            <a:latin typeface="Cambria Math" panose="02040503050406030204" pitchFamily="18" charset="0"/>
                          </a:rPr>
                        </m:ctrlPr>
                      </m:fPr>
                      <m:num>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𝑍</m:t>
                            </m:r>
                          </m:e>
                          <m:sub>
                            <m:r>
                              <a:rPr lang="de-DE" b="0" i="1" smtClean="0">
                                <a:solidFill>
                                  <a:srgbClr val="000000"/>
                                </a:solidFill>
                                <a:latin typeface="Cambria Math" panose="02040503050406030204" pitchFamily="18" charset="0"/>
                              </a:rPr>
                              <m:t>1</m:t>
                            </m:r>
                          </m:sub>
                        </m:sSub>
                      </m:num>
                      <m:den>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𝑍</m:t>
                            </m:r>
                          </m:e>
                          <m:sub>
                            <m:r>
                              <a:rPr lang="de-DE" b="0" i="1" smtClean="0">
                                <a:solidFill>
                                  <a:srgbClr val="000000"/>
                                </a:solidFill>
                                <a:latin typeface="Cambria Math" panose="02040503050406030204" pitchFamily="18" charset="0"/>
                              </a:rPr>
                              <m:t>2</m:t>
                            </m:r>
                          </m:sub>
                        </m:sSub>
                      </m:den>
                    </m:f>
                  </m:oMath>
                </a14:m>
                <a:r>
                  <a:rPr lang="de-DE" b="1" dirty="0">
                    <a:solidFill>
                      <a:srgbClr val="000000"/>
                    </a:solidFill>
                  </a:rPr>
                  <a:t> </a:t>
                </a:r>
                <a:r>
                  <a:rPr lang="de-DE" sz="1400" b="1" dirty="0">
                    <a:solidFill>
                      <a:srgbClr val="000000"/>
                    </a:solidFill>
                  </a:rPr>
                  <a:t>, wobei Z</a:t>
                </a:r>
                <a:r>
                  <a:rPr lang="de-DE" sz="1400" b="1" baseline="-25000" dirty="0">
                    <a:solidFill>
                      <a:srgbClr val="000000"/>
                    </a:solidFill>
                  </a:rPr>
                  <a:t>1</a:t>
                </a:r>
                <a:r>
                  <a:rPr lang="de-DE" sz="1400" b="1" dirty="0">
                    <a:solidFill>
                      <a:srgbClr val="000000"/>
                    </a:solidFill>
                  </a:rPr>
                  <a:t> der jeweils höhere Wert beider Impedanzen ist</a:t>
                </a:r>
                <a:endParaRPr lang="de-DE" sz="1200" b="1" baseline="-25000" dirty="0">
                  <a:solidFill>
                    <a:srgbClr val="000000"/>
                  </a:solidFill>
                </a:endParaRPr>
              </a:p>
            </p:txBody>
          </p:sp>
        </mc:Choice>
        <mc:Fallback>
          <p:sp>
            <p:nvSpPr>
              <p:cNvPr id="10" name="Inhaltsplatzhalter 4"/>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4"/>
                <a:stretch>
                  <a:fillRect l="-1283" r="-875" b="-3514"/>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5"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024" name="Gruppieren 1023">
            <a:extLst>
              <a:ext uri="{FF2B5EF4-FFF2-40B4-BE49-F238E27FC236}">
                <a16:creationId xmlns:a16="http://schemas.microsoft.com/office/drawing/2014/main" id="{610ADF52-D7A9-1479-0870-A223DD0BDEF0}"/>
              </a:ext>
            </a:extLst>
          </p:cNvPr>
          <p:cNvGrpSpPr/>
          <p:nvPr/>
        </p:nvGrpSpPr>
        <p:grpSpPr>
          <a:xfrm>
            <a:off x="4337958" y="1177372"/>
            <a:ext cx="6308531" cy="2155265"/>
            <a:chOff x="275404" y="3398065"/>
            <a:chExt cx="6308531" cy="2155265"/>
          </a:xfrm>
        </p:grpSpPr>
        <p:cxnSp>
          <p:nvCxnSpPr>
            <p:cNvPr id="7" name="Gerader Verbinder 6">
              <a:extLst>
                <a:ext uri="{FF2B5EF4-FFF2-40B4-BE49-F238E27FC236}">
                  <a16:creationId xmlns:a16="http://schemas.microsoft.com/office/drawing/2014/main" id="{0A93EF78-CE75-6AA3-0615-9705F652A48C}"/>
                </a:ext>
              </a:extLst>
            </p:cNvPr>
            <p:cNvCxnSpPr/>
            <p:nvPr/>
          </p:nvCxnSpPr>
          <p:spPr>
            <a:xfrm flipH="1">
              <a:off x="968305" y="4542818"/>
              <a:ext cx="561563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0D487859-2B32-5F77-22CE-3DE0838FD6AE}"/>
                </a:ext>
              </a:extLst>
            </p:cNvPr>
            <p:cNvGrpSpPr/>
            <p:nvPr/>
          </p:nvGrpSpPr>
          <p:grpSpPr>
            <a:xfrm>
              <a:off x="992102" y="4076293"/>
              <a:ext cx="3339088" cy="893272"/>
              <a:chOff x="992102" y="4076293"/>
              <a:chExt cx="3339088" cy="893272"/>
            </a:xfrm>
          </p:grpSpPr>
          <p:grpSp>
            <p:nvGrpSpPr>
              <p:cNvPr id="9" name="Gruppieren 8">
                <a:extLst>
                  <a:ext uri="{FF2B5EF4-FFF2-40B4-BE49-F238E27FC236}">
                    <a16:creationId xmlns:a16="http://schemas.microsoft.com/office/drawing/2014/main" id="{779B114D-56EE-0C28-E1EC-EA846594AE82}"/>
                  </a:ext>
                </a:extLst>
              </p:cNvPr>
              <p:cNvGrpSpPr/>
              <p:nvPr/>
            </p:nvGrpSpPr>
            <p:grpSpPr>
              <a:xfrm>
                <a:off x="2091193" y="4076293"/>
                <a:ext cx="2239997" cy="893272"/>
                <a:chOff x="1229734" y="4169917"/>
                <a:chExt cx="3958650" cy="690924"/>
              </a:xfrm>
            </p:grpSpPr>
            <p:sp>
              <p:nvSpPr>
                <p:cNvPr id="15" name="Freihandform 28">
                  <a:extLst>
                    <a:ext uri="{FF2B5EF4-FFF2-40B4-BE49-F238E27FC236}">
                      <a16:creationId xmlns:a16="http://schemas.microsoft.com/office/drawing/2014/main" id="{A33B5DFA-8FC8-AFFF-7C47-6DB024C81AB6}"/>
                    </a:ext>
                  </a:extLst>
                </p:cNvPr>
                <p:cNvSpPr/>
                <p:nvPr/>
              </p:nvSpPr>
              <p:spPr>
                <a:xfrm>
                  <a:off x="1229734"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29">
                  <a:extLst>
                    <a:ext uri="{FF2B5EF4-FFF2-40B4-BE49-F238E27FC236}">
                      <a16:creationId xmlns:a16="http://schemas.microsoft.com/office/drawing/2014/main" id="{AEAB3092-E0B7-FA61-0EC6-C7A2A22198A1}"/>
                    </a:ext>
                  </a:extLst>
                </p:cNvPr>
                <p:cNvSpPr/>
                <p:nvPr/>
              </p:nvSpPr>
              <p:spPr>
                <a:xfrm flipV="1">
                  <a:off x="3204166"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Freihandform 32">
                <a:extLst>
                  <a:ext uri="{FF2B5EF4-FFF2-40B4-BE49-F238E27FC236}">
                    <a16:creationId xmlns:a16="http://schemas.microsoft.com/office/drawing/2014/main" id="{ABF32FB6-81F9-BE6E-9897-654589A210E2}"/>
                  </a:ext>
                </a:extLst>
              </p:cNvPr>
              <p:cNvSpPr/>
              <p:nvPr/>
            </p:nvSpPr>
            <p:spPr>
              <a:xfrm flipV="1">
                <a:off x="992102" y="4076293"/>
                <a:ext cx="1122767" cy="89327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65FE8B43-6706-8FFD-C9E5-33EEAB3B980E}"/>
                </a:ext>
              </a:extLst>
            </p:cNvPr>
            <p:cNvGrpSpPr/>
            <p:nvPr/>
          </p:nvGrpSpPr>
          <p:grpSpPr>
            <a:xfrm>
              <a:off x="4343938" y="4370364"/>
              <a:ext cx="2239997" cy="344759"/>
              <a:chOff x="1229734" y="4169917"/>
              <a:chExt cx="3958650" cy="690924"/>
            </a:xfrm>
          </p:grpSpPr>
          <p:sp>
            <p:nvSpPr>
              <p:cNvPr id="18" name="Freihandform 34">
                <a:extLst>
                  <a:ext uri="{FF2B5EF4-FFF2-40B4-BE49-F238E27FC236}">
                    <a16:creationId xmlns:a16="http://schemas.microsoft.com/office/drawing/2014/main" id="{2EC6527B-F8B8-8628-38A8-AB4D9A243064}"/>
                  </a:ext>
                </a:extLst>
              </p:cNvPr>
              <p:cNvSpPr/>
              <p:nvPr/>
            </p:nvSpPr>
            <p:spPr>
              <a:xfrm>
                <a:off x="1229734"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35">
                <a:extLst>
                  <a:ext uri="{FF2B5EF4-FFF2-40B4-BE49-F238E27FC236}">
                    <a16:creationId xmlns:a16="http://schemas.microsoft.com/office/drawing/2014/main" id="{20759FC6-B293-E309-DFA0-3743EE9EA364}"/>
                  </a:ext>
                </a:extLst>
              </p:cNvPr>
              <p:cNvSpPr/>
              <p:nvPr/>
            </p:nvSpPr>
            <p:spPr>
              <a:xfrm flipV="1">
                <a:off x="3204166"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0" name="Gerader Verbinder 19">
              <a:extLst>
                <a:ext uri="{FF2B5EF4-FFF2-40B4-BE49-F238E27FC236}">
                  <a16:creationId xmlns:a16="http://schemas.microsoft.com/office/drawing/2014/main" id="{49D4F7E6-2B38-F9E0-3284-39B86A1BE861}"/>
                </a:ext>
              </a:extLst>
            </p:cNvPr>
            <p:cNvCxnSpPr/>
            <p:nvPr/>
          </p:nvCxnSpPr>
          <p:spPr>
            <a:xfrm>
              <a:off x="4331190" y="3577294"/>
              <a:ext cx="0" cy="188750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179987D9-FE05-5DB2-1C72-CFF2F5331A87}"/>
                </a:ext>
              </a:extLst>
            </p:cNvPr>
            <p:cNvGrpSpPr/>
            <p:nvPr/>
          </p:nvGrpSpPr>
          <p:grpSpPr>
            <a:xfrm>
              <a:off x="985814" y="4354462"/>
              <a:ext cx="3339088" cy="344759"/>
              <a:chOff x="992102" y="4076293"/>
              <a:chExt cx="3339088" cy="893272"/>
            </a:xfrm>
          </p:grpSpPr>
          <p:grpSp>
            <p:nvGrpSpPr>
              <p:cNvPr id="22" name="Gruppieren 21">
                <a:extLst>
                  <a:ext uri="{FF2B5EF4-FFF2-40B4-BE49-F238E27FC236}">
                    <a16:creationId xmlns:a16="http://schemas.microsoft.com/office/drawing/2014/main" id="{2EB19482-CF3E-0453-94E0-3795BC5A1A8E}"/>
                  </a:ext>
                </a:extLst>
              </p:cNvPr>
              <p:cNvGrpSpPr/>
              <p:nvPr/>
            </p:nvGrpSpPr>
            <p:grpSpPr>
              <a:xfrm>
                <a:off x="2091193" y="4076293"/>
                <a:ext cx="2239997" cy="893272"/>
                <a:chOff x="1229734" y="4169917"/>
                <a:chExt cx="3958650" cy="690924"/>
              </a:xfrm>
            </p:grpSpPr>
            <p:sp>
              <p:nvSpPr>
                <p:cNvPr id="24" name="Freihandform 43">
                  <a:extLst>
                    <a:ext uri="{FF2B5EF4-FFF2-40B4-BE49-F238E27FC236}">
                      <a16:creationId xmlns:a16="http://schemas.microsoft.com/office/drawing/2014/main" id="{FA10B9D0-8F8E-C273-EE00-1F50AFC42033}"/>
                    </a:ext>
                  </a:extLst>
                </p:cNvPr>
                <p:cNvSpPr/>
                <p:nvPr/>
              </p:nvSpPr>
              <p:spPr>
                <a:xfrm>
                  <a:off x="1229734"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44">
                  <a:extLst>
                    <a:ext uri="{FF2B5EF4-FFF2-40B4-BE49-F238E27FC236}">
                      <a16:creationId xmlns:a16="http://schemas.microsoft.com/office/drawing/2014/main" id="{24F229F0-0D38-A45D-FADC-062D4250018F}"/>
                    </a:ext>
                  </a:extLst>
                </p:cNvPr>
                <p:cNvSpPr/>
                <p:nvPr/>
              </p:nvSpPr>
              <p:spPr>
                <a:xfrm flipV="1">
                  <a:off x="3204166"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Freihandform 42">
                <a:extLst>
                  <a:ext uri="{FF2B5EF4-FFF2-40B4-BE49-F238E27FC236}">
                    <a16:creationId xmlns:a16="http://schemas.microsoft.com/office/drawing/2014/main" id="{3168ED71-DF86-3F03-F1A3-5C2B00993110}"/>
                  </a:ext>
                </a:extLst>
              </p:cNvPr>
              <p:cNvSpPr/>
              <p:nvPr/>
            </p:nvSpPr>
            <p:spPr>
              <a:xfrm flipV="1">
                <a:off x="992102" y="4076293"/>
                <a:ext cx="1122767" cy="89327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a:extLst>
                <a:ext uri="{FF2B5EF4-FFF2-40B4-BE49-F238E27FC236}">
                  <a16:creationId xmlns:a16="http://schemas.microsoft.com/office/drawing/2014/main" id="{82D59A7B-3D44-66C7-2D1C-EBAF940E4F8A}"/>
                </a:ext>
              </a:extLst>
            </p:cNvPr>
            <p:cNvGrpSpPr/>
            <p:nvPr/>
          </p:nvGrpSpPr>
          <p:grpSpPr>
            <a:xfrm>
              <a:off x="991541" y="4280168"/>
              <a:ext cx="3327264" cy="510319"/>
              <a:chOff x="991541" y="4280168"/>
              <a:chExt cx="3327264" cy="510319"/>
            </a:xfrm>
          </p:grpSpPr>
          <p:grpSp>
            <p:nvGrpSpPr>
              <p:cNvPr id="27" name="Gruppieren 26">
                <a:extLst>
                  <a:ext uri="{FF2B5EF4-FFF2-40B4-BE49-F238E27FC236}">
                    <a16:creationId xmlns:a16="http://schemas.microsoft.com/office/drawing/2014/main" id="{0DA79184-33AA-122E-DB7F-C72279DE6435}"/>
                  </a:ext>
                </a:extLst>
              </p:cNvPr>
              <p:cNvGrpSpPr/>
              <p:nvPr/>
            </p:nvGrpSpPr>
            <p:grpSpPr>
              <a:xfrm rot="10800000">
                <a:off x="2078808" y="4289897"/>
                <a:ext cx="2239997" cy="500463"/>
                <a:chOff x="1229734" y="4169917"/>
                <a:chExt cx="3958650" cy="690924"/>
              </a:xfrm>
            </p:grpSpPr>
            <p:sp>
              <p:nvSpPr>
                <p:cNvPr id="29" name="Freihandform 48">
                  <a:extLst>
                    <a:ext uri="{FF2B5EF4-FFF2-40B4-BE49-F238E27FC236}">
                      <a16:creationId xmlns:a16="http://schemas.microsoft.com/office/drawing/2014/main" id="{3D54B8F4-3CE4-A8CB-5136-E1876CEDC99E}"/>
                    </a:ext>
                  </a:extLst>
                </p:cNvPr>
                <p:cNvSpPr/>
                <p:nvPr/>
              </p:nvSpPr>
              <p:spPr>
                <a:xfrm>
                  <a:off x="1229734"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49">
                  <a:extLst>
                    <a:ext uri="{FF2B5EF4-FFF2-40B4-BE49-F238E27FC236}">
                      <a16:creationId xmlns:a16="http://schemas.microsoft.com/office/drawing/2014/main" id="{ECCF70EE-05C3-874F-BE09-867EAA7E35DF}"/>
                    </a:ext>
                  </a:extLst>
                </p:cNvPr>
                <p:cNvSpPr/>
                <p:nvPr/>
              </p:nvSpPr>
              <p:spPr>
                <a:xfrm flipV="1">
                  <a:off x="3204166"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Freihandform 47">
                <a:extLst>
                  <a:ext uri="{FF2B5EF4-FFF2-40B4-BE49-F238E27FC236}">
                    <a16:creationId xmlns:a16="http://schemas.microsoft.com/office/drawing/2014/main" id="{485E1F74-3318-1B48-8CC3-0944073AB485}"/>
                  </a:ext>
                </a:extLst>
              </p:cNvPr>
              <p:cNvSpPr/>
              <p:nvPr/>
            </p:nvSpPr>
            <p:spPr>
              <a:xfrm rot="10800000">
                <a:off x="991541" y="4280168"/>
                <a:ext cx="1122767" cy="51031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3C53D167-4770-2190-9AFD-482AF64A6DC6}"/>
                </a:ext>
              </a:extLst>
            </p:cNvPr>
            <p:cNvGrpSpPr/>
            <p:nvPr/>
          </p:nvGrpSpPr>
          <p:grpSpPr>
            <a:xfrm>
              <a:off x="968305" y="3802762"/>
              <a:ext cx="3369732" cy="549113"/>
              <a:chOff x="968305" y="3802762"/>
              <a:chExt cx="3369732" cy="549113"/>
            </a:xfrm>
          </p:grpSpPr>
          <p:grpSp>
            <p:nvGrpSpPr>
              <p:cNvPr id="32" name="Gruppieren 31">
                <a:extLst>
                  <a:ext uri="{FF2B5EF4-FFF2-40B4-BE49-F238E27FC236}">
                    <a16:creationId xmlns:a16="http://schemas.microsoft.com/office/drawing/2014/main" id="{3D583CCD-9B7A-0DF1-944F-516E2962F0E7}"/>
                  </a:ext>
                </a:extLst>
              </p:cNvPr>
              <p:cNvGrpSpPr/>
              <p:nvPr/>
            </p:nvGrpSpPr>
            <p:grpSpPr>
              <a:xfrm flipV="1">
                <a:off x="968305" y="3806034"/>
                <a:ext cx="2268770" cy="545841"/>
                <a:chOff x="504097" y="3823472"/>
                <a:chExt cx="4330575" cy="1390553"/>
              </a:xfrm>
            </p:grpSpPr>
            <p:grpSp>
              <p:nvGrpSpPr>
                <p:cNvPr id="35" name="Gruppieren 34">
                  <a:extLst>
                    <a:ext uri="{FF2B5EF4-FFF2-40B4-BE49-F238E27FC236}">
                      <a16:creationId xmlns:a16="http://schemas.microsoft.com/office/drawing/2014/main" id="{65060636-4425-637A-20CE-ED03ACBF3264}"/>
                    </a:ext>
                  </a:extLst>
                </p:cNvPr>
                <p:cNvGrpSpPr/>
                <p:nvPr/>
              </p:nvGrpSpPr>
              <p:grpSpPr>
                <a:xfrm rot="10800000">
                  <a:off x="1575881" y="3823473"/>
                  <a:ext cx="2261208" cy="1390552"/>
                  <a:chOff x="1229734" y="4169917"/>
                  <a:chExt cx="3958650" cy="690924"/>
                </a:xfrm>
              </p:grpSpPr>
              <p:sp>
                <p:nvSpPr>
                  <p:cNvPr id="38" name="Freihandform 54">
                    <a:extLst>
                      <a:ext uri="{FF2B5EF4-FFF2-40B4-BE49-F238E27FC236}">
                        <a16:creationId xmlns:a16="http://schemas.microsoft.com/office/drawing/2014/main" id="{F10486BF-4AAE-E26E-C04E-3B3A82562A73}"/>
                      </a:ext>
                    </a:extLst>
                  </p:cNvPr>
                  <p:cNvSpPr/>
                  <p:nvPr/>
                </p:nvSpPr>
                <p:spPr>
                  <a:xfrm>
                    <a:off x="1229734"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55">
                    <a:extLst>
                      <a:ext uri="{FF2B5EF4-FFF2-40B4-BE49-F238E27FC236}">
                        <a16:creationId xmlns:a16="http://schemas.microsoft.com/office/drawing/2014/main" id="{12CA4CFA-DF7A-522F-61E8-5EE7E69AA892}"/>
                      </a:ext>
                    </a:extLst>
                  </p:cNvPr>
                  <p:cNvSpPr/>
                  <p:nvPr/>
                </p:nvSpPr>
                <p:spPr>
                  <a:xfrm flipV="1">
                    <a:off x="3204166"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Freihandform 53">
                  <a:extLst>
                    <a:ext uri="{FF2B5EF4-FFF2-40B4-BE49-F238E27FC236}">
                      <a16:creationId xmlns:a16="http://schemas.microsoft.com/office/drawing/2014/main" id="{B8E9B69E-7868-1A5F-BD03-18DAEA873C3B}"/>
                    </a:ext>
                  </a:extLst>
                </p:cNvPr>
                <p:cNvSpPr/>
                <p:nvPr/>
              </p:nvSpPr>
              <p:spPr>
                <a:xfrm rot="10800000" flipV="1">
                  <a:off x="3834319" y="3823473"/>
                  <a:ext cx="1000353" cy="138802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59">
                  <a:extLst>
                    <a:ext uri="{FF2B5EF4-FFF2-40B4-BE49-F238E27FC236}">
                      <a16:creationId xmlns:a16="http://schemas.microsoft.com/office/drawing/2014/main" id="{B51DBE0F-FEE7-6143-B420-143B23917380}"/>
                    </a:ext>
                  </a:extLst>
                </p:cNvPr>
                <p:cNvSpPr/>
                <p:nvPr/>
              </p:nvSpPr>
              <p:spPr>
                <a:xfrm rot="10800000" flipH="1" flipV="1">
                  <a:off x="504097" y="3823472"/>
                  <a:ext cx="1074553" cy="138802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3" name="Freihandform 76">
                <a:extLst>
                  <a:ext uri="{FF2B5EF4-FFF2-40B4-BE49-F238E27FC236}">
                    <a16:creationId xmlns:a16="http://schemas.microsoft.com/office/drawing/2014/main" id="{F088E0EC-6298-2CFB-7677-C69B2B8A87B9}"/>
                  </a:ext>
                </a:extLst>
              </p:cNvPr>
              <p:cNvSpPr/>
              <p:nvPr/>
            </p:nvSpPr>
            <p:spPr>
              <a:xfrm rot="10800000">
                <a:off x="3772464" y="3802762"/>
                <a:ext cx="565573" cy="54484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77">
                <a:extLst>
                  <a:ext uri="{FF2B5EF4-FFF2-40B4-BE49-F238E27FC236}">
                    <a16:creationId xmlns:a16="http://schemas.microsoft.com/office/drawing/2014/main" id="{B402713B-BA16-311C-4C1C-7801A8397621}"/>
                  </a:ext>
                </a:extLst>
              </p:cNvPr>
              <p:cNvSpPr/>
              <p:nvPr/>
            </p:nvSpPr>
            <p:spPr>
              <a:xfrm rot="10800000" flipH="1">
                <a:off x="3247462" y="3806351"/>
                <a:ext cx="540123" cy="54484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0" name="Gruppieren 39">
              <a:extLst>
                <a:ext uri="{FF2B5EF4-FFF2-40B4-BE49-F238E27FC236}">
                  <a16:creationId xmlns:a16="http://schemas.microsoft.com/office/drawing/2014/main" id="{BDB2401B-82E0-EAD2-D92E-F8C5ED6A8FF9}"/>
                </a:ext>
              </a:extLst>
            </p:cNvPr>
            <p:cNvGrpSpPr/>
            <p:nvPr/>
          </p:nvGrpSpPr>
          <p:grpSpPr>
            <a:xfrm>
              <a:off x="992101" y="4695845"/>
              <a:ext cx="3314068" cy="567734"/>
              <a:chOff x="992101" y="4695845"/>
              <a:chExt cx="3314068" cy="567734"/>
            </a:xfrm>
          </p:grpSpPr>
          <p:grpSp>
            <p:nvGrpSpPr>
              <p:cNvPr id="41" name="Gruppieren 40">
                <a:extLst>
                  <a:ext uri="{FF2B5EF4-FFF2-40B4-BE49-F238E27FC236}">
                    <a16:creationId xmlns:a16="http://schemas.microsoft.com/office/drawing/2014/main" id="{28D1C7CD-8581-C71E-29C5-2B8FA821CFEA}"/>
                  </a:ext>
                </a:extLst>
              </p:cNvPr>
              <p:cNvGrpSpPr/>
              <p:nvPr/>
            </p:nvGrpSpPr>
            <p:grpSpPr>
              <a:xfrm>
                <a:off x="992101" y="4698933"/>
                <a:ext cx="2244974" cy="564646"/>
                <a:chOff x="504097" y="3823472"/>
                <a:chExt cx="4330575" cy="1390553"/>
              </a:xfrm>
            </p:grpSpPr>
            <p:grpSp>
              <p:nvGrpSpPr>
                <p:cNvPr id="44" name="Gruppieren 43">
                  <a:extLst>
                    <a:ext uri="{FF2B5EF4-FFF2-40B4-BE49-F238E27FC236}">
                      <a16:creationId xmlns:a16="http://schemas.microsoft.com/office/drawing/2014/main" id="{ADC7DCBA-DA4F-2801-7305-1C75E4DB0F4C}"/>
                    </a:ext>
                  </a:extLst>
                </p:cNvPr>
                <p:cNvGrpSpPr/>
                <p:nvPr/>
              </p:nvGrpSpPr>
              <p:grpSpPr>
                <a:xfrm rot="10800000">
                  <a:off x="1575881" y="3823473"/>
                  <a:ext cx="2261208" cy="1390552"/>
                  <a:chOff x="1229734" y="4169917"/>
                  <a:chExt cx="3958650" cy="690924"/>
                </a:xfrm>
              </p:grpSpPr>
              <p:sp>
                <p:nvSpPr>
                  <p:cNvPr id="47" name="Freihandform 72">
                    <a:extLst>
                      <a:ext uri="{FF2B5EF4-FFF2-40B4-BE49-F238E27FC236}">
                        <a16:creationId xmlns:a16="http://schemas.microsoft.com/office/drawing/2014/main" id="{FAE558CE-893F-C393-1FCB-2CA369F540BA}"/>
                      </a:ext>
                    </a:extLst>
                  </p:cNvPr>
                  <p:cNvSpPr/>
                  <p:nvPr/>
                </p:nvSpPr>
                <p:spPr>
                  <a:xfrm>
                    <a:off x="1229734"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73">
                    <a:extLst>
                      <a:ext uri="{FF2B5EF4-FFF2-40B4-BE49-F238E27FC236}">
                        <a16:creationId xmlns:a16="http://schemas.microsoft.com/office/drawing/2014/main" id="{73649BFF-C94A-060E-D68E-633295FB8D0A}"/>
                      </a:ext>
                    </a:extLst>
                  </p:cNvPr>
                  <p:cNvSpPr/>
                  <p:nvPr/>
                </p:nvSpPr>
                <p:spPr>
                  <a:xfrm flipV="1">
                    <a:off x="3204166" y="4169917"/>
                    <a:ext cx="1984218"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5" name="Freihandform 70">
                  <a:extLst>
                    <a:ext uri="{FF2B5EF4-FFF2-40B4-BE49-F238E27FC236}">
                      <a16:creationId xmlns:a16="http://schemas.microsoft.com/office/drawing/2014/main" id="{91BDC485-C09D-23C3-578E-F579871C5106}"/>
                    </a:ext>
                  </a:extLst>
                </p:cNvPr>
                <p:cNvSpPr/>
                <p:nvPr/>
              </p:nvSpPr>
              <p:spPr>
                <a:xfrm rot="10800000" flipV="1">
                  <a:off x="3834319" y="3823473"/>
                  <a:ext cx="1000353" cy="138802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71">
                  <a:extLst>
                    <a:ext uri="{FF2B5EF4-FFF2-40B4-BE49-F238E27FC236}">
                      <a16:creationId xmlns:a16="http://schemas.microsoft.com/office/drawing/2014/main" id="{9288A043-D560-CDF4-6C3B-F59E9DBBFCF5}"/>
                    </a:ext>
                  </a:extLst>
                </p:cNvPr>
                <p:cNvSpPr/>
                <p:nvPr/>
              </p:nvSpPr>
              <p:spPr>
                <a:xfrm rot="10800000" flipH="1" flipV="1">
                  <a:off x="504097" y="3823472"/>
                  <a:ext cx="1074553" cy="138802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2" name="Freihandform 82">
                <a:extLst>
                  <a:ext uri="{FF2B5EF4-FFF2-40B4-BE49-F238E27FC236}">
                    <a16:creationId xmlns:a16="http://schemas.microsoft.com/office/drawing/2014/main" id="{7CF41872-9F61-1E68-3115-B0884AA36BC8}"/>
                  </a:ext>
                </a:extLst>
              </p:cNvPr>
              <p:cNvSpPr/>
              <p:nvPr/>
            </p:nvSpPr>
            <p:spPr>
              <a:xfrm rot="10800000" flipV="1">
                <a:off x="3787585" y="4695845"/>
                <a:ext cx="518584" cy="56361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83">
                <a:extLst>
                  <a:ext uri="{FF2B5EF4-FFF2-40B4-BE49-F238E27FC236}">
                    <a16:creationId xmlns:a16="http://schemas.microsoft.com/office/drawing/2014/main" id="{7AA4C847-969A-D863-1988-0BF1BE10BFA5}"/>
                  </a:ext>
                </a:extLst>
              </p:cNvPr>
              <p:cNvSpPr/>
              <p:nvPr/>
            </p:nvSpPr>
            <p:spPr>
              <a:xfrm rot="10800000" flipH="1" flipV="1">
                <a:off x="3227624" y="4697371"/>
                <a:ext cx="557049" cy="56361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9" name="Textfeld 48">
              <a:extLst>
                <a:ext uri="{FF2B5EF4-FFF2-40B4-BE49-F238E27FC236}">
                  <a16:creationId xmlns:a16="http://schemas.microsoft.com/office/drawing/2014/main" id="{6E2F7B43-AB4F-4A1A-723D-32DFADE2C238}"/>
                </a:ext>
              </a:extLst>
            </p:cNvPr>
            <p:cNvSpPr txBox="1"/>
            <p:nvPr/>
          </p:nvSpPr>
          <p:spPr>
            <a:xfrm>
              <a:off x="4723102" y="4630000"/>
              <a:ext cx="1165704" cy="923330"/>
            </a:xfrm>
            <a:prstGeom prst="rect">
              <a:avLst/>
            </a:prstGeom>
            <a:noFill/>
          </p:spPr>
          <p:txBody>
            <a:bodyPr wrap="none" rtlCol="0">
              <a:spAutoFit/>
            </a:bodyPr>
            <a:lstStyle/>
            <a:p>
              <a:r>
                <a:rPr lang="de-DE" dirty="0" err="1"/>
                <a:t>U</a:t>
              </a:r>
              <a:r>
                <a:rPr lang="de-DE" baseline="-25000" dirty="0" err="1"/>
                <a:t>hin</a:t>
              </a:r>
              <a:endParaRPr lang="de-DE" baseline="-25000" dirty="0"/>
            </a:p>
            <a:p>
              <a:r>
                <a:rPr lang="de-DE" dirty="0" err="1">
                  <a:solidFill>
                    <a:srgbClr val="FF0000"/>
                  </a:solidFill>
                </a:rPr>
                <a:t>U</a:t>
              </a:r>
              <a:r>
                <a:rPr lang="de-DE" baseline="-25000" dirty="0" err="1">
                  <a:solidFill>
                    <a:srgbClr val="FF0000"/>
                  </a:solidFill>
                </a:rPr>
                <a:t>rück</a:t>
              </a:r>
              <a:endParaRPr lang="de-DE" baseline="-25000" dirty="0">
                <a:solidFill>
                  <a:srgbClr val="FF0000"/>
                </a:solidFill>
              </a:endParaRPr>
            </a:p>
            <a:p>
              <a:r>
                <a:rPr lang="de-DE" dirty="0" err="1">
                  <a:solidFill>
                    <a:srgbClr val="0070C0"/>
                  </a:solidFill>
                </a:rPr>
                <a:t>U</a:t>
              </a:r>
              <a:r>
                <a:rPr lang="de-DE" baseline="-25000" dirty="0" err="1">
                  <a:solidFill>
                    <a:srgbClr val="0070C0"/>
                  </a:solidFill>
                </a:rPr>
                <a:t>hin</a:t>
              </a:r>
              <a:r>
                <a:rPr lang="de-DE" dirty="0">
                  <a:solidFill>
                    <a:srgbClr val="0070C0"/>
                  </a:solidFill>
                </a:rPr>
                <a:t> + </a:t>
              </a:r>
              <a:r>
                <a:rPr lang="de-DE" dirty="0" err="1">
                  <a:solidFill>
                    <a:srgbClr val="0070C0"/>
                  </a:solidFill>
                </a:rPr>
                <a:t>U</a:t>
              </a:r>
              <a:r>
                <a:rPr lang="de-DE" baseline="-25000" dirty="0" err="1">
                  <a:solidFill>
                    <a:srgbClr val="0070C0"/>
                  </a:solidFill>
                </a:rPr>
                <a:t>rück</a:t>
              </a:r>
              <a:endParaRPr lang="de-DE" baseline="-25000" dirty="0">
                <a:solidFill>
                  <a:srgbClr val="0070C0"/>
                </a:solidFill>
              </a:endParaRPr>
            </a:p>
          </p:txBody>
        </p:sp>
        <p:cxnSp>
          <p:nvCxnSpPr>
            <p:cNvPr id="50" name="Gerader Verbinder 49">
              <a:extLst>
                <a:ext uri="{FF2B5EF4-FFF2-40B4-BE49-F238E27FC236}">
                  <a16:creationId xmlns:a16="http://schemas.microsoft.com/office/drawing/2014/main" id="{B6F6B385-2A5F-EEA3-2975-379AC6692FB3}"/>
                </a:ext>
              </a:extLst>
            </p:cNvPr>
            <p:cNvCxnSpPr/>
            <p:nvPr/>
          </p:nvCxnSpPr>
          <p:spPr>
            <a:xfrm flipH="1" flipV="1">
              <a:off x="893310" y="3802762"/>
              <a:ext cx="1519486"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C49B2D1D-D756-BC23-B888-095F770C8AE5}"/>
                </a:ext>
              </a:extLst>
            </p:cNvPr>
            <p:cNvCxnSpPr/>
            <p:nvPr/>
          </p:nvCxnSpPr>
          <p:spPr>
            <a:xfrm flipH="1" flipV="1">
              <a:off x="893310" y="4347609"/>
              <a:ext cx="1519486"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99B9EFBF-83F9-285A-4AF8-3530B9785C77}"/>
                </a:ext>
              </a:extLst>
            </p:cNvPr>
            <p:cNvSpPr txBox="1"/>
            <p:nvPr/>
          </p:nvSpPr>
          <p:spPr>
            <a:xfrm>
              <a:off x="873423" y="3791254"/>
              <a:ext cx="463588" cy="461665"/>
            </a:xfrm>
            <a:prstGeom prst="rect">
              <a:avLst/>
            </a:prstGeom>
            <a:noFill/>
          </p:spPr>
          <p:txBody>
            <a:bodyPr wrap="none" rtlCol="0">
              <a:spAutoFit/>
            </a:bodyPr>
            <a:lstStyle/>
            <a:p>
              <a:r>
                <a:rPr lang="de-DE" sz="1200" dirty="0" err="1"/>
                <a:t>U</a:t>
              </a:r>
              <a:r>
                <a:rPr lang="de-DE" sz="1200" baseline="-25000" dirty="0" err="1"/>
                <a:t>rück</a:t>
              </a:r>
              <a:endParaRPr lang="de-DE" sz="1200" baseline="-25000" dirty="0"/>
            </a:p>
            <a:p>
              <a:endParaRPr lang="de-DE" baseline="-25000" dirty="0">
                <a:solidFill>
                  <a:srgbClr val="FF0000"/>
                </a:solidFill>
              </a:endParaRPr>
            </a:p>
          </p:txBody>
        </p:sp>
        <p:sp>
          <p:nvSpPr>
            <p:cNvPr id="55" name="Textfeld 54">
              <a:extLst>
                <a:ext uri="{FF2B5EF4-FFF2-40B4-BE49-F238E27FC236}">
                  <a16:creationId xmlns:a16="http://schemas.microsoft.com/office/drawing/2014/main" id="{25B5D09A-2DFB-F05F-FD07-25396994ACB8}"/>
                </a:ext>
              </a:extLst>
            </p:cNvPr>
            <p:cNvSpPr txBox="1"/>
            <p:nvPr/>
          </p:nvSpPr>
          <p:spPr>
            <a:xfrm>
              <a:off x="275404" y="3914877"/>
              <a:ext cx="417102" cy="276999"/>
            </a:xfrm>
            <a:prstGeom prst="rect">
              <a:avLst/>
            </a:prstGeom>
            <a:noFill/>
          </p:spPr>
          <p:txBody>
            <a:bodyPr wrap="none" rtlCol="0">
              <a:spAutoFit/>
            </a:bodyPr>
            <a:lstStyle/>
            <a:p>
              <a:r>
                <a:rPr lang="de-DE" sz="1200" dirty="0" err="1"/>
                <a:t>U</a:t>
              </a:r>
              <a:r>
                <a:rPr lang="de-DE" sz="1200" baseline="-25000" dirty="0" err="1"/>
                <a:t>hin</a:t>
              </a:r>
              <a:endParaRPr lang="de-DE" baseline="-25000" dirty="0">
                <a:solidFill>
                  <a:srgbClr val="FF0000"/>
                </a:solidFill>
              </a:endParaRPr>
            </a:p>
          </p:txBody>
        </p:sp>
        <p:cxnSp>
          <p:nvCxnSpPr>
            <p:cNvPr id="56" name="Gerader Verbinder 55">
              <a:extLst>
                <a:ext uri="{FF2B5EF4-FFF2-40B4-BE49-F238E27FC236}">
                  <a16:creationId xmlns:a16="http://schemas.microsoft.com/office/drawing/2014/main" id="{BE80FD42-0E6E-41C6-78F7-2CC33867643B}"/>
                </a:ext>
              </a:extLst>
            </p:cNvPr>
            <p:cNvCxnSpPr/>
            <p:nvPr/>
          </p:nvCxnSpPr>
          <p:spPr>
            <a:xfrm flipH="1" flipV="1">
              <a:off x="692506" y="4072833"/>
              <a:ext cx="159704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B34AF9C8-8180-2580-C6A5-DC48F765075D}"/>
                </a:ext>
              </a:extLst>
            </p:cNvPr>
            <p:cNvCxnSpPr/>
            <p:nvPr/>
          </p:nvCxnSpPr>
          <p:spPr>
            <a:xfrm flipH="1">
              <a:off x="904672" y="3812490"/>
              <a:ext cx="0" cy="243944"/>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7298C9F9-8CD4-DF14-9569-7AF66A81996C}"/>
                </a:ext>
              </a:extLst>
            </p:cNvPr>
            <p:cNvCxnSpPr/>
            <p:nvPr/>
          </p:nvCxnSpPr>
          <p:spPr>
            <a:xfrm flipH="1">
              <a:off x="904672" y="4080877"/>
              <a:ext cx="0" cy="243944"/>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F8D5B991-A1EC-90F0-B59A-60359B13A64A}"/>
                </a:ext>
              </a:extLst>
            </p:cNvPr>
            <p:cNvSpPr txBox="1"/>
            <p:nvPr/>
          </p:nvSpPr>
          <p:spPr>
            <a:xfrm>
              <a:off x="879797" y="4052785"/>
              <a:ext cx="463588" cy="461665"/>
            </a:xfrm>
            <a:prstGeom prst="rect">
              <a:avLst/>
            </a:prstGeom>
            <a:noFill/>
          </p:spPr>
          <p:txBody>
            <a:bodyPr wrap="none" rtlCol="0">
              <a:spAutoFit/>
            </a:bodyPr>
            <a:lstStyle/>
            <a:p>
              <a:r>
                <a:rPr lang="de-DE" sz="1200" dirty="0" err="1"/>
                <a:t>U</a:t>
              </a:r>
              <a:r>
                <a:rPr lang="de-DE" sz="1200" baseline="-25000" dirty="0" err="1"/>
                <a:t>rück</a:t>
              </a:r>
              <a:endParaRPr lang="de-DE" sz="1200" baseline="-25000" dirty="0"/>
            </a:p>
            <a:p>
              <a:endParaRPr lang="de-DE" baseline="-25000" dirty="0">
                <a:solidFill>
                  <a:srgbClr val="FF0000"/>
                </a:solidFill>
              </a:endParaRPr>
            </a:p>
          </p:txBody>
        </p:sp>
        <p:sp>
          <p:nvSpPr>
            <p:cNvPr id="60" name="Textfeld 59">
              <a:extLst>
                <a:ext uri="{FF2B5EF4-FFF2-40B4-BE49-F238E27FC236}">
                  <a16:creationId xmlns:a16="http://schemas.microsoft.com/office/drawing/2014/main" id="{6F7A18E6-DE67-5071-411B-5C9BA391E18D}"/>
                </a:ext>
              </a:extLst>
            </p:cNvPr>
            <p:cNvSpPr txBox="1"/>
            <p:nvPr/>
          </p:nvSpPr>
          <p:spPr>
            <a:xfrm rot="16200000">
              <a:off x="3999492" y="3681316"/>
              <a:ext cx="997389" cy="430887"/>
            </a:xfrm>
            <a:prstGeom prst="rect">
              <a:avLst/>
            </a:prstGeom>
            <a:noFill/>
          </p:spPr>
          <p:txBody>
            <a:bodyPr wrap="none" rtlCol="0">
              <a:spAutoFit/>
            </a:bodyPr>
            <a:lstStyle/>
            <a:p>
              <a:r>
                <a:rPr lang="de-DE" sz="1000" dirty="0"/>
                <a:t>Reflexionsstelle</a:t>
              </a:r>
              <a:endParaRPr lang="de-DE" sz="1000" baseline="-25000" dirty="0"/>
            </a:p>
            <a:p>
              <a:endParaRPr lang="de-DE" baseline="-25000" dirty="0">
                <a:solidFill>
                  <a:srgbClr val="FF0000"/>
                </a:solidFill>
              </a:endParaRPr>
            </a:p>
          </p:txBody>
        </p:sp>
        <p:sp>
          <p:nvSpPr>
            <p:cNvPr id="61" name="Pfeil nach rechts 101">
              <a:extLst>
                <a:ext uri="{FF2B5EF4-FFF2-40B4-BE49-F238E27FC236}">
                  <a16:creationId xmlns:a16="http://schemas.microsoft.com/office/drawing/2014/main" id="{6560DD59-A367-5512-E5DD-940BD34D663D}"/>
                </a:ext>
              </a:extLst>
            </p:cNvPr>
            <p:cNvSpPr/>
            <p:nvPr/>
          </p:nvSpPr>
          <p:spPr>
            <a:xfrm>
              <a:off x="4426161" y="4757331"/>
              <a:ext cx="301558" cy="166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Pfeil nach rechts 105">
              <a:extLst>
                <a:ext uri="{FF2B5EF4-FFF2-40B4-BE49-F238E27FC236}">
                  <a16:creationId xmlns:a16="http://schemas.microsoft.com/office/drawing/2014/main" id="{148BA6CF-7718-ED54-5F40-C2BC5513B2B9}"/>
                </a:ext>
              </a:extLst>
            </p:cNvPr>
            <p:cNvSpPr/>
            <p:nvPr/>
          </p:nvSpPr>
          <p:spPr>
            <a:xfrm rot="10800000">
              <a:off x="4413907" y="5014148"/>
              <a:ext cx="301558" cy="166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B403FE20-B073-123F-B005-2ED481FCD5A9}"/>
                </a:ext>
              </a:extLst>
            </p:cNvPr>
            <p:cNvSpPr/>
            <p:nvPr/>
          </p:nvSpPr>
          <p:spPr>
            <a:xfrm>
              <a:off x="4497555" y="5279488"/>
              <a:ext cx="158866" cy="159861"/>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27" name="Grafik 1026">
            <a:extLst>
              <a:ext uri="{FF2B5EF4-FFF2-40B4-BE49-F238E27FC236}">
                <a16:creationId xmlns:a16="http://schemas.microsoft.com/office/drawing/2014/main" id="{6B0EFB3D-2DB1-E850-E862-E54DA49D8C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1115" y="1329946"/>
            <a:ext cx="4124301" cy="1744198"/>
          </a:xfrm>
          <a:prstGeom prst="rect">
            <a:avLst/>
          </a:prstGeom>
        </p:spPr>
      </p:pic>
      <p:sp>
        <p:nvSpPr>
          <p:cNvPr id="6" name="Textfeld 5">
            <a:extLst>
              <a:ext uri="{FF2B5EF4-FFF2-40B4-BE49-F238E27FC236}">
                <a16:creationId xmlns:a16="http://schemas.microsoft.com/office/drawing/2014/main" id="{F0926905-442C-D2D2-A579-6E9264C919A6}"/>
              </a:ext>
            </a:extLst>
          </p:cNvPr>
          <p:cNvSpPr txBox="1"/>
          <p:nvPr/>
        </p:nvSpPr>
        <p:spPr>
          <a:xfrm>
            <a:off x="1736041" y="1110380"/>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8276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Anpassung, SWR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7" name="Inhaltsplatzhalter 4">
            <a:extLst>
              <a:ext uri="{FF2B5EF4-FFF2-40B4-BE49-F238E27FC236}">
                <a16:creationId xmlns:a16="http://schemas.microsoft.com/office/drawing/2014/main" id="{9D1B7501-CAF5-F842-BBF5-D5D3BDC9F1B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Um eine Sendeantenne an einen Transceiver anzupassen, wird oft</a:t>
            </a:r>
            <a:br>
              <a:rPr lang="de-DE" dirty="0">
                <a:solidFill>
                  <a:srgbClr val="000000"/>
                </a:solidFill>
              </a:rPr>
            </a:br>
            <a:r>
              <a:rPr lang="de-DE" dirty="0">
                <a:solidFill>
                  <a:srgbClr val="000000"/>
                </a:solidFill>
              </a:rPr>
              <a:t>ein Pi-Filter genutzt. Neben der Anpassung der Impedanzen wird</a:t>
            </a:r>
            <a:br>
              <a:rPr lang="de-DE" dirty="0">
                <a:solidFill>
                  <a:srgbClr val="000000"/>
                </a:solidFill>
              </a:rPr>
            </a:br>
            <a:r>
              <a:rPr lang="de-DE" dirty="0">
                <a:solidFill>
                  <a:srgbClr val="000000"/>
                </a:solidFill>
              </a:rPr>
              <a:t>durch den Einsatz auch die Unterdrückung von Oberwellen verbessert.</a:t>
            </a:r>
          </a:p>
          <a:p>
            <a:pPr marL="0" indent="0">
              <a:buNone/>
              <a:defRPr/>
            </a:pPr>
            <a:endParaRPr lang="de-DE" sz="1100" dirty="0">
              <a:solidFill>
                <a:srgbClr val="000000"/>
              </a:solidFill>
            </a:endParaRPr>
          </a:p>
          <a:p>
            <a:pPr marL="0" indent="0">
              <a:buNone/>
              <a:defRPr/>
            </a:pPr>
            <a:endParaRPr lang="de-DE" sz="1100" dirty="0">
              <a:solidFill>
                <a:srgbClr val="000000"/>
              </a:solidFill>
            </a:endParaRPr>
          </a:p>
          <a:p>
            <a:pPr marL="0" indent="0">
              <a:buNone/>
              <a:defRPr/>
            </a:pPr>
            <a:r>
              <a:rPr lang="de-DE" dirty="0">
                <a:solidFill>
                  <a:srgbClr val="000000"/>
                </a:solidFill>
              </a:rPr>
              <a:t>In modernen Transceivern mit Autotuner wird beim Abstimmvorgang zwischen verschiedenen Spulen und Kondensatoren umgeschaltet, bis ein günstiges SWR für die Betriebsfrequenz erreicht wird. Auch wenn diese Autotuner oft in der Lage sind, Antennen mit einem SWR von 3 noch anzupassen, ist Vorsicht geboten, denn es könnten Fehler im Aufbau vorliegen.</a:t>
            </a:r>
          </a:p>
          <a:p>
            <a:pPr marL="0" indent="0">
              <a:buNone/>
              <a:defRPr/>
            </a:pPr>
            <a:r>
              <a:rPr lang="de-DE" dirty="0">
                <a:solidFill>
                  <a:srgbClr val="000000"/>
                </a:solidFill>
              </a:rPr>
              <a:t>Beispiel:</a:t>
            </a:r>
          </a:p>
          <a:p>
            <a:pPr marL="0" indent="0">
              <a:buNone/>
              <a:defRPr/>
            </a:pPr>
            <a:endParaRPr lang="de-DE" dirty="0">
              <a:solidFill>
                <a:srgbClr val="000000"/>
              </a:solidFill>
            </a:endParaRPr>
          </a:p>
        </p:txBody>
      </p:sp>
      <p:pic>
        <p:nvPicPr>
          <p:cNvPr id="9" name="Grafik 8">
            <a:extLst>
              <a:ext uri="{FF2B5EF4-FFF2-40B4-BE49-F238E27FC236}">
                <a16:creationId xmlns:a16="http://schemas.microsoft.com/office/drawing/2014/main" id="{187E5A32-CB5D-05DF-2E1E-D9FB00F46E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4426" y="1246867"/>
            <a:ext cx="1859483" cy="1258213"/>
          </a:xfrm>
          <a:prstGeom prst="rect">
            <a:avLst/>
          </a:prstGeom>
        </p:spPr>
      </p:pic>
      <p:sp>
        <p:nvSpPr>
          <p:cNvPr id="10" name="Textfeld 9">
            <a:extLst>
              <a:ext uri="{FF2B5EF4-FFF2-40B4-BE49-F238E27FC236}">
                <a16:creationId xmlns:a16="http://schemas.microsoft.com/office/drawing/2014/main" id="{644CD9C1-6DB8-2CB9-9B82-26FEAB34CBAA}"/>
              </a:ext>
            </a:extLst>
          </p:cNvPr>
          <p:cNvSpPr txBox="1"/>
          <p:nvPr/>
        </p:nvSpPr>
        <p:spPr>
          <a:xfrm>
            <a:off x="8741916" y="2135749"/>
            <a:ext cx="1149674" cy="246221"/>
          </a:xfrm>
          <a:prstGeom prst="rect">
            <a:avLst/>
          </a:prstGeom>
          <a:noFill/>
        </p:spPr>
        <p:txBody>
          <a:bodyPr wrap="none" rtlCol="0">
            <a:spAutoFit/>
          </a:bodyPr>
          <a:lstStyle/>
          <a:p>
            <a:r>
              <a:rPr lang="de-DE" sz="1000" dirty="0"/>
              <a:t>Bildquelle: BNetzA</a:t>
            </a:r>
          </a:p>
        </p:txBody>
      </p:sp>
      <p:cxnSp>
        <p:nvCxnSpPr>
          <p:cNvPr id="15" name="Gerader Verbinder 14">
            <a:extLst>
              <a:ext uri="{FF2B5EF4-FFF2-40B4-BE49-F238E27FC236}">
                <a16:creationId xmlns:a16="http://schemas.microsoft.com/office/drawing/2014/main" id="{EDEA828E-605C-8428-013A-564888634FF4}"/>
              </a:ext>
            </a:extLst>
          </p:cNvPr>
          <p:cNvCxnSpPr>
            <a:cxnSpLocks/>
          </p:cNvCxnSpPr>
          <p:nvPr/>
        </p:nvCxnSpPr>
        <p:spPr>
          <a:xfrm>
            <a:off x="2029225" y="4570739"/>
            <a:ext cx="4525654" cy="0"/>
          </a:xfrm>
          <a:prstGeom prst="line">
            <a:avLst/>
          </a:prstGeom>
          <a:ln w="3175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A93C93D-E603-B197-83B0-C9E3797E994E}"/>
              </a:ext>
            </a:extLst>
          </p:cNvPr>
          <p:cNvSpPr txBox="1"/>
          <p:nvPr/>
        </p:nvSpPr>
        <p:spPr>
          <a:xfrm>
            <a:off x="1352728" y="4386073"/>
            <a:ext cx="707371" cy="369332"/>
          </a:xfrm>
          <a:prstGeom prst="rect">
            <a:avLst/>
          </a:prstGeom>
          <a:noFill/>
        </p:spPr>
        <p:txBody>
          <a:bodyPr wrap="square" rtlCol="0">
            <a:spAutoFit/>
          </a:bodyPr>
          <a:lstStyle/>
          <a:p>
            <a:r>
              <a:rPr lang="de-DE" dirty="0"/>
              <a:t>TRX</a:t>
            </a:r>
          </a:p>
        </p:txBody>
      </p:sp>
      <p:sp>
        <p:nvSpPr>
          <p:cNvPr id="17" name="Textfeld 16">
            <a:extLst>
              <a:ext uri="{FF2B5EF4-FFF2-40B4-BE49-F238E27FC236}">
                <a16:creationId xmlns:a16="http://schemas.microsoft.com/office/drawing/2014/main" id="{9D54A974-E423-68EF-A255-5F28B836DD2E}"/>
              </a:ext>
            </a:extLst>
          </p:cNvPr>
          <p:cNvSpPr txBox="1"/>
          <p:nvPr/>
        </p:nvSpPr>
        <p:spPr>
          <a:xfrm>
            <a:off x="6677710" y="4386073"/>
            <a:ext cx="647451" cy="369332"/>
          </a:xfrm>
          <a:prstGeom prst="rect">
            <a:avLst/>
          </a:prstGeom>
          <a:noFill/>
        </p:spPr>
        <p:txBody>
          <a:bodyPr wrap="square" rtlCol="0">
            <a:spAutoFit/>
          </a:bodyPr>
          <a:lstStyle/>
          <a:p>
            <a:r>
              <a:rPr lang="de-DE" dirty="0"/>
              <a:t>ANT</a:t>
            </a:r>
            <a:endParaRPr lang="de-DE" sz="1000" dirty="0"/>
          </a:p>
        </p:txBody>
      </p:sp>
      <p:sp>
        <p:nvSpPr>
          <p:cNvPr id="18" name="Textfeld 17">
            <a:extLst>
              <a:ext uri="{FF2B5EF4-FFF2-40B4-BE49-F238E27FC236}">
                <a16:creationId xmlns:a16="http://schemas.microsoft.com/office/drawing/2014/main" id="{67FB4E79-B9D5-7CC1-D57B-C83DB60076A3}"/>
              </a:ext>
            </a:extLst>
          </p:cNvPr>
          <p:cNvSpPr txBox="1"/>
          <p:nvPr/>
        </p:nvSpPr>
        <p:spPr>
          <a:xfrm>
            <a:off x="3481538" y="4198493"/>
            <a:ext cx="2205462" cy="338554"/>
          </a:xfrm>
          <a:prstGeom prst="rect">
            <a:avLst/>
          </a:prstGeom>
          <a:noFill/>
        </p:spPr>
        <p:txBody>
          <a:bodyPr wrap="square" rtlCol="0">
            <a:spAutoFit/>
          </a:bodyPr>
          <a:lstStyle/>
          <a:p>
            <a:r>
              <a:rPr lang="de-DE" sz="1600" dirty="0"/>
              <a:t>Leitungsdämpfung 3dB</a:t>
            </a:r>
          </a:p>
        </p:txBody>
      </p:sp>
      <p:sp>
        <p:nvSpPr>
          <p:cNvPr id="20" name="Textfeld 19">
            <a:extLst>
              <a:ext uri="{FF2B5EF4-FFF2-40B4-BE49-F238E27FC236}">
                <a16:creationId xmlns:a16="http://schemas.microsoft.com/office/drawing/2014/main" id="{3DB85D49-9FBF-B12F-C5D2-54D57DCFDA1A}"/>
              </a:ext>
            </a:extLst>
          </p:cNvPr>
          <p:cNvSpPr txBox="1"/>
          <p:nvPr/>
        </p:nvSpPr>
        <p:spPr>
          <a:xfrm>
            <a:off x="1934952" y="4143417"/>
            <a:ext cx="707371" cy="369332"/>
          </a:xfrm>
          <a:prstGeom prst="rect">
            <a:avLst/>
          </a:prstGeom>
          <a:noFill/>
        </p:spPr>
        <p:txBody>
          <a:bodyPr wrap="square" rtlCol="0">
            <a:spAutoFit/>
          </a:bodyPr>
          <a:lstStyle/>
          <a:p>
            <a:r>
              <a:rPr lang="de-DE" dirty="0">
                <a:solidFill>
                  <a:srgbClr val="0070C0"/>
                </a:solidFill>
              </a:rPr>
              <a:t>10W</a:t>
            </a:r>
          </a:p>
        </p:txBody>
      </p:sp>
      <p:cxnSp>
        <p:nvCxnSpPr>
          <p:cNvPr id="22" name="Gerade Verbindung mit Pfeil 21">
            <a:extLst>
              <a:ext uri="{FF2B5EF4-FFF2-40B4-BE49-F238E27FC236}">
                <a16:creationId xmlns:a16="http://schemas.microsoft.com/office/drawing/2014/main" id="{7AE71C1B-0CC3-0051-013D-4C1CF7AD3177}"/>
              </a:ext>
            </a:extLst>
          </p:cNvPr>
          <p:cNvCxnSpPr/>
          <p:nvPr/>
        </p:nvCxnSpPr>
        <p:spPr>
          <a:xfrm>
            <a:off x="2514958" y="4341085"/>
            <a:ext cx="509503" cy="0"/>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CDB3141-507C-7E20-74E7-1646806183CC}"/>
              </a:ext>
            </a:extLst>
          </p:cNvPr>
          <p:cNvSpPr txBox="1"/>
          <p:nvPr/>
        </p:nvSpPr>
        <p:spPr>
          <a:xfrm>
            <a:off x="258111" y="5037935"/>
            <a:ext cx="10222506" cy="738664"/>
          </a:xfrm>
          <a:prstGeom prst="rect">
            <a:avLst/>
          </a:prstGeom>
          <a:noFill/>
        </p:spPr>
        <p:txBody>
          <a:bodyPr wrap="square" rtlCol="0">
            <a:spAutoFit/>
          </a:bodyPr>
          <a:lstStyle/>
          <a:p>
            <a:r>
              <a:rPr lang="de-DE" sz="1400" dirty="0"/>
              <a:t>Der TRX zeigt ein SWR von 3 an, d.h. 25% der abgegebenen Leistung kommen zurück.</a:t>
            </a:r>
          </a:p>
          <a:p>
            <a:r>
              <a:rPr lang="de-DE" sz="1400" dirty="0"/>
              <a:t>Dies ergibt sich z. B. schon aufgrund der Kabeldämpfung (2x 3dB), wenn keine Antenne angeschlossen ist, oder ein Kurzschluss am Leitungsende vorliegt (Totalreflexion).</a:t>
            </a:r>
          </a:p>
        </p:txBody>
      </p:sp>
      <p:cxnSp>
        <p:nvCxnSpPr>
          <p:cNvPr id="24" name="Gerade Verbindung mit Pfeil 23">
            <a:extLst>
              <a:ext uri="{FF2B5EF4-FFF2-40B4-BE49-F238E27FC236}">
                <a16:creationId xmlns:a16="http://schemas.microsoft.com/office/drawing/2014/main" id="{2977F8DE-E836-2CAE-9A5E-CE8B4E01B378}"/>
              </a:ext>
            </a:extLst>
          </p:cNvPr>
          <p:cNvCxnSpPr/>
          <p:nvPr/>
        </p:nvCxnSpPr>
        <p:spPr>
          <a:xfrm>
            <a:off x="2156344" y="4760038"/>
            <a:ext cx="509503" cy="0"/>
          </a:xfrm>
          <a:prstGeom prst="straightConnector1">
            <a:avLst/>
          </a:prstGeom>
          <a:ln w="25400">
            <a:solidFill>
              <a:srgbClr val="0070C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BDA75F8-CD2F-0673-1F89-3234F71C8921}"/>
              </a:ext>
            </a:extLst>
          </p:cNvPr>
          <p:cNvSpPr txBox="1"/>
          <p:nvPr/>
        </p:nvSpPr>
        <p:spPr>
          <a:xfrm>
            <a:off x="2664328" y="4583311"/>
            <a:ext cx="707371" cy="369332"/>
          </a:xfrm>
          <a:prstGeom prst="rect">
            <a:avLst/>
          </a:prstGeom>
          <a:noFill/>
        </p:spPr>
        <p:txBody>
          <a:bodyPr wrap="square" rtlCol="0">
            <a:spAutoFit/>
          </a:bodyPr>
          <a:lstStyle/>
          <a:p>
            <a:r>
              <a:rPr lang="de-DE" dirty="0">
                <a:solidFill>
                  <a:srgbClr val="0070C0"/>
                </a:solidFill>
              </a:rPr>
              <a:t>2,5W</a:t>
            </a:r>
          </a:p>
        </p:txBody>
      </p:sp>
      <p:sp>
        <p:nvSpPr>
          <p:cNvPr id="26" name="Textfeld 25">
            <a:extLst>
              <a:ext uri="{FF2B5EF4-FFF2-40B4-BE49-F238E27FC236}">
                <a16:creationId xmlns:a16="http://schemas.microsoft.com/office/drawing/2014/main" id="{768711AD-6FDD-59A1-AA4E-E7AEDADF1A79}"/>
              </a:ext>
            </a:extLst>
          </p:cNvPr>
          <p:cNvSpPr txBox="1"/>
          <p:nvPr/>
        </p:nvSpPr>
        <p:spPr>
          <a:xfrm>
            <a:off x="6358377" y="4115528"/>
            <a:ext cx="707371" cy="369332"/>
          </a:xfrm>
          <a:prstGeom prst="rect">
            <a:avLst/>
          </a:prstGeom>
          <a:noFill/>
        </p:spPr>
        <p:txBody>
          <a:bodyPr wrap="square" rtlCol="0">
            <a:spAutoFit/>
          </a:bodyPr>
          <a:lstStyle/>
          <a:p>
            <a:r>
              <a:rPr lang="de-DE" dirty="0">
                <a:solidFill>
                  <a:srgbClr val="0070C0"/>
                </a:solidFill>
              </a:rPr>
              <a:t>5W</a:t>
            </a:r>
          </a:p>
        </p:txBody>
      </p:sp>
      <p:sp>
        <p:nvSpPr>
          <p:cNvPr id="27" name="Bogen 26">
            <a:extLst>
              <a:ext uri="{FF2B5EF4-FFF2-40B4-BE49-F238E27FC236}">
                <a16:creationId xmlns:a16="http://schemas.microsoft.com/office/drawing/2014/main" id="{88D6D83C-BC81-F85D-53E3-1FFD790954D4}"/>
              </a:ext>
            </a:extLst>
          </p:cNvPr>
          <p:cNvSpPr/>
          <p:nvPr/>
        </p:nvSpPr>
        <p:spPr>
          <a:xfrm>
            <a:off x="5909428" y="4328083"/>
            <a:ext cx="540000" cy="540000"/>
          </a:xfrm>
          <a:prstGeom prst="arc">
            <a:avLst>
              <a:gd name="adj1" fmla="val 16200000"/>
              <a:gd name="adj2" fmla="val 6091673"/>
            </a:avLst>
          </a:prstGeom>
          <a:ln w="25400">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Textfeld 27">
            <a:extLst>
              <a:ext uri="{FF2B5EF4-FFF2-40B4-BE49-F238E27FC236}">
                <a16:creationId xmlns:a16="http://schemas.microsoft.com/office/drawing/2014/main" id="{45AC6F8D-3570-1083-CBBC-05082ECB667B}"/>
              </a:ext>
            </a:extLst>
          </p:cNvPr>
          <p:cNvSpPr txBox="1"/>
          <p:nvPr/>
        </p:nvSpPr>
        <p:spPr>
          <a:xfrm>
            <a:off x="7201147" y="4439390"/>
            <a:ext cx="3027267" cy="276999"/>
          </a:xfrm>
          <a:prstGeom prst="rect">
            <a:avLst/>
          </a:prstGeom>
          <a:noFill/>
        </p:spPr>
        <p:txBody>
          <a:bodyPr wrap="square" rtlCol="0">
            <a:spAutoFit/>
          </a:bodyPr>
          <a:lstStyle/>
          <a:p>
            <a:r>
              <a:rPr lang="de-DE" sz="1200" dirty="0"/>
              <a:t>(Antenne defekt, Leerlauf oder Kurzschluss)</a:t>
            </a:r>
            <a:endParaRPr lang="de-DE" sz="1000" dirty="0"/>
          </a:p>
        </p:txBody>
      </p:sp>
    </p:spTree>
    <p:extLst>
      <p:ext uri="{BB962C8B-B14F-4D97-AF65-F5344CB8AC3E}">
        <p14:creationId xmlns:p14="http://schemas.microsoft.com/office/powerpoint/2010/main" val="15125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5" grpId="0"/>
      <p:bldP spid="26" grpId="0"/>
      <p:bldP spid="27" grpId="0" animBg="1"/>
      <p:bldP spid="2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Die </a:t>
            </a:r>
            <a:r>
              <a:rPr kumimoji="0" lang="de-DE" sz="2800" b="0" i="0" u="none" strike="noStrike" kern="1200" cap="none" spc="0" normalizeH="0" baseline="0" noProof="0" dirty="0" err="1">
                <a:ln>
                  <a:noFill/>
                </a:ln>
                <a:solidFill>
                  <a:schemeClr val="tx1"/>
                </a:solidFill>
                <a:effectLst/>
                <a:uLnTx/>
                <a:uFillTx/>
                <a:latin typeface="+mn-lt"/>
                <a:ea typeface="+mj-ea"/>
                <a:cs typeface="+mj-cs"/>
              </a:rPr>
              <a:t>Lecherleitung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Verlustlose Leitung, entweder im </a:t>
            </a:r>
            <a:r>
              <a:rPr lang="de-DE" dirty="0" err="1">
                <a:solidFill>
                  <a:srgbClr val="000000"/>
                </a:solidFill>
              </a:rPr>
              <a:t>Kurzschluß</a:t>
            </a:r>
            <a:r>
              <a:rPr lang="de-DE" dirty="0">
                <a:solidFill>
                  <a:srgbClr val="000000"/>
                </a:solidFill>
              </a:rPr>
              <a:t> oder Leerlauf betrieben</a:t>
            </a:r>
          </a:p>
          <a:p>
            <a:pPr>
              <a:defRPr/>
            </a:pPr>
            <a:r>
              <a:rPr lang="de-DE" dirty="0">
                <a:solidFill>
                  <a:srgbClr val="000000"/>
                </a:solidFill>
              </a:rPr>
              <a:t>Es erfolgt somit Totalreflektion am Leitungsende</a:t>
            </a:r>
          </a:p>
          <a:p>
            <a:pPr>
              <a:defRPr/>
            </a:pPr>
            <a:r>
              <a:rPr lang="de-DE" dirty="0">
                <a:solidFill>
                  <a:srgbClr val="000000"/>
                </a:solidFill>
              </a:rPr>
              <a:t>Leerlauf erzwingt am Leitungsende ein Stromknoten: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err="1">
                <a:solidFill>
                  <a:srgbClr val="000000"/>
                </a:solidFill>
              </a:rPr>
              <a:t>Kurzschluß</a:t>
            </a:r>
            <a:r>
              <a:rPr lang="de-DE" dirty="0">
                <a:solidFill>
                  <a:srgbClr val="000000"/>
                </a:solidFill>
              </a:rPr>
              <a:t> erzwingt am Leitungsende ein Spannungsknoten: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Jeweils um</a:t>
            </a:r>
            <a:r>
              <a:rPr lang="de-DE" dirty="0">
                <a:solidFill>
                  <a:srgbClr val="000000"/>
                </a:solidFill>
                <a:latin typeface="Symbol" panose="05050102010706020507" pitchFamily="18" charset="2"/>
              </a:rPr>
              <a:t> </a:t>
            </a:r>
            <a:r>
              <a:rPr lang="de-DE" dirty="0">
                <a:latin typeface="Symbol" panose="05050102010706020507" pitchFamily="18" charset="2"/>
              </a:rPr>
              <a:t>l </a:t>
            </a:r>
            <a:r>
              <a:rPr lang="de-DE" dirty="0"/>
              <a:t>/ 4 </a:t>
            </a:r>
            <a:r>
              <a:rPr lang="de-DE" dirty="0">
                <a:solidFill>
                  <a:srgbClr val="000000"/>
                </a:solidFill>
              </a:rPr>
              <a:t>versetzt sehen die Verhältnisse umgekehrt aus:</a:t>
            </a:r>
          </a:p>
          <a:p>
            <a:pPr lvl="2">
              <a:defRPr/>
            </a:pPr>
            <a:r>
              <a:rPr lang="de-DE" sz="1800" dirty="0">
                <a:solidFill>
                  <a:srgbClr val="000000"/>
                </a:solidFill>
              </a:rPr>
              <a:t>Aus einem </a:t>
            </a:r>
            <a:r>
              <a:rPr lang="de-DE" sz="1800" dirty="0" err="1">
                <a:solidFill>
                  <a:srgbClr val="000000"/>
                </a:solidFill>
              </a:rPr>
              <a:t>Kurzschluß</a:t>
            </a:r>
            <a:r>
              <a:rPr lang="de-DE" sz="1800" dirty="0">
                <a:solidFill>
                  <a:srgbClr val="000000"/>
                </a:solidFill>
              </a:rPr>
              <a:t> wird ein Leerlauf und umgekehrt </a:t>
            </a:r>
            <a:r>
              <a:rPr lang="de-DE" sz="1800" dirty="0">
                <a:solidFill>
                  <a:srgbClr val="000000"/>
                </a:solidFill>
                <a:sym typeface="Wingdings" panose="05000000000000000000" pitchFamily="2" charset="2"/>
              </a:rPr>
              <a:t> Transformationsleitung</a:t>
            </a:r>
            <a:endParaRPr lang="de-DE" sz="1800"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BBAC099C-8E45-DA21-AE19-38E2FEBAEBA3}"/>
              </a:ext>
            </a:extLst>
          </p:cNvPr>
          <p:cNvGrpSpPr/>
          <p:nvPr/>
        </p:nvGrpSpPr>
        <p:grpSpPr>
          <a:xfrm rot="16200000">
            <a:off x="1421548" y="1745806"/>
            <a:ext cx="520173" cy="2026843"/>
            <a:chOff x="1101507" y="2524489"/>
            <a:chExt cx="520173" cy="2026843"/>
          </a:xfrm>
        </p:grpSpPr>
        <p:grpSp>
          <p:nvGrpSpPr>
            <p:cNvPr id="7" name="Gruppieren 6">
              <a:extLst>
                <a:ext uri="{FF2B5EF4-FFF2-40B4-BE49-F238E27FC236}">
                  <a16:creationId xmlns:a16="http://schemas.microsoft.com/office/drawing/2014/main" id="{1DFCD935-919D-98F7-34EF-A252F82B1006}"/>
                </a:ext>
              </a:extLst>
            </p:cNvPr>
            <p:cNvGrpSpPr/>
            <p:nvPr/>
          </p:nvGrpSpPr>
          <p:grpSpPr>
            <a:xfrm rot="5400000">
              <a:off x="142085" y="3483911"/>
              <a:ext cx="2026843" cy="108000"/>
              <a:chOff x="1032733" y="2499744"/>
              <a:chExt cx="2026843" cy="108000"/>
            </a:xfrm>
          </p:grpSpPr>
          <p:cxnSp>
            <p:nvCxnSpPr>
              <p:cNvPr id="15" name="Gerader Verbinder 14">
                <a:extLst>
                  <a:ext uri="{FF2B5EF4-FFF2-40B4-BE49-F238E27FC236}">
                    <a16:creationId xmlns:a16="http://schemas.microsoft.com/office/drawing/2014/main" id="{F4149EE0-F2B7-5CFE-E4C4-75D119A6F620}"/>
                  </a:ext>
                </a:extLst>
              </p:cNvPr>
              <p:cNvCxnSpPr/>
              <p:nvPr/>
            </p:nvCxnSpPr>
            <p:spPr>
              <a:xfrm rot="16200000" flipH="1" flipV="1">
                <a:off x="2089035" y="1587065"/>
                <a:ext cx="16165" cy="1924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A64E8309-212D-7E79-6E8B-25FA6841A39D}"/>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uppieren 7">
              <a:extLst>
                <a:ext uri="{FF2B5EF4-FFF2-40B4-BE49-F238E27FC236}">
                  <a16:creationId xmlns:a16="http://schemas.microsoft.com/office/drawing/2014/main" id="{DACFA5B2-72BF-1A48-F813-92A5CDAA9ADD}"/>
                </a:ext>
              </a:extLst>
            </p:cNvPr>
            <p:cNvGrpSpPr/>
            <p:nvPr/>
          </p:nvGrpSpPr>
          <p:grpSpPr>
            <a:xfrm rot="5400000">
              <a:off x="567232" y="3470937"/>
              <a:ext cx="2000895" cy="108000"/>
              <a:chOff x="1032733" y="2499744"/>
              <a:chExt cx="2000895" cy="108000"/>
            </a:xfrm>
          </p:grpSpPr>
          <p:cxnSp>
            <p:nvCxnSpPr>
              <p:cNvPr id="9" name="Gerader Verbinder 8">
                <a:extLst>
                  <a:ext uri="{FF2B5EF4-FFF2-40B4-BE49-F238E27FC236}">
                    <a16:creationId xmlns:a16="http://schemas.microsoft.com/office/drawing/2014/main" id="{EBFA5B3C-720B-0179-7EB0-7E7B56621A8C}"/>
                  </a:ext>
                </a:extLst>
              </p:cNvPr>
              <p:cNvCxnSpPr/>
              <p:nvPr/>
            </p:nvCxnSpPr>
            <p:spPr>
              <a:xfrm rot="16200000" flipV="1">
                <a:off x="2084143" y="1608121"/>
                <a:ext cx="1" cy="1898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49A2044B-4E57-99FD-7C40-EB07B7EAB1B3}"/>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7" name="Gruppieren 16">
            <a:extLst>
              <a:ext uri="{FF2B5EF4-FFF2-40B4-BE49-F238E27FC236}">
                <a16:creationId xmlns:a16="http://schemas.microsoft.com/office/drawing/2014/main" id="{74617E54-21FB-CFEB-C910-526C331F800A}"/>
              </a:ext>
            </a:extLst>
          </p:cNvPr>
          <p:cNvGrpSpPr/>
          <p:nvPr/>
        </p:nvGrpSpPr>
        <p:grpSpPr>
          <a:xfrm>
            <a:off x="668214" y="3915067"/>
            <a:ext cx="2026843" cy="520173"/>
            <a:chOff x="7551273" y="1946814"/>
            <a:chExt cx="2026843" cy="520173"/>
          </a:xfrm>
        </p:grpSpPr>
        <p:grpSp>
          <p:nvGrpSpPr>
            <p:cNvPr id="18" name="Gruppieren 17">
              <a:extLst>
                <a:ext uri="{FF2B5EF4-FFF2-40B4-BE49-F238E27FC236}">
                  <a16:creationId xmlns:a16="http://schemas.microsoft.com/office/drawing/2014/main" id="{E8B786DB-D14A-65E1-43BB-6EB64F963C38}"/>
                </a:ext>
              </a:extLst>
            </p:cNvPr>
            <p:cNvGrpSpPr/>
            <p:nvPr/>
          </p:nvGrpSpPr>
          <p:grpSpPr>
            <a:xfrm>
              <a:off x="7551273" y="2358987"/>
              <a:ext cx="2026843" cy="108000"/>
              <a:chOff x="1032733" y="2499744"/>
              <a:chExt cx="2026843" cy="108000"/>
            </a:xfrm>
          </p:grpSpPr>
          <p:cxnSp>
            <p:nvCxnSpPr>
              <p:cNvPr id="23" name="Gerader Verbinder 22">
                <a:extLst>
                  <a:ext uri="{FF2B5EF4-FFF2-40B4-BE49-F238E27FC236}">
                    <a16:creationId xmlns:a16="http://schemas.microsoft.com/office/drawing/2014/main" id="{CFF7949A-A2A6-2C68-8257-D91B95E0D5A3}"/>
                  </a:ext>
                </a:extLst>
              </p:cNvPr>
              <p:cNvCxnSpPr/>
              <p:nvPr/>
            </p:nvCxnSpPr>
            <p:spPr>
              <a:xfrm rot="16200000" flipH="1" flipV="1">
                <a:off x="2089035" y="1587065"/>
                <a:ext cx="16165" cy="1924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055B5DD4-9E8B-166F-D55E-2DECBDD342DD}"/>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a:extLst>
                <a:ext uri="{FF2B5EF4-FFF2-40B4-BE49-F238E27FC236}">
                  <a16:creationId xmlns:a16="http://schemas.microsoft.com/office/drawing/2014/main" id="{F30771C6-FA9C-BA2F-BA47-946DA37BF666}"/>
                </a:ext>
              </a:extLst>
            </p:cNvPr>
            <p:cNvGrpSpPr/>
            <p:nvPr/>
          </p:nvGrpSpPr>
          <p:grpSpPr>
            <a:xfrm>
              <a:off x="7551273" y="1946814"/>
              <a:ext cx="2000895" cy="108000"/>
              <a:chOff x="1032733" y="2499744"/>
              <a:chExt cx="2000895" cy="108000"/>
            </a:xfrm>
          </p:grpSpPr>
          <p:cxnSp>
            <p:nvCxnSpPr>
              <p:cNvPr id="21" name="Gerader Verbinder 20">
                <a:extLst>
                  <a:ext uri="{FF2B5EF4-FFF2-40B4-BE49-F238E27FC236}">
                    <a16:creationId xmlns:a16="http://schemas.microsoft.com/office/drawing/2014/main" id="{38E55CC2-76B0-63FE-3C48-3F2CC60A3E2B}"/>
                  </a:ext>
                </a:extLst>
              </p:cNvPr>
              <p:cNvCxnSpPr/>
              <p:nvPr/>
            </p:nvCxnSpPr>
            <p:spPr>
              <a:xfrm rot="16200000" flipV="1">
                <a:off x="2084143" y="1608121"/>
                <a:ext cx="1" cy="1898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898AA66D-B2C1-1AC1-3731-4FCFE32CC0E4}"/>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0" name="Gerader Verbinder 19">
              <a:extLst>
                <a:ext uri="{FF2B5EF4-FFF2-40B4-BE49-F238E27FC236}">
                  <a16:creationId xmlns:a16="http://schemas.microsoft.com/office/drawing/2014/main" id="{DCCE047F-467C-3EA9-D4DB-379933898AE7}"/>
                </a:ext>
              </a:extLst>
            </p:cNvPr>
            <p:cNvCxnSpPr/>
            <p:nvPr/>
          </p:nvCxnSpPr>
          <p:spPr>
            <a:xfrm>
              <a:off x="9552168" y="2000814"/>
              <a:ext cx="0" cy="3998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3846937B-AF5C-F537-4B77-9BA19E20207E}"/>
              </a:ext>
            </a:extLst>
          </p:cNvPr>
          <p:cNvSpPr txBox="1"/>
          <p:nvPr/>
        </p:nvSpPr>
        <p:spPr>
          <a:xfrm>
            <a:off x="8542224" y="1235393"/>
            <a:ext cx="1912703" cy="646331"/>
          </a:xfrm>
          <a:prstGeom prst="rect">
            <a:avLst/>
          </a:prstGeom>
          <a:noFill/>
        </p:spPr>
        <p:txBody>
          <a:bodyPr wrap="none" rtlCol="0">
            <a:spAutoFit/>
          </a:bodyPr>
          <a:lstStyle/>
          <a:p>
            <a:r>
              <a:rPr lang="de-DE" dirty="0"/>
              <a:t>Verteilung von </a:t>
            </a:r>
            <a:r>
              <a:rPr lang="de-DE" dirty="0">
                <a:solidFill>
                  <a:srgbClr val="00B0F0"/>
                </a:solidFill>
              </a:rPr>
              <a:t>U</a:t>
            </a:r>
            <a:r>
              <a:rPr lang="de-DE" dirty="0"/>
              <a:t>, </a:t>
            </a:r>
            <a:r>
              <a:rPr lang="de-DE" dirty="0">
                <a:solidFill>
                  <a:srgbClr val="FF0000"/>
                </a:solidFill>
              </a:rPr>
              <a:t>I</a:t>
            </a:r>
          </a:p>
          <a:p>
            <a:r>
              <a:rPr lang="de-DE" dirty="0"/>
              <a:t>auf der Leitung</a:t>
            </a:r>
          </a:p>
        </p:txBody>
      </p:sp>
      <p:grpSp>
        <p:nvGrpSpPr>
          <p:cNvPr id="26" name="Gruppieren 25">
            <a:extLst>
              <a:ext uri="{FF2B5EF4-FFF2-40B4-BE49-F238E27FC236}">
                <a16:creationId xmlns:a16="http://schemas.microsoft.com/office/drawing/2014/main" id="{BCA480E3-7532-BE7C-0070-D73EE8F4803B}"/>
              </a:ext>
            </a:extLst>
          </p:cNvPr>
          <p:cNvGrpSpPr/>
          <p:nvPr/>
        </p:nvGrpSpPr>
        <p:grpSpPr>
          <a:xfrm>
            <a:off x="4622810" y="2083017"/>
            <a:ext cx="4109118" cy="1313509"/>
            <a:chOff x="3213571" y="2382946"/>
            <a:chExt cx="4109118" cy="1313509"/>
          </a:xfrm>
        </p:grpSpPr>
        <p:sp>
          <p:nvSpPr>
            <p:cNvPr id="27" name="Freihandform 74">
              <a:extLst>
                <a:ext uri="{FF2B5EF4-FFF2-40B4-BE49-F238E27FC236}">
                  <a16:creationId xmlns:a16="http://schemas.microsoft.com/office/drawing/2014/main" id="{13EB76CB-550C-0A0C-6C4E-AFEE5CA94EC1}"/>
                </a:ext>
              </a:extLst>
            </p:cNvPr>
            <p:cNvSpPr/>
            <p:nvPr/>
          </p:nvSpPr>
          <p:spPr>
            <a:xfrm>
              <a:off x="3464626" y="2677195"/>
              <a:ext cx="1905482"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75">
              <a:extLst>
                <a:ext uri="{FF2B5EF4-FFF2-40B4-BE49-F238E27FC236}">
                  <a16:creationId xmlns:a16="http://schemas.microsoft.com/office/drawing/2014/main" id="{D31F2BD7-817F-69FC-6B05-6382C7EF1C1D}"/>
                </a:ext>
              </a:extLst>
            </p:cNvPr>
            <p:cNvSpPr/>
            <p:nvPr/>
          </p:nvSpPr>
          <p:spPr>
            <a:xfrm rot="10800000" flipV="1">
              <a:off x="3445735" y="2787430"/>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76">
              <a:extLst>
                <a:ext uri="{FF2B5EF4-FFF2-40B4-BE49-F238E27FC236}">
                  <a16:creationId xmlns:a16="http://schemas.microsoft.com/office/drawing/2014/main" id="{E92789ED-ECF4-3C01-FF25-902F6A3BD3CD}"/>
                </a:ext>
              </a:extLst>
            </p:cNvPr>
            <p:cNvSpPr/>
            <p:nvPr/>
          </p:nvSpPr>
          <p:spPr>
            <a:xfrm flipV="1">
              <a:off x="5362519" y="301775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77">
              <a:extLst>
                <a:ext uri="{FF2B5EF4-FFF2-40B4-BE49-F238E27FC236}">
                  <a16:creationId xmlns:a16="http://schemas.microsoft.com/office/drawing/2014/main" id="{F6166AAA-FAD6-B2B9-506B-061D47A2AC0D}"/>
                </a:ext>
              </a:extLst>
            </p:cNvPr>
            <p:cNvSpPr/>
            <p:nvPr/>
          </p:nvSpPr>
          <p:spPr>
            <a:xfrm flipV="1">
              <a:off x="5360710" y="2677195"/>
              <a:ext cx="1905482" cy="6909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7D2D030D-84DC-5216-0097-3186818ED408}"/>
                </a:ext>
              </a:extLst>
            </p:cNvPr>
            <p:cNvCxnSpPr>
              <a:stCxn id="29" idx="2"/>
            </p:cNvCxnSpPr>
            <p:nvPr/>
          </p:nvCxnSpPr>
          <p:spPr>
            <a:xfrm flipH="1">
              <a:off x="3213571" y="3017751"/>
              <a:ext cx="406392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4998B052-3BCA-9A9A-8019-81F6DAE5F32C}"/>
                </a:ext>
              </a:extLst>
            </p:cNvPr>
            <p:cNvCxnSpPr/>
            <p:nvPr/>
          </p:nvCxnSpPr>
          <p:spPr>
            <a:xfrm flipH="1">
              <a:off x="7271185" y="2439852"/>
              <a:ext cx="6309" cy="125660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738A92D-816A-31F7-3093-A0BD9CA908C5}"/>
                </a:ext>
              </a:extLst>
            </p:cNvPr>
            <p:cNvCxnSpPr/>
            <p:nvPr/>
          </p:nvCxnSpPr>
          <p:spPr>
            <a:xfrm flipV="1">
              <a:off x="6351742" y="3566182"/>
              <a:ext cx="919443"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D268E3B2-631E-441E-B2A3-6DD81309ECAD}"/>
                </a:ext>
              </a:extLst>
            </p:cNvPr>
            <p:cNvSpPr txBox="1"/>
            <p:nvPr/>
          </p:nvSpPr>
          <p:spPr>
            <a:xfrm>
              <a:off x="6509096" y="3250139"/>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cxnSp>
          <p:nvCxnSpPr>
            <p:cNvPr id="35" name="Gerader Verbinder 34">
              <a:extLst>
                <a:ext uri="{FF2B5EF4-FFF2-40B4-BE49-F238E27FC236}">
                  <a16:creationId xmlns:a16="http://schemas.microsoft.com/office/drawing/2014/main" id="{69151979-18A5-DD56-F95F-92621CD289AB}"/>
                </a:ext>
              </a:extLst>
            </p:cNvPr>
            <p:cNvCxnSpPr/>
            <p:nvPr/>
          </p:nvCxnSpPr>
          <p:spPr>
            <a:xfrm>
              <a:off x="6351742" y="3011309"/>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044E9F99-B239-F739-EB87-05181841808A}"/>
                </a:ext>
              </a:extLst>
            </p:cNvPr>
            <p:cNvSpPr txBox="1"/>
            <p:nvPr/>
          </p:nvSpPr>
          <p:spPr>
            <a:xfrm>
              <a:off x="6014490" y="2468802"/>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endParaRPr lang="de-DE" dirty="0">
                <a:latin typeface="Symbol" panose="05050102010706020507" pitchFamily="18" charset="2"/>
              </a:endParaRPr>
            </a:p>
          </p:txBody>
        </p:sp>
        <p:cxnSp>
          <p:nvCxnSpPr>
            <p:cNvPr id="37" name="Gerader Verbinder 36">
              <a:extLst>
                <a:ext uri="{FF2B5EF4-FFF2-40B4-BE49-F238E27FC236}">
                  <a16:creationId xmlns:a16="http://schemas.microsoft.com/office/drawing/2014/main" id="{957F439B-30FC-E20B-F5FE-584492709A20}"/>
                </a:ext>
              </a:extLst>
            </p:cNvPr>
            <p:cNvCxnSpPr/>
            <p:nvPr/>
          </p:nvCxnSpPr>
          <p:spPr>
            <a:xfrm>
              <a:off x="5339734" y="2382946"/>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B37B3FB4-0EE6-93BB-4CAD-FAF7048D1EA4}"/>
                </a:ext>
              </a:extLst>
            </p:cNvPr>
            <p:cNvCxnSpPr/>
            <p:nvPr/>
          </p:nvCxnSpPr>
          <p:spPr>
            <a:xfrm>
              <a:off x="5339734" y="2517674"/>
              <a:ext cx="1926458"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6368AED6-3EB3-01D4-5D3C-CC2E335633FD}"/>
                </a:ext>
              </a:extLst>
            </p:cNvPr>
            <p:cNvSpPr/>
            <p:nvPr/>
          </p:nvSpPr>
          <p:spPr>
            <a:xfrm>
              <a:off x="7214689" y="29601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0" name="Gruppieren 39">
            <a:extLst>
              <a:ext uri="{FF2B5EF4-FFF2-40B4-BE49-F238E27FC236}">
                <a16:creationId xmlns:a16="http://schemas.microsoft.com/office/drawing/2014/main" id="{3DF69E9A-E6A4-10D3-1D6B-F7F21037B97D}"/>
              </a:ext>
            </a:extLst>
          </p:cNvPr>
          <p:cNvGrpSpPr/>
          <p:nvPr/>
        </p:nvGrpSpPr>
        <p:grpSpPr>
          <a:xfrm>
            <a:off x="4628253" y="3727681"/>
            <a:ext cx="4102424" cy="1313509"/>
            <a:chOff x="4622810" y="3727681"/>
            <a:chExt cx="4102424" cy="1313509"/>
          </a:xfrm>
        </p:grpSpPr>
        <p:grpSp>
          <p:nvGrpSpPr>
            <p:cNvPr id="41" name="Gruppieren 40">
              <a:extLst>
                <a:ext uri="{FF2B5EF4-FFF2-40B4-BE49-F238E27FC236}">
                  <a16:creationId xmlns:a16="http://schemas.microsoft.com/office/drawing/2014/main" id="{47154C3F-8069-E195-ECB8-32AA377413BA}"/>
                </a:ext>
              </a:extLst>
            </p:cNvPr>
            <p:cNvGrpSpPr/>
            <p:nvPr/>
          </p:nvGrpSpPr>
          <p:grpSpPr>
            <a:xfrm>
              <a:off x="4622810" y="3727681"/>
              <a:ext cx="4055118" cy="1313509"/>
              <a:chOff x="2258989" y="2365281"/>
              <a:chExt cx="4055118" cy="1313509"/>
            </a:xfrm>
          </p:grpSpPr>
          <p:grpSp>
            <p:nvGrpSpPr>
              <p:cNvPr id="45" name="Gruppieren 44">
                <a:extLst>
                  <a:ext uri="{FF2B5EF4-FFF2-40B4-BE49-F238E27FC236}">
                    <a16:creationId xmlns:a16="http://schemas.microsoft.com/office/drawing/2014/main" id="{3986EEC0-33EA-F45D-3727-5CA16CEE1907}"/>
                  </a:ext>
                </a:extLst>
              </p:cNvPr>
              <p:cNvGrpSpPr/>
              <p:nvPr/>
            </p:nvGrpSpPr>
            <p:grpSpPr>
              <a:xfrm>
                <a:off x="3412545" y="2659530"/>
                <a:ext cx="2894343" cy="690924"/>
                <a:chOff x="2016139" y="2441746"/>
                <a:chExt cx="2894343" cy="1092159"/>
              </a:xfrm>
            </p:grpSpPr>
            <p:sp>
              <p:nvSpPr>
                <p:cNvPr id="56" name="Freihandform 45">
                  <a:extLst>
                    <a:ext uri="{FF2B5EF4-FFF2-40B4-BE49-F238E27FC236}">
                      <a16:creationId xmlns:a16="http://schemas.microsoft.com/office/drawing/2014/main" id="{9757DA37-2215-53CF-0E09-1635610C438C}"/>
                    </a:ext>
                  </a:extLst>
                </p:cNvPr>
                <p:cNvSpPr/>
                <p:nvPr/>
              </p:nvSpPr>
              <p:spPr>
                <a:xfrm>
                  <a:off x="2016139" y="2441746"/>
                  <a:ext cx="1905482" cy="109215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reihandform 46">
                  <a:extLst>
                    <a:ext uri="{FF2B5EF4-FFF2-40B4-BE49-F238E27FC236}">
                      <a16:creationId xmlns:a16="http://schemas.microsoft.com/office/drawing/2014/main" id="{D98784CA-AB9D-0581-8F7E-79AB1B27F591}"/>
                    </a:ext>
                  </a:extLst>
                </p:cNvPr>
                <p:cNvSpPr/>
                <p:nvPr/>
              </p:nvSpPr>
              <p:spPr>
                <a:xfrm rot="10800000" flipV="1">
                  <a:off x="2040792" y="2615997"/>
                  <a:ext cx="1914975" cy="36734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reihandform 47">
                  <a:extLst>
                    <a:ext uri="{FF2B5EF4-FFF2-40B4-BE49-F238E27FC236}">
                      <a16:creationId xmlns:a16="http://schemas.microsoft.com/office/drawing/2014/main" id="{86CB5FDB-7E7E-2A08-620A-10E75FB2AA21}"/>
                    </a:ext>
                  </a:extLst>
                </p:cNvPr>
                <p:cNvSpPr/>
                <p:nvPr/>
              </p:nvSpPr>
              <p:spPr>
                <a:xfrm flipV="1">
                  <a:off x="3957576" y="2980070"/>
                  <a:ext cx="952906" cy="36734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 name="connsiteX0" fmla="*/ 0 w 720436"/>
                    <a:gd name="connsiteY0" fmla="*/ 713509 h 713509"/>
                    <a:gd name="connsiteX1" fmla="*/ 720436 w 720436"/>
                    <a:gd name="connsiteY1" fmla="*/ 0 h 713509"/>
                  </a:gdLst>
                  <a:ahLst/>
                  <a:cxnLst>
                    <a:cxn ang="0">
                      <a:pos x="connsiteX0" y="connsiteY0"/>
                    </a:cxn>
                    <a:cxn ang="0">
                      <a:pos x="connsiteX1" y="connsiteY1"/>
                    </a:cxn>
                  </a:cxnLst>
                  <a:rect l="l" t="t" r="r" b="b"/>
                  <a:pathLst>
                    <a:path w="720436" h="713509">
                      <a:moveTo>
                        <a:pt x="0" y="713509"/>
                      </a:moveTo>
                      <a:cubicBezTo>
                        <a:pt x="239568" y="356754"/>
                        <a:pt x="479136" y="0"/>
                        <a:pt x="720436" y="0"/>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reihandform 48">
                  <a:extLst>
                    <a:ext uri="{FF2B5EF4-FFF2-40B4-BE49-F238E27FC236}">
                      <a16:creationId xmlns:a16="http://schemas.microsoft.com/office/drawing/2014/main" id="{94C2F4DB-F657-FF77-B0F2-F10D5D0FBACD}"/>
                    </a:ext>
                  </a:extLst>
                </p:cNvPr>
                <p:cNvSpPr/>
                <p:nvPr/>
              </p:nvSpPr>
              <p:spPr>
                <a:xfrm flipV="1">
                  <a:off x="3912222" y="2974919"/>
                  <a:ext cx="978749" cy="558986"/>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 name="connsiteX0" fmla="*/ 0 w 398150"/>
                    <a:gd name="connsiteY0" fmla="*/ 233 h 610712"/>
                    <a:gd name="connsiteX1" fmla="*/ 398150 w 398150"/>
                    <a:gd name="connsiteY1" fmla="*/ 610713 h 610712"/>
                  </a:gdLst>
                  <a:ahLst/>
                  <a:cxnLst>
                    <a:cxn ang="0">
                      <a:pos x="connsiteX0" y="connsiteY0"/>
                    </a:cxn>
                    <a:cxn ang="0">
                      <a:pos x="connsiteX1" y="connsiteY1"/>
                    </a:cxn>
                  </a:cxnLst>
                  <a:rect l="l" t="t" r="r" b="b"/>
                  <a:pathLst>
                    <a:path w="398150" h="610712">
                      <a:moveTo>
                        <a:pt x="0" y="233"/>
                      </a:moveTo>
                      <a:cubicBezTo>
                        <a:pt x="205482" y="-10171"/>
                        <a:pt x="305772" y="328500"/>
                        <a:pt x="398150" y="61071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15363955-2BF2-0945-02C7-1E367A33AAA7}"/>
                  </a:ext>
                </a:extLst>
              </p:cNvPr>
              <p:cNvCxnSpPr/>
              <p:nvPr/>
            </p:nvCxnSpPr>
            <p:spPr>
              <a:xfrm flipH="1">
                <a:off x="2258989" y="2995550"/>
                <a:ext cx="405511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7FBE38CF-F2E6-A31A-FB31-699F1E784837}"/>
                  </a:ext>
                </a:extLst>
              </p:cNvPr>
              <p:cNvCxnSpPr/>
              <p:nvPr/>
            </p:nvCxnSpPr>
            <p:spPr>
              <a:xfrm flipH="1">
                <a:off x="6304693" y="2422187"/>
                <a:ext cx="6309" cy="125660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F15F8DC3-CC69-DA24-D6D7-077E6B9644F5}"/>
                  </a:ext>
                </a:extLst>
              </p:cNvPr>
              <p:cNvCxnSpPr/>
              <p:nvPr/>
            </p:nvCxnSpPr>
            <p:spPr>
              <a:xfrm>
                <a:off x="5343064" y="3550068"/>
                <a:ext cx="961629"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5CC16DBB-D5C4-361B-3B3E-4FDCBD84CC2F}"/>
                  </a:ext>
                </a:extLst>
              </p:cNvPr>
              <p:cNvSpPr txBox="1"/>
              <p:nvPr/>
            </p:nvSpPr>
            <p:spPr>
              <a:xfrm>
                <a:off x="5542604" y="3232474"/>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cxnSp>
            <p:nvCxnSpPr>
              <p:cNvPr id="50" name="Gerader Verbinder 49">
                <a:extLst>
                  <a:ext uri="{FF2B5EF4-FFF2-40B4-BE49-F238E27FC236}">
                    <a16:creationId xmlns:a16="http://schemas.microsoft.com/office/drawing/2014/main" id="{167BF845-1908-CD3F-F592-82AAB8F11543}"/>
                  </a:ext>
                </a:extLst>
              </p:cNvPr>
              <p:cNvCxnSpPr/>
              <p:nvPr/>
            </p:nvCxnSpPr>
            <p:spPr>
              <a:xfrm>
                <a:off x="5346338" y="2993644"/>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A78EAB44-EEE7-BDC1-50CC-0E76486D6228}"/>
                  </a:ext>
                </a:extLst>
              </p:cNvPr>
              <p:cNvSpPr txBox="1"/>
              <p:nvPr/>
            </p:nvSpPr>
            <p:spPr>
              <a:xfrm>
                <a:off x="5047998" y="2451137"/>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endParaRPr lang="de-DE" dirty="0">
                  <a:latin typeface="Symbol" panose="05050102010706020507" pitchFamily="18" charset="2"/>
                </a:endParaRPr>
              </a:p>
            </p:txBody>
          </p:sp>
          <p:cxnSp>
            <p:nvCxnSpPr>
              <p:cNvPr id="53" name="Gerader Verbinder 52">
                <a:extLst>
                  <a:ext uri="{FF2B5EF4-FFF2-40B4-BE49-F238E27FC236}">
                    <a16:creationId xmlns:a16="http://schemas.microsoft.com/office/drawing/2014/main" id="{7CE8D96D-6B01-17F9-47B4-A4A9065E8C51}"/>
                  </a:ext>
                </a:extLst>
              </p:cNvPr>
              <p:cNvCxnSpPr/>
              <p:nvPr/>
            </p:nvCxnSpPr>
            <p:spPr>
              <a:xfrm>
                <a:off x="4373242" y="2365281"/>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BB506C18-F21F-0D01-C537-2F5BC20EEEEE}"/>
                  </a:ext>
                </a:extLst>
              </p:cNvPr>
              <p:cNvCxnSpPr/>
              <p:nvPr/>
            </p:nvCxnSpPr>
            <p:spPr>
              <a:xfrm>
                <a:off x="4373242" y="2500009"/>
                <a:ext cx="1926458"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2" name="Ellipse 41">
              <a:extLst>
                <a:ext uri="{FF2B5EF4-FFF2-40B4-BE49-F238E27FC236}">
                  <a16:creationId xmlns:a16="http://schemas.microsoft.com/office/drawing/2014/main" id="{2F1A2AB9-5546-EE98-C01E-4C1C7F632366}"/>
                </a:ext>
              </a:extLst>
            </p:cNvPr>
            <p:cNvSpPr/>
            <p:nvPr/>
          </p:nvSpPr>
          <p:spPr>
            <a:xfrm>
              <a:off x="8617234" y="430395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57">
              <a:extLst>
                <a:ext uri="{FF2B5EF4-FFF2-40B4-BE49-F238E27FC236}">
                  <a16:creationId xmlns:a16="http://schemas.microsoft.com/office/drawing/2014/main" id="{72114793-B2EA-BA5F-0D15-893372323A83}"/>
                </a:ext>
              </a:extLst>
            </p:cNvPr>
            <p:cNvSpPr/>
            <p:nvPr/>
          </p:nvSpPr>
          <p:spPr>
            <a:xfrm flipH="1" flipV="1">
              <a:off x="4852175" y="4367512"/>
              <a:ext cx="952906" cy="23238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 name="connsiteX0" fmla="*/ 0 w 720436"/>
                <a:gd name="connsiteY0" fmla="*/ 713509 h 713509"/>
                <a:gd name="connsiteX1" fmla="*/ 720436 w 720436"/>
                <a:gd name="connsiteY1" fmla="*/ 0 h 713509"/>
              </a:gdLst>
              <a:ahLst/>
              <a:cxnLst>
                <a:cxn ang="0">
                  <a:pos x="connsiteX0" y="connsiteY0"/>
                </a:cxn>
                <a:cxn ang="0">
                  <a:pos x="connsiteX1" y="connsiteY1"/>
                </a:cxn>
              </a:cxnLst>
              <a:rect l="l" t="t" r="r" b="b"/>
              <a:pathLst>
                <a:path w="720436" h="713509">
                  <a:moveTo>
                    <a:pt x="0" y="713509"/>
                  </a:moveTo>
                  <a:cubicBezTo>
                    <a:pt x="239568" y="356754"/>
                    <a:pt x="479136" y="0"/>
                    <a:pt x="720436" y="0"/>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58">
              <a:extLst>
                <a:ext uri="{FF2B5EF4-FFF2-40B4-BE49-F238E27FC236}">
                  <a16:creationId xmlns:a16="http://schemas.microsoft.com/office/drawing/2014/main" id="{7293828D-B9A8-4F95-4464-B1CD3A7D501B}"/>
                </a:ext>
              </a:extLst>
            </p:cNvPr>
            <p:cNvSpPr/>
            <p:nvPr/>
          </p:nvSpPr>
          <p:spPr>
            <a:xfrm rot="10800000" flipV="1">
              <a:off x="4804620" y="4021930"/>
              <a:ext cx="978749" cy="35362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 name="connsiteX0" fmla="*/ 0 w 398150"/>
                <a:gd name="connsiteY0" fmla="*/ 233 h 610712"/>
                <a:gd name="connsiteX1" fmla="*/ 398150 w 398150"/>
                <a:gd name="connsiteY1" fmla="*/ 610713 h 610712"/>
              </a:gdLst>
              <a:ahLst/>
              <a:cxnLst>
                <a:cxn ang="0">
                  <a:pos x="connsiteX0" y="connsiteY0"/>
                </a:cxn>
                <a:cxn ang="0">
                  <a:pos x="connsiteX1" y="connsiteY1"/>
                </a:cxn>
              </a:cxnLst>
              <a:rect l="l" t="t" r="r" b="b"/>
              <a:pathLst>
                <a:path w="398150" h="610712">
                  <a:moveTo>
                    <a:pt x="0" y="233"/>
                  </a:moveTo>
                  <a:cubicBezTo>
                    <a:pt x="205482" y="-10171"/>
                    <a:pt x="305772" y="328500"/>
                    <a:pt x="398150" y="61071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70784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Die </a:t>
            </a:r>
            <a:r>
              <a:rPr kumimoji="0" lang="de-DE" sz="2800" b="0" i="0" u="none" strike="noStrike" kern="1200" cap="none" spc="0" normalizeH="0" baseline="0" noProof="0" dirty="0" err="1">
                <a:ln>
                  <a:noFill/>
                </a:ln>
                <a:solidFill>
                  <a:schemeClr val="tx1"/>
                </a:solidFill>
                <a:effectLst/>
                <a:uLnTx/>
                <a:uFillTx/>
                <a:latin typeface="+mn-lt"/>
                <a:ea typeface="+mj-ea"/>
                <a:cs typeface="+mj-cs"/>
              </a:rPr>
              <a:t>Lecherleitung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Betrachtet man jeweils </a:t>
            </a:r>
            <a:r>
              <a:rPr lang="de-DE" dirty="0">
                <a:latin typeface="Symbol" panose="05050102010706020507" pitchFamily="18" charset="2"/>
              </a:rPr>
              <a:t>l</a:t>
            </a:r>
            <a:r>
              <a:rPr lang="de-DE" dirty="0"/>
              <a:t>/4-</a:t>
            </a:r>
            <a:r>
              <a:rPr lang="de-DE" dirty="0">
                <a:solidFill>
                  <a:srgbClr val="000000"/>
                </a:solidFill>
              </a:rPr>
              <a:t>lange Leitungsstücke, so wirkt:</a:t>
            </a:r>
          </a:p>
          <a:p>
            <a:pPr lvl="1">
              <a:defRPr/>
            </a:pPr>
            <a:r>
              <a:rPr lang="de-DE" dirty="0">
                <a:solidFill>
                  <a:srgbClr val="000000"/>
                </a:solidFill>
              </a:rPr>
              <a:t>Die am Ende offene Leitung am Eingang wie ein Serienresonanzkreis</a:t>
            </a: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r>
              <a:rPr lang="de-DE" dirty="0">
                <a:solidFill>
                  <a:srgbClr val="000000"/>
                </a:solidFill>
              </a:rPr>
              <a:t>Die am Ende geschlossene Leitung am Eingang wie ein Parallelresonanzkreis</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Eine</a:t>
            </a:r>
            <a:r>
              <a:rPr lang="de-DE" dirty="0">
                <a:solidFill>
                  <a:srgbClr val="000000"/>
                </a:solidFill>
                <a:latin typeface="Symbol" panose="05050102010706020507" pitchFamily="18" charset="2"/>
              </a:rPr>
              <a:t> </a:t>
            </a:r>
            <a:r>
              <a:rPr lang="de-DE" dirty="0">
                <a:latin typeface="Symbol" panose="05050102010706020507" pitchFamily="18" charset="2"/>
              </a:rPr>
              <a:t>l</a:t>
            </a:r>
            <a:r>
              <a:rPr lang="de-DE" dirty="0"/>
              <a:t>/4-lange Leitung transformiert die Verhältnisse:</a:t>
            </a:r>
            <a:endParaRPr lang="de-DE" dirty="0">
              <a:solidFill>
                <a:srgbClr val="000000"/>
              </a:solidFill>
            </a:endParaRPr>
          </a:p>
          <a:p>
            <a:pPr lvl="2">
              <a:defRPr/>
            </a:pPr>
            <a:r>
              <a:rPr lang="de-DE" dirty="0">
                <a:solidFill>
                  <a:srgbClr val="000000"/>
                </a:solidFill>
              </a:rPr>
              <a:t>Aus einem </a:t>
            </a:r>
            <a:r>
              <a:rPr lang="de-DE" dirty="0" err="1">
                <a:solidFill>
                  <a:srgbClr val="000000"/>
                </a:solidFill>
              </a:rPr>
              <a:t>Kurzschluß</a:t>
            </a:r>
            <a:r>
              <a:rPr lang="de-DE" dirty="0">
                <a:solidFill>
                  <a:srgbClr val="000000"/>
                </a:solidFill>
              </a:rPr>
              <a:t> wird ein Leerlauf und umgekehrt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19A2491D-9186-D035-3BA4-2F5211907DE4}"/>
              </a:ext>
            </a:extLst>
          </p:cNvPr>
          <p:cNvGrpSpPr/>
          <p:nvPr/>
        </p:nvGrpSpPr>
        <p:grpSpPr>
          <a:xfrm rot="16200000">
            <a:off x="1567462" y="1434521"/>
            <a:ext cx="520173" cy="2026843"/>
            <a:chOff x="1101507" y="2524489"/>
            <a:chExt cx="520173" cy="2026843"/>
          </a:xfrm>
        </p:grpSpPr>
        <p:grpSp>
          <p:nvGrpSpPr>
            <p:cNvPr id="7" name="Gruppieren 6">
              <a:extLst>
                <a:ext uri="{FF2B5EF4-FFF2-40B4-BE49-F238E27FC236}">
                  <a16:creationId xmlns:a16="http://schemas.microsoft.com/office/drawing/2014/main" id="{4270BA31-2D72-70E5-48E2-47CA2A18822B}"/>
                </a:ext>
              </a:extLst>
            </p:cNvPr>
            <p:cNvGrpSpPr/>
            <p:nvPr/>
          </p:nvGrpSpPr>
          <p:grpSpPr>
            <a:xfrm rot="5400000">
              <a:off x="142085" y="3483911"/>
              <a:ext cx="2026843" cy="108000"/>
              <a:chOff x="1032733" y="2499744"/>
              <a:chExt cx="2026843" cy="108000"/>
            </a:xfrm>
          </p:grpSpPr>
          <p:cxnSp>
            <p:nvCxnSpPr>
              <p:cNvPr id="15" name="Gerader Verbinder 14">
                <a:extLst>
                  <a:ext uri="{FF2B5EF4-FFF2-40B4-BE49-F238E27FC236}">
                    <a16:creationId xmlns:a16="http://schemas.microsoft.com/office/drawing/2014/main" id="{4C0F29CB-EC8D-FC4B-655D-75CEF2261FFE}"/>
                  </a:ext>
                </a:extLst>
              </p:cNvPr>
              <p:cNvCxnSpPr/>
              <p:nvPr/>
            </p:nvCxnSpPr>
            <p:spPr>
              <a:xfrm rot="16200000" flipH="1" flipV="1">
                <a:off x="2089035" y="1587065"/>
                <a:ext cx="16165" cy="1924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0CAEE9DF-64C7-3D56-2F7A-B440429B0C0D}"/>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uppieren 7">
              <a:extLst>
                <a:ext uri="{FF2B5EF4-FFF2-40B4-BE49-F238E27FC236}">
                  <a16:creationId xmlns:a16="http://schemas.microsoft.com/office/drawing/2014/main" id="{F0BC8EFD-EAD1-C569-6B4A-83D16D4CE502}"/>
                </a:ext>
              </a:extLst>
            </p:cNvPr>
            <p:cNvGrpSpPr/>
            <p:nvPr/>
          </p:nvGrpSpPr>
          <p:grpSpPr>
            <a:xfrm rot="5400000">
              <a:off x="567232" y="3470937"/>
              <a:ext cx="2000895" cy="108000"/>
              <a:chOff x="1032733" y="2499744"/>
              <a:chExt cx="2000895" cy="108000"/>
            </a:xfrm>
          </p:grpSpPr>
          <p:cxnSp>
            <p:nvCxnSpPr>
              <p:cNvPr id="9" name="Gerader Verbinder 8">
                <a:extLst>
                  <a:ext uri="{FF2B5EF4-FFF2-40B4-BE49-F238E27FC236}">
                    <a16:creationId xmlns:a16="http://schemas.microsoft.com/office/drawing/2014/main" id="{BDAF621B-E2AC-127C-E4EC-65AF58E7A1CA}"/>
                  </a:ext>
                </a:extLst>
              </p:cNvPr>
              <p:cNvCxnSpPr/>
              <p:nvPr/>
            </p:nvCxnSpPr>
            <p:spPr>
              <a:xfrm rot="16200000" flipV="1">
                <a:off x="2084143" y="1608121"/>
                <a:ext cx="1" cy="1898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9D30B0DC-9900-C8DF-2DB9-D8273B303041}"/>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7" name="Gruppieren 16">
            <a:extLst>
              <a:ext uri="{FF2B5EF4-FFF2-40B4-BE49-F238E27FC236}">
                <a16:creationId xmlns:a16="http://schemas.microsoft.com/office/drawing/2014/main" id="{D513F92C-D72B-9711-A145-D06C84718CE8}"/>
              </a:ext>
            </a:extLst>
          </p:cNvPr>
          <p:cNvGrpSpPr/>
          <p:nvPr/>
        </p:nvGrpSpPr>
        <p:grpSpPr>
          <a:xfrm>
            <a:off x="814128" y="3934523"/>
            <a:ext cx="2026843" cy="520173"/>
            <a:chOff x="7551273" y="1946814"/>
            <a:chExt cx="2026843" cy="520173"/>
          </a:xfrm>
        </p:grpSpPr>
        <p:grpSp>
          <p:nvGrpSpPr>
            <p:cNvPr id="18" name="Gruppieren 17">
              <a:extLst>
                <a:ext uri="{FF2B5EF4-FFF2-40B4-BE49-F238E27FC236}">
                  <a16:creationId xmlns:a16="http://schemas.microsoft.com/office/drawing/2014/main" id="{68A7DE6B-D905-492A-68C1-32F2CB6E8A77}"/>
                </a:ext>
              </a:extLst>
            </p:cNvPr>
            <p:cNvGrpSpPr/>
            <p:nvPr/>
          </p:nvGrpSpPr>
          <p:grpSpPr>
            <a:xfrm>
              <a:off x="7551273" y="2358987"/>
              <a:ext cx="2026843" cy="108000"/>
              <a:chOff x="1032733" y="2499744"/>
              <a:chExt cx="2026843" cy="108000"/>
            </a:xfrm>
          </p:grpSpPr>
          <p:cxnSp>
            <p:nvCxnSpPr>
              <p:cNvPr id="23" name="Gerader Verbinder 22">
                <a:extLst>
                  <a:ext uri="{FF2B5EF4-FFF2-40B4-BE49-F238E27FC236}">
                    <a16:creationId xmlns:a16="http://schemas.microsoft.com/office/drawing/2014/main" id="{010D0E00-F7AF-F11C-4AED-5AD04B8CDB16}"/>
                  </a:ext>
                </a:extLst>
              </p:cNvPr>
              <p:cNvCxnSpPr/>
              <p:nvPr/>
            </p:nvCxnSpPr>
            <p:spPr>
              <a:xfrm rot="16200000" flipH="1" flipV="1">
                <a:off x="2089035" y="1587065"/>
                <a:ext cx="16165" cy="1924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4F35F33A-398C-6984-E5BC-29AFA1B96B0E}"/>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a:extLst>
                <a:ext uri="{FF2B5EF4-FFF2-40B4-BE49-F238E27FC236}">
                  <a16:creationId xmlns:a16="http://schemas.microsoft.com/office/drawing/2014/main" id="{CDAE709A-91E1-B12F-2958-FA2925FD746E}"/>
                </a:ext>
              </a:extLst>
            </p:cNvPr>
            <p:cNvGrpSpPr/>
            <p:nvPr/>
          </p:nvGrpSpPr>
          <p:grpSpPr>
            <a:xfrm>
              <a:off x="7551273" y="1946814"/>
              <a:ext cx="2000895" cy="108000"/>
              <a:chOff x="1032733" y="2499744"/>
              <a:chExt cx="2000895" cy="108000"/>
            </a:xfrm>
          </p:grpSpPr>
          <p:cxnSp>
            <p:nvCxnSpPr>
              <p:cNvPr id="21" name="Gerader Verbinder 20">
                <a:extLst>
                  <a:ext uri="{FF2B5EF4-FFF2-40B4-BE49-F238E27FC236}">
                    <a16:creationId xmlns:a16="http://schemas.microsoft.com/office/drawing/2014/main" id="{6C4FC8DE-995A-DDB3-7D1A-1DEBE72DD23F}"/>
                  </a:ext>
                </a:extLst>
              </p:cNvPr>
              <p:cNvCxnSpPr/>
              <p:nvPr/>
            </p:nvCxnSpPr>
            <p:spPr>
              <a:xfrm rot="16200000" flipV="1">
                <a:off x="2084143" y="1608121"/>
                <a:ext cx="1" cy="1898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ED3CDF91-611A-8BEA-8094-A93AE9F71BCA}"/>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0" name="Gerader Verbinder 19">
              <a:extLst>
                <a:ext uri="{FF2B5EF4-FFF2-40B4-BE49-F238E27FC236}">
                  <a16:creationId xmlns:a16="http://schemas.microsoft.com/office/drawing/2014/main" id="{7359BACB-F6EA-C229-A5E9-93EEE441ED50}"/>
                </a:ext>
              </a:extLst>
            </p:cNvPr>
            <p:cNvCxnSpPr/>
            <p:nvPr/>
          </p:nvCxnSpPr>
          <p:spPr>
            <a:xfrm>
              <a:off x="9552168" y="2000814"/>
              <a:ext cx="0" cy="3998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a:extLst>
              <a:ext uri="{FF2B5EF4-FFF2-40B4-BE49-F238E27FC236}">
                <a16:creationId xmlns:a16="http://schemas.microsoft.com/office/drawing/2014/main" id="{45020F07-1A50-1E8A-E6A2-B3C6BF193A3F}"/>
              </a:ext>
            </a:extLst>
          </p:cNvPr>
          <p:cNvGrpSpPr/>
          <p:nvPr/>
        </p:nvGrpSpPr>
        <p:grpSpPr>
          <a:xfrm>
            <a:off x="5584905" y="3846843"/>
            <a:ext cx="721998" cy="869912"/>
            <a:chOff x="5584905" y="3846843"/>
            <a:chExt cx="721998" cy="869912"/>
          </a:xfrm>
        </p:grpSpPr>
        <p:grpSp>
          <p:nvGrpSpPr>
            <p:cNvPr id="26" name="Gruppieren 25">
              <a:extLst>
                <a:ext uri="{FF2B5EF4-FFF2-40B4-BE49-F238E27FC236}">
                  <a16:creationId xmlns:a16="http://schemas.microsoft.com/office/drawing/2014/main" id="{133D8AC6-8E72-429D-6585-87A62724AD40}"/>
                </a:ext>
              </a:extLst>
            </p:cNvPr>
            <p:cNvGrpSpPr/>
            <p:nvPr/>
          </p:nvGrpSpPr>
          <p:grpSpPr>
            <a:xfrm rot="16200000">
              <a:off x="5447418" y="4156691"/>
              <a:ext cx="766671" cy="255633"/>
              <a:chOff x="7061817" y="1889926"/>
              <a:chExt cx="1345896" cy="360000"/>
            </a:xfrm>
          </p:grpSpPr>
          <p:cxnSp>
            <p:nvCxnSpPr>
              <p:cNvPr id="35" name="Gerader Verbinder 34">
                <a:extLst>
                  <a:ext uri="{FF2B5EF4-FFF2-40B4-BE49-F238E27FC236}">
                    <a16:creationId xmlns:a16="http://schemas.microsoft.com/office/drawing/2014/main" id="{E63792B1-4825-37E3-7123-3C8C52A73023}"/>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9C6A2A7D-FD07-8CC4-D5C7-F327E7F2C4C3}"/>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68A3F72B-171E-2CF9-247B-AA1FC67433BD}"/>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91A307B-0DC5-F1DE-46C5-EC41B6E5A866}"/>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26">
              <a:extLst>
                <a:ext uri="{FF2B5EF4-FFF2-40B4-BE49-F238E27FC236}">
                  <a16:creationId xmlns:a16="http://schemas.microsoft.com/office/drawing/2014/main" id="{2EA9E6A2-0B40-856D-BFBE-683118532C37}"/>
                </a:ext>
              </a:extLst>
            </p:cNvPr>
            <p:cNvCxnSpPr/>
            <p:nvPr/>
          </p:nvCxnSpPr>
          <p:spPr>
            <a:xfrm flipH="1">
              <a:off x="5702937" y="3902250"/>
              <a:ext cx="528101"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8" name="Gruppieren 27">
              <a:extLst>
                <a:ext uri="{FF2B5EF4-FFF2-40B4-BE49-F238E27FC236}">
                  <a16:creationId xmlns:a16="http://schemas.microsoft.com/office/drawing/2014/main" id="{1A2AB2E9-F047-62AA-6124-D40ED6E16670}"/>
                </a:ext>
              </a:extLst>
            </p:cNvPr>
            <p:cNvGrpSpPr/>
            <p:nvPr/>
          </p:nvGrpSpPr>
          <p:grpSpPr>
            <a:xfrm rot="10800000">
              <a:off x="6146123" y="3901172"/>
              <a:ext cx="160780" cy="774497"/>
              <a:chOff x="5738949" y="1550127"/>
              <a:chExt cx="226422" cy="1359634"/>
            </a:xfrm>
          </p:grpSpPr>
          <p:sp>
            <p:nvSpPr>
              <p:cNvPr id="32" name="Rechteck 31">
                <a:extLst>
                  <a:ext uri="{FF2B5EF4-FFF2-40B4-BE49-F238E27FC236}">
                    <a16:creationId xmlns:a16="http://schemas.microsoft.com/office/drawing/2014/main" id="{36C34073-FE2D-0106-019C-6BA62950346E}"/>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3A9172FF-4FC2-FB44-1C94-E2C0E22841D6}"/>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DFFD049D-54C8-CF17-B1B0-532302C89AC5}"/>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Gerader Verbinder 28">
              <a:extLst>
                <a:ext uri="{FF2B5EF4-FFF2-40B4-BE49-F238E27FC236}">
                  <a16:creationId xmlns:a16="http://schemas.microsoft.com/office/drawing/2014/main" id="{2B5D355D-B6B0-07DA-DEF7-A716B1370771}"/>
                </a:ext>
              </a:extLst>
            </p:cNvPr>
            <p:cNvCxnSpPr/>
            <p:nvPr/>
          </p:nvCxnSpPr>
          <p:spPr>
            <a:xfrm flipH="1">
              <a:off x="5702938" y="4662766"/>
              <a:ext cx="523575"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47FABC05-E38F-B95A-9A0A-36E86FAD06B2}"/>
                </a:ext>
              </a:extLst>
            </p:cNvPr>
            <p:cNvSpPr/>
            <p:nvPr/>
          </p:nvSpPr>
          <p:spPr>
            <a:xfrm>
              <a:off x="5584905" y="384684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AA2A19A9-1658-FB8B-9529-C0205F5CA7E1}"/>
                </a:ext>
              </a:extLst>
            </p:cNvPr>
            <p:cNvSpPr/>
            <p:nvPr/>
          </p:nvSpPr>
          <p:spPr>
            <a:xfrm>
              <a:off x="5588126" y="460875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1" name="Gruppieren 50">
            <a:extLst>
              <a:ext uri="{FF2B5EF4-FFF2-40B4-BE49-F238E27FC236}">
                <a16:creationId xmlns:a16="http://schemas.microsoft.com/office/drawing/2014/main" id="{EDD23BF5-4F5B-5843-B125-DF6E6BAC0A23}"/>
              </a:ext>
            </a:extLst>
          </p:cNvPr>
          <p:cNvGrpSpPr/>
          <p:nvPr/>
        </p:nvGrpSpPr>
        <p:grpSpPr>
          <a:xfrm>
            <a:off x="5587644" y="2106541"/>
            <a:ext cx="893855" cy="612776"/>
            <a:chOff x="5587644" y="2106541"/>
            <a:chExt cx="893855" cy="612776"/>
          </a:xfrm>
        </p:grpSpPr>
        <p:grpSp>
          <p:nvGrpSpPr>
            <p:cNvPr id="39" name="Gruppieren 38">
              <a:extLst>
                <a:ext uri="{FF2B5EF4-FFF2-40B4-BE49-F238E27FC236}">
                  <a16:creationId xmlns:a16="http://schemas.microsoft.com/office/drawing/2014/main" id="{76006EFA-B94C-F1C7-9F66-646A8C2D189E}"/>
                </a:ext>
              </a:extLst>
            </p:cNvPr>
            <p:cNvGrpSpPr/>
            <p:nvPr/>
          </p:nvGrpSpPr>
          <p:grpSpPr>
            <a:xfrm rot="10800000">
              <a:off x="5692905" y="2463684"/>
              <a:ext cx="788594" cy="255633"/>
              <a:chOff x="7023331" y="1889926"/>
              <a:chExt cx="1384382" cy="360000"/>
            </a:xfrm>
          </p:grpSpPr>
          <p:cxnSp>
            <p:nvCxnSpPr>
              <p:cNvPr id="40" name="Gerader Verbinder 39">
                <a:extLst>
                  <a:ext uri="{FF2B5EF4-FFF2-40B4-BE49-F238E27FC236}">
                    <a16:creationId xmlns:a16="http://schemas.microsoft.com/office/drawing/2014/main" id="{D5493E0D-3DAE-3131-F6C1-0BC8A9DEC938}"/>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27C01454-0EC5-6D75-7B34-89CB49C4E87E}"/>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2FBA90FB-A8BE-C4DB-1766-DB328AAC31A1}"/>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8F259C08-E563-9536-3070-010D29FAC7CA}"/>
                  </a:ext>
                </a:extLst>
              </p:cNvPr>
              <p:cNvCxnSpPr>
                <a:cxnSpLocks/>
              </p:cNvCxnSpPr>
              <p:nvPr/>
            </p:nvCxnSpPr>
            <p:spPr>
              <a:xfrm rot="10800000" flipH="1">
                <a:off x="7023331" y="2063551"/>
                <a:ext cx="6252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Gerader Verbinder 43">
              <a:extLst>
                <a:ext uri="{FF2B5EF4-FFF2-40B4-BE49-F238E27FC236}">
                  <a16:creationId xmlns:a16="http://schemas.microsoft.com/office/drawing/2014/main" id="{FC092ADE-4E97-EBBC-3EEF-82E4F8954BDE}"/>
                </a:ext>
              </a:extLst>
            </p:cNvPr>
            <p:cNvCxnSpPr>
              <a:cxnSpLocks/>
            </p:cNvCxnSpPr>
            <p:nvPr/>
          </p:nvCxnSpPr>
          <p:spPr>
            <a:xfrm flipV="1">
              <a:off x="6481497" y="2179929"/>
              <a:ext cx="0" cy="42010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5" name="Gruppieren 44">
              <a:extLst>
                <a:ext uri="{FF2B5EF4-FFF2-40B4-BE49-F238E27FC236}">
                  <a16:creationId xmlns:a16="http://schemas.microsoft.com/office/drawing/2014/main" id="{7FEA319E-E3C7-9A11-1410-03234A109725}"/>
                </a:ext>
              </a:extLst>
            </p:cNvPr>
            <p:cNvGrpSpPr/>
            <p:nvPr/>
          </p:nvGrpSpPr>
          <p:grpSpPr>
            <a:xfrm rot="5400000">
              <a:off x="6013858" y="1799682"/>
              <a:ext cx="160780" cy="774497"/>
              <a:chOff x="5738949" y="1550127"/>
              <a:chExt cx="226422" cy="1359634"/>
            </a:xfrm>
          </p:grpSpPr>
          <p:sp>
            <p:nvSpPr>
              <p:cNvPr id="46" name="Rechteck 45">
                <a:extLst>
                  <a:ext uri="{FF2B5EF4-FFF2-40B4-BE49-F238E27FC236}">
                    <a16:creationId xmlns:a16="http://schemas.microsoft.com/office/drawing/2014/main" id="{7CDBD43C-24B1-70B7-0905-FF639C6146C1}"/>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F098FDBA-9FCD-6527-2CB6-B97068C21947}"/>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CE8AD19A-E3FF-A310-8777-41EC3AA2C21B}"/>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Ellipse 48">
              <a:extLst>
                <a:ext uri="{FF2B5EF4-FFF2-40B4-BE49-F238E27FC236}">
                  <a16:creationId xmlns:a16="http://schemas.microsoft.com/office/drawing/2014/main" id="{68CC7189-A9B4-9EB7-C775-B9ED3DC3DBF4}"/>
                </a:ext>
              </a:extLst>
            </p:cNvPr>
            <p:cNvSpPr/>
            <p:nvPr/>
          </p:nvSpPr>
          <p:spPr>
            <a:xfrm>
              <a:off x="5597571" y="213384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34E14A27-2511-7B8C-0773-524EB1384230}"/>
                </a:ext>
              </a:extLst>
            </p:cNvPr>
            <p:cNvSpPr/>
            <p:nvPr/>
          </p:nvSpPr>
          <p:spPr>
            <a:xfrm>
              <a:off x="5587644" y="253215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5417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Symbol" panose="05050102010706020507" pitchFamily="18" charset="2"/>
              </a:rPr>
              <a:t>l</a:t>
            </a:r>
            <a:r>
              <a:rPr kumimoji="0" lang="de-DE" sz="2800" b="0" i="0" u="none" strike="noStrike" kern="1200" cap="none" spc="0" normalizeH="0" baseline="0" noProof="0" dirty="0">
                <a:ln>
                  <a:noFill/>
                </a:ln>
                <a:solidFill>
                  <a:schemeClr val="tx1"/>
                </a:solidFill>
                <a:effectLst/>
                <a:uLnTx/>
                <a:uFillTx/>
                <a:latin typeface="+mn-lt"/>
                <a:ea typeface="+mj-ea"/>
                <a:cs typeface="+mj-cs"/>
              </a:rPr>
              <a:t>/4-Leitungstransformation</a:t>
            </a:r>
            <a:br>
              <a:rPr kumimoji="0" lang="de-DE" sz="2800" b="0" i="0" u="none" strike="noStrike" kern="1200" cap="none" spc="0" normalizeH="0" baseline="0" noProof="0" dirty="0">
                <a:ln>
                  <a:noFill/>
                </a:ln>
                <a:solidFill>
                  <a:srgbClr val="A80163"/>
                </a:solidFill>
                <a:effectLst/>
                <a:uLnTx/>
                <a:uFillTx/>
                <a:latin typeface="+mn-lt"/>
                <a:ea typeface="+mj-ea"/>
                <a:cs typeface="+mj-cs"/>
              </a:rPr>
            </a:b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mc:AlternateContent xmlns:mc="http://schemas.openxmlformats.org/markup-compatibility/2006">
        <mc:Choice xmlns:a14="http://schemas.microsoft.com/office/drawing/2010/main" Requires="a14">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Mit Leitungen einer Länge von </a:t>
                </a:r>
                <a:r>
                  <a:rPr lang="de-DE" dirty="0" err="1">
                    <a:solidFill>
                      <a:srgbClr val="000000"/>
                    </a:solidFill>
                  </a:rPr>
                  <a:t>ungradzahlig</a:t>
                </a:r>
                <a:r>
                  <a:rPr lang="de-DE" dirty="0">
                    <a:solidFill>
                      <a:srgbClr val="000000"/>
                    </a:solidFill>
                  </a:rPr>
                  <a:t> Vielfachen von </a:t>
                </a:r>
                <a:r>
                  <a:rPr lang="de-DE" dirty="0">
                    <a:solidFill>
                      <a:srgbClr val="000000"/>
                    </a:solidFill>
                    <a:latin typeface="Symbol" panose="05050102010706020507" pitchFamily="18" charset="2"/>
                  </a:rPr>
                  <a:t>l</a:t>
                </a:r>
                <a:r>
                  <a:rPr lang="de-DE" dirty="0">
                    <a:solidFill>
                      <a:srgbClr val="000000"/>
                    </a:solidFill>
                  </a:rPr>
                  <a:t>/4 können Impedanzen einfach transformiert werden: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Berechnung der benötigten Leitungsimpedanz der Transformationsleitung: </a:t>
                </a:r>
                <a14:m>
                  <m:oMath xmlns:m="http://schemas.openxmlformats.org/officeDocument/2006/math">
                    <m:sSub>
                      <m:sSubPr>
                        <m:ctrlPr>
                          <a:rPr lang="de-DE"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𝑍</m:t>
                        </m:r>
                      </m:e>
                      <m:sub>
                        <m:r>
                          <a:rPr lang="de-DE" b="0" i="1" smtClean="0">
                            <a:solidFill>
                              <a:srgbClr val="000000"/>
                            </a:solidFill>
                            <a:latin typeface="Cambria Math" panose="02040503050406030204" pitchFamily="18" charset="0"/>
                          </a:rPr>
                          <m:t>𝐿𝑒𝑖𝑡𝑢𝑛𝑔</m:t>
                        </m:r>
                      </m:sub>
                    </m:sSub>
                    <m:r>
                      <a:rPr lang="de-DE" b="0" i="1" smtClean="0">
                        <a:solidFill>
                          <a:srgbClr val="000000"/>
                        </a:solidFill>
                        <a:latin typeface="Cambria Math" panose="02040503050406030204" pitchFamily="18" charset="0"/>
                      </a:rPr>
                      <m:t>=</m:t>
                    </m:r>
                    <m:rad>
                      <m:radPr>
                        <m:degHide m:val="on"/>
                        <m:ctrlPr>
                          <a:rPr lang="de-DE" b="0" i="1" smtClean="0">
                            <a:solidFill>
                              <a:srgbClr val="000000"/>
                            </a:solidFill>
                            <a:latin typeface="Cambria Math" panose="02040503050406030204" pitchFamily="18" charset="0"/>
                          </a:rPr>
                        </m:ctrlPr>
                      </m:radPr>
                      <m:deg/>
                      <m:e>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𝑍</m:t>
                            </m:r>
                          </m:e>
                          <m:sub>
                            <m:r>
                              <a:rPr lang="de-DE" b="0" i="1" smtClean="0">
                                <a:solidFill>
                                  <a:srgbClr val="000000"/>
                                </a:solidFill>
                                <a:latin typeface="Cambria Math" panose="02040503050406030204" pitchFamily="18" charset="0"/>
                              </a:rPr>
                              <m:t>1</m:t>
                            </m:r>
                          </m:sub>
                        </m:sSub>
                        <m:r>
                          <a:rPr lang="de-DE" b="0" i="1" smtClean="0">
                            <a:solidFill>
                              <a:srgbClr val="000000"/>
                            </a:solidFill>
                            <a:latin typeface="Cambria Math" panose="02040503050406030204" pitchFamily="18" charset="0"/>
                            <a:ea typeface="Cambria Math" panose="02040503050406030204" pitchFamily="18" charset="0"/>
                          </a:rPr>
                          <m:t>∙</m:t>
                        </m:r>
                        <m:sSub>
                          <m:sSubPr>
                            <m:ctrlPr>
                              <a:rPr lang="de-DE" b="0" i="1" smtClean="0">
                                <a:solidFill>
                                  <a:srgbClr val="000000"/>
                                </a:solidFill>
                                <a:latin typeface="Cambria Math" panose="02040503050406030204" pitchFamily="18" charset="0"/>
                                <a:ea typeface="Cambria Math" panose="02040503050406030204" pitchFamily="18" charset="0"/>
                              </a:rPr>
                            </m:ctrlPr>
                          </m:sSubPr>
                          <m:e>
                            <m:r>
                              <a:rPr lang="de-DE" b="0" i="1" smtClean="0">
                                <a:solidFill>
                                  <a:srgbClr val="000000"/>
                                </a:solidFill>
                                <a:latin typeface="Cambria Math" panose="02040503050406030204" pitchFamily="18" charset="0"/>
                                <a:ea typeface="Cambria Math" panose="02040503050406030204" pitchFamily="18" charset="0"/>
                              </a:rPr>
                              <m:t>𝑍</m:t>
                            </m:r>
                          </m:e>
                          <m:sub>
                            <m:r>
                              <a:rPr lang="de-DE" b="0" i="1" smtClean="0">
                                <a:solidFill>
                                  <a:srgbClr val="000000"/>
                                </a:solidFill>
                                <a:latin typeface="Cambria Math" panose="02040503050406030204" pitchFamily="18" charset="0"/>
                                <a:ea typeface="Cambria Math" panose="02040503050406030204" pitchFamily="18" charset="0"/>
                              </a:rPr>
                              <m:t>2</m:t>
                            </m:r>
                          </m:sub>
                        </m:sSub>
                      </m:e>
                    </m:rad>
                  </m:oMath>
                </a14:m>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Achtung: Bei der mechanischen Leitungslänge den Verkürzungsfaktor berücksichtigen</a:t>
                </a:r>
              </a:p>
              <a:p>
                <a:pPr>
                  <a:defRPr/>
                </a:pPr>
                <a:endParaRPr lang="de-DE" dirty="0">
                  <a:solidFill>
                    <a:srgbClr val="000000"/>
                  </a:solidFill>
                </a:endParaRPr>
              </a:p>
              <a:p>
                <a:pPr>
                  <a:defRPr/>
                </a:pPr>
                <a:r>
                  <a:rPr lang="de-DE" dirty="0">
                    <a:solidFill>
                      <a:srgbClr val="000000"/>
                    </a:solidFill>
                  </a:rPr>
                  <a:t>Praktische Anwendung:</a:t>
                </a:r>
              </a:p>
              <a:p>
                <a:pPr lvl="1">
                  <a:defRPr/>
                </a:pPr>
                <a:r>
                  <a:rPr lang="de-DE" sz="1800" dirty="0">
                    <a:solidFill>
                      <a:srgbClr val="000000"/>
                    </a:solidFill>
                  </a:rPr>
                  <a:t>Bei Speisung von parallel geschalteten Antennen</a:t>
                </a:r>
              </a:p>
              <a:p>
                <a:pPr lvl="1">
                  <a:defRPr/>
                </a:pPr>
                <a:r>
                  <a:rPr lang="de-DE" sz="1800" dirty="0">
                    <a:solidFill>
                      <a:srgbClr val="000000"/>
                    </a:solidFill>
                  </a:rPr>
                  <a:t>Niederohmige Speisung von Ganzwellendipolen</a:t>
                </a:r>
              </a:p>
            </p:txBody>
          </p:sp>
        </mc:Choice>
        <mc:Fallback>
          <p:sp>
            <p:nvSpPr>
              <p:cNvPr id="10" name="Inhaltsplatzhalter 4"/>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4"/>
                <a:stretch>
                  <a:fillRect l="-1283" t="-2050" b="-4100"/>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5"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DA12A1EA-27B4-5C69-0008-0DDEDC6A1CF8}"/>
              </a:ext>
            </a:extLst>
          </p:cNvPr>
          <p:cNvGrpSpPr/>
          <p:nvPr/>
        </p:nvGrpSpPr>
        <p:grpSpPr>
          <a:xfrm>
            <a:off x="2662889" y="1942896"/>
            <a:ext cx="4299626" cy="777732"/>
            <a:chOff x="768485" y="1575881"/>
            <a:chExt cx="4299626" cy="777732"/>
          </a:xfrm>
        </p:grpSpPr>
        <p:sp>
          <p:nvSpPr>
            <p:cNvPr id="7" name="Rechteck 6">
              <a:extLst>
                <a:ext uri="{FF2B5EF4-FFF2-40B4-BE49-F238E27FC236}">
                  <a16:creationId xmlns:a16="http://schemas.microsoft.com/office/drawing/2014/main" id="{2C3B38A1-FB6E-CE6E-20C5-43A1A3ACC488}"/>
                </a:ext>
              </a:extLst>
            </p:cNvPr>
            <p:cNvSpPr/>
            <p:nvPr/>
          </p:nvSpPr>
          <p:spPr>
            <a:xfrm>
              <a:off x="768485" y="1575881"/>
              <a:ext cx="1089498" cy="50583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TRX, Z</a:t>
              </a:r>
              <a:r>
                <a:rPr lang="de-DE" baseline="-25000" dirty="0">
                  <a:solidFill>
                    <a:schemeClr val="tx1"/>
                  </a:solidFill>
                </a:rPr>
                <a:t>1</a:t>
              </a:r>
            </a:p>
          </p:txBody>
        </p:sp>
        <p:sp>
          <p:nvSpPr>
            <p:cNvPr id="8" name="Rechteck 7">
              <a:extLst>
                <a:ext uri="{FF2B5EF4-FFF2-40B4-BE49-F238E27FC236}">
                  <a16:creationId xmlns:a16="http://schemas.microsoft.com/office/drawing/2014/main" id="{FF8F8E34-7D98-874D-1842-E2DEE333396A}"/>
                </a:ext>
              </a:extLst>
            </p:cNvPr>
            <p:cNvSpPr/>
            <p:nvPr/>
          </p:nvSpPr>
          <p:spPr>
            <a:xfrm>
              <a:off x="3633689" y="1575881"/>
              <a:ext cx="1434422" cy="50583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Antenne, Z</a:t>
              </a:r>
              <a:r>
                <a:rPr lang="de-DE" baseline="-25000" dirty="0">
                  <a:solidFill>
                    <a:schemeClr val="tx1"/>
                  </a:solidFill>
                </a:rPr>
                <a:t>2</a:t>
              </a:r>
            </a:p>
          </p:txBody>
        </p:sp>
        <p:cxnSp>
          <p:nvCxnSpPr>
            <p:cNvPr id="9" name="Gerader Verbinder 8">
              <a:extLst>
                <a:ext uri="{FF2B5EF4-FFF2-40B4-BE49-F238E27FC236}">
                  <a16:creationId xmlns:a16="http://schemas.microsoft.com/office/drawing/2014/main" id="{EAEC314A-B59D-B07A-F427-6686955B6F70}"/>
                </a:ext>
              </a:extLst>
            </p:cNvPr>
            <p:cNvCxnSpPr>
              <a:stCxn id="8" idx="1"/>
            </p:cNvCxnSpPr>
            <p:nvPr/>
          </p:nvCxnSpPr>
          <p:spPr>
            <a:xfrm flipH="1">
              <a:off x="1857984" y="1828800"/>
              <a:ext cx="177570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52E0C1D8-815D-4BA0-A900-C5383DDB2AA9}"/>
                </a:ext>
              </a:extLst>
            </p:cNvPr>
            <p:cNvSpPr txBox="1"/>
            <p:nvPr/>
          </p:nvSpPr>
          <p:spPr>
            <a:xfrm>
              <a:off x="2010699" y="1984281"/>
              <a:ext cx="1470274" cy="369332"/>
            </a:xfrm>
            <a:prstGeom prst="rect">
              <a:avLst/>
            </a:prstGeom>
            <a:noFill/>
          </p:spPr>
          <p:txBody>
            <a:bodyPr wrap="none" rtlCol="0">
              <a:spAutoFit/>
            </a:bodyPr>
            <a:lstStyle/>
            <a:p>
              <a:r>
                <a:rPr lang="de-DE" dirty="0"/>
                <a:t>l = </a:t>
              </a:r>
              <a:r>
                <a:rPr lang="de-DE" dirty="0">
                  <a:latin typeface="Symbol" panose="05050102010706020507" pitchFamily="18" charset="2"/>
                </a:rPr>
                <a:t>l</a:t>
              </a:r>
              <a:r>
                <a:rPr lang="de-DE" dirty="0"/>
                <a:t>/4, </a:t>
              </a:r>
              <a:r>
                <a:rPr lang="de-DE" dirty="0" err="1"/>
                <a:t>Z</a:t>
              </a:r>
              <a:r>
                <a:rPr lang="de-DE" baseline="-25000" dirty="0" err="1"/>
                <a:t>Leitung</a:t>
              </a:r>
              <a:endParaRPr lang="de-DE" baseline="-25000" dirty="0"/>
            </a:p>
          </p:txBody>
        </p:sp>
        <p:cxnSp>
          <p:nvCxnSpPr>
            <p:cNvPr id="15" name="Gerader Verbinder 14">
              <a:extLst>
                <a:ext uri="{FF2B5EF4-FFF2-40B4-BE49-F238E27FC236}">
                  <a16:creationId xmlns:a16="http://schemas.microsoft.com/office/drawing/2014/main" id="{972F4D61-2B13-216D-E9EE-F8B7DFBD2A3D}"/>
                </a:ext>
              </a:extLst>
            </p:cNvPr>
            <p:cNvCxnSpPr/>
            <p:nvPr/>
          </p:nvCxnSpPr>
          <p:spPr>
            <a:xfrm>
              <a:off x="1857983" y="1984281"/>
              <a:ext cx="1775706"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75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err="1">
                <a:ln>
                  <a:noFill/>
                </a:ln>
                <a:solidFill>
                  <a:schemeClr val="tx1"/>
                </a:solidFill>
                <a:effectLst/>
                <a:uLnTx/>
                <a:uFillTx/>
                <a:latin typeface="+mn-lt"/>
                <a:ea typeface="+mj-ea"/>
                <a:cs typeface="+mj-cs"/>
              </a:rPr>
              <a:t>Symmetrierung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mc:AlternateContent xmlns:mc="http://schemas.openxmlformats.org/markup-compatibility/2006" xmlns:a14="http://schemas.microsoft.com/office/drawing/2010/main">
        <mc:Choice Requires="a14">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Bei </a:t>
                </a:r>
                <a:r>
                  <a:rPr lang="de-DE" dirty="0" err="1">
                    <a:solidFill>
                      <a:srgbClr val="000000"/>
                    </a:solidFill>
                  </a:rPr>
                  <a:t>Anschluß</a:t>
                </a:r>
                <a:r>
                  <a:rPr lang="de-DE" dirty="0">
                    <a:solidFill>
                      <a:srgbClr val="000000"/>
                    </a:solidFill>
                  </a:rPr>
                  <a:t> einer symmetrischen Antenne (z. B. Dipol) über ein koaxiales Kabel muss ein </a:t>
                </a:r>
                <a:r>
                  <a:rPr lang="de-DE" dirty="0" err="1">
                    <a:solidFill>
                      <a:srgbClr val="000000"/>
                    </a:solidFill>
                  </a:rPr>
                  <a:t>Symmetrierglied</a:t>
                </a:r>
                <a:r>
                  <a:rPr lang="de-DE" dirty="0">
                    <a:solidFill>
                      <a:srgbClr val="000000"/>
                    </a:solidFill>
                  </a:rPr>
                  <a:t> genutzt werden, um z. B. Mantelwellen zu vermeiden</a:t>
                </a:r>
              </a:p>
              <a:p>
                <a:pPr>
                  <a:defRPr/>
                </a:pPr>
                <a:r>
                  <a:rPr lang="de-DE" dirty="0" err="1">
                    <a:solidFill>
                      <a:srgbClr val="000000"/>
                    </a:solidFill>
                  </a:rPr>
                  <a:t>Balun</a:t>
                </a:r>
                <a:r>
                  <a:rPr lang="de-DE" dirty="0">
                    <a:solidFill>
                      <a:srgbClr val="000000"/>
                    </a:solidFill>
                  </a:rPr>
                  <a:t> (</a:t>
                </a:r>
                <a:r>
                  <a:rPr lang="de-DE" b="1" dirty="0" err="1">
                    <a:solidFill>
                      <a:srgbClr val="000000"/>
                    </a:solidFill>
                  </a:rPr>
                  <a:t>bal</a:t>
                </a:r>
                <a:r>
                  <a:rPr lang="de-DE" dirty="0" err="1">
                    <a:solidFill>
                      <a:srgbClr val="000000"/>
                    </a:solidFill>
                  </a:rPr>
                  <a:t>anced</a:t>
                </a:r>
                <a:r>
                  <a:rPr lang="de-DE" dirty="0">
                    <a:solidFill>
                      <a:srgbClr val="000000"/>
                    </a:solidFill>
                  </a:rPr>
                  <a:t> </a:t>
                </a:r>
                <a:r>
                  <a:rPr lang="de-DE" b="1" dirty="0" err="1">
                    <a:solidFill>
                      <a:srgbClr val="000000"/>
                    </a:solidFill>
                  </a:rPr>
                  <a:t>un</a:t>
                </a:r>
                <a:r>
                  <a:rPr lang="de-DE" dirty="0" err="1">
                    <a:solidFill>
                      <a:srgbClr val="000000"/>
                    </a:solidFill>
                  </a:rPr>
                  <a:t>balanced</a:t>
                </a:r>
                <a:r>
                  <a:rPr lang="de-DE" dirty="0">
                    <a:solidFill>
                      <a:srgbClr val="000000"/>
                    </a:solidFill>
                  </a:rPr>
                  <a:t>)</a:t>
                </a:r>
              </a:p>
              <a:p>
                <a:pPr>
                  <a:defRPr/>
                </a:pPr>
                <a:r>
                  <a:rPr lang="de-DE" dirty="0">
                    <a:solidFill>
                      <a:srgbClr val="000000"/>
                    </a:solidFill>
                  </a:rPr>
                  <a:t>Zusätzlich erfolgt über das gewählte Windungsverhältnis eine </a:t>
                </a:r>
                <a:r>
                  <a:rPr lang="de-DE" dirty="0" err="1">
                    <a:solidFill>
                      <a:srgbClr val="000000"/>
                    </a:solidFill>
                  </a:rPr>
                  <a:t>Impedanztransformation</a:t>
                </a:r>
                <a:r>
                  <a:rPr lang="de-DE" dirty="0">
                    <a:solidFill>
                      <a:srgbClr val="000000"/>
                    </a:solidFill>
                  </a:rPr>
                  <a:t>:        </a:t>
                </a:r>
                <a14:m>
                  <m:oMath xmlns:m="http://schemas.openxmlformats.org/officeDocument/2006/math">
                    <m:r>
                      <a:rPr lang="de-DE" b="0" i="1" smtClean="0">
                        <a:solidFill>
                          <a:srgbClr val="000000"/>
                        </a:solidFill>
                        <a:latin typeface="Cambria Math" panose="02040503050406030204" pitchFamily="18" charset="0"/>
                      </a:rPr>
                      <m:t>ü=</m:t>
                    </m:r>
                    <m:f>
                      <m:fPr>
                        <m:ctrlPr>
                          <a:rPr lang="de-DE" b="0" i="1" smtClean="0">
                            <a:solidFill>
                              <a:srgbClr val="000000"/>
                            </a:solidFill>
                            <a:latin typeface="Cambria Math" panose="02040503050406030204" pitchFamily="18" charset="0"/>
                          </a:rPr>
                        </m:ctrlPr>
                      </m:fPr>
                      <m:num>
                        <m:r>
                          <a:rPr lang="de-DE" b="0" i="1" smtClean="0">
                            <a:solidFill>
                              <a:srgbClr val="000000"/>
                            </a:solidFill>
                            <a:latin typeface="Cambria Math" panose="02040503050406030204" pitchFamily="18" charset="0"/>
                          </a:rPr>
                          <m:t>𝑁</m:t>
                        </m:r>
                        <m:r>
                          <a:rPr lang="de-DE" b="0" i="1" smtClean="0">
                            <a:solidFill>
                              <a:srgbClr val="000000"/>
                            </a:solidFill>
                            <a:latin typeface="Cambria Math" panose="02040503050406030204" pitchFamily="18" charset="0"/>
                          </a:rPr>
                          <m:t>1</m:t>
                        </m:r>
                      </m:num>
                      <m:den>
                        <m:r>
                          <a:rPr lang="de-DE" b="0" i="1" smtClean="0">
                            <a:solidFill>
                              <a:srgbClr val="000000"/>
                            </a:solidFill>
                            <a:latin typeface="Cambria Math" panose="02040503050406030204" pitchFamily="18" charset="0"/>
                          </a:rPr>
                          <m:t>𝑁</m:t>
                        </m:r>
                        <m:r>
                          <a:rPr lang="de-DE" b="0" i="1" smtClean="0">
                            <a:solidFill>
                              <a:srgbClr val="000000"/>
                            </a:solidFill>
                            <a:latin typeface="Cambria Math" panose="02040503050406030204" pitchFamily="18" charset="0"/>
                          </a:rPr>
                          <m:t>2</m:t>
                        </m:r>
                      </m:den>
                    </m:f>
                    <m:r>
                      <a:rPr lang="de-DE" b="0" i="1" smtClean="0">
                        <a:solidFill>
                          <a:srgbClr val="000000"/>
                        </a:solidFill>
                        <a:latin typeface="Cambria Math" panose="02040503050406030204" pitchFamily="18" charset="0"/>
                        <a:ea typeface="Cambria Math" panose="02040503050406030204" pitchFamily="18" charset="0"/>
                      </a:rPr>
                      <m:t>=</m:t>
                    </m:r>
                    <m:rad>
                      <m:radPr>
                        <m:degHide m:val="on"/>
                        <m:ctrlPr>
                          <a:rPr lang="de-DE" b="0" i="1" smtClean="0">
                            <a:solidFill>
                              <a:srgbClr val="000000"/>
                            </a:solidFill>
                            <a:latin typeface="Cambria Math" panose="02040503050406030204" pitchFamily="18" charset="0"/>
                            <a:ea typeface="Cambria Math" panose="02040503050406030204" pitchFamily="18" charset="0"/>
                          </a:rPr>
                        </m:ctrlPr>
                      </m:radPr>
                      <m:deg/>
                      <m:e>
                        <m:f>
                          <m:fPr>
                            <m:ctrlPr>
                              <a:rPr lang="de-DE" b="0" i="1" smtClean="0">
                                <a:solidFill>
                                  <a:srgbClr val="000000"/>
                                </a:solidFill>
                                <a:latin typeface="Cambria Math" panose="02040503050406030204" pitchFamily="18" charset="0"/>
                                <a:ea typeface="Cambria Math" panose="02040503050406030204" pitchFamily="18" charset="0"/>
                              </a:rPr>
                            </m:ctrlPr>
                          </m:fPr>
                          <m:num>
                            <m:r>
                              <a:rPr lang="de-DE" b="0" i="1" smtClean="0">
                                <a:solidFill>
                                  <a:srgbClr val="000000"/>
                                </a:solidFill>
                                <a:latin typeface="Cambria Math" panose="02040503050406030204" pitchFamily="18" charset="0"/>
                                <a:ea typeface="Cambria Math" panose="02040503050406030204" pitchFamily="18" charset="0"/>
                              </a:rPr>
                              <m:t>𝑅</m:t>
                            </m:r>
                            <m:r>
                              <a:rPr lang="de-DE" b="0" i="1" smtClean="0">
                                <a:solidFill>
                                  <a:srgbClr val="000000"/>
                                </a:solidFill>
                                <a:latin typeface="Cambria Math" panose="02040503050406030204" pitchFamily="18" charset="0"/>
                                <a:ea typeface="Cambria Math" panose="02040503050406030204" pitchFamily="18" charset="0"/>
                              </a:rPr>
                              <m:t>1</m:t>
                            </m:r>
                          </m:num>
                          <m:den>
                            <m:r>
                              <a:rPr lang="de-DE" b="0" i="1" smtClean="0">
                                <a:solidFill>
                                  <a:srgbClr val="000000"/>
                                </a:solidFill>
                                <a:latin typeface="Cambria Math" panose="02040503050406030204" pitchFamily="18" charset="0"/>
                                <a:ea typeface="Cambria Math" panose="02040503050406030204" pitchFamily="18" charset="0"/>
                              </a:rPr>
                              <m:t>𝑅</m:t>
                            </m:r>
                            <m:r>
                              <a:rPr lang="de-DE" b="0" i="1" smtClean="0">
                                <a:solidFill>
                                  <a:srgbClr val="000000"/>
                                </a:solidFill>
                                <a:latin typeface="Cambria Math" panose="02040503050406030204" pitchFamily="18" charset="0"/>
                                <a:ea typeface="Cambria Math" panose="02040503050406030204" pitchFamily="18" charset="0"/>
                              </a:rPr>
                              <m:t>2</m:t>
                            </m:r>
                          </m:den>
                        </m:f>
                      </m:e>
                    </m:rad>
                  </m:oMath>
                </a14:m>
                <a:endParaRPr lang="de-DE" dirty="0">
                  <a:solidFill>
                    <a:srgbClr val="000000"/>
                  </a:solidFill>
                </a:endParaRPr>
              </a:p>
            </p:txBody>
          </p:sp>
        </mc:Choice>
        <mc:Fallback xmlns="">
          <p:sp>
            <p:nvSpPr>
              <p:cNvPr id="10" name="Inhaltsplatzhalter 4"/>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4"/>
                <a:stretch>
                  <a:fillRect l="-1283" t="-1757"/>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5"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EFE10206-723A-5A73-F23D-7A57FDFA09FC}"/>
              </a:ext>
            </a:extLst>
          </p:cNvPr>
          <p:cNvGrpSpPr/>
          <p:nvPr/>
        </p:nvGrpSpPr>
        <p:grpSpPr>
          <a:xfrm>
            <a:off x="1368564" y="2896501"/>
            <a:ext cx="2372687" cy="2611346"/>
            <a:chOff x="2988359" y="2701561"/>
            <a:chExt cx="2372687" cy="2611346"/>
          </a:xfrm>
        </p:grpSpPr>
        <p:cxnSp>
          <p:nvCxnSpPr>
            <p:cNvPr id="7" name="Gerader Verbinder 6">
              <a:extLst>
                <a:ext uri="{FF2B5EF4-FFF2-40B4-BE49-F238E27FC236}">
                  <a16:creationId xmlns:a16="http://schemas.microsoft.com/office/drawing/2014/main" id="{49A788C5-C838-1054-3825-842637A7D374}"/>
                </a:ext>
              </a:extLst>
            </p:cNvPr>
            <p:cNvCxnSpPr/>
            <p:nvPr/>
          </p:nvCxnSpPr>
          <p:spPr>
            <a:xfrm>
              <a:off x="3839873" y="4154787"/>
              <a:ext cx="1891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FE91167-F456-D46C-B866-147F8A8E6528}"/>
                </a:ext>
              </a:extLst>
            </p:cNvPr>
            <p:cNvCxnSpPr/>
            <p:nvPr/>
          </p:nvCxnSpPr>
          <p:spPr>
            <a:xfrm flipV="1">
              <a:off x="3939026" y="3981369"/>
              <a:ext cx="0" cy="1808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BA8640E6-A41F-87DF-D5EB-1F2DD668F2E6}"/>
                </a:ext>
              </a:extLst>
            </p:cNvPr>
            <p:cNvCxnSpPr/>
            <p:nvPr/>
          </p:nvCxnSpPr>
          <p:spPr>
            <a:xfrm flipH="1" flipV="1">
              <a:off x="4167352" y="3146080"/>
              <a:ext cx="3315" cy="171832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65E562C3-8E54-1098-E395-C1BF7F856863}"/>
                </a:ext>
              </a:extLst>
            </p:cNvPr>
            <p:cNvCxnSpPr/>
            <p:nvPr/>
          </p:nvCxnSpPr>
          <p:spPr>
            <a:xfrm flipH="1">
              <a:off x="3158214" y="2787587"/>
              <a:ext cx="781287"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5A228E37-BE32-84A2-07FC-ABBD28394B0B}"/>
                </a:ext>
              </a:extLst>
            </p:cNvPr>
            <p:cNvGrpSpPr/>
            <p:nvPr/>
          </p:nvGrpSpPr>
          <p:grpSpPr>
            <a:xfrm rot="10800000">
              <a:off x="3813875" y="2785903"/>
              <a:ext cx="237862" cy="1209673"/>
              <a:chOff x="5738949" y="1550127"/>
              <a:chExt cx="226422" cy="1359634"/>
            </a:xfrm>
          </p:grpSpPr>
          <p:sp>
            <p:nvSpPr>
              <p:cNvPr id="36" name="Rechteck 35">
                <a:extLst>
                  <a:ext uri="{FF2B5EF4-FFF2-40B4-BE49-F238E27FC236}">
                    <a16:creationId xmlns:a16="http://schemas.microsoft.com/office/drawing/2014/main" id="{3703D4D7-AB6B-8B38-7AAA-3722F79CD2F0}"/>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E7873E22-690E-70E7-7954-8CBD8ED97186}"/>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B7908053-9B5F-46C1-E1D2-307ACB150FC8}"/>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Gerader Verbinder 15">
              <a:extLst>
                <a:ext uri="{FF2B5EF4-FFF2-40B4-BE49-F238E27FC236}">
                  <a16:creationId xmlns:a16="http://schemas.microsoft.com/office/drawing/2014/main" id="{CB6F04D7-1C65-4AC9-DE12-19FC364E4942}"/>
                </a:ext>
              </a:extLst>
            </p:cNvPr>
            <p:cNvCxnSpPr/>
            <p:nvPr/>
          </p:nvCxnSpPr>
          <p:spPr>
            <a:xfrm flipH="1">
              <a:off x="3158215" y="3975423"/>
              <a:ext cx="774591"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83E459C0-D9E6-F69D-AEAE-D4FBD3808ACA}"/>
                </a:ext>
              </a:extLst>
            </p:cNvPr>
            <p:cNvSpPr/>
            <p:nvPr/>
          </p:nvSpPr>
          <p:spPr>
            <a:xfrm>
              <a:off x="2988359" y="3891064"/>
              <a:ext cx="159778" cy="16868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17B047C8-A834-C94F-5789-A4C9547B46CE}"/>
                </a:ext>
              </a:extLst>
            </p:cNvPr>
            <p:cNvSpPr/>
            <p:nvPr/>
          </p:nvSpPr>
          <p:spPr>
            <a:xfrm>
              <a:off x="3881916" y="392189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A2B8242E-8B69-537A-EDE9-726DBB00562F}"/>
                </a:ext>
              </a:extLst>
            </p:cNvPr>
            <p:cNvGrpSpPr/>
            <p:nvPr/>
          </p:nvGrpSpPr>
          <p:grpSpPr>
            <a:xfrm rot="10800000">
              <a:off x="4300601" y="2802261"/>
              <a:ext cx="237862" cy="1209673"/>
              <a:chOff x="5738949" y="1550127"/>
              <a:chExt cx="226422" cy="1359634"/>
            </a:xfrm>
          </p:grpSpPr>
          <p:sp>
            <p:nvSpPr>
              <p:cNvPr id="33" name="Rechteck 32">
                <a:extLst>
                  <a:ext uri="{FF2B5EF4-FFF2-40B4-BE49-F238E27FC236}">
                    <a16:creationId xmlns:a16="http://schemas.microsoft.com/office/drawing/2014/main" id="{8B4ED19B-27FB-1D55-3AF6-48551DA73467}"/>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r Verbinder 33">
                <a:extLst>
                  <a:ext uri="{FF2B5EF4-FFF2-40B4-BE49-F238E27FC236}">
                    <a16:creationId xmlns:a16="http://schemas.microsoft.com/office/drawing/2014/main" id="{46F8AFC1-6C3C-12CA-34B5-BF30B5F00121}"/>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19DCBA8F-1BA0-A544-A211-8AB0026D5C80}"/>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uppieren 19">
              <a:extLst>
                <a:ext uri="{FF2B5EF4-FFF2-40B4-BE49-F238E27FC236}">
                  <a16:creationId xmlns:a16="http://schemas.microsoft.com/office/drawing/2014/main" id="{F5742359-49B4-9EA3-83D5-D6D7BBF113FE}"/>
                </a:ext>
              </a:extLst>
            </p:cNvPr>
            <p:cNvGrpSpPr/>
            <p:nvPr/>
          </p:nvGrpSpPr>
          <p:grpSpPr>
            <a:xfrm rot="10800000">
              <a:off x="4300601" y="4018892"/>
              <a:ext cx="237862" cy="1209673"/>
              <a:chOff x="5738949" y="1550127"/>
              <a:chExt cx="226422" cy="1359634"/>
            </a:xfrm>
          </p:grpSpPr>
          <p:sp>
            <p:nvSpPr>
              <p:cNvPr id="30" name="Rechteck 29">
                <a:extLst>
                  <a:ext uri="{FF2B5EF4-FFF2-40B4-BE49-F238E27FC236}">
                    <a16:creationId xmlns:a16="http://schemas.microsoft.com/office/drawing/2014/main" id="{2E38AE02-502C-4028-A39C-47107AB9BD2D}"/>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4B49F08A-DFFD-619B-B8F4-DFDB5E809686}"/>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2BC9A63-81FE-445F-FB7E-412B829B0122}"/>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Gerader Verbinder 20">
              <a:extLst>
                <a:ext uri="{FF2B5EF4-FFF2-40B4-BE49-F238E27FC236}">
                  <a16:creationId xmlns:a16="http://schemas.microsoft.com/office/drawing/2014/main" id="{FB12DCBC-0FA9-E3E7-C380-E85B035F040B}"/>
                </a:ext>
              </a:extLst>
            </p:cNvPr>
            <p:cNvCxnSpPr/>
            <p:nvPr/>
          </p:nvCxnSpPr>
          <p:spPr>
            <a:xfrm flipH="1">
              <a:off x="4419531" y="2802261"/>
              <a:ext cx="781287"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2" name="Gruppieren 21">
              <a:extLst>
                <a:ext uri="{FF2B5EF4-FFF2-40B4-BE49-F238E27FC236}">
                  <a16:creationId xmlns:a16="http://schemas.microsoft.com/office/drawing/2014/main" id="{508F9160-BADE-512F-C28E-4FC883D2613D}"/>
                </a:ext>
              </a:extLst>
            </p:cNvPr>
            <p:cNvGrpSpPr/>
            <p:nvPr/>
          </p:nvGrpSpPr>
          <p:grpSpPr>
            <a:xfrm rot="-5400000">
              <a:off x="4391547" y="3857036"/>
              <a:ext cx="189187" cy="240363"/>
              <a:chOff x="3992273" y="4074290"/>
              <a:chExt cx="189187" cy="240363"/>
            </a:xfrm>
          </p:grpSpPr>
          <p:cxnSp>
            <p:nvCxnSpPr>
              <p:cNvPr id="27" name="Gerader Verbinder 26">
                <a:extLst>
                  <a:ext uri="{FF2B5EF4-FFF2-40B4-BE49-F238E27FC236}">
                    <a16:creationId xmlns:a16="http://schemas.microsoft.com/office/drawing/2014/main" id="{C525B54F-DE07-BA23-FAB1-0F3508E39C63}"/>
                  </a:ext>
                </a:extLst>
              </p:cNvPr>
              <p:cNvCxnSpPr/>
              <p:nvPr/>
            </p:nvCxnSpPr>
            <p:spPr>
              <a:xfrm>
                <a:off x="3992273" y="4307187"/>
                <a:ext cx="1891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CEE2E61B-995E-EBE4-D501-B0E07F3AE9D0}"/>
                  </a:ext>
                </a:extLst>
              </p:cNvPr>
              <p:cNvCxnSpPr/>
              <p:nvPr/>
            </p:nvCxnSpPr>
            <p:spPr>
              <a:xfrm flipV="1">
                <a:off x="4091426" y="4133769"/>
                <a:ext cx="0" cy="1808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A96E9F5C-539B-E9B4-535A-A59852885510}"/>
                  </a:ext>
                </a:extLst>
              </p:cNvPr>
              <p:cNvSpPr/>
              <p:nvPr/>
            </p:nvSpPr>
            <p:spPr>
              <a:xfrm>
                <a:off x="4034316" y="407429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3" name="Gerader Verbinder 22">
              <a:extLst>
                <a:ext uri="{FF2B5EF4-FFF2-40B4-BE49-F238E27FC236}">
                  <a16:creationId xmlns:a16="http://schemas.microsoft.com/office/drawing/2014/main" id="{D190A8D3-24C4-D9A0-EC3B-874163253DB9}"/>
                </a:ext>
              </a:extLst>
            </p:cNvPr>
            <p:cNvCxnSpPr/>
            <p:nvPr/>
          </p:nvCxnSpPr>
          <p:spPr>
            <a:xfrm flipH="1">
              <a:off x="4419531" y="5228566"/>
              <a:ext cx="781287"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F44B4D02-8C1B-EF7A-7B55-5C0834F0DEA3}"/>
                </a:ext>
              </a:extLst>
            </p:cNvPr>
            <p:cNvSpPr/>
            <p:nvPr/>
          </p:nvSpPr>
          <p:spPr>
            <a:xfrm>
              <a:off x="2998436" y="2701561"/>
              <a:ext cx="159778" cy="16868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DF667924-088E-9A7C-BB7B-B6482B2BCEA1}"/>
                </a:ext>
              </a:extLst>
            </p:cNvPr>
            <p:cNvSpPr/>
            <p:nvPr/>
          </p:nvSpPr>
          <p:spPr>
            <a:xfrm>
              <a:off x="5201268" y="5144224"/>
              <a:ext cx="159778" cy="16868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1DD26F6A-C287-791B-B8F5-B35A60477452}"/>
                </a:ext>
              </a:extLst>
            </p:cNvPr>
            <p:cNvSpPr/>
            <p:nvPr/>
          </p:nvSpPr>
          <p:spPr>
            <a:xfrm>
              <a:off x="5200818" y="2723632"/>
              <a:ext cx="159778" cy="16868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9" name="Gruppieren 38">
            <a:extLst>
              <a:ext uri="{FF2B5EF4-FFF2-40B4-BE49-F238E27FC236}">
                <a16:creationId xmlns:a16="http://schemas.microsoft.com/office/drawing/2014/main" id="{AADB8C4E-F76B-69E1-EA0E-57AE24B70906}"/>
              </a:ext>
            </a:extLst>
          </p:cNvPr>
          <p:cNvGrpSpPr/>
          <p:nvPr/>
        </p:nvGrpSpPr>
        <p:grpSpPr>
          <a:xfrm>
            <a:off x="6688177" y="2896501"/>
            <a:ext cx="1884988" cy="2602637"/>
            <a:chOff x="5895091" y="2280602"/>
            <a:chExt cx="1884988" cy="2602637"/>
          </a:xfrm>
        </p:grpSpPr>
        <p:grpSp>
          <p:nvGrpSpPr>
            <p:cNvPr id="40" name="Gruppieren 39">
              <a:extLst>
                <a:ext uri="{FF2B5EF4-FFF2-40B4-BE49-F238E27FC236}">
                  <a16:creationId xmlns:a16="http://schemas.microsoft.com/office/drawing/2014/main" id="{DB63699A-8CC5-436F-4667-A0700ED3A298}"/>
                </a:ext>
              </a:extLst>
            </p:cNvPr>
            <p:cNvGrpSpPr/>
            <p:nvPr/>
          </p:nvGrpSpPr>
          <p:grpSpPr>
            <a:xfrm>
              <a:off x="5895091" y="2280602"/>
              <a:ext cx="1884988" cy="2602637"/>
              <a:chOff x="3476058" y="2710270"/>
              <a:chExt cx="1884988" cy="2602637"/>
            </a:xfrm>
          </p:grpSpPr>
          <p:cxnSp>
            <p:nvCxnSpPr>
              <p:cNvPr id="42" name="Gerader Verbinder 41">
                <a:extLst>
                  <a:ext uri="{FF2B5EF4-FFF2-40B4-BE49-F238E27FC236}">
                    <a16:creationId xmlns:a16="http://schemas.microsoft.com/office/drawing/2014/main" id="{A82795FE-BFC3-1A57-8F46-58DA72401529}"/>
                  </a:ext>
                </a:extLst>
              </p:cNvPr>
              <p:cNvCxnSpPr/>
              <p:nvPr/>
            </p:nvCxnSpPr>
            <p:spPr>
              <a:xfrm flipH="1" flipV="1">
                <a:off x="4167352" y="3146080"/>
                <a:ext cx="3315" cy="171832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7C6C190-3F49-05F9-C8B7-66C7F47BCB08}"/>
                  </a:ext>
                </a:extLst>
              </p:cNvPr>
              <p:cNvCxnSpPr/>
              <p:nvPr/>
            </p:nvCxnSpPr>
            <p:spPr>
              <a:xfrm flipH="1">
                <a:off x="3645913" y="2796296"/>
                <a:ext cx="781287"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87C56A12-F987-A4CE-A339-5B827E255CA7}"/>
                  </a:ext>
                </a:extLst>
              </p:cNvPr>
              <p:cNvCxnSpPr/>
              <p:nvPr/>
            </p:nvCxnSpPr>
            <p:spPr>
              <a:xfrm flipH="1">
                <a:off x="3645914" y="3975423"/>
                <a:ext cx="774591"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4164B725-F83B-8AA4-069A-C26A34183811}"/>
                  </a:ext>
                </a:extLst>
              </p:cNvPr>
              <p:cNvSpPr/>
              <p:nvPr/>
            </p:nvSpPr>
            <p:spPr>
              <a:xfrm>
                <a:off x="3476058" y="3891064"/>
                <a:ext cx="159778" cy="16868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 name="Gruppieren 45">
                <a:extLst>
                  <a:ext uri="{FF2B5EF4-FFF2-40B4-BE49-F238E27FC236}">
                    <a16:creationId xmlns:a16="http://schemas.microsoft.com/office/drawing/2014/main" id="{947F4E60-A7EF-6D69-18D9-A28C18BD0F55}"/>
                  </a:ext>
                </a:extLst>
              </p:cNvPr>
              <p:cNvGrpSpPr/>
              <p:nvPr/>
            </p:nvGrpSpPr>
            <p:grpSpPr>
              <a:xfrm rot="10800000">
                <a:off x="4300601" y="2802261"/>
                <a:ext cx="237862" cy="1209673"/>
                <a:chOff x="5738949" y="1550127"/>
                <a:chExt cx="226422" cy="1359634"/>
              </a:xfrm>
            </p:grpSpPr>
            <p:sp>
              <p:nvSpPr>
                <p:cNvPr id="62" name="Rechteck 61">
                  <a:extLst>
                    <a:ext uri="{FF2B5EF4-FFF2-40B4-BE49-F238E27FC236}">
                      <a16:creationId xmlns:a16="http://schemas.microsoft.com/office/drawing/2014/main" id="{F330B97E-3C06-E255-C62E-7C9785C732C2}"/>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r Verbinder 62">
                  <a:extLst>
                    <a:ext uri="{FF2B5EF4-FFF2-40B4-BE49-F238E27FC236}">
                      <a16:creationId xmlns:a16="http://schemas.microsoft.com/office/drawing/2014/main" id="{C7CAFBD7-853A-1B4D-EEA9-E51A1DD99723}"/>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B36CEDD9-855E-AA50-B51E-A7E5CAC85987}"/>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uppieren 46">
                <a:extLst>
                  <a:ext uri="{FF2B5EF4-FFF2-40B4-BE49-F238E27FC236}">
                    <a16:creationId xmlns:a16="http://schemas.microsoft.com/office/drawing/2014/main" id="{0D6E8C0A-4904-18EC-5FF8-139DF5B2A760}"/>
                  </a:ext>
                </a:extLst>
              </p:cNvPr>
              <p:cNvGrpSpPr/>
              <p:nvPr/>
            </p:nvGrpSpPr>
            <p:grpSpPr>
              <a:xfrm rot="10800000">
                <a:off x="4300601" y="4018892"/>
                <a:ext cx="237862" cy="1209673"/>
                <a:chOff x="5738949" y="1550127"/>
                <a:chExt cx="226422" cy="1359634"/>
              </a:xfrm>
            </p:grpSpPr>
            <p:sp>
              <p:nvSpPr>
                <p:cNvPr id="59" name="Rechteck 58">
                  <a:extLst>
                    <a:ext uri="{FF2B5EF4-FFF2-40B4-BE49-F238E27FC236}">
                      <a16:creationId xmlns:a16="http://schemas.microsoft.com/office/drawing/2014/main" id="{682C9BE5-9025-CC67-678F-61154F8F683A}"/>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r Verbinder 59">
                  <a:extLst>
                    <a:ext uri="{FF2B5EF4-FFF2-40B4-BE49-F238E27FC236}">
                      <a16:creationId xmlns:a16="http://schemas.microsoft.com/office/drawing/2014/main" id="{A4E506EB-6B87-DCF4-A1F3-78DD2E1927C1}"/>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05E5F9E8-8140-4649-82E3-565DD138F341}"/>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Gerader Verbinder 47">
                <a:extLst>
                  <a:ext uri="{FF2B5EF4-FFF2-40B4-BE49-F238E27FC236}">
                    <a16:creationId xmlns:a16="http://schemas.microsoft.com/office/drawing/2014/main" id="{10E69258-B779-585F-6EF0-5332D36A7FF3}"/>
                  </a:ext>
                </a:extLst>
              </p:cNvPr>
              <p:cNvCxnSpPr/>
              <p:nvPr/>
            </p:nvCxnSpPr>
            <p:spPr>
              <a:xfrm flipH="1">
                <a:off x="4419531" y="2802261"/>
                <a:ext cx="781287"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9" name="Gruppieren 48">
                <a:extLst>
                  <a:ext uri="{FF2B5EF4-FFF2-40B4-BE49-F238E27FC236}">
                    <a16:creationId xmlns:a16="http://schemas.microsoft.com/office/drawing/2014/main" id="{A3132228-4016-AF40-315A-502087809B0A}"/>
                  </a:ext>
                </a:extLst>
              </p:cNvPr>
              <p:cNvGrpSpPr/>
              <p:nvPr/>
            </p:nvGrpSpPr>
            <p:grpSpPr>
              <a:xfrm rot="-5400000">
                <a:off x="4391547" y="3857036"/>
                <a:ext cx="189187" cy="240363"/>
                <a:chOff x="3992273" y="4074290"/>
                <a:chExt cx="189187" cy="240363"/>
              </a:xfrm>
            </p:grpSpPr>
            <p:cxnSp>
              <p:nvCxnSpPr>
                <p:cNvPr id="56" name="Gerader Verbinder 55">
                  <a:extLst>
                    <a:ext uri="{FF2B5EF4-FFF2-40B4-BE49-F238E27FC236}">
                      <a16:creationId xmlns:a16="http://schemas.microsoft.com/office/drawing/2014/main" id="{63647CD0-4B33-890B-8D90-9840C3ECC26C}"/>
                    </a:ext>
                  </a:extLst>
                </p:cNvPr>
                <p:cNvCxnSpPr/>
                <p:nvPr/>
              </p:nvCxnSpPr>
              <p:spPr>
                <a:xfrm>
                  <a:off x="3992273" y="4307187"/>
                  <a:ext cx="1891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01F64020-8BAC-940A-51FE-C333CD839FD9}"/>
                    </a:ext>
                  </a:extLst>
                </p:cNvPr>
                <p:cNvCxnSpPr/>
                <p:nvPr/>
              </p:nvCxnSpPr>
              <p:spPr>
                <a:xfrm flipV="1">
                  <a:off x="4091426" y="4133769"/>
                  <a:ext cx="0" cy="1808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Ellipse 57">
                  <a:extLst>
                    <a:ext uri="{FF2B5EF4-FFF2-40B4-BE49-F238E27FC236}">
                      <a16:creationId xmlns:a16="http://schemas.microsoft.com/office/drawing/2014/main" id="{50E7644C-084A-7BE0-EF13-1C3D1C19B861}"/>
                    </a:ext>
                  </a:extLst>
                </p:cNvPr>
                <p:cNvSpPr/>
                <p:nvPr/>
              </p:nvSpPr>
              <p:spPr>
                <a:xfrm>
                  <a:off x="4034316" y="407429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50" name="Gerader Verbinder 49">
                <a:extLst>
                  <a:ext uri="{FF2B5EF4-FFF2-40B4-BE49-F238E27FC236}">
                    <a16:creationId xmlns:a16="http://schemas.microsoft.com/office/drawing/2014/main" id="{FBFE6EDF-DDF9-596F-9712-19032324A396}"/>
                  </a:ext>
                </a:extLst>
              </p:cNvPr>
              <p:cNvCxnSpPr/>
              <p:nvPr/>
            </p:nvCxnSpPr>
            <p:spPr>
              <a:xfrm flipH="1">
                <a:off x="4419531" y="5228566"/>
                <a:ext cx="781287"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4EDBD52D-5EF2-D5DF-3FA2-0B3AEF7F35D6}"/>
                  </a:ext>
                </a:extLst>
              </p:cNvPr>
              <p:cNvSpPr/>
              <p:nvPr/>
            </p:nvSpPr>
            <p:spPr>
              <a:xfrm>
                <a:off x="3486135" y="2710270"/>
                <a:ext cx="159778" cy="16868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D960EB41-EF50-E26B-1533-AE11D02195F9}"/>
                  </a:ext>
                </a:extLst>
              </p:cNvPr>
              <p:cNvSpPr/>
              <p:nvPr/>
            </p:nvSpPr>
            <p:spPr>
              <a:xfrm>
                <a:off x="5201268" y="5144224"/>
                <a:ext cx="159778" cy="16868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60D4F49F-CE5A-B8BC-324F-AAD68D1B85F9}"/>
                  </a:ext>
                </a:extLst>
              </p:cNvPr>
              <p:cNvSpPr/>
              <p:nvPr/>
            </p:nvSpPr>
            <p:spPr>
              <a:xfrm>
                <a:off x="5200818" y="2723632"/>
                <a:ext cx="159778" cy="16868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1" name="Ellipse 40">
              <a:extLst>
                <a:ext uri="{FF2B5EF4-FFF2-40B4-BE49-F238E27FC236}">
                  <a16:creationId xmlns:a16="http://schemas.microsoft.com/office/drawing/2014/main" id="{AD616DF4-F3FD-090E-F3CB-3D7DDAE7A89D}"/>
                </a:ext>
              </a:extLst>
            </p:cNvPr>
            <p:cNvSpPr/>
            <p:nvPr/>
          </p:nvSpPr>
          <p:spPr>
            <a:xfrm rot="16200000">
              <a:off x="6784563" y="232207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25" name="Textfeld 1024">
            <a:extLst>
              <a:ext uri="{FF2B5EF4-FFF2-40B4-BE49-F238E27FC236}">
                <a16:creationId xmlns:a16="http://schemas.microsoft.com/office/drawing/2014/main" id="{16C9CFA8-2B72-1CC4-B076-0E2A2586BEAF}"/>
              </a:ext>
            </a:extLst>
          </p:cNvPr>
          <p:cNvSpPr txBox="1"/>
          <p:nvPr/>
        </p:nvSpPr>
        <p:spPr>
          <a:xfrm>
            <a:off x="8022293" y="3969300"/>
            <a:ext cx="1376724" cy="369332"/>
          </a:xfrm>
          <a:prstGeom prst="rect">
            <a:avLst/>
          </a:prstGeom>
          <a:noFill/>
        </p:spPr>
        <p:txBody>
          <a:bodyPr wrap="none" rtlCol="0">
            <a:spAutoFit/>
          </a:bodyPr>
          <a:lstStyle/>
          <a:p>
            <a:r>
              <a:rPr lang="de-DE" dirty="0"/>
              <a:t>symmetrisch</a:t>
            </a:r>
          </a:p>
        </p:txBody>
      </p:sp>
      <p:sp>
        <p:nvSpPr>
          <p:cNvPr id="1027" name="Textfeld 1026">
            <a:extLst>
              <a:ext uri="{FF2B5EF4-FFF2-40B4-BE49-F238E27FC236}">
                <a16:creationId xmlns:a16="http://schemas.microsoft.com/office/drawing/2014/main" id="{F3E14D03-1064-F3CD-941C-A79098477727}"/>
              </a:ext>
            </a:extLst>
          </p:cNvPr>
          <p:cNvSpPr txBox="1"/>
          <p:nvPr/>
        </p:nvSpPr>
        <p:spPr>
          <a:xfrm>
            <a:off x="3226154" y="3993351"/>
            <a:ext cx="1376724" cy="369332"/>
          </a:xfrm>
          <a:prstGeom prst="rect">
            <a:avLst/>
          </a:prstGeom>
          <a:noFill/>
        </p:spPr>
        <p:txBody>
          <a:bodyPr wrap="none" rtlCol="0">
            <a:spAutoFit/>
          </a:bodyPr>
          <a:lstStyle/>
          <a:p>
            <a:r>
              <a:rPr lang="de-DE" dirty="0"/>
              <a:t>symmetrisch</a:t>
            </a:r>
          </a:p>
        </p:txBody>
      </p:sp>
      <p:sp>
        <p:nvSpPr>
          <p:cNvPr id="1028" name="Textfeld 1027">
            <a:extLst>
              <a:ext uri="{FF2B5EF4-FFF2-40B4-BE49-F238E27FC236}">
                <a16:creationId xmlns:a16="http://schemas.microsoft.com/office/drawing/2014/main" id="{0154A80F-9B1C-72FE-206E-860F08846A8D}"/>
              </a:ext>
            </a:extLst>
          </p:cNvPr>
          <p:cNvSpPr txBox="1"/>
          <p:nvPr/>
        </p:nvSpPr>
        <p:spPr>
          <a:xfrm>
            <a:off x="5563799" y="3387317"/>
            <a:ext cx="1620380" cy="369332"/>
          </a:xfrm>
          <a:prstGeom prst="rect">
            <a:avLst/>
          </a:prstGeom>
          <a:noFill/>
        </p:spPr>
        <p:txBody>
          <a:bodyPr wrap="none" rtlCol="0">
            <a:spAutoFit/>
          </a:bodyPr>
          <a:lstStyle/>
          <a:p>
            <a:r>
              <a:rPr lang="de-DE" dirty="0"/>
              <a:t>unsymmetrisch</a:t>
            </a:r>
          </a:p>
        </p:txBody>
      </p:sp>
      <p:sp>
        <p:nvSpPr>
          <p:cNvPr id="1029" name="Textfeld 1028">
            <a:extLst>
              <a:ext uri="{FF2B5EF4-FFF2-40B4-BE49-F238E27FC236}">
                <a16:creationId xmlns:a16="http://schemas.microsoft.com/office/drawing/2014/main" id="{9158E8C0-B9FC-2788-5753-9F6A27665B31}"/>
              </a:ext>
            </a:extLst>
          </p:cNvPr>
          <p:cNvSpPr txBox="1"/>
          <p:nvPr/>
        </p:nvSpPr>
        <p:spPr>
          <a:xfrm>
            <a:off x="449267" y="3356046"/>
            <a:ext cx="1620380" cy="369332"/>
          </a:xfrm>
          <a:prstGeom prst="rect">
            <a:avLst/>
          </a:prstGeom>
          <a:noFill/>
        </p:spPr>
        <p:txBody>
          <a:bodyPr wrap="none" rtlCol="0">
            <a:spAutoFit/>
          </a:bodyPr>
          <a:lstStyle/>
          <a:p>
            <a:r>
              <a:rPr lang="de-DE" dirty="0"/>
              <a:t>unsymmetrisch</a:t>
            </a:r>
          </a:p>
        </p:txBody>
      </p:sp>
    </p:spTree>
    <p:extLst>
      <p:ext uri="{BB962C8B-B14F-4D97-AF65-F5344CB8AC3E}">
        <p14:creationId xmlns:p14="http://schemas.microsoft.com/office/powerpoint/2010/main" val="3063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7" grpId="0"/>
      <p:bldP spid="1028" grpId="0"/>
      <p:bldP spid="102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Phasenverschiebung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Mit einer zusätzlichen definierten Kabellänge kann gegenüber einem gleichen Referenzpunkt eine Phasenverschiebung des Signals vorgenommen werden.</a:t>
            </a:r>
          </a:p>
          <a:p>
            <a:pPr>
              <a:defRPr/>
            </a:pPr>
            <a:endParaRPr lang="de-DE" sz="800" dirty="0">
              <a:solidFill>
                <a:srgbClr val="000000"/>
              </a:solidFill>
            </a:endParaRPr>
          </a:p>
          <a:p>
            <a:pPr>
              <a:defRPr/>
            </a:pPr>
            <a:r>
              <a:rPr lang="de-DE" dirty="0">
                <a:solidFill>
                  <a:srgbClr val="000000"/>
                </a:solidFill>
              </a:rPr>
              <a:t>Die zu wählende Kabellänge ist von der Betriebsfrequenz und der gewünschten Phasenverschiebung abhängig:			</a:t>
            </a:r>
            <a:r>
              <a:rPr lang="de-DE" dirty="0"/>
              <a:t> </a:t>
            </a:r>
            <a:r>
              <a:rPr lang="de-DE" dirty="0">
                <a:latin typeface="Symbol" panose="05050102010706020507" pitchFamily="18" charset="2"/>
              </a:rPr>
              <a:t>l</a:t>
            </a:r>
            <a:r>
              <a:rPr lang="de-DE" dirty="0"/>
              <a:t> = 2 * </a:t>
            </a:r>
            <a:r>
              <a:rPr lang="de-DE" dirty="0">
                <a:latin typeface="Symbol" panose="05050102010706020507" pitchFamily="18" charset="2"/>
              </a:rPr>
              <a:t>p</a:t>
            </a:r>
            <a:r>
              <a:rPr lang="de-DE" dirty="0"/>
              <a:t> = 360°</a:t>
            </a:r>
          </a:p>
          <a:p>
            <a:pPr>
              <a:defRPr/>
            </a:pPr>
            <a:endParaRPr lang="de-DE" sz="800" dirty="0">
              <a:solidFill>
                <a:srgbClr val="000000"/>
              </a:solidFill>
            </a:endParaRPr>
          </a:p>
          <a:p>
            <a:pPr>
              <a:defRPr/>
            </a:pPr>
            <a:r>
              <a:rPr lang="de-DE" dirty="0">
                <a:solidFill>
                  <a:srgbClr val="000000"/>
                </a:solidFill>
              </a:rPr>
              <a:t>Somit kann mit Hilfe einer </a:t>
            </a:r>
            <a:r>
              <a:rPr lang="de-DE" dirty="0">
                <a:latin typeface="Symbol" panose="05050102010706020507" pitchFamily="18" charset="2"/>
              </a:rPr>
              <a:t>l</a:t>
            </a:r>
            <a:r>
              <a:rPr lang="de-DE" dirty="0"/>
              <a:t>/4</a:t>
            </a:r>
            <a:r>
              <a:rPr lang="de-DE" dirty="0">
                <a:solidFill>
                  <a:srgbClr val="000000"/>
                </a:solidFill>
              </a:rPr>
              <a:t>-Leitung eine Phasenverschiebung von 90° bzw. mit einer </a:t>
            </a:r>
            <a:r>
              <a:rPr lang="de-DE" dirty="0">
                <a:latin typeface="Symbol" panose="05050102010706020507" pitchFamily="18" charset="2"/>
              </a:rPr>
              <a:t>l</a:t>
            </a:r>
            <a:r>
              <a:rPr lang="de-DE" dirty="0"/>
              <a:t>/2</a:t>
            </a:r>
            <a:r>
              <a:rPr lang="de-DE" dirty="0">
                <a:solidFill>
                  <a:srgbClr val="000000"/>
                </a:solidFill>
              </a:rPr>
              <a:t>-Leitung eine Phasenverschiebung von 180° (=gegenphasig) erreicht werden.</a:t>
            </a:r>
          </a:p>
          <a:p>
            <a:pPr>
              <a:defRPr/>
            </a:pPr>
            <a:endParaRPr lang="de-DE" dirty="0">
              <a:solidFill>
                <a:srgbClr val="000000"/>
              </a:solidFill>
            </a:endParaRPr>
          </a:p>
          <a:p>
            <a:pPr>
              <a:defRPr/>
            </a:pPr>
            <a:r>
              <a:rPr lang="de-DE" dirty="0">
                <a:solidFill>
                  <a:srgbClr val="000000"/>
                </a:solidFill>
              </a:rPr>
              <a:t>Bei der Berechnung der mechanischen Länge der Leitung muss der Verkürzungsfaktor berücksichtigt werden.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1051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lang="de-DE" b="1" dirty="0">
                <a:solidFill>
                  <a:schemeClr val="tx1"/>
                </a:solidFill>
                <a:latin typeface="Symbol" panose="05050102010706020507" pitchFamily="18" charset="2"/>
              </a:rPr>
              <a:t>l</a:t>
            </a:r>
            <a:r>
              <a:rPr lang="de-DE" dirty="0">
                <a:solidFill>
                  <a:schemeClr val="tx1"/>
                </a:solidFill>
                <a:latin typeface="+mn-lt"/>
              </a:rPr>
              <a:t>/2-Umwegleitung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a:p>
            <a:pPr marL="0" marR="0" lvl="0" indent="0" algn="l" defTabSz="914333" rtl="0" eaLnBrk="1" fontAlgn="auto" latinLnBrk="0" hangingPunct="1">
              <a:lnSpc>
                <a:spcPct val="89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Eine </a:t>
            </a:r>
            <a:r>
              <a:rPr lang="de-DE" dirty="0">
                <a:latin typeface="Symbol" panose="05050102010706020507" pitchFamily="18" charset="2"/>
              </a:rPr>
              <a:t>l</a:t>
            </a:r>
            <a:r>
              <a:rPr lang="de-DE" dirty="0"/>
              <a:t>/2</a:t>
            </a:r>
            <a:r>
              <a:rPr lang="de-DE" dirty="0">
                <a:solidFill>
                  <a:srgbClr val="000000"/>
                </a:solidFill>
              </a:rPr>
              <a:t>-Leitung (hier als </a:t>
            </a:r>
            <a:r>
              <a:rPr lang="de-DE" dirty="0">
                <a:latin typeface="Symbol" panose="05050102010706020507" pitchFamily="18" charset="2"/>
              </a:rPr>
              <a:t>l</a:t>
            </a:r>
            <a:r>
              <a:rPr lang="de-DE" dirty="0"/>
              <a:t>/2</a:t>
            </a:r>
            <a:r>
              <a:rPr lang="de-DE" dirty="0">
                <a:solidFill>
                  <a:srgbClr val="000000"/>
                </a:solidFill>
              </a:rPr>
              <a:t>-Umwegleitung bezeichnet) kann genutzt werden, um z. B. einen Schleifendipol</a:t>
            </a:r>
            <a:br>
              <a:rPr lang="de-DE" dirty="0">
                <a:solidFill>
                  <a:srgbClr val="000000"/>
                </a:solidFill>
              </a:rPr>
            </a:br>
            <a:r>
              <a:rPr lang="de-DE" dirty="0">
                <a:solidFill>
                  <a:srgbClr val="000000"/>
                </a:solidFill>
              </a:rPr>
              <a:t>(240</a:t>
            </a:r>
            <a:r>
              <a:rPr lang="de-DE" dirty="0">
                <a:latin typeface="Symbol" panose="05050102010706020507" pitchFamily="18" charset="2"/>
              </a:rPr>
              <a:t>W</a:t>
            </a:r>
            <a:r>
              <a:rPr lang="de-DE" dirty="0">
                <a:solidFill>
                  <a:srgbClr val="000000"/>
                </a:solidFill>
              </a:rPr>
              <a:t>, symmetrisch) an eine </a:t>
            </a:r>
            <a:r>
              <a:rPr lang="de-DE" dirty="0" err="1">
                <a:solidFill>
                  <a:srgbClr val="000000"/>
                </a:solidFill>
              </a:rPr>
              <a:t>Koaxleitung</a:t>
            </a:r>
            <a:r>
              <a:rPr lang="de-DE" dirty="0">
                <a:solidFill>
                  <a:srgbClr val="000000"/>
                </a:solidFill>
              </a:rPr>
              <a:t> (60</a:t>
            </a:r>
            <a:r>
              <a:rPr lang="de-DE" dirty="0">
                <a:latin typeface="Symbol" panose="05050102010706020507" pitchFamily="18" charset="2"/>
              </a:rPr>
              <a:t>W</a:t>
            </a:r>
            <a:r>
              <a:rPr lang="de-DE" dirty="0">
                <a:solidFill>
                  <a:srgbClr val="000000"/>
                </a:solidFill>
              </a:rPr>
              <a:t>, unsymmetrisch) anzuschließen:</a:t>
            </a:r>
            <a:br>
              <a:rPr lang="de-DE" dirty="0">
                <a:solidFill>
                  <a:srgbClr val="000000"/>
                </a:solidFill>
              </a:rPr>
            </a:br>
            <a:r>
              <a:rPr lang="de-DE" dirty="0">
                <a:solidFill>
                  <a:srgbClr val="000000"/>
                </a:solidFill>
              </a:rPr>
              <a:t>Die eine Seite des Dipols wird direkt an den Innenleiter der </a:t>
            </a:r>
            <a:r>
              <a:rPr lang="de-DE" dirty="0" err="1">
                <a:solidFill>
                  <a:srgbClr val="000000"/>
                </a:solidFill>
              </a:rPr>
              <a:t>Koaxleitung</a:t>
            </a:r>
            <a:r>
              <a:rPr lang="de-DE" dirty="0">
                <a:solidFill>
                  <a:srgbClr val="000000"/>
                </a:solidFill>
              </a:rPr>
              <a:t> angeschlossen, die andere über eine dazwischen geschaltete </a:t>
            </a:r>
            <a:r>
              <a:rPr lang="de-DE" dirty="0">
                <a:latin typeface="Symbol" panose="05050102010706020507" pitchFamily="18" charset="2"/>
              </a:rPr>
              <a:t>l</a:t>
            </a:r>
            <a:r>
              <a:rPr lang="de-DE" dirty="0"/>
              <a:t>/2</a:t>
            </a:r>
            <a:r>
              <a:rPr lang="de-DE" dirty="0">
                <a:solidFill>
                  <a:srgbClr val="000000"/>
                </a:solidFill>
              </a:rPr>
              <a:t>-Leitung (Parallelschaltung beider Dipolhälften mit Phasenverschiebung für eine Hälfte). Der Schirm der </a:t>
            </a:r>
            <a:r>
              <a:rPr lang="de-DE" dirty="0" err="1">
                <a:solidFill>
                  <a:srgbClr val="000000"/>
                </a:solidFill>
              </a:rPr>
              <a:t>Koaxleitung</a:t>
            </a:r>
            <a:r>
              <a:rPr lang="de-DE" dirty="0">
                <a:solidFill>
                  <a:srgbClr val="000000"/>
                </a:solidFill>
              </a:rPr>
              <a:t> wird jeweils mit dem Massepunkt des Schleifendipols verbunden.</a:t>
            </a:r>
          </a:p>
          <a:p>
            <a:pPr>
              <a:defRPr/>
            </a:pPr>
            <a:endParaRPr lang="de-DE" dirty="0">
              <a:solidFill>
                <a:srgbClr val="000000"/>
              </a:solidFill>
            </a:endParaRPr>
          </a:p>
          <a:p>
            <a:pPr>
              <a:defRPr/>
            </a:pPr>
            <a:r>
              <a:rPr lang="de-DE" dirty="0">
                <a:solidFill>
                  <a:srgbClr val="000000"/>
                </a:solidFill>
              </a:rPr>
              <a:t>Gegen Masse hat jeder Anschluss des Schleifendipols 120</a:t>
            </a:r>
            <a:r>
              <a:rPr lang="de-DE" dirty="0">
                <a:solidFill>
                  <a:srgbClr val="000000"/>
                </a:solidFill>
                <a:latin typeface="Symbol" panose="05050102010706020507" pitchFamily="18" charset="2"/>
              </a:rPr>
              <a:t>W</a:t>
            </a:r>
            <a:r>
              <a:rPr lang="de-DE" dirty="0">
                <a:solidFill>
                  <a:srgbClr val="000000"/>
                </a:solidFill>
              </a:rPr>
              <a:t>.</a:t>
            </a:r>
            <a:br>
              <a:rPr lang="de-DE" dirty="0">
                <a:solidFill>
                  <a:srgbClr val="000000"/>
                </a:solidFill>
              </a:rPr>
            </a:br>
            <a:r>
              <a:rPr lang="de-DE" dirty="0">
                <a:solidFill>
                  <a:srgbClr val="000000"/>
                </a:solidFill>
              </a:rPr>
              <a:t>Die </a:t>
            </a:r>
            <a:r>
              <a:rPr lang="de-DE" dirty="0">
                <a:latin typeface="Symbol" panose="05050102010706020507" pitchFamily="18" charset="2"/>
              </a:rPr>
              <a:t>l</a:t>
            </a:r>
            <a:r>
              <a:rPr lang="de-DE" dirty="0"/>
              <a:t>/2</a:t>
            </a:r>
            <a:r>
              <a:rPr lang="de-DE" dirty="0">
                <a:solidFill>
                  <a:srgbClr val="000000"/>
                </a:solidFill>
              </a:rPr>
              <a:t>-Umwegleitung bewirkt hier 180°-Phasendrehung, die</a:t>
            </a:r>
            <a:br>
              <a:rPr lang="de-DE" dirty="0">
                <a:solidFill>
                  <a:srgbClr val="000000"/>
                </a:solidFill>
              </a:rPr>
            </a:br>
            <a:r>
              <a:rPr lang="de-DE" dirty="0">
                <a:solidFill>
                  <a:srgbClr val="000000"/>
                </a:solidFill>
              </a:rPr>
              <a:t>Impedanz am Eingang der Leitung bleibt dabei erhalten (1:1).</a:t>
            </a:r>
            <a:br>
              <a:rPr lang="de-DE" dirty="0">
                <a:solidFill>
                  <a:srgbClr val="000000"/>
                </a:solidFill>
              </a:rPr>
            </a:br>
            <a:r>
              <a:rPr lang="de-DE" dirty="0">
                <a:solidFill>
                  <a:srgbClr val="000000"/>
                </a:solidFill>
              </a:rPr>
              <a:t>Am </a:t>
            </a:r>
            <a:r>
              <a:rPr lang="de-DE" dirty="0" err="1">
                <a:solidFill>
                  <a:srgbClr val="000000"/>
                </a:solidFill>
              </a:rPr>
              <a:t>Anschluß</a:t>
            </a:r>
            <a:r>
              <a:rPr lang="de-DE" dirty="0">
                <a:solidFill>
                  <a:srgbClr val="000000"/>
                </a:solidFill>
              </a:rPr>
              <a:t> der Antennenleitung erfolgt eine phasenrichtige</a:t>
            </a:r>
            <a:br>
              <a:rPr lang="de-DE" dirty="0">
                <a:solidFill>
                  <a:srgbClr val="000000"/>
                </a:solidFill>
              </a:rPr>
            </a:br>
            <a:r>
              <a:rPr lang="de-DE" dirty="0">
                <a:solidFill>
                  <a:srgbClr val="000000"/>
                </a:solidFill>
              </a:rPr>
              <a:t>Parallelschaltung von 2x120</a:t>
            </a:r>
            <a:r>
              <a:rPr lang="de-DE" dirty="0">
                <a:solidFill>
                  <a:srgbClr val="000000"/>
                </a:solidFill>
                <a:latin typeface="Symbol" panose="05050102010706020507" pitchFamily="18" charset="2"/>
              </a:rPr>
              <a:t>W </a:t>
            </a:r>
            <a:r>
              <a:rPr lang="de-DE" dirty="0">
                <a:solidFill>
                  <a:srgbClr val="000000"/>
                </a:solidFill>
              </a:rPr>
              <a:t>gegen Erde, womit eine</a:t>
            </a:r>
            <a:br>
              <a:rPr lang="de-DE" dirty="0">
                <a:solidFill>
                  <a:srgbClr val="000000"/>
                </a:solidFill>
              </a:rPr>
            </a:br>
            <a:r>
              <a:rPr lang="de-DE" dirty="0">
                <a:solidFill>
                  <a:srgbClr val="000000"/>
                </a:solidFill>
              </a:rPr>
              <a:t>Ausgangsimpedanz von 60</a:t>
            </a:r>
            <a:r>
              <a:rPr lang="de-DE" dirty="0">
                <a:solidFill>
                  <a:srgbClr val="000000"/>
                </a:solidFill>
                <a:latin typeface="Symbol" panose="05050102010706020507" pitchFamily="18" charset="2"/>
              </a:rPr>
              <a:t>W</a:t>
            </a:r>
            <a:r>
              <a:rPr lang="de-DE" dirty="0">
                <a:solidFill>
                  <a:srgbClr val="000000"/>
                </a:solidFill>
              </a:rPr>
              <a:t> und somit Anpassung erreicht wird.</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5FD18611-F875-B913-448D-C4D63E2078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0458" y="2900767"/>
            <a:ext cx="4195174" cy="2735179"/>
          </a:xfrm>
          <a:prstGeom prst="rect">
            <a:avLst/>
          </a:prstGeom>
        </p:spPr>
      </p:pic>
      <p:sp>
        <p:nvSpPr>
          <p:cNvPr id="6" name="Textfeld 5">
            <a:extLst>
              <a:ext uri="{FF2B5EF4-FFF2-40B4-BE49-F238E27FC236}">
                <a16:creationId xmlns:a16="http://schemas.microsoft.com/office/drawing/2014/main" id="{09AECD04-F210-4180-8583-10A69CE95232}"/>
              </a:ext>
            </a:extLst>
          </p:cNvPr>
          <p:cNvSpPr txBox="1"/>
          <p:nvPr/>
        </p:nvSpPr>
        <p:spPr>
          <a:xfrm>
            <a:off x="9558649" y="3894161"/>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63587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Grundlagen: Logarithmische Darstellung von Leistungen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40AC615E-B805-0750-A8EB-A319E02D0C5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lvl="2" indent="-273580">
              <a:lnSpc>
                <a:spcPct val="103000"/>
              </a:lnSpc>
              <a:buFont typeface="Wingdings 3" panose="05040102010807070707" pitchFamily="18" charset="2"/>
              <a:buChar char=""/>
              <a:defRPr/>
            </a:pPr>
            <a:endParaRPr lang="de-DE" dirty="0">
              <a:solidFill>
                <a:srgbClr val="000000"/>
              </a:solidFill>
            </a:endParaRPr>
          </a:p>
          <a:p>
            <a:pPr marL="525561" lvl="2" indent="0">
              <a:buNone/>
              <a:defRPr/>
            </a:pPr>
            <a:endParaRPr lang="de-DE" dirty="0">
              <a:solidFill>
                <a:srgbClr val="000000"/>
              </a:solidFill>
            </a:endParaRPr>
          </a:p>
        </p:txBody>
      </p:sp>
      <p:graphicFrame>
        <p:nvGraphicFramePr>
          <p:cNvPr id="7" name="Tabelle 6">
            <a:extLst>
              <a:ext uri="{FF2B5EF4-FFF2-40B4-BE49-F238E27FC236}">
                <a16:creationId xmlns:a16="http://schemas.microsoft.com/office/drawing/2014/main" id="{AE45593E-50E1-3BE9-F6F7-033334388C34}"/>
              </a:ext>
            </a:extLst>
          </p:cNvPr>
          <p:cNvGraphicFramePr>
            <a:graphicFrameLocks noGrp="1"/>
          </p:cNvGraphicFramePr>
          <p:nvPr>
            <p:extLst>
              <p:ext uri="{D42A27DB-BD31-4B8C-83A1-F6EECF244321}">
                <p14:modId xmlns:p14="http://schemas.microsoft.com/office/powerpoint/2010/main" val="1729687909"/>
              </p:ext>
            </p:extLst>
          </p:nvPr>
        </p:nvGraphicFramePr>
        <p:xfrm>
          <a:off x="258762" y="1244331"/>
          <a:ext cx="1489664" cy="3017520"/>
        </p:xfrm>
        <a:graphic>
          <a:graphicData uri="http://schemas.openxmlformats.org/drawingml/2006/table">
            <a:tbl>
              <a:tblPr>
                <a:tableStyleId>{5C22544A-7EE6-4342-B048-85BDC9FD1C3A}</a:tableStyleId>
              </a:tblPr>
              <a:tblGrid>
                <a:gridCol w="668439">
                  <a:extLst>
                    <a:ext uri="{9D8B030D-6E8A-4147-A177-3AD203B41FA5}">
                      <a16:colId xmlns:a16="http://schemas.microsoft.com/office/drawing/2014/main" val="3386829531"/>
                    </a:ext>
                  </a:extLst>
                </a:gridCol>
                <a:gridCol w="821225">
                  <a:extLst>
                    <a:ext uri="{9D8B030D-6E8A-4147-A177-3AD203B41FA5}">
                      <a16:colId xmlns:a16="http://schemas.microsoft.com/office/drawing/2014/main" val="3635199771"/>
                    </a:ext>
                  </a:extLst>
                </a:gridCol>
              </a:tblGrid>
              <a:tr h="249596">
                <a:tc>
                  <a:txBody>
                    <a:bodyPr/>
                    <a:lstStyle/>
                    <a:p>
                      <a:pPr algn="ctr" fontAlgn="b"/>
                      <a:r>
                        <a:rPr lang="de-DE" sz="1600" u="none" strike="noStrike">
                          <a:effectLst/>
                        </a:rPr>
                        <a:t>mW</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err="1">
                          <a:effectLst/>
                        </a:rPr>
                        <a:t>dBm</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1687915"/>
                  </a:ext>
                </a:extLst>
              </a:tr>
              <a:tr h="249596">
                <a:tc>
                  <a:txBody>
                    <a:bodyPr/>
                    <a:lstStyle/>
                    <a:p>
                      <a:pPr algn="ctr" fontAlgn="b"/>
                      <a:r>
                        <a:rPr lang="de-DE" sz="1600" u="none" strike="noStrike">
                          <a:effectLst/>
                        </a:rPr>
                        <a:t>1000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30,0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672887"/>
                  </a:ext>
                </a:extLst>
              </a:tr>
              <a:tr h="249596">
                <a:tc>
                  <a:txBody>
                    <a:bodyPr/>
                    <a:lstStyle/>
                    <a:p>
                      <a:pPr algn="ctr" fontAlgn="b"/>
                      <a:r>
                        <a:rPr lang="de-DE" sz="1600" u="none" strike="noStrike">
                          <a:effectLst/>
                        </a:rPr>
                        <a:t>500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27,0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005600"/>
                  </a:ext>
                </a:extLst>
              </a:tr>
              <a:tr h="249596">
                <a:tc>
                  <a:txBody>
                    <a:bodyPr/>
                    <a:lstStyle/>
                    <a:p>
                      <a:pPr algn="ctr" fontAlgn="b"/>
                      <a:r>
                        <a:rPr lang="de-DE" sz="1600" u="none" strike="noStrike">
                          <a:effectLst/>
                        </a:rPr>
                        <a:t>200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23,0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097426"/>
                  </a:ext>
                </a:extLst>
              </a:tr>
              <a:tr h="249596">
                <a:tc>
                  <a:txBody>
                    <a:bodyPr/>
                    <a:lstStyle/>
                    <a:p>
                      <a:pPr algn="ctr" fontAlgn="b"/>
                      <a:r>
                        <a:rPr lang="de-DE" sz="1600" u="none" strike="noStrike" dirty="0">
                          <a:effectLst/>
                        </a:rPr>
                        <a:t>100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20,0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2204834"/>
                  </a:ext>
                </a:extLst>
              </a:tr>
              <a:tr h="249596">
                <a:tc>
                  <a:txBody>
                    <a:bodyPr/>
                    <a:lstStyle/>
                    <a:p>
                      <a:pPr algn="ctr" fontAlgn="b"/>
                      <a:r>
                        <a:rPr lang="de-DE" sz="1600" u="none" strike="noStrike">
                          <a:effectLst/>
                        </a:rPr>
                        <a:t>40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16,0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972655"/>
                  </a:ext>
                </a:extLst>
              </a:tr>
              <a:tr h="249596">
                <a:tc>
                  <a:txBody>
                    <a:bodyPr/>
                    <a:lstStyle/>
                    <a:p>
                      <a:pPr algn="ctr" fontAlgn="b"/>
                      <a:r>
                        <a:rPr lang="de-DE" sz="1600" u="none" strike="noStrike">
                          <a:effectLst/>
                        </a:rPr>
                        <a:t>20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13,0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3235402"/>
                  </a:ext>
                </a:extLst>
              </a:tr>
              <a:tr h="249596">
                <a:tc>
                  <a:txBody>
                    <a:bodyPr/>
                    <a:lstStyle/>
                    <a:p>
                      <a:pPr algn="ctr" fontAlgn="b"/>
                      <a:r>
                        <a:rPr lang="de-DE" sz="1600" u="none" strike="noStrike">
                          <a:effectLst/>
                        </a:rPr>
                        <a:t>10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205690"/>
                  </a:ext>
                </a:extLst>
              </a:tr>
              <a:tr h="249596">
                <a:tc>
                  <a:txBody>
                    <a:bodyPr/>
                    <a:lstStyle/>
                    <a:p>
                      <a:pPr algn="ctr" fontAlgn="b"/>
                      <a:r>
                        <a:rPr lang="de-DE" sz="1600" u="none" strike="noStrike">
                          <a:effectLst/>
                        </a:rPr>
                        <a:t>1</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330323"/>
                  </a:ext>
                </a:extLst>
              </a:tr>
              <a:tr h="249596">
                <a:tc>
                  <a:txBody>
                    <a:bodyPr/>
                    <a:lstStyle/>
                    <a:p>
                      <a:pPr algn="ctr" fontAlgn="b"/>
                      <a:r>
                        <a:rPr lang="de-DE" sz="1600" u="none" strike="noStrike">
                          <a:effectLst/>
                        </a:rPr>
                        <a:t>0,1</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1795479"/>
                  </a:ext>
                </a:extLst>
              </a:tr>
              <a:tr h="249596">
                <a:tc>
                  <a:txBody>
                    <a:bodyPr/>
                    <a:lstStyle/>
                    <a:p>
                      <a:pPr algn="ctr" fontAlgn="b"/>
                      <a:r>
                        <a:rPr lang="de-DE" sz="1600" u="none" strike="noStrike">
                          <a:effectLst/>
                        </a:rPr>
                        <a:t>0,02</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-17,0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2826186"/>
                  </a:ext>
                </a:extLst>
              </a:tr>
              <a:tr h="249596">
                <a:tc>
                  <a:txBody>
                    <a:bodyPr/>
                    <a:lstStyle/>
                    <a:p>
                      <a:pPr algn="ctr" fontAlgn="b"/>
                      <a:r>
                        <a:rPr lang="de-DE" sz="1600" u="none" strike="noStrike">
                          <a:effectLst/>
                        </a:rPr>
                        <a:t>0,01</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-20,0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0338840"/>
                  </a:ext>
                </a:extLst>
              </a:tr>
            </a:tbl>
          </a:graphicData>
        </a:graphic>
      </p:graphicFrame>
      <p:sp>
        <p:nvSpPr>
          <p:cNvPr id="20" name="Textfeld 19">
            <a:extLst>
              <a:ext uri="{FF2B5EF4-FFF2-40B4-BE49-F238E27FC236}">
                <a16:creationId xmlns:a16="http://schemas.microsoft.com/office/drawing/2014/main" id="{61DA621D-B3A7-A05B-40DA-1FB0D54B3F6E}"/>
              </a:ext>
            </a:extLst>
          </p:cNvPr>
          <p:cNvSpPr txBox="1"/>
          <p:nvPr/>
        </p:nvSpPr>
        <p:spPr>
          <a:xfrm>
            <a:off x="3696746" y="1963245"/>
            <a:ext cx="5306946" cy="369332"/>
          </a:xfrm>
          <a:prstGeom prst="rect">
            <a:avLst/>
          </a:prstGeom>
          <a:noFill/>
        </p:spPr>
        <p:txBody>
          <a:bodyPr wrap="square" rtlCol="0">
            <a:spAutoFit/>
          </a:bodyPr>
          <a:lstStyle/>
          <a:p>
            <a:r>
              <a:rPr lang="de-DE" dirty="0"/>
              <a:t>1mW *40   =   1mW   * 2    *   2   *   10      =   40mW</a:t>
            </a:r>
          </a:p>
        </p:txBody>
      </p:sp>
      <p:sp>
        <p:nvSpPr>
          <p:cNvPr id="21" name="Textfeld 20">
            <a:extLst>
              <a:ext uri="{FF2B5EF4-FFF2-40B4-BE49-F238E27FC236}">
                <a16:creationId xmlns:a16="http://schemas.microsoft.com/office/drawing/2014/main" id="{FA354412-7AD3-97C1-701E-8E48255C3572}"/>
              </a:ext>
            </a:extLst>
          </p:cNvPr>
          <p:cNvSpPr txBox="1"/>
          <p:nvPr/>
        </p:nvSpPr>
        <p:spPr>
          <a:xfrm>
            <a:off x="3633689" y="2743713"/>
            <a:ext cx="5306946" cy="369332"/>
          </a:xfrm>
          <a:prstGeom prst="rect">
            <a:avLst/>
          </a:prstGeom>
          <a:noFill/>
        </p:spPr>
        <p:txBody>
          <a:bodyPr wrap="square" rtlCol="0">
            <a:spAutoFit/>
          </a:bodyPr>
          <a:lstStyle/>
          <a:p>
            <a:r>
              <a:rPr lang="de-DE" dirty="0"/>
              <a:t>0dBm *40   =   0dBm + 3dB + 3dB + 10dB   =   16dBm</a:t>
            </a:r>
          </a:p>
        </p:txBody>
      </p:sp>
      <p:sp>
        <p:nvSpPr>
          <p:cNvPr id="22" name="Textfeld 21">
            <a:extLst>
              <a:ext uri="{FF2B5EF4-FFF2-40B4-BE49-F238E27FC236}">
                <a16:creationId xmlns:a16="http://schemas.microsoft.com/office/drawing/2014/main" id="{38DE4C39-8393-9874-91A5-9AB1083C531F}"/>
              </a:ext>
            </a:extLst>
          </p:cNvPr>
          <p:cNvSpPr txBox="1"/>
          <p:nvPr/>
        </p:nvSpPr>
        <p:spPr>
          <a:xfrm>
            <a:off x="2007839" y="1173799"/>
            <a:ext cx="4089922" cy="646331"/>
          </a:xfrm>
          <a:prstGeom prst="rect">
            <a:avLst/>
          </a:prstGeom>
          <a:noFill/>
        </p:spPr>
        <p:txBody>
          <a:bodyPr wrap="square" rtlCol="0">
            <a:spAutoFit/>
          </a:bodyPr>
          <a:lstStyle/>
          <a:p>
            <a:r>
              <a:rPr lang="de-DE" dirty="0"/>
              <a:t>Leistung verdoppeln: (*2)	  </a:t>
            </a:r>
            <a:r>
              <a:rPr lang="de-DE" dirty="0">
                <a:sym typeface="Wingdings" panose="05000000000000000000" pitchFamily="2" charset="2"/>
              </a:rPr>
              <a:t> 	+ 3dB</a:t>
            </a:r>
          </a:p>
          <a:p>
            <a:r>
              <a:rPr lang="de-DE" dirty="0">
                <a:sym typeface="Wingdings" panose="05000000000000000000" pitchFamily="2" charset="2"/>
              </a:rPr>
              <a:t>Leistung verzehnfachen: (*10)  	+ 10dB</a:t>
            </a:r>
            <a:endParaRPr lang="de-DE" dirty="0"/>
          </a:p>
        </p:txBody>
      </p:sp>
      <p:sp>
        <p:nvSpPr>
          <p:cNvPr id="23" name="Textfeld 22">
            <a:extLst>
              <a:ext uri="{FF2B5EF4-FFF2-40B4-BE49-F238E27FC236}">
                <a16:creationId xmlns:a16="http://schemas.microsoft.com/office/drawing/2014/main" id="{48C3D963-3DC3-7307-90E4-7C3F99D51202}"/>
              </a:ext>
            </a:extLst>
          </p:cNvPr>
          <p:cNvSpPr txBox="1"/>
          <p:nvPr/>
        </p:nvSpPr>
        <p:spPr>
          <a:xfrm>
            <a:off x="6758340" y="1173335"/>
            <a:ext cx="4351179" cy="646331"/>
          </a:xfrm>
          <a:prstGeom prst="rect">
            <a:avLst/>
          </a:prstGeom>
          <a:noFill/>
        </p:spPr>
        <p:txBody>
          <a:bodyPr wrap="square" rtlCol="0">
            <a:spAutoFit/>
          </a:bodyPr>
          <a:lstStyle/>
          <a:p>
            <a:r>
              <a:rPr lang="de-DE" dirty="0"/>
              <a:t>Leistung halbieren: (:2)	  	  </a:t>
            </a:r>
            <a:r>
              <a:rPr lang="de-DE" dirty="0">
                <a:sym typeface="Wingdings" panose="05000000000000000000" pitchFamily="2" charset="2"/>
              </a:rPr>
              <a:t> 	- 3dB</a:t>
            </a:r>
          </a:p>
          <a:p>
            <a:r>
              <a:rPr lang="de-DE" dirty="0">
                <a:sym typeface="Wingdings" panose="05000000000000000000" pitchFamily="2" charset="2"/>
              </a:rPr>
              <a:t>Leistung zehnteln: (:10)		   	- 10dB</a:t>
            </a:r>
            <a:endParaRPr lang="de-DE" dirty="0"/>
          </a:p>
        </p:txBody>
      </p:sp>
      <p:cxnSp>
        <p:nvCxnSpPr>
          <p:cNvPr id="24" name="Gerade Verbindung mit Pfeil 23">
            <a:extLst>
              <a:ext uri="{FF2B5EF4-FFF2-40B4-BE49-F238E27FC236}">
                <a16:creationId xmlns:a16="http://schemas.microsoft.com/office/drawing/2014/main" id="{C8B79007-0F43-5F87-9887-EADA8FC15587}"/>
              </a:ext>
            </a:extLst>
          </p:cNvPr>
          <p:cNvCxnSpPr>
            <a:cxnSpLocks/>
          </p:cNvCxnSpPr>
          <p:nvPr/>
        </p:nvCxnSpPr>
        <p:spPr>
          <a:xfrm>
            <a:off x="4053602" y="2337026"/>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AA1CA465-0E73-9600-15C4-27B3BB335B67}"/>
              </a:ext>
            </a:extLst>
          </p:cNvPr>
          <p:cNvCxnSpPr>
            <a:cxnSpLocks/>
          </p:cNvCxnSpPr>
          <p:nvPr/>
        </p:nvCxnSpPr>
        <p:spPr>
          <a:xfrm>
            <a:off x="5338116" y="2337026"/>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248357B4-6447-8199-F38B-4C1F18CF703D}"/>
              </a:ext>
            </a:extLst>
          </p:cNvPr>
          <p:cNvCxnSpPr>
            <a:cxnSpLocks/>
          </p:cNvCxnSpPr>
          <p:nvPr/>
        </p:nvCxnSpPr>
        <p:spPr>
          <a:xfrm>
            <a:off x="6013030" y="2337026"/>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CC783BB2-43B5-C322-0984-0D9160C42B92}"/>
              </a:ext>
            </a:extLst>
          </p:cNvPr>
          <p:cNvCxnSpPr>
            <a:cxnSpLocks/>
          </p:cNvCxnSpPr>
          <p:nvPr/>
        </p:nvCxnSpPr>
        <p:spPr>
          <a:xfrm>
            <a:off x="6596504" y="2337026"/>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F0A22482-2DDE-40E9-A0B1-A8F5A7676757}"/>
              </a:ext>
            </a:extLst>
          </p:cNvPr>
          <p:cNvCxnSpPr>
            <a:cxnSpLocks/>
          </p:cNvCxnSpPr>
          <p:nvPr/>
        </p:nvCxnSpPr>
        <p:spPr>
          <a:xfrm>
            <a:off x="7197396" y="2337026"/>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F83A3B2B-EB4E-77F4-B91A-172332F7F5F7}"/>
              </a:ext>
            </a:extLst>
          </p:cNvPr>
          <p:cNvSpPr txBox="1"/>
          <p:nvPr/>
        </p:nvSpPr>
        <p:spPr>
          <a:xfrm>
            <a:off x="1748426" y="3236874"/>
            <a:ext cx="9030994" cy="707886"/>
          </a:xfrm>
          <a:prstGeom prst="rect">
            <a:avLst/>
          </a:prstGeom>
          <a:noFill/>
        </p:spPr>
        <p:txBody>
          <a:bodyPr wrap="square" rtlCol="0">
            <a:spAutoFit/>
          </a:bodyPr>
          <a:lstStyle/>
          <a:p>
            <a:pPr algn="ctr"/>
            <a:r>
              <a:rPr lang="de-DE" sz="2000" dirty="0"/>
              <a:t>Vorteil des Rechnens in dB:</a:t>
            </a:r>
          </a:p>
          <a:p>
            <a:pPr algn="ctr"/>
            <a:r>
              <a:rPr lang="de-DE" sz="2000" dirty="0"/>
              <a:t>aus einer Multiplikation/Division wird eine einfache Addition/Subtraktion</a:t>
            </a:r>
          </a:p>
        </p:txBody>
      </p:sp>
      <p:sp>
        <p:nvSpPr>
          <p:cNvPr id="9" name="Textfeld 8">
            <a:extLst>
              <a:ext uri="{FF2B5EF4-FFF2-40B4-BE49-F238E27FC236}">
                <a16:creationId xmlns:a16="http://schemas.microsoft.com/office/drawing/2014/main" id="{34A195EE-F68E-897A-6DBB-5271A3953401}"/>
              </a:ext>
            </a:extLst>
          </p:cNvPr>
          <p:cNvSpPr txBox="1"/>
          <p:nvPr/>
        </p:nvSpPr>
        <p:spPr>
          <a:xfrm>
            <a:off x="258761" y="4457401"/>
            <a:ext cx="10450799" cy="1200329"/>
          </a:xfrm>
          <a:prstGeom prst="rect">
            <a:avLst/>
          </a:prstGeom>
          <a:noFill/>
        </p:spPr>
        <p:txBody>
          <a:bodyPr wrap="square" rtlCol="0">
            <a:spAutoFit/>
          </a:bodyPr>
          <a:lstStyle/>
          <a:p>
            <a:r>
              <a:rPr lang="de-DE" dirty="0"/>
              <a:t>Herleiten anderer Werte für die Kopfrechnung (aus 10dB und 3dB):</a:t>
            </a:r>
          </a:p>
          <a:p>
            <a:r>
              <a:rPr lang="de-DE" b="1" dirty="0"/>
              <a:t>1dB</a:t>
            </a:r>
            <a:r>
              <a:rPr lang="de-DE" dirty="0"/>
              <a:t> = + 10dB - 3dB - 3dB - 3dB </a:t>
            </a:r>
            <a:r>
              <a:rPr lang="de-DE" dirty="0">
                <a:sym typeface="Wingdings" panose="05000000000000000000" pitchFamily="2" charset="2"/>
              </a:rPr>
              <a:t> *10 /2 /2 /2 = </a:t>
            </a:r>
            <a:r>
              <a:rPr lang="de-DE" b="1" dirty="0">
                <a:sym typeface="Wingdings" panose="05000000000000000000" pitchFamily="2" charset="2"/>
              </a:rPr>
              <a:t>*1,25</a:t>
            </a:r>
          </a:p>
          <a:p>
            <a:r>
              <a:rPr lang="de-DE" b="1" dirty="0">
                <a:sym typeface="Wingdings" panose="05000000000000000000" pitchFamily="2" charset="2"/>
              </a:rPr>
              <a:t>4dB</a:t>
            </a:r>
            <a:r>
              <a:rPr lang="de-DE" dirty="0">
                <a:sym typeface="Wingdings" panose="05000000000000000000" pitchFamily="2" charset="2"/>
              </a:rPr>
              <a:t> = + 10dB - 3dB - 3dB  *10 /2 /2 = </a:t>
            </a:r>
            <a:r>
              <a:rPr lang="de-DE" b="1" dirty="0">
                <a:sym typeface="Wingdings" panose="05000000000000000000" pitchFamily="2" charset="2"/>
              </a:rPr>
              <a:t>*2,5</a:t>
            </a:r>
          </a:p>
          <a:p>
            <a:r>
              <a:rPr lang="de-DE" b="1" dirty="0">
                <a:sym typeface="Wingdings" panose="05000000000000000000" pitchFamily="2" charset="2"/>
              </a:rPr>
              <a:t>7dB</a:t>
            </a:r>
            <a:r>
              <a:rPr lang="de-DE" dirty="0">
                <a:sym typeface="Wingdings" panose="05000000000000000000" pitchFamily="2" charset="2"/>
              </a:rPr>
              <a:t> = + 10dB - 3dB  *10 /2 = </a:t>
            </a:r>
            <a:r>
              <a:rPr lang="de-DE" b="1" dirty="0">
                <a:sym typeface="Wingdings" panose="05000000000000000000" pitchFamily="2" charset="2"/>
              </a:rPr>
              <a:t>*5</a:t>
            </a:r>
            <a:r>
              <a:rPr lang="de-DE" dirty="0">
                <a:sym typeface="Wingdings" panose="05000000000000000000" pitchFamily="2" charset="2"/>
              </a:rPr>
              <a:t>								</a:t>
            </a:r>
            <a:r>
              <a:rPr lang="de-DE" b="1" dirty="0">
                <a:sym typeface="Wingdings" panose="05000000000000000000" pitchFamily="2" charset="2"/>
              </a:rPr>
              <a:t>8dB</a:t>
            </a:r>
            <a:r>
              <a:rPr lang="de-DE" dirty="0">
                <a:sym typeface="Wingdings" panose="05000000000000000000" pitchFamily="2" charset="2"/>
              </a:rPr>
              <a:t> = 7dB + 1 dB  *5 * 1,25 = </a:t>
            </a:r>
            <a:r>
              <a:rPr lang="de-DE" b="1" dirty="0">
                <a:sym typeface="Wingdings" panose="05000000000000000000" pitchFamily="2" charset="2"/>
              </a:rPr>
              <a:t>*6,25</a:t>
            </a:r>
            <a:endParaRPr lang="de-DE" b="1" dirty="0"/>
          </a:p>
        </p:txBody>
      </p:sp>
    </p:spTree>
    <p:extLst>
      <p:ext uri="{BB962C8B-B14F-4D97-AF65-F5344CB8AC3E}">
        <p14:creationId xmlns:p14="http://schemas.microsoft.com/office/powerpoint/2010/main" val="92603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9" grpId="0"/>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Amplitudenmodulation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Die Amplitude einer </a:t>
            </a:r>
            <a:r>
              <a:rPr lang="de-DE" dirty="0">
                <a:solidFill>
                  <a:srgbClr val="FF0000"/>
                </a:solidFill>
              </a:rPr>
              <a:t>sinusförmigen HF-Schwingung</a:t>
            </a:r>
            <a:r>
              <a:rPr lang="de-DE" dirty="0"/>
              <a:t> wird durch ein </a:t>
            </a:r>
            <a:r>
              <a:rPr lang="de-DE" dirty="0">
                <a:solidFill>
                  <a:srgbClr val="0070C0"/>
                </a:solidFill>
              </a:rPr>
              <a:t>NF-Signal</a:t>
            </a:r>
            <a:r>
              <a:rPr lang="de-DE" dirty="0"/>
              <a:t> zeitlich verändert.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186" name="Gruppieren 1185">
            <a:extLst>
              <a:ext uri="{FF2B5EF4-FFF2-40B4-BE49-F238E27FC236}">
                <a16:creationId xmlns:a16="http://schemas.microsoft.com/office/drawing/2014/main" id="{8FC5886E-F93E-D8B3-1A38-77DC4CE8E7BD}"/>
              </a:ext>
            </a:extLst>
          </p:cNvPr>
          <p:cNvGrpSpPr/>
          <p:nvPr/>
        </p:nvGrpSpPr>
        <p:grpSpPr>
          <a:xfrm>
            <a:off x="407650" y="1646250"/>
            <a:ext cx="3328466" cy="1020702"/>
            <a:chOff x="5435559" y="1852294"/>
            <a:chExt cx="4058186" cy="1361248"/>
          </a:xfrm>
        </p:grpSpPr>
        <p:sp>
          <p:nvSpPr>
            <p:cNvPr id="1077" name="Textfeld 1076">
              <a:extLst>
                <a:ext uri="{FF2B5EF4-FFF2-40B4-BE49-F238E27FC236}">
                  <a16:creationId xmlns:a16="http://schemas.microsoft.com/office/drawing/2014/main" id="{5F4F7ACF-A757-6381-7F1F-EBEA83EEE2E3}"/>
                </a:ext>
              </a:extLst>
            </p:cNvPr>
            <p:cNvSpPr txBox="1"/>
            <p:nvPr/>
          </p:nvSpPr>
          <p:spPr>
            <a:xfrm>
              <a:off x="5585734" y="1868812"/>
              <a:ext cx="465548" cy="492556"/>
            </a:xfrm>
            <a:prstGeom prst="rect">
              <a:avLst/>
            </a:prstGeom>
            <a:noFill/>
          </p:spPr>
          <p:txBody>
            <a:bodyPr wrap="none" rtlCol="0">
              <a:spAutoFit/>
            </a:bodyPr>
            <a:lstStyle/>
            <a:p>
              <a:r>
                <a:rPr lang="de-DE" dirty="0" err="1"/>
                <a:t>û</a:t>
              </a:r>
              <a:r>
                <a:rPr lang="de-DE" baseline="-25000" dirty="0" err="1"/>
                <a:t>T</a:t>
              </a:r>
              <a:endParaRPr lang="de-DE" baseline="-25000" dirty="0">
                <a:latin typeface="Symbol" panose="05050102010706020507" pitchFamily="18" charset="2"/>
              </a:endParaRPr>
            </a:p>
          </p:txBody>
        </p:sp>
        <p:cxnSp>
          <p:nvCxnSpPr>
            <p:cNvPr id="21" name="Gerade Verbindung mit Pfeil 20">
              <a:extLst>
                <a:ext uri="{FF2B5EF4-FFF2-40B4-BE49-F238E27FC236}">
                  <a16:creationId xmlns:a16="http://schemas.microsoft.com/office/drawing/2014/main" id="{FAA88055-3EBA-CF68-1A0D-27D8393B74F1}"/>
                </a:ext>
              </a:extLst>
            </p:cNvPr>
            <p:cNvCxnSpPr>
              <a:cxnSpLocks/>
            </p:cNvCxnSpPr>
            <p:nvPr/>
          </p:nvCxnSpPr>
          <p:spPr>
            <a:xfrm flipV="1">
              <a:off x="5435559" y="2676438"/>
              <a:ext cx="4038378" cy="1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882C8FD6-974C-7D4C-7D57-E8E693D57B01}"/>
                </a:ext>
              </a:extLst>
            </p:cNvPr>
            <p:cNvCxnSpPr/>
            <p:nvPr/>
          </p:nvCxnSpPr>
          <p:spPr>
            <a:xfrm flipV="1">
              <a:off x="5503267" y="2216950"/>
              <a:ext cx="0" cy="9965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uppieren 22">
              <a:extLst>
                <a:ext uri="{FF2B5EF4-FFF2-40B4-BE49-F238E27FC236}">
                  <a16:creationId xmlns:a16="http://schemas.microsoft.com/office/drawing/2014/main" id="{70410625-5B75-F094-8B08-CC1DCCB4DDE5}"/>
                </a:ext>
              </a:extLst>
            </p:cNvPr>
            <p:cNvGrpSpPr/>
            <p:nvPr/>
          </p:nvGrpSpPr>
          <p:grpSpPr>
            <a:xfrm>
              <a:off x="5503266" y="2297532"/>
              <a:ext cx="3696367" cy="758745"/>
              <a:chOff x="578466" y="2858824"/>
              <a:chExt cx="3625860" cy="758745"/>
            </a:xfrm>
          </p:grpSpPr>
          <p:grpSp>
            <p:nvGrpSpPr>
              <p:cNvPr id="24" name="Gruppieren 23">
                <a:extLst>
                  <a:ext uri="{FF2B5EF4-FFF2-40B4-BE49-F238E27FC236}">
                    <a16:creationId xmlns:a16="http://schemas.microsoft.com/office/drawing/2014/main" id="{EAF90903-A328-8071-E65B-FDC9AEEABA50}"/>
                  </a:ext>
                </a:extLst>
              </p:cNvPr>
              <p:cNvGrpSpPr/>
              <p:nvPr/>
            </p:nvGrpSpPr>
            <p:grpSpPr>
              <a:xfrm>
                <a:off x="578466" y="2858824"/>
                <a:ext cx="801071" cy="758745"/>
                <a:chOff x="590402" y="2865731"/>
                <a:chExt cx="8694939" cy="758745"/>
              </a:xfrm>
            </p:grpSpPr>
            <p:grpSp>
              <p:nvGrpSpPr>
                <p:cNvPr id="1054" name="Gruppieren 1053">
                  <a:extLst>
                    <a:ext uri="{FF2B5EF4-FFF2-40B4-BE49-F238E27FC236}">
                      <a16:creationId xmlns:a16="http://schemas.microsoft.com/office/drawing/2014/main" id="{C5B9A1E3-0DA9-F0CD-E35E-E15A5C828896}"/>
                    </a:ext>
                  </a:extLst>
                </p:cNvPr>
                <p:cNvGrpSpPr/>
                <p:nvPr/>
              </p:nvGrpSpPr>
              <p:grpSpPr>
                <a:xfrm>
                  <a:off x="590402" y="2869092"/>
                  <a:ext cx="4349674" cy="755384"/>
                  <a:chOff x="590402" y="2869092"/>
                  <a:chExt cx="4349674" cy="755384"/>
                </a:xfrm>
              </p:grpSpPr>
              <p:sp>
                <p:nvSpPr>
                  <p:cNvPr id="1064" name="Freihandform 12">
                    <a:extLst>
                      <a:ext uri="{FF2B5EF4-FFF2-40B4-BE49-F238E27FC236}">
                        <a16:creationId xmlns:a16="http://schemas.microsoft.com/office/drawing/2014/main" id="{C4E979C0-583F-F641-22FA-26DA8AA848D1}"/>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5" name="Freihandform 15">
                    <a:extLst>
                      <a:ext uri="{FF2B5EF4-FFF2-40B4-BE49-F238E27FC236}">
                        <a16:creationId xmlns:a16="http://schemas.microsoft.com/office/drawing/2014/main" id="{5C73BDF7-4DBF-2838-2BE4-381069A31782}"/>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6" name="Freihandform 12">
                    <a:extLst>
                      <a:ext uri="{FF2B5EF4-FFF2-40B4-BE49-F238E27FC236}">
                        <a16:creationId xmlns:a16="http://schemas.microsoft.com/office/drawing/2014/main" id="{CFBE9051-CF69-B39D-CC27-370E208F1D10}"/>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7" name="Freihandform 15">
                    <a:extLst>
                      <a:ext uri="{FF2B5EF4-FFF2-40B4-BE49-F238E27FC236}">
                        <a16:creationId xmlns:a16="http://schemas.microsoft.com/office/drawing/2014/main" id="{FFF3A568-4A3A-BC23-DF73-9A4F215DA47F}"/>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8" name="Freihandform 12">
                    <a:extLst>
                      <a:ext uri="{FF2B5EF4-FFF2-40B4-BE49-F238E27FC236}">
                        <a16:creationId xmlns:a16="http://schemas.microsoft.com/office/drawing/2014/main" id="{3FA4BE6F-E9DE-1F17-0FFE-62EF482BB684}"/>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9" name="Freihandform 15">
                    <a:extLst>
                      <a:ext uri="{FF2B5EF4-FFF2-40B4-BE49-F238E27FC236}">
                        <a16:creationId xmlns:a16="http://schemas.microsoft.com/office/drawing/2014/main" id="{BE37A57F-1B27-A099-4449-53D74488D902}"/>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Freihandform 12">
                    <a:extLst>
                      <a:ext uri="{FF2B5EF4-FFF2-40B4-BE49-F238E27FC236}">
                        <a16:creationId xmlns:a16="http://schemas.microsoft.com/office/drawing/2014/main" id="{545A3115-3D70-8EB5-24DD-1F6F6C17B6CF}"/>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1" name="Freihandform 15">
                    <a:extLst>
                      <a:ext uri="{FF2B5EF4-FFF2-40B4-BE49-F238E27FC236}">
                        <a16:creationId xmlns:a16="http://schemas.microsoft.com/office/drawing/2014/main" id="{67FF227D-DB83-EA8C-43F6-9DB0FDD8EEC3}"/>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55" name="Gruppieren 1054">
                  <a:extLst>
                    <a:ext uri="{FF2B5EF4-FFF2-40B4-BE49-F238E27FC236}">
                      <a16:creationId xmlns:a16="http://schemas.microsoft.com/office/drawing/2014/main" id="{996B23CC-9AD1-A6CD-0537-DAC8D5D65C6D}"/>
                    </a:ext>
                  </a:extLst>
                </p:cNvPr>
                <p:cNvGrpSpPr/>
                <p:nvPr/>
              </p:nvGrpSpPr>
              <p:grpSpPr>
                <a:xfrm>
                  <a:off x="4935667" y="2865731"/>
                  <a:ext cx="4349674" cy="755384"/>
                  <a:chOff x="590402" y="2869092"/>
                  <a:chExt cx="4349674" cy="755384"/>
                </a:xfrm>
              </p:grpSpPr>
              <p:sp>
                <p:nvSpPr>
                  <p:cNvPr id="1056" name="Freihandform 12">
                    <a:extLst>
                      <a:ext uri="{FF2B5EF4-FFF2-40B4-BE49-F238E27FC236}">
                        <a16:creationId xmlns:a16="http://schemas.microsoft.com/office/drawing/2014/main" id="{A4156EB0-EAA1-D5DB-28D1-9A75DFFBF019}"/>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7" name="Freihandform 15">
                    <a:extLst>
                      <a:ext uri="{FF2B5EF4-FFF2-40B4-BE49-F238E27FC236}">
                        <a16:creationId xmlns:a16="http://schemas.microsoft.com/office/drawing/2014/main" id="{F86E8903-446C-AB49-3335-EC1AAB31C7E8}"/>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8" name="Freihandform 12">
                    <a:extLst>
                      <a:ext uri="{FF2B5EF4-FFF2-40B4-BE49-F238E27FC236}">
                        <a16:creationId xmlns:a16="http://schemas.microsoft.com/office/drawing/2014/main" id="{D2E4E7D3-9517-278C-DBE4-9BEF9592E8E3}"/>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9" name="Freihandform 15">
                    <a:extLst>
                      <a:ext uri="{FF2B5EF4-FFF2-40B4-BE49-F238E27FC236}">
                        <a16:creationId xmlns:a16="http://schemas.microsoft.com/office/drawing/2014/main" id="{2D460747-9959-AB62-F81D-BBA9800DC2CC}"/>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0" name="Freihandform 12">
                    <a:extLst>
                      <a:ext uri="{FF2B5EF4-FFF2-40B4-BE49-F238E27FC236}">
                        <a16:creationId xmlns:a16="http://schemas.microsoft.com/office/drawing/2014/main" id="{D61DE8A4-73AC-E45C-6C1F-50808BF13EF5}"/>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1" name="Freihandform 15">
                    <a:extLst>
                      <a:ext uri="{FF2B5EF4-FFF2-40B4-BE49-F238E27FC236}">
                        <a16:creationId xmlns:a16="http://schemas.microsoft.com/office/drawing/2014/main" id="{464155FA-B95D-3A82-BFE8-D15FB2F43408}"/>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2" name="Freihandform 12">
                    <a:extLst>
                      <a:ext uri="{FF2B5EF4-FFF2-40B4-BE49-F238E27FC236}">
                        <a16:creationId xmlns:a16="http://schemas.microsoft.com/office/drawing/2014/main" id="{54465A4B-C087-7DDB-8F3B-FA3B9C1B602D}"/>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3" name="Freihandform 15">
                    <a:extLst>
                      <a:ext uri="{FF2B5EF4-FFF2-40B4-BE49-F238E27FC236}">
                        <a16:creationId xmlns:a16="http://schemas.microsoft.com/office/drawing/2014/main" id="{4AC92FCE-CBC8-934D-4252-0AE2FF45F164}"/>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5" name="Gruppieren 24">
                <a:extLst>
                  <a:ext uri="{FF2B5EF4-FFF2-40B4-BE49-F238E27FC236}">
                    <a16:creationId xmlns:a16="http://schemas.microsoft.com/office/drawing/2014/main" id="{3D1C4DEC-AF96-09C2-7DD4-DB43F7581413}"/>
                  </a:ext>
                </a:extLst>
              </p:cNvPr>
              <p:cNvGrpSpPr/>
              <p:nvPr/>
            </p:nvGrpSpPr>
            <p:grpSpPr>
              <a:xfrm>
                <a:off x="1387364" y="2858824"/>
                <a:ext cx="801071" cy="758745"/>
                <a:chOff x="590402" y="2865731"/>
                <a:chExt cx="8694939" cy="758745"/>
              </a:xfrm>
            </p:grpSpPr>
            <p:grpSp>
              <p:nvGrpSpPr>
                <p:cNvPr id="1036" name="Gruppieren 1035">
                  <a:extLst>
                    <a:ext uri="{FF2B5EF4-FFF2-40B4-BE49-F238E27FC236}">
                      <a16:creationId xmlns:a16="http://schemas.microsoft.com/office/drawing/2014/main" id="{12F8EA1F-A9D3-81C7-07E0-728924B5EB71}"/>
                    </a:ext>
                  </a:extLst>
                </p:cNvPr>
                <p:cNvGrpSpPr/>
                <p:nvPr/>
              </p:nvGrpSpPr>
              <p:grpSpPr>
                <a:xfrm>
                  <a:off x="590402" y="2869092"/>
                  <a:ext cx="4349674" cy="755384"/>
                  <a:chOff x="590402" y="2869092"/>
                  <a:chExt cx="4349674" cy="755384"/>
                </a:xfrm>
              </p:grpSpPr>
              <p:sp>
                <p:nvSpPr>
                  <p:cNvPr id="1046" name="Freihandform 12">
                    <a:extLst>
                      <a:ext uri="{FF2B5EF4-FFF2-40B4-BE49-F238E27FC236}">
                        <a16:creationId xmlns:a16="http://schemas.microsoft.com/office/drawing/2014/main" id="{4FC6B1DE-990E-650D-5839-B048CD7D1A7C}"/>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Freihandform 15">
                    <a:extLst>
                      <a:ext uri="{FF2B5EF4-FFF2-40B4-BE49-F238E27FC236}">
                        <a16:creationId xmlns:a16="http://schemas.microsoft.com/office/drawing/2014/main" id="{569F0F82-B260-DC48-CF9F-390667B39FDE}"/>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8" name="Freihandform 12">
                    <a:extLst>
                      <a:ext uri="{FF2B5EF4-FFF2-40B4-BE49-F238E27FC236}">
                        <a16:creationId xmlns:a16="http://schemas.microsoft.com/office/drawing/2014/main" id="{CF8AB45A-E815-F5D6-5E26-4BD3D2734EBF}"/>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9" name="Freihandform 15">
                    <a:extLst>
                      <a:ext uri="{FF2B5EF4-FFF2-40B4-BE49-F238E27FC236}">
                        <a16:creationId xmlns:a16="http://schemas.microsoft.com/office/drawing/2014/main" id="{454AAF5A-C775-DA92-B9EF-CD9CDE0D3C9A}"/>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0" name="Freihandform 12">
                    <a:extLst>
                      <a:ext uri="{FF2B5EF4-FFF2-40B4-BE49-F238E27FC236}">
                        <a16:creationId xmlns:a16="http://schemas.microsoft.com/office/drawing/2014/main" id="{335DED3C-DB97-7A10-C1BA-B756A7E9F64C}"/>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1" name="Freihandform 15">
                    <a:extLst>
                      <a:ext uri="{FF2B5EF4-FFF2-40B4-BE49-F238E27FC236}">
                        <a16:creationId xmlns:a16="http://schemas.microsoft.com/office/drawing/2014/main" id="{6CB89B5D-5078-AE13-E11D-87BD928EEE6E}"/>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2" name="Freihandform 12">
                    <a:extLst>
                      <a:ext uri="{FF2B5EF4-FFF2-40B4-BE49-F238E27FC236}">
                        <a16:creationId xmlns:a16="http://schemas.microsoft.com/office/drawing/2014/main" id="{170D80E6-77F4-DD99-2746-3A0F370BE189}"/>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3" name="Freihandform 15">
                    <a:extLst>
                      <a:ext uri="{FF2B5EF4-FFF2-40B4-BE49-F238E27FC236}">
                        <a16:creationId xmlns:a16="http://schemas.microsoft.com/office/drawing/2014/main" id="{E2C18D2E-6E1E-7009-6BE0-0675DE35B6A9}"/>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7" name="Gruppieren 1036">
                  <a:extLst>
                    <a:ext uri="{FF2B5EF4-FFF2-40B4-BE49-F238E27FC236}">
                      <a16:creationId xmlns:a16="http://schemas.microsoft.com/office/drawing/2014/main" id="{EB191A53-C560-73AA-746D-1E462C546B1A}"/>
                    </a:ext>
                  </a:extLst>
                </p:cNvPr>
                <p:cNvGrpSpPr/>
                <p:nvPr/>
              </p:nvGrpSpPr>
              <p:grpSpPr>
                <a:xfrm>
                  <a:off x="4935667" y="2865731"/>
                  <a:ext cx="4349674" cy="755384"/>
                  <a:chOff x="590402" y="2869092"/>
                  <a:chExt cx="4349674" cy="755384"/>
                </a:xfrm>
              </p:grpSpPr>
              <p:sp>
                <p:nvSpPr>
                  <p:cNvPr id="1038" name="Freihandform 12">
                    <a:extLst>
                      <a:ext uri="{FF2B5EF4-FFF2-40B4-BE49-F238E27FC236}">
                        <a16:creationId xmlns:a16="http://schemas.microsoft.com/office/drawing/2014/main" id="{32723149-2D4B-C3E6-C0CD-C04A87D97CFF}"/>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Freihandform 15">
                    <a:extLst>
                      <a:ext uri="{FF2B5EF4-FFF2-40B4-BE49-F238E27FC236}">
                        <a16:creationId xmlns:a16="http://schemas.microsoft.com/office/drawing/2014/main" id="{27E00888-CE3D-6A82-84E3-671639739525}"/>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0" name="Freihandform 12">
                    <a:extLst>
                      <a:ext uri="{FF2B5EF4-FFF2-40B4-BE49-F238E27FC236}">
                        <a16:creationId xmlns:a16="http://schemas.microsoft.com/office/drawing/2014/main" id="{3B2780FD-E1BA-2827-5933-A3B603C4E68C}"/>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1" name="Freihandform 15">
                    <a:extLst>
                      <a:ext uri="{FF2B5EF4-FFF2-40B4-BE49-F238E27FC236}">
                        <a16:creationId xmlns:a16="http://schemas.microsoft.com/office/drawing/2014/main" id="{957FC0B7-2EE1-0BC0-6A03-2A5430065684}"/>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2" name="Freihandform 12">
                    <a:extLst>
                      <a:ext uri="{FF2B5EF4-FFF2-40B4-BE49-F238E27FC236}">
                        <a16:creationId xmlns:a16="http://schemas.microsoft.com/office/drawing/2014/main" id="{19F59AE0-2B35-5E1F-B445-36030941154F}"/>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3" name="Freihandform 15">
                    <a:extLst>
                      <a:ext uri="{FF2B5EF4-FFF2-40B4-BE49-F238E27FC236}">
                        <a16:creationId xmlns:a16="http://schemas.microsoft.com/office/drawing/2014/main" id="{2515B06C-C669-78EB-DAE1-96382F0B9EDF}"/>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4" name="Freihandform 12">
                    <a:extLst>
                      <a:ext uri="{FF2B5EF4-FFF2-40B4-BE49-F238E27FC236}">
                        <a16:creationId xmlns:a16="http://schemas.microsoft.com/office/drawing/2014/main" id="{DA11E2E6-4EBA-620A-027D-D43221AC7FA1}"/>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5" name="Freihandform 15">
                    <a:extLst>
                      <a:ext uri="{FF2B5EF4-FFF2-40B4-BE49-F238E27FC236}">
                        <a16:creationId xmlns:a16="http://schemas.microsoft.com/office/drawing/2014/main" id="{7F800F7B-5FAE-6825-62B9-84B69F868743}"/>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6" name="Gruppieren 25">
                <a:extLst>
                  <a:ext uri="{FF2B5EF4-FFF2-40B4-BE49-F238E27FC236}">
                    <a16:creationId xmlns:a16="http://schemas.microsoft.com/office/drawing/2014/main" id="{B1744E3D-3C86-E90C-659F-7FFA5E44CF77}"/>
                  </a:ext>
                </a:extLst>
              </p:cNvPr>
              <p:cNvGrpSpPr/>
              <p:nvPr/>
            </p:nvGrpSpPr>
            <p:grpSpPr>
              <a:xfrm>
                <a:off x="2192901" y="2858824"/>
                <a:ext cx="801071" cy="758745"/>
                <a:chOff x="590402" y="2865731"/>
                <a:chExt cx="8694939" cy="758745"/>
              </a:xfrm>
            </p:grpSpPr>
            <p:grpSp>
              <p:nvGrpSpPr>
                <p:cNvPr id="57" name="Gruppieren 56">
                  <a:extLst>
                    <a:ext uri="{FF2B5EF4-FFF2-40B4-BE49-F238E27FC236}">
                      <a16:creationId xmlns:a16="http://schemas.microsoft.com/office/drawing/2014/main" id="{F354E459-C542-512D-3651-323F278CC035}"/>
                    </a:ext>
                  </a:extLst>
                </p:cNvPr>
                <p:cNvGrpSpPr/>
                <p:nvPr/>
              </p:nvGrpSpPr>
              <p:grpSpPr>
                <a:xfrm>
                  <a:off x="590402" y="2869092"/>
                  <a:ext cx="4349674" cy="755384"/>
                  <a:chOff x="590402" y="2869092"/>
                  <a:chExt cx="4349674" cy="755384"/>
                </a:xfrm>
              </p:grpSpPr>
              <p:sp>
                <p:nvSpPr>
                  <p:cNvPr id="1028" name="Freihandform 12">
                    <a:extLst>
                      <a:ext uri="{FF2B5EF4-FFF2-40B4-BE49-F238E27FC236}">
                        <a16:creationId xmlns:a16="http://schemas.microsoft.com/office/drawing/2014/main" id="{2A52F60C-EC5E-820C-B9CA-F37A69329A19}"/>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9" name="Freihandform 15">
                    <a:extLst>
                      <a:ext uri="{FF2B5EF4-FFF2-40B4-BE49-F238E27FC236}">
                        <a16:creationId xmlns:a16="http://schemas.microsoft.com/office/drawing/2014/main" id="{D40082B3-827B-A2F7-1A9F-8CFAA1B22A49}"/>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Freihandform 12">
                    <a:extLst>
                      <a:ext uri="{FF2B5EF4-FFF2-40B4-BE49-F238E27FC236}">
                        <a16:creationId xmlns:a16="http://schemas.microsoft.com/office/drawing/2014/main" id="{7EC5DAE4-5EA6-80F3-C3B6-E625817DE630}"/>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Freihandform 15">
                    <a:extLst>
                      <a:ext uri="{FF2B5EF4-FFF2-40B4-BE49-F238E27FC236}">
                        <a16:creationId xmlns:a16="http://schemas.microsoft.com/office/drawing/2014/main" id="{6F6CBCCC-3FF7-4BD5-3BAF-13D9F119350E}"/>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Freihandform 12">
                    <a:extLst>
                      <a:ext uri="{FF2B5EF4-FFF2-40B4-BE49-F238E27FC236}">
                        <a16:creationId xmlns:a16="http://schemas.microsoft.com/office/drawing/2014/main" id="{212CC5FE-28CB-A40A-BB9E-0FBC77B6D36E}"/>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Freihandform 15">
                    <a:extLst>
                      <a:ext uri="{FF2B5EF4-FFF2-40B4-BE49-F238E27FC236}">
                        <a16:creationId xmlns:a16="http://schemas.microsoft.com/office/drawing/2014/main" id="{62E58B9B-CC9F-4094-E633-47397E306A1E}"/>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Freihandform 12">
                    <a:extLst>
                      <a:ext uri="{FF2B5EF4-FFF2-40B4-BE49-F238E27FC236}">
                        <a16:creationId xmlns:a16="http://schemas.microsoft.com/office/drawing/2014/main" id="{998669F9-D331-46C3-5D86-00396EFEA776}"/>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5" name="Freihandform 15">
                    <a:extLst>
                      <a:ext uri="{FF2B5EF4-FFF2-40B4-BE49-F238E27FC236}">
                        <a16:creationId xmlns:a16="http://schemas.microsoft.com/office/drawing/2014/main" id="{EDFE96BE-7B40-7ECC-31E9-0A951C3FF779}"/>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8" name="Gruppieren 57">
                  <a:extLst>
                    <a:ext uri="{FF2B5EF4-FFF2-40B4-BE49-F238E27FC236}">
                      <a16:creationId xmlns:a16="http://schemas.microsoft.com/office/drawing/2014/main" id="{8D1AB04E-A385-5F4E-800B-CEC2BF63F585}"/>
                    </a:ext>
                  </a:extLst>
                </p:cNvPr>
                <p:cNvGrpSpPr/>
                <p:nvPr/>
              </p:nvGrpSpPr>
              <p:grpSpPr>
                <a:xfrm>
                  <a:off x="4935667" y="2865731"/>
                  <a:ext cx="4349674" cy="755384"/>
                  <a:chOff x="590402" y="2869092"/>
                  <a:chExt cx="4349674" cy="755384"/>
                </a:xfrm>
              </p:grpSpPr>
              <p:sp>
                <p:nvSpPr>
                  <p:cNvPr id="59" name="Freihandform 12">
                    <a:extLst>
                      <a:ext uri="{FF2B5EF4-FFF2-40B4-BE49-F238E27FC236}">
                        <a16:creationId xmlns:a16="http://schemas.microsoft.com/office/drawing/2014/main" id="{358A725A-1855-1E45-3B8D-4D5094939510}"/>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15">
                    <a:extLst>
                      <a:ext uri="{FF2B5EF4-FFF2-40B4-BE49-F238E27FC236}">
                        <a16:creationId xmlns:a16="http://schemas.microsoft.com/office/drawing/2014/main" id="{D68478E8-F450-1650-1FD8-8579DC049FB0}"/>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12">
                    <a:extLst>
                      <a:ext uri="{FF2B5EF4-FFF2-40B4-BE49-F238E27FC236}">
                        <a16:creationId xmlns:a16="http://schemas.microsoft.com/office/drawing/2014/main" id="{2D03646B-D663-E237-90D3-27804D7320AD}"/>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reihandform 15">
                    <a:extLst>
                      <a:ext uri="{FF2B5EF4-FFF2-40B4-BE49-F238E27FC236}">
                        <a16:creationId xmlns:a16="http://schemas.microsoft.com/office/drawing/2014/main" id="{A25E34A2-EC63-704B-2666-B5872D95DFDC}"/>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reihandform 12">
                    <a:extLst>
                      <a:ext uri="{FF2B5EF4-FFF2-40B4-BE49-F238E27FC236}">
                        <a16:creationId xmlns:a16="http://schemas.microsoft.com/office/drawing/2014/main" id="{46F9FC30-33AA-214C-2E5F-C9D11A0C84C1}"/>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Freihandform 15">
                    <a:extLst>
                      <a:ext uri="{FF2B5EF4-FFF2-40B4-BE49-F238E27FC236}">
                        <a16:creationId xmlns:a16="http://schemas.microsoft.com/office/drawing/2014/main" id="{88E0B301-19C7-D560-D972-6AFB0C001444}"/>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Freihandform 12">
                    <a:extLst>
                      <a:ext uri="{FF2B5EF4-FFF2-40B4-BE49-F238E27FC236}">
                        <a16:creationId xmlns:a16="http://schemas.microsoft.com/office/drawing/2014/main" id="{45C8AF05-9CDF-F296-75C5-308A11A4123A}"/>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7" name="Freihandform 15">
                    <a:extLst>
                      <a:ext uri="{FF2B5EF4-FFF2-40B4-BE49-F238E27FC236}">
                        <a16:creationId xmlns:a16="http://schemas.microsoft.com/office/drawing/2014/main" id="{C51205EB-EC11-6409-35A9-A2F92032614B}"/>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7" name="Gruppieren 26">
                <a:extLst>
                  <a:ext uri="{FF2B5EF4-FFF2-40B4-BE49-F238E27FC236}">
                    <a16:creationId xmlns:a16="http://schemas.microsoft.com/office/drawing/2014/main" id="{CC7460F6-DD44-5C1B-E0E9-97E90122D7A8}"/>
                  </a:ext>
                </a:extLst>
              </p:cNvPr>
              <p:cNvGrpSpPr/>
              <p:nvPr/>
            </p:nvGrpSpPr>
            <p:grpSpPr>
              <a:xfrm>
                <a:off x="3002091" y="2858824"/>
                <a:ext cx="801071" cy="758745"/>
                <a:chOff x="590402" y="2865731"/>
                <a:chExt cx="8694939" cy="758745"/>
              </a:xfrm>
            </p:grpSpPr>
            <p:grpSp>
              <p:nvGrpSpPr>
                <p:cNvPr id="37" name="Gruppieren 36">
                  <a:extLst>
                    <a:ext uri="{FF2B5EF4-FFF2-40B4-BE49-F238E27FC236}">
                      <a16:creationId xmlns:a16="http://schemas.microsoft.com/office/drawing/2014/main" id="{EE30F779-2C1F-99E5-E26E-BFCF6F0FA43D}"/>
                    </a:ext>
                  </a:extLst>
                </p:cNvPr>
                <p:cNvGrpSpPr/>
                <p:nvPr/>
              </p:nvGrpSpPr>
              <p:grpSpPr>
                <a:xfrm>
                  <a:off x="590402" y="2869092"/>
                  <a:ext cx="4349674" cy="755384"/>
                  <a:chOff x="590402" y="2869092"/>
                  <a:chExt cx="4349674" cy="755384"/>
                </a:xfrm>
              </p:grpSpPr>
              <p:sp>
                <p:nvSpPr>
                  <p:cNvPr id="47" name="Freihandform 12">
                    <a:extLst>
                      <a:ext uri="{FF2B5EF4-FFF2-40B4-BE49-F238E27FC236}">
                        <a16:creationId xmlns:a16="http://schemas.microsoft.com/office/drawing/2014/main" id="{FE4FF1FB-9DD2-BB53-07B4-924121A9A3D4}"/>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15">
                    <a:extLst>
                      <a:ext uri="{FF2B5EF4-FFF2-40B4-BE49-F238E27FC236}">
                        <a16:creationId xmlns:a16="http://schemas.microsoft.com/office/drawing/2014/main" id="{320A90A4-EB79-C3B3-94C7-A926ADAEC4CD}"/>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Freihandform 12">
                    <a:extLst>
                      <a:ext uri="{FF2B5EF4-FFF2-40B4-BE49-F238E27FC236}">
                        <a16:creationId xmlns:a16="http://schemas.microsoft.com/office/drawing/2014/main" id="{547E39E6-88D3-F451-E7CA-3675288DAA8B}"/>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15">
                    <a:extLst>
                      <a:ext uri="{FF2B5EF4-FFF2-40B4-BE49-F238E27FC236}">
                        <a16:creationId xmlns:a16="http://schemas.microsoft.com/office/drawing/2014/main" id="{2AF781BB-2F8B-047F-AFF7-CDA117110C52}"/>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Freihandform 12">
                    <a:extLst>
                      <a:ext uri="{FF2B5EF4-FFF2-40B4-BE49-F238E27FC236}">
                        <a16:creationId xmlns:a16="http://schemas.microsoft.com/office/drawing/2014/main" id="{0A867006-4D95-72D2-751F-5A1C59ED263E}"/>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reihandform 15">
                    <a:extLst>
                      <a:ext uri="{FF2B5EF4-FFF2-40B4-BE49-F238E27FC236}">
                        <a16:creationId xmlns:a16="http://schemas.microsoft.com/office/drawing/2014/main" id="{A32D6B13-FF56-FEEC-50B3-DE2F15E6C125}"/>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Freihandform 12">
                    <a:extLst>
                      <a:ext uri="{FF2B5EF4-FFF2-40B4-BE49-F238E27FC236}">
                        <a16:creationId xmlns:a16="http://schemas.microsoft.com/office/drawing/2014/main" id="{9BBFAA7D-4F2C-6EF8-7A57-B3D46AEB5CE2}"/>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reihandform 15">
                    <a:extLst>
                      <a:ext uri="{FF2B5EF4-FFF2-40B4-BE49-F238E27FC236}">
                        <a16:creationId xmlns:a16="http://schemas.microsoft.com/office/drawing/2014/main" id="{F0F9A854-B21D-9D9B-3892-DAEEB2E638ED}"/>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8" name="Gruppieren 37">
                  <a:extLst>
                    <a:ext uri="{FF2B5EF4-FFF2-40B4-BE49-F238E27FC236}">
                      <a16:creationId xmlns:a16="http://schemas.microsoft.com/office/drawing/2014/main" id="{489B8AC8-E823-B4EB-0321-C1BBBBD4F1B0}"/>
                    </a:ext>
                  </a:extLst>
                </p:cNvPr>
                <p:cNvGrpSpPr/>
                <p:nvPr/>
              </p:nvGrpSpPr>
              <p:grpSpPr>
                <a:xfrm>
                  <a:off x="4935667" y="2865731"/>
                  <a:ext cx="4349674" cy="755384"/>
                  <a:chOff x="590402" y="2869092"/>
                  <a:chExt cx="4349674" cy="755384"/>
                </a:xfrm>
              </p:grpSpPr>
              <p:sp>
                <p:nvSpPr>
                  <p:cNvPr id="39" name="Freihandform 12">
                    <a:extLst>
                      <a:ext uri="{FF2B5EF4-FFF2-40B4-BE49-F238E27FC236}">
                        <a16:creationId xmlns:a16="http://schemas.microsoft.com/office/drawing/2014/main" id="{E04A4DB9-2C48-042D-5F7E-6C551E507E2D}"/>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15">
                    <a:extLst>
                      <a:ext uri="{FF2B5EF4-FFF2-40B4-BE49-F238E27FC236}">
                        <a16:creationId xmlns:a16="http://schemas.microsoft.com/office/drawing/2014/main" id="{5E6C86B3-B895-67E3-A0BE-8C074C88F064}"/>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12">
                    <a:extLst>
                      <a:ext uri="{FF2B5EF4-FFF2-40B4-BE49-F238E27FC236}">
                        <a16:creationId xmlns:a16="http://schemas.microsoft.com/office/drawing/2014/main" id="{353696D7-9D28-0FF4-7B4B-ED50A58F4CC9}"/>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reihandform 15">
                    <a:extLst>
                      <a:ext uri="{FF2B5EF4-FFF2-40B4-BE49-F238E27FC236}">
                        <a16:creationId xmlns:a16="http://schemas.microsoft.com/office/drawing/2014/main" id="{5EEE348C-0A6E-7DEA-18C1-82546625B98E}"/>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12">
                    <a:extLst>
                      <a:ext uri="{FF2B5EF4-FFF2-40B4-BE49-F238E27FC236}">
                        <a16:creationId xmlns:a16="http://schemas.microsoft.com/office/drawing/2014/main" id="{86573CC3-35F1-5960-E677-17875B5577C6}"/>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15">
                    <a:extLst>
                      <a:ext uri="{FF2B5EF4-FFF2-40B4-BE49-F238E27FC236}">
                        <a16:creationId xmlns:a16="http://schemas.microsoft.com/office/drawing/2014/main" id="{3EDC3D33-8D9D-4C1B-4C43-C9BF6DC102B1}"/>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Freihandform 12">
                    <a:extLst>
                      <a:ext uri="{FF2B5EF4-FFF2-40B4-BE49-F238E27FC236}">
                        <a16:creationId xmlns:a16="http://schemas.microsoft.com/office/drawing/2014/main" id="{1BE2C74D-8EC7-A54D-A2AB-2FA38C4F90F2}"/>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15">
                    <a:extLst>
                      <a:ext uri="{FF2B5EF4-FFF2-40B4-BE49-F238E27FC236}">
                        <a16:creationId xmlns:a16="http://schemas.microsoft.com/office/drawing/2014/main" id="{1D75BD8B-DB77-C48F-ADFD-B3A2682382D2}"/>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8" name="Gruppieren 27">
                <a:extLst>
                  <a:ext uri="{FF2B5EF4-FFF2-40B4-BE49-F238E27FC236}">
                    <a16:creationId xmlns:a16="http://schemas.microsoft.com/office/drawing/2014/main" id="{E3D78101-50FF-5C73-D2BE-0EFC6F617F7B}"/>
                  </a:ext>
                </a:extLst>
              </p:cNvPr>
              <p:cNvGrpSpPr/>
              <p:nvPr/>
            </p:nvGrpSpPr>
            <p:grpSpPr>
              <a:xfrm>
                <a:off x="3803587" y="2862185"/>
                <a:ext cx="400739" cy="755384"/>
                <a:chOff x="590402" y="2869092"/>
                <a:chExt cx="4349674" cy="755384"/>
              </a:xfrm>
            </p:grpSpPr>
            <p:sp>
              <p:nvSpPr>
                <p:cNvPr id="29" name="Freihandform 12">
                  <a:extLst>
                    <a:ext uri="{FF2B5EF4-FFF2-40B4-BE49-F238E27FC236}">
                      <a16:creationId xmlns:a16="http://schemas.microsoft.com/office/drawing/2014/main" id="{671B377C-999D-7026-1A67-E8A9E1124BD4}"/>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15">
                  <a:extLst>
                    <a:ext uri="{FF2B5EF4-FFF2-40B4-BE49-F238E27FC236}">
                      <a16:creationId xmlns:a16="http://schemas.microsoft.com/office/drawing/2014/main" id="{67057422-DFA7-BCA1-9241-F7DDF46A65A0}"/>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12">
                  <a:extLst>
                    <a:ext uri="{FF2B5EF4-FFF2-40B4-BE49-F238E27FC236}">
                      <a16:creationId xmlns:a16="http://schemas.microsoft.com/office/drawing/2014/main" id="{0CA3D0ED-C151-61EC-8671-DCC01A87B42A}"/>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reihandform 15">
                  <a:extLst>
                    <a:ext uri="{FF2B5EF4-FFF2-40B4-BE49-F238E27FC236}">
                      <a16:creationId xmlns:a16="http://schemas.microsoft.com/office/drawing/2014/main" id="{A1674965-5967-6D20-5727-1B3A03F4F504}"/>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12">
                  <a:extLst>
                    <a:ext uri="{FF2B5EF4-FFF2-40B4-BE49-F238E27FC236}">
                      <a16:creationId xmlns:a16="http://schemas.microsoft.com/office/drawing/2014/main" id="{848B0AC0-70A6-FF74-EEBE-C105B8CC87C3}"/>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15">
                  <a:extLst>
                    <a:ext uri="{FF2B5EF4-FFF2-40B4-BE49-F238E27FC236}">
                      <a16:creationId xmlns:a16="http://schemas.microsoft.com/office/drawing/2014/main" id="{52C16D02-44E0-E234-F5EE-5F4A4A771B1D}"/>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12">
                  <a:extLst>
                    <a:ext uri="{FF2B5EF4-FFF2-40B4-BE49-F238E27FC236}">
                      <a16:creationId xmlns:a16="http://schemas.microsoft.com/office/drawing/2014/main" id="{1C57C890-3652-3793-CED6-31EBA710FB86}"/>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reihandform 15">
                  <a:extLst>
                    <a:ext uri="{FF2B5EF4-FFF2-40B4-BE49-F238E27FC236}">
                      <a16:creationId xmlns:a16="http://schemas.microsoft.com/office/drawing/2014/main" id="{F3DFA390-0EBD-DFB9-698C-F218370F3404}"/>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073" name="Textfeld 1072">
              <a:extLst>
                <a:ext uri="{FF2B5EF4-FFF2-40B4-BE49-F238E27FC236}">
                  <a16:creationId xmlns:a16="http://schemas.microsoft.com/office/drawing/2014/main" id="{AC5A9954-AF8F-FCE2-137F-3DBAE6412CA0}"/>
                </a:ext>
              </a:extLst>
            </p:cNvPr>
            <p:cNvSpPr txBox="1"/>
            <p:nvPr/>
          </p:nvSpPr>
          <p:spPr>
            <a:xfrm>
              <a:off x="7566120" y="1852294"/>
              <a:ext cx="1927625" cy="451509"/>
            </a:xfrm>
            <a:prstGeom prst="rect">
              <a:avLst/>
            </a:prstGeom>
            <a:noFill/>
          </p:spPr>
          <p:txBody>
            <a:bodyPr wrap="square">
              <a:spAutoFit/>
            </a:bodyPr>
            <a:lstStyle/>
            <a:p>
              <a:pPr marL="233983" lvl="1" indent="0">
                <a:buNone/>
                <a:defRPr/>
              </a:pPr>
              <a:r>
                <a:rPr lang="de-DE" sz="1600" dirty="0" err="1">
                  <a:solidFill>
                    <a:srgbClr val="FF0000"/>
                  </a:solidFill>
                  <a:latin typeface="Calibri" panose="020F0502020204030204" pitchFamily="34" charset="0"/>
                </a:rPr>
                <a:t>û</a:t>
              </a:r>
              <a:r>
                <a:rPr lang="de-DE" sz="1600" baseline="-25000" dirty="0" err="1">
                  <a:solidFill>
                    <a:srgbClr val="FF0000"/>
                  </a:solidFill>
                  <a:latin typeface="Calibri" panose="020F0502020204030204" pitchFamily="34" charset="0"/>
                </a:rPr>
                <a:t>T</a:t>
              </a:r>
              <a:r>
                <a:rPr lang="de-DE" sz="1600" dirty="0">
                  <a:solidFill>
                    <a:srgbClr val="FF0000"/>
                  </a:solidFill>
                  <a:latin typeface="Calibri" panose="020F0502020204030204" pitchFamily="34" charset="0"/>
                </a:rPr>
                <a:t> * cos(</a:t>
              </a:r>
              <a:r>
                <a:rPr lang="de-DE" sz="1600" dirty="0" err="1">
                  <a:solidFill>
                    <a:srgbClr val="FF0000"/>
                  </a:solidFill>
                  <a:latin typeface="Symbol" panose="05050102010706020507" pitchFamily="18" charset="2"/>
                </a:rPr>
                <a:t>w</a:t>
              </a:r>
              <a:r>
                <a:rPr lang="de-DE" sz="1600" baseline="-25000" dirty="0" err="1">
                  <a:solidFill>
                    <a:srgbClr val="FF0000"/>
                  </a:solidFill>
                  <a:latin typeface="Calibri" panose="020F0502020204030204" pitchFamily="34" charset="0"/>
                </a:rPr>
                <a:t>T</a:t>
              </a:r>
              <a:r>
                <a:rPr lang="de-DE" sz="1600" dirty="0" err="1">
                  <a:solidFill>
                    <a:srgbClr val="FF0000"/>
                  </a:solidFill>
                  <a:latin typeface="Calibri" panose="020F0502020204030204" pitchFamily="34" charset="0"/>
                </a:rPr>
                <a:t>t</a:t>
              </a:r>
              <a:r>
                <a:rPr lang="de-DE" sz="1600" dirty="0">
                  <a:solidFill>
                    <a:srgbClr val="FF0000"/>
                  </a:solidFill>
                  <a:latin typeface="Calibri" panose="020F0502020204030204" pitchFamily="34" charset="0"/>
                </a:rPr>
                <a:t>)</a:t>
              </a:r>
            </a:p>
          </p:txBody>
        </p:sp>
        <p:cxnSp>
          <p:nvCxnSpPr>
            <p:cNvPr id="1079" name="Gerader Verbinder 1078">
              <a:extLst>
                <a:ext uri="{FF2B5EF4-FFF2-40B4-BE49-F238E27FC236}">
                  <a16:creationId xmlns:a16="http://schemas.microsoft.com/office/drawing/2014/main" id="{6C01FBA1-93A9-2667-DAC7-3CAF78E2789C}"/>
                </a:ext>
              </a:extLst>
            </p:cNvPr>
            <p:cNvCxnSpPr>
              <a:cxnSpLocks/>
            </p:cNvCxnSpPr>
            <p:nvPr/>
          </p:nvCxnSpPr>
          <p:spPr>
            <a:xfrm flipV="1">
              <a:off x="5503266" y="2313813"/>
              <a:ext cx="10438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081" name="Textfeld 1080">
            <a:extLst>
              <a:ext uri="{FF2B5EF4-FFF2-40B4-BE49-F238E27FC236}">
                <a16:creationId xmlns:a16="http://schemas.microsoft.com/office/drawing/2014/main" id="{6BDC531C-F46A-E9FE-DF0A-D1F44D0037B8}"/>
              </a:ext>
            </a:extLst>
          </p:cNvPr>
          <p:cNvSpPr txBox="1"/>
          <p:nvPr/>
        </p:nvSpPr>
        <p:spPr>
          <a:xfrm>
            <a:off x="308134" y="4419948"/>
            <a:ext cx="5648895" cy="1200329"/>
          </a:xfrm>
          <a:prstGeom prst="rect">
            <a:avLst/>
          </a:prstGeom>
          <a:noFill/>
        </p:spPr>
        <p:txBody>
          <a:bodyPr wrap="square" rtlCol="0">
            <a:spAutoFit/>
          </a:bodyPr>
          <a:lstStyle/>
          <a:p>
            <a:pPr algn="ctr"/>
            <a:r>
              <a:rPr lang="de-DE" dirty="0"/>
              <a:t>Modulationsgrad (Angabe in %): M = </a:t>
            </a:r>
            <a:r>
              <a:rPr lang="de-DE" dirty="0" err="1"/>
              <a:t>û</a:t>
            </a:r>
            <a:r>
              <a:rPr lang="de-DE" baseline="-25000" dirty="0" err="1"/>
              <a:t>mod</a:t>
            </a:r>
            <a:r>
              <a:rPr lang="de-DE" dirty="0"/>
              <a:t> / </a:t>
            </a:r>
            <a:r>
              <a:rPr lang="de-DE" dirty="0" err="1"/>
              <a:t>û</a:t>
            </a:r>
            <a:r>
              <a:rPr lang="de-DE" baseline="-25000" dirty="0" err="1"/>
              <a:t>T</a:t>
            </a:r>
            <a:endParaRPr lang="de-DE" dirty="0"/>
          </a:p>
          <a:p>
            <a:pPr algn="ctr"/>
            <a:endParaRPr lang="de-DE" dirty="0"/>
          </a:p>
          <a:p>
            <a:pPr algn="ctr"/>
            <a:r>
              <a:rPr lang="de-DE" dirty="0"/>
              <a:t>Um sog. „Splatter“ zu vermeiden, sollte der Modulationsgrad unter 100% liegen</a:t>
            </a:r>
          </a:p>
        </p:txBody>
      </p:sp>
      <p:grpSp>
        <p:nvGrpSpPr>
          <p:cNvPr id="1204" name="Gruppieren 1203">
            <a:extLst>
              <a:ext uri="{FF2B5EF4-FFF2-40B4-BE49-F238E27FC236}">
                <a16:creationId xmlns:a16="http://schemas.microsoft.com/office/drawing/2014/main" id="{CC4E0FCF-D29B-F650-3155-E53DCBEDAC69}"/>
              </a:ext>
            </a:extLst>
          </p:cNvPr>
          <p:cNvGrpSpPr/>
          <p:nvPr/>
        </p:nvGrpSpPr>
        <p:grpSpPr>
          <a:xfrm>
            <a:off x="6812661" y="1659353"/>
            <a:ext cx="3987974" cy="2105052"/>
            <a:chOff x="414451" y="3605951"/>
            <a:chExt cx="4598769" cy="1669735"/>
          </a:xfrm>
        </p:grpSpPr>
        <p:sp>
          <p:nvSpPr>
            <p:cNvPr id="1082" name="Textfeld 1081">
              <a:extLst>
                <a:ext uri="{FF2B5EF4-FFF2-40B4-BE49-F238E27FC236}">
                  <a16:creationId xmlns:a16="http://schemas.microsoft.com/office/drawing/2014/main" id="{2296EC40-5A2D-B055-08E8-49E1D014FD78}"/>
                </a:ext>
              </a:extLst>
            </p:cNvPr>
            <p:cNvSpPr txBox="1"/>
            <p:nvPr/>
          </p:nvSpPr>
          <p:spPr>
            <a:xfrm>
              <a:off x="4572902" y="3782574"/>
              <a:ext cx="440318" cy="292956"/>
            </a:xfrm>
            <a:prstGeom prst="rect">
              <a:avLst/>
            </a:prstGeom>
            <a:noFill/>
          </p:spPr>
          <p:txBody>
            <a:bodyPr wrap="none" rtlCol="0">
              <a:spAutoFit/>
            </a:bodyPr>
            <a:lstStyle/>
            <a:p>
              <a:r>
                <a:rPr lang="de-DE" dirty="0" err="1"/>
                <a:t>û</a:t>
              </a:r>
              <a:r>
                <a:rPr lang="de-DE" baseline="-25000" dirty="0" err="1"/>
                <a:t>T</a:t>
              </a:r>
              <a:endParaRPr lang="de-DE" dirty="0">
                <a:latin typeface="Symbol" panose="05050102010706020507" pitchFamily="18" charset="2"/>
              </a:endParaRPr>
            </a:p>
          </p:txBody>
        </p:sp>
        <p:grpSp>
          <p:nvGrpSpPr>
            <p:cNvPr id="1083" name="Gruppieren 1082">
              <a:extLst>
                <a:ext uri="{FF2B5EF4-FFF2-40B4-BE49-F238E27FC236}">
                  <a16:creationId xmlns:a16="http://schemas.microsoft.com/office/drawing/2014/main" id="{488E109F-EEDD-37E0-C6FA-09E6FAFEE9FE}"/>
                </a:ext>
              </a:extLst>
            </p:cNvPr>
            <p:cNvGrpSpPr/>
            <p:nvPr/>
          </p:nvGrpSpPr>
          <p:grpSpPr>
            <a:xfrm>
              <a:off x="414451" y="3764353"/>
              <a:ext cx="4200080" cy="1511333"/>
              <a:chOff x="503551" y="4035897"/>
              <a:chExt cx="4200080" cy="1049320"/>
            </a:xfrm>
          </p:grpSpPr>
          <p:cxnSp>
            <p:nvCxnSpPr>
              <p:cNvPr id="1084" name="Gerade Verbindung mit Pfeil 1083">
                <a:extLst>
                  <a:ext uri="{FF2B5EF4-FFF2-40B4-BE49-F238E27FC236}">
                    <a16:creationId xmlns:a16="http://schemas.microsoft.com/office/drawing/2014/main" id="{C2669DD5-837F-B922-6B91-0C7ECE654ED7}"/>
                  </a:ext>
                </a:extLst>
              </p:cNvPr>
              <p:cNvCxnSpPr>
                <a:cxnSpLocks/>
              </p:cNvCxnSpPr>
              <p:nvPr/>
            </p:nvCxnSpPr>
            <p:spPr>
              <a:xfrm flipV="1">
                <a:off x="503551" y="4548113"/>
                <a:ext cx="4038378" cy="1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5" name="Gerade Verbindung mit Pfeil 1084">
                <a:extLst>
                  <a:ext uri="{FF2B5EF4-FFF2-40B4-BE49-F238E27FC236}">
                    <a16:creationId xmlns:a16="http://schemas.microsoft.com/office/drawing/2014/main" id="{758500FC-6B4D-5F94-6F81-E4F26EB85C6F}"/>
                  </a:ext>
                </a:extLst>
              </p:cNvPr>
              <p:cNvCxnSpPr/>
              <p:nvPr/>
            </p:nvCxnSpPr>
            <p:spPr>
              <a:xfrm flipV="1">
                <a:off x="571259" y="4088625"/>
                <a:ext cx="0" cy="9965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86" name="Gruppieren 1085">
                <a:extLst>
                  <a:ext uri="{FF2B5EF4-FFF2-40B4-BE49-F238E27FC236}">
                    <a16:creationId xmlns:a16="http://schemas.microsoft.com/office/drawing/2014/main" id="{5864E168-A87B-B535-8EEC-E97E78C7F8C4}"/>
                  </a:ext>
                </a:extLst>
              </p:cNvPr>
              <p:cNvGrpSpPr/>
              <p:nvPr/>
            </p:nvGrpSpPr>
            <p:grpSpPr>
              <a:xfrm>
                <a:off x="589726" y="4054317"/>
                <a:ext cx="3697732" cy="266011"/>
                <a:chOff x="578466" y="2030801"/>
                <a:chExt cx="3697732" cy="755384"/>
              </a:xfrm>
            </p:grpSpPr>
            <p:sp>
              <p:nvSpPr>
                <p:cNvPr id="1175" name="Freihandform 12">
                  <a:extLst>
                    <a:ext uri="{FF2B5EF4-FFF2-40B4-BE49-F238E27FC236}">
                      <a16:creationId xmlns:a16="http://schemas.microsoft.com/office/drawing/2014/main" id="{0C03DD21-E31B-F697-6EA7-0ED40827CE50}"/>
                    </a:ext>
                  </a:extLst>
                </p:cNvPr>
                <p:cNvSpPr/>
                <p:nvPr/>
              </p:nvSpPr>
              <p:spPr>
                <a:xfrm>
                  <a:off x="578466" y="2047082"/>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6" name="Freihandform 15">
                  <a:extLst>
                    <a:ext uri="{FF2B5EF4-FFF2-40B4-BE49-F238E27FC236}">
                      <a16:creationId xmlns:a16="http://schemas.microsoft.com/office/drawing/2014/main" id="{54A9A09D-91ED-92CD-634E-39CF282378FD}"/>
                    </a:ext>
                  </a:extLst>
                </p:cNvPr>
                <p:cNvSpPr/>
                <p:nvPr/>
              </p:nvSpPr>
              <p:spPr>
                <a:xfrm flipV="1">
                  <a:off x="1040749" y="2415720"/>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7" name="Freihandform 12">
                  <a:extLst>
                    <a:ext uri="{FF2B5EF4-FFF2-40B4-BE49-F238E27FC236}">
                      <a16:creationId xmlns:a16="http://schemas.microsoft.com/office/drawing/2014/main" id="{F64FEF01-3B5E-E53D-30C4-CA162C35A4F6}"/>
                    </a:ext>
                  </a:extLst>
                </p:cNvPr>
                <p:cNvSpPr/>
                <p:nvPr/>
              </p:nvSpPr>
              <p:spPr>
                <a:xfrm>
                  <a:off x="1501605" y="2039528"/>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8" name="Freihandform 15">
                  <a:extLst>
                    <a:ext uri="{FF2B5EF4-FFF2-40B4-BE49-F238E27FC236}">
                      <a16:creationId xmlns:a16="http://schemas.microsoft.com/office/drawing/2014/main" id="{4105C890-1A8F-135D-729C-65FCC4BDC699}"/>
                    </a:ext>
                  </a:extLst>
                </p:cNvPr>
                <p:cNvSpPr/>
                <p:nvPr/>
              </p:nvSpPr>
              <p:spPr>
                <a:xfrm flipV="1">
                  <a:off x="1963889" y="2408167"/>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9" name="Freihandform 12">
                  <a:extLst>
                    <a:ext uri="{FF2B5EF4-FFF2-40B4-BE49-F238E27FC236}">
                      <a16:creationId xmlns:a16="http://schemas.microsoft.com/office/drawing/2014/main" id="{DD5D5FA0-B4B5-60AF-3972-DCBC5D03AF43}"/>
                    </a:ext>
                  </a:extLst>
                </p:cNvPr>
                <p:cNvSpPr/>
                <p:nvPr/>
              </p:nvSpPr>
              <p:spPr>
                <a:xfrm>
                  <a:off x="2428361" y="2033888"/>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0" name="Freihandform 15">
                  <a:extLst>
                    <a:ext uri="{FF2B5EF4-FFF2-40B4-BE49-F238E27FC236}">
                      <a16:creationId xmlns:a16="http://schemas.microsoft.com/office/drawing/2014/main" id="{EBC8B075-A4A3-8192-1215-C33D41B3B59A}"/>
                    </a:ext>
                  </a:extLst>
                </p:cNvPr>
                <p:cNvSpPr/>
                <p:nvPr/>
              </p:nvSpPr>
              <p:spPr>
                <a:xfrm flipV="1">
                  <a:off x="2890644" y="2402526"/>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1" name="Freihandform 12">
                  <a:extLst>
                    <a:ext uri="{FF2B5EF4-FFF2-40B4-BE49-F238E27FC236}">
                      <a16:creationId xmlns:a16="http://schemas.microsoft.com/office/drawing/2014/main" id="{3ED7CD89-7F6C-7931-4F0A-1ED0218CD779}"/>
                    </a:ext>
                  </a:extLst>
                </p:cNvPr>
                <p:cNvSpPr/>
                <p:nvPr/>
              </p:nvSpPr>
              <p:spPr>
                <a:xfrm>
                  <a:off x="3355248" y="2030801"/>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2" name="Freihandform 15">
                  <a:extLst>
                    <a:ext uri="{FF2B5EF4-FFF2-40B4-BE49-F238E27FC236}">
                      <a16:creationId xmlns:a16="http://schemas.microsoft.com/office/drawing/2014/main" id="{F1149607-7C92-705E-4B7C-993F6D291421}"/>
                    </a:ext>
                  </a:extLst>
                </p:cNvPr>
                <p:cNvSpPr/>
                <p:nvPr/>
              </p:nvSpPr>
              <p:spPr>
                <a:xfrm flipV="1">
                  <a:off x="3817531" y="2399439"/>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87" name="Gruppieren 1086">
                <a:extLst>
                  <a:ext uri="{FF2B5EF4-FFF2-40B4-BE49-F238E27FC236}">
                    <a16:creationId xmlns:a16="http://schemas.microsoft.com/office/drawing/2014/main" id="{4A16BBDF-232E-EB4D-695F-A8215B724910}"/>
                  </a:ext>
                </a:extLst>
              </p:cNvPr>
              <p:cNvGrpSpPr/>
              <p:nvPr/>
            </p:nvGrpSpPr>
            <p:grpSpPr>
              <a:xfrm flipV="1">
                <a:off x="590755" y="4782395"/>
                <a:ext cx="3697732" cy="265686"/>
                <a:chOff x="578466" y="2030801"/>
                <a:chExt cx="3697732" cy="755384"/>
              </a:xfrm>
            </p:grpSpPr>
            <p:sp>
              <p:nvSpPr>
                <p:cNvPr id="1167" name="Freihandform 12">
                  <a:extLst>
                    <a:ext uri="{FF2B5EF4-FFF2-40B4-BE49-F238E27FC236}">
                      <a16:creationId xmlns:a16="http://schemas.microsoft.com/office/drawing/2014/main" id="{CA879B5F-C6C7-2DCD-72CE-31D6B36A7D0D}"/>
                    </a:ext>
                  </a:extLst>
                </p:cNvPr>
                <p:cNvSpPr/>
                <p:nvPr/>
              </p:nvSpPr>
              <p:spPr>
                <a:xfrm>
                  <a:off x="578466" y="2047082"/>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8" name="Freihandform 15">
                  <a:extLst>
                    <a:ext uri="{FF2B5EF4-FFF2-40B4-BE49-F238E27FC236}">
                      <a16:creationId xmlns:a16="http://schemas.microsoft.com/office/drawing/2014/main" id="{4752474C-1FB0-B446-D767-CFBE1BF4B0B6}"/>
                    </a:ext>
                  </a:extLst>
                </p:cNvPr>
                <p:cNvSpPr/>
                <p:nvPr/>
              </p:nvSpPr>
              <p:spPr>
                <a:xfrm flipV="1">
                  <a:off x="1040749" y="2415720"/>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9" name="Freihandform 12">
                  <a:extLst>
                    <a:ext uri="{FF2B5EF4-FFF2-40B4-BE49-F238E27FC236}">
                      <a16:creationId xmlns:a16="http://schemas.microsoft.com/office/drawing/2014/main" id="{CE288505-0D41-02A9-9467-161DF302AF48}"/>
                    </a:ext>
                  </a:extLst>
                </p:cNvPr>
                <p:cNvSpPr/>
                <p:nvPr/>
              </p:nvSpPr>
              <p:spPr>
                <a:xfrm>
                  <a:off x="1501605" y="2039528"/>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0" name="Freihandform 15">
                  <a:extLst>
                    <a:ext uri="{FF2B5EF4-FFF2-40B4-BE49-F238E27FC236}">
                      <a16:creationId xmlns:a16="http://schemas.microsoft.com/office/drawing/2014/main" id="{89E85868-A76C-DA4F-CA47-ECBEB54D7088}"/>
                    </a:ext>
                  </a:extLst>
                </p:cNvPr>
                <p:cNvSpPr/>
                <p:nvPr/>
              </p:nvSpPr>
              <p:spPr>
                <a:xfrm flipV="1">
                  <a:off x="1963889" y="2408167"/>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1" name="Freihandform 12">
                  <a:extLst>
                    <a:ext uri="{FF2B5EF4-FFF2-40B4-BE49-F238E27FC236}">
                      <a16:creationId xmlns:a16="http://schemas.microsoft.com/office/drawing/2014/main" id="{EB71215B-9543-CBBB-B30E-F1E66AB3FF56}"/>
                    </a:ext>
                  </a:extLst>
                </p:cNvPr>
                <p:cNvSpPr/>
                <p:nvPr/>
              </p:nvSpPr>
              <p:spPr>
                <a:xfrm>
                  <a:off x="2428361" y="2033888"/>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2" name="Freihandform 15">
                  <a:extLst>
                    <a:ext uri="{FF2B5EF4-FFF2-40B4-BE49-F238E27FC236}">
                      <a16:creationId xmlns:a16="http://schemas.microsoft.com/office/drawing/2014/main" id="{C8D9BAF9-BB06-C292-78AE-D8FECA1CAC82}"/>
                    </a:ext>
                  </a:extLst>
                </p:cNvPr>
                <p:cNvSpPr/>
                <p:nvPr/>
              </p:nvSpPr>
              <p:spPr>
                <a:xfrm flipV="1">
                  <a:off x="2890644" y="2402526"/>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3" name="Freihandform 12">
                  <a:extLst>
                    <a:ext uri="{FF2B5EF4-FFF2-40B4-BE49-F238E27FC236}">
                      <a16:creationId xmlns:a16="http://schemas.microsoft.com/office/drawing/2014/main" id="{F87505B2-6D93-E7C3-9C23-8E6B9583684E}"/>
                    </a:ext>
                  </a:extLst>
                </p:cNvPr>
                <p:cNvSpPr/>
                <p:nvPr/>
              </p:nvSpPr>
              <p:spPr>
                <a:xfrm>
                  <a:off x="3355248" y="2030801"/>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4" name="Freihandform 15">
                  <a:extLst>
                    <a:ext uri="{FF2B5EF4-FFF2-40B4-BE49-F238E27FC236}">
                      <a16:creationId xmlns:a16="http://schemas.microsoft.com/office/drawing/2014/main" id="{1D92EACC-4787-EBFB-F16A-C0FCA2143FCE}"/>
                    </a:ext>
                  </a:extLst>
                </p:cNvPr>
                <p:cNvSpPr/>
                <p:nvPr/>
              </p:nvSpPr>
              <p:spPr>
                <a:xfrm flipV="1">
                  <a:off x="3817531" y="2399439"/>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88" name="Gruppieren 1087">
                <a:extLst>
                  <a:ext uri="{FF2B5EF4-FFF2-40B4-BE49-F238E27FC236}">
                    <a16:creationId xmlns:a16="http://schemas.microsoft.com/office/drawing/2014/main" id="{A86CF61E-AA2A-17E9-2574-148C0E5F2035}"/>
                  </a:ext>
                </a:extLst>
              </p:cNvPr>
              <p:cNvGrpSpPr/>
              <p:nvPr/>
            </p:nvGrpSpPr>
            <p:grpSpPr>
              <a:xfrm>
                <a:off x="578925" y="4054318"/>
                <a:ext cx="909478" cy="988035"/>
                <a:chOff x="586132" y="4187008"/>
                <a:chExt cx="909478" cy="988035"/>
              </a:xfrm>
            </p:grpSpPr>
            <p:sp>
              <p:nvSpPr>
                <p:cNvPr id="1149" name="Freihandform 12">
                  <a:extLst>
                    <a:ext uri="{FF2B5EF4-FFF2-40B4-BE49-F238E27FC236}">
                      <a16:creationId xmlns:a16="http://schemas.microsoft.com/office/drawing/2014/main" id="{CBB9A826-6698-5DD3-6FDE-6370E73519D6}"/>
                    </a:ext>
                  </a:extLst>
                </p:cNvPr>
                <p:cNvSpPr/>
                <p:nvPr/>
              </p:nvSpPr>
              <p:spPr>
                <a:xfrm>
                  <a:off x="586132" y="4313342"/>
                  <a:ext cx="50255" cy="3836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0" name="Freihandform 15">
                  <a:extLst>
                    <a:ext uri="{FF2B5EF4-FFF2-40B4-BE49-F238E27FC236}">
                      <a16:creationId xmlns:a16="http://schemas.microsoft.com/office/drawing/2014/main" id="{EB61247E-14E9-3373-AA08-BFC93FD67927}"/>
                    </a:ext>
                  </a:extLst>
                </p:cNvPr>
                <p:cNvSpPr/>
                <p:nvPr/>
              </p:nvSpPr>
              <p:spPr>
                <a:xfrm flipV="1">
                  <a:off x="637206" y="4698533"/>
                  <a:ext cx="49438" cy="40086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1" name="Freihandform 12">
                  <a:extLst>
                    <a:ext uri="{FF2B5EF4-FFF2-40B4-BE49-F238E27FC236}">
                      <a16:creationId xmlns:a16="http://schemas.microsoft.com/office/drawing/2014/main" id="{6E2AB048-D590-C186-A64C-0C18D9BC1EA6}"/>
                    </a:ext>
                  </a:extLst>
                </p:cNvPr>
                <p:cNvSpPr/>
                <p:nvPr/>
              </p:nvSpPr>
              <p:spPr>
                <a:xfrm>
                  <a:off x="688122" y="4232460"/>
                  <a:ext cx="50255" cy="45700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2" name="Freihandform 15">
                  <a:extLst>
                    <a:ext uri="{FF2B5EF4-FFF2-40B4-BE49-F238E27FC236}">
                      <a16:creationId xmlns:a16="http://schemas.microsoft.com/office/drawing/2014/main" id="{017B737F-27D5-9F59-81B6-1F1A4CDF91FB}"/>
                    </a:ext>
                  </a:extLst>
                </p:cNvPr>
                <p:cNvSpPr/>
                <p:nvPr/>
              </p:nvSpPr>
              <p:spPr>
                <a:xfrm flipV="1">
                  <a:off x="739196" y="4690980"/>
                  <a:ext cx="49435" cy="46045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3" name="Freihandform 12">
                  <a:extLst>
                    <a:ext uri="{FF2B5EF4-FFF2-40B4-BE49-F238E27FC236}">
                      <a16:creationId xmlns:a16="http://schemas.microsoft.com/office/drawing/2014/main" id="{96A06153-BFFC-A367-75E7-64EBB1B2C233}"/>
                    </a:ext>
                  </a:extLst>
                </p:cNvPr>
                <p:cNvSpPr/>
                <p:nvPr/>
              </p:nvSpPr>
              <p:spPr>
                <a:xfrm>
                  <a:off x="790511" y="4187008"/>
                  <a:ext cx="47457" cy="49682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4" name="Freihandform 15">
                  <a:extLst>
                    <a:ext uri="{FF2B5EF4-FFF2-40B4-BE49-F238E27FC236}">
                      <a16:creationId xmlns:a16="http://schemas.microsoft.com/office/drawing/2014/main" id="{419110A2-D129-2A74-3520-87CAF015624E}"/>
                    </a:ext>
                  </a:extLst>
                </p:cNvPr>
                <p:cNvSpPr/>
                <p:nvPr/>
              </p:nvSpPr>
              <p:spPr>
                <a:xfrm flipV="1">
                  <a:off x="841584" y="4685339"/>
                  <a:ext cx="53067" cy="48970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5" name="Freihandform 12">
                  <a:extLst>
                    <a:ext uri="{FF2B5EF4-FFF2-40B4-BE49-F238E27FC236}">
                      <a16:creationId xmlns:a16="http://schemas.microsoft.com/office/drawing/2014/main" id="{08B9A307-5BB6-25CE-BD0F-EBF926EE93B0}"/>
                    </a:ext>
                  </a:extLst>
                </p:cNvPr>
                <p:cNvSpPr/>
                <p:nvPr/>
              </p:nvSpPr>
              <p:spPr>
                <a:xfrm>
                  <a:off x="892915" y="4232461"/>
                  <a:ext cx="48885" cy="4482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6" name="Freihandform 15">
                  <a:extLst>
                    <a:ext uri="{FF2B5EF4-FFF2-40B4-BE49-F238E27FC236}">
                      <a16:creationId xmlns:a16="http://schemas.microsoft.com/office/drawing/2014/main" id="{708D58DB-D73E-669F-AE71-2E74126514E4}"/>
                    </a:ext>
                  </a:extLst>
                </p:cNvPr>
                <p:cNvSpPr/>
                <p:nvPr/>
              </p:nvSpPr>
              <p:spPr>
                <a:xfrm flipV="1">
                  <a:off x="943989" y="4682252"/>
                  <a:ext cx="49127" cy="43713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7" name="Freihandform 12">
                  <a:extLst>
                    <a:ext uri="{FF2B5EF4-FFF2-40B4-BE49-F238E27FC236}">
                      <a16:creationId xmlns:a16="http://schemas.microsoft.com/office/drawing/2014/main" id="{9F39D2E4-53F3-3A9D-3C67-5475491C4C45}"/>
                    </a:ext>
                  </a:extLst>
                </p:cNvPr>
                <p:cNvSpPr/>
                <p:nvPr/>
              </p:nvSpPr>
              <p:spPr>
                <a:xfrm>
                  <a:off x="994249" y="4300523"/>
                  <a:ext cx="50183" cy="39313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8" name="Freihandform 15">
                  <a:extLst>
                    <a:ext uri="{FF2B5EF4-FFF2-40B4-BE49-F238E27FC236}">
                      <a16:creationId xmlns:a16="http://schemas.microsoft.com/office/drawing/2014/main" id="{415052BC-7937-4430-9139-F692DD34D899}"/>
                    </a:ext>
                  </a:extLst>
                </p:cNvPr>
                <p:cNvSpPr/>
                <p:nvPr/>
              </p:nvSpPr>
              <p:spPr>
                <a:xfrm flipV="1">
                  <a:off x="1045323" y="4695172"/>
                  <a:ext cx="50183" cy="33982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9" name="Freihandform 12">
                  <a:extLst>
                    <a:ext uri="{FF2B5EF4-FFF2-40B4-BE49-F238E27FC236}">
                      <a16:creationId xmlns:a16="http://schemas.microsoft.com/office/drawing/2014/main" id="{64F4D109-97E9-BBE9-C3D9-E0083D0326D4}"/>
                    </a:ext>
                  </a:extLst>
                </p:cNvPr>
                <p:cNvSpPr/>
                <p:nvPr/>
              </p:nvSpPr>
              <p:spPr>
                <a:xfrm>
                  <a:off x="1096239" y="4385208"/>
                  <a:ext cx="48885" cy="30089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0" name="Freihandform 15">
                  <a:extLst>
                    <a:ext uri="{FF2B5EF4-FFF2-40B4-BE49-F238E27FC236}">
                      <a16:creationId xmlns:a16="http://schemas.microsoft.com/office/drawing/2014/main" id="{0852FAEC-E55C-C49E-82C1-A2679C078804}"/>
                    </a:ext>
                  </a:extLst>
                </p:cNvPr>
                <p:cNvSpPr/>
                <p:nvPr/>
              </p:nvSpPr>
              <p:spPr>
                <a:xfrm flipV="1">
                  <a:off x="1147313" y="4687619"/>
                  <a:ext cx="49618" cy="2635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1" name="Freihandform 12">
                  <a:extLst>
                    <a:ext uri="{FF2B5EF4-FFF2-40B4-BE49-F238E27FC236}">
                      <a16:creationId xmlns:a16="http://schemas.microsoft.com/office/drawing/2014/main" id="{C8D86B44-A70B-617D-E603-40E3ED276938}"/>
                    </a:ext>
                  </a:extLst>
                </p:cNvPr>
                <p:cNvSpPr/>
                <p:nvPr/>
              </p:nvSpPr>
              <p:spPr>
                <a:xfrm>
                  <a:off x="1198628" y="4447284"/>
                  <a:ext cx="45719" cy="23318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2" name="Freihandform 15">
                  <a:extLst>
                    <a:ext uri="{FF2B5EF4-FFF2-40B4-BE49-F238E27FC236}">
                      <a16:creationId xmlns:a16="http://schemas.microsoft.com/office/drawing/2014/main" id="{A424F687-C2B4-6308-408F-21001931018E}"/>
                    </a:ext>
                  </a:extLst>
                </p:cNvPr>
                <p:cNvSpPr/>
                <p:nvPr/>
              </p:nvSpPr>
              <p:spPr>
                <a:xfrm flipV="1">
                  <a:off x="1249702" y="4681979"/>
                  <a:ext cx="45719" cy="22627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3" name="Freihandform 12">
                  <a:extLst>
                    <a:ext uri="{FF2B5EF4-FFF2-40B4-BE49-F238E27FC236}">
                      <a16:creationId xmlns:a16="http://schemas.microsoft.com/office/drawing/2014/main" id="{186E11CF-F659-7146-9265-6CF540662601}"/>
                    </a:ext>
                  </a:extLst>
                </p:cNvPr>
                <p:cNvSpPr/>
                <p:nvPr/>
              </p:nvSpPr>
              <p:spPr>
                <a:xfrm rot="10800000">
                  <a:off x="1446725" y="4682538"/>
                  <a:ext cx="48885" cy="30089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4" name="Freihandform 15">
                  <a:extLst>
                    <a:ext uri="{FF2B5EF4-FFF2-40B4-BE49-F238E27FC236}">
                      <a16:creationId xmlns:a16="http://schemas.microsoft.com/office/drawing/2014/main" id="{FCBFCFDE-9CAA-FDA9-70DB-8DFD87C303B3}"/>
                    </a:ext>
                  </a:extLst>
                </p:cNvPr>
                <p:cNvSpPr/>
                <p:nvPr/>
              </p:nvSpPr>
              <p:spPr>
                <a:xfrm rot="10800000" flipV="1">
                  <a:off x="1394918" y="4417498"/>
                  <a:ext cx="49618" cy="2635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5" name="Freihandform 12">
                  <a:extLst>
                    <a:ext uri="{FF2B5EF4-FFF2-40B4-BE49-F238E27FC236}">
                      <a16:creationId xmlns:a16="http://schemas.microsoft.com/office/drawing/2014/main" id="{42464074-BB85-851F-3829-B35A61C80FB6}"/>
                    </a:ext>
                  </a:extLst>
                </p:cNvPr>
                <p:cNvSpPr/>
                <p:nvPr/>
              </p:nvSpPr>
              <p:spPr>
                <a:xfrm rot="10800000">
                  <a:off x="1347502" y="4688178"/>
                  <a:ext cx="45719" cy="23318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6" name="Freihandform 15">
                  <a:extLst>
                    <a:ext uri="{FF2B5EF4-FFF2-40B4-BE49-F238E27FC236}">
                      <a16:creationId xmlns:a16="http://schemas.microsoft.com/office/drawing/2014/main" id="{F10B6CBB-FDFC-C84C-D7D9-658C97AB8833}"/>
                    </a:ext>
                  </a:extLst>
                </p:cNvPr>
                <p:cNvSpPr/>
                <p:nvPr/>
              </p:nvSpPr>
              <p:spPr>
                <a:xfrm rot="10800000" flipV="1">
                  <a:off x="1296428" y="4460393"/>
                  <a:ext cx="45719" cy="22627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89" name="Gruppieren 1088">
                <a:extLst>
                  <a:ext uri="{FF2B5EF4-FFF2-40B4-BE49-F238E27FC236}">
                    <a16:creationId xmlns:a16="http://schemas.microsoft.com/office/drawing/2014/main" id="{C623C597-A50C-1D6F-EB6E-67E88AAAE834}"/>
                  </a:ext>
                </a:extLst>
              </p:cNvPr>
              <p:cNvGrpSpPr/>
              <p:nvPr/>
            </p:nvGrpSpPr>
            <p:grpSpPr>
              <a:xfrm>
                <a:off x="1495425" y="4053758"/>
                <a:ext cx="909478" cy="988035"/>
                <a:chOff x="586132" y="4187008"/>
                <a:chExt cx="909478" cy="988035"/>
              </a:xfrm>
            </p:grpSpPr>
            <p:sp>
              <p:nvSpPr>
                <p:cNvPr id="1131" name="Freihandform 12">
                  <a:extLst>
                    <a:ext uri="{FF2B5EF4-FFF2-40B4-BE49-F238E27FC236}">
                      <a16:creationId xmlns:a16="http://schemas.microsoft.com/office/drawing/2014/main" id="{1573D11C-E63B-A4A6-4F99-F4710B3CA804}"/>
                    </a:ext>
                  </a:extLst>
                </p:cNvPr>
                <p:cNvSpPr/>
                <p:nvPr/>
              </p:nvSpPr>
              <p:spPr>
                <a:xfrm>
                  <a:off x="586132" y="4313342"/>
                  <a:ext cx="50255" cy="3836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2" name="Freihandform 15">
                  <a:extLst>
                    <a:ext uri="{FF2B5EF4-FFF2-40B4-BE49-F238E27FC236}">
                      <a16:creationId xmlns:a16="http://schemas.microsoft.com/office/drawing/2014/main" id="{063D6B89-6EE6-49CC-8D52-1E3E7C2D4103}"/>
                    </a:ext>
                  </a:extLst>
                </p:cNvPr>
                <p:cNvSpPr/>
                <p:nvPr/>
              </p:nvSpPr>
              <p:spPr>
                <a:xfrm flipV="1">
                  <a:off x="637206" y="4698533"/>
                  <a:ext cx="49438" cy="40086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3" name="Freihandform 12">
                  <a:extLst>
                    <a:ext uri="{FF2B5EF4-FFF2-40B4-BE49-F238E27FC236}">
                      <a16:creationId xmlns:a16="http://schemas.microsoft.com/office/drawing/2014/main" id="{39B434F6-0D69-374B-B34C-962D48D3C3FE}"/>
                    </a:ext>
                  </a:extLst>
                </p:cNvPr>
                <p:cNvSpPr/>
                <p:nvPr/>
              </p:nvSpPr>
              <p:spPr>
                <a:xfrm>
                  <a:off x="688122" y="4232460"/>
                  <a:ext cx="50255" cy="45700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4" name="Freihandform 15">
                  <a:extLst>
                    <a:ext uri="{FF2B5EF4-FFF2-40B4-BE49-F238E27FC236}">
                      <a16:creationId xmlns:a16="http://schemas.microsoft.com/office/drawing/2014/main" id="{C0BD0EAA-301C-3B81-EF70-FB8F627E13A8}"/>
                    </a:ext>
                  </a:extLst>
                </p:cNvPr>
                <p:cNvSpPr/>
                <p:nvPr/>
              </p:nvSpPr>
              <p:spPr>
                <a:xfrm flipV="1">
                  <a:off x="739196" y="4690980"/>
                  <a:ext cx="49435" cy="46045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5" name="Freihandform 12">
                  <a:extLst>
                    <a:ext uri="{FF2B5EF4-FFF2-40B4-BE49-F238E27FC236}">
                      <a16:creationId xmlns:a16="http://schemas.microsoft.com/office/drawing/2014/main" id="{2D0AD3A9-9803-9B75-530B-36AB8528BC3B}"/>
                    </a:ext>
                  </a:extLst>
                </p:cNvPr>
                <p:cNvSpPr/>
                <p:nvPr/>
              </p:nvSpPr>
              <p:spPr>
                <a:xfrm>
                  <a:off x="790511" y="4187008"/>
                  <a:ext cx="47457" cy="49682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6" name="Freihandform 15">
                  <a:extLst>
                    <a:ext uri="{FF2B5EF4-FFF2-40B4-BE49-F238E27FC236}">
                      <a16:creationId xmlns:a16="http://schemas.microsoft.com/office/drawing/2014/main" id="{E9E49A45-B49D-99AB-8F42-228153577C07}"/>
                    </a:ext>
                  </a:extLst>
                </p:cNvPr>
                <p:cNvSpPr/>
                <p:nvPr/>
              </p:nvSpPr>
              <p:spPr>
                <a:xfrm flipV="1">
                  <a:off x="841584" y="4685339"/>
                  <a:ext cx="53067" cy="48970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7" name="Freihandform 12">
                  <a:extLst>
                    <a:ext uri="{FF2B5EF4-FFF2-40B4-BE49-F238E27FC236}">
                      <a16:creationId xmlns:a16="http://schemas.microsoft.com/office/drawing/2014/main" id="{3F9914B4-4FF7-54B4-A383-C8EB978B9F95}"/>
                    </a:ext>
                  </a:extLst>
                </p:cNvPr>
                <p:cNvSpPr/>
                <p:nvPr/>
              </p:nvSpPr>
              <p:spPr>
                <a:xfrm>
                  <a:off x="892915" y="4232461"/>
                  <a:ext cx="48885" cy="4482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8" name="Freihandform 15">
                  <a:extLst>
                    <a:ext uri="{FF2B5EF4-FFF2-40B4-BE49-F238E27FC236}">
                      <a16:creationId xmlns:a16="http://schemas.microsoft.com/office/drawing/2014/main" id="{7CB55A17-4C8F-167B-E50C-1FE984A490B4}"/>
                    </a:ext>
                  </a:extLst>
                </p:cNvPr>
                <p:cNvSpPr/>
                <p:nvPr/>
              </p:nvSpPr>
              <p:spPr>
                <a:xfrm flipV="1">
                  <a:off x="943989" y="4682252"/>
                  <a:ext cx="49127" cy="43713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9" name="Freihandform 12">
                  <a:extLst>
                    <a:ext uri="{FF2B5EF4-FFF2-40B4-BE49-F238E27FC236}">
                      <a16:creationId xmlns:a16="http://schemas.microsoft.com/office/drawing/2014/main" id="{556E1650-9C56-AD99-21EB-BF23CD9B1F8A}"/>
                    </a:ext>
                  </a:extLst>
                </p:cNvPr>
                <p:cNvSpPr/>
                <p:nvPr/>
              </p:nvSpPr>
              <p:spPr>
                <a:xfrm>
                  <a:off x="994249" y="4300523"/>
                  <a:ext cx="50183" cy="39313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0" name="Freihandform 15">
                  <a:extLst>
                    <a:ext uri="{FF2B5EF4-FFF2-40B4-BE49-F238E27FC236}">
                      <a16:creationId xmlns:a16="http://schemas.microsoft.com/office/drawing/2014/main" id="{E60AD83C-0B08-58CB-7823-2B8CB8A47D63}"/>
                    </a:ext>
                  </a:extLst>
                </p:cNvPr>
                <p:cNvSpPr/>
                <p:nvPr/>
              </p:nvSpPr>
              <p:spPr>
                <a:xfrm flipV="1">
                  <a:off x="1045323" y="4695172"/>
                  <a:ext cx="50183" cy="33982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1" name="Freihandform 12">
                  <a:extLst>
                    <a:ext uri="{FF2B5EF4-FFF2-40B4-BE49-F238E27FC236}">
                      <a16:creationId xmlns:a16="http://schemas.microsoft.com/office/drawing/2014/main" id="{5485C796-5928-2F70-54A6-ABEB26F13470}"/>
                    </a:ext>
                  </a:extLst>
                </p:cNvPr>
                <p:cNvSpPr/>
                <p:nvPr/>
              </p:nvSpPr>
              <p:spPr>
                <a:xfrm>
                  <a:off x="1096239" y="4385208"/>
                  <a:ext cx="48885" cy="30089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2" name="Freihandform 15">
                  <a:extLst>
                    <a:ext uri="{FF2B5EF4-FFF2-40B4-BE49-F238E27FC236}">
                      <a16:creationId xmlns:a16="http://schemas.microsoft.com/office/drawing/2014/main" id="{88B01555-B345-AC0B-72FF-0DE529592966}"/>
                    </a:ext>
                  </a:extLst>
                </p:cNvPr>
                <p:cNvSpPr/>
                <p:nvPr/>
              </p:nvSpPr>
              <p:spPr>
                <a:xfrm flipV="1">
                  <a:off x="1147313" y="4687619"/>
                  <a:ext cx="49618" cy="2635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3" name="Freihandform 12">
                  <a:extLst>
                    <a:ext uri="{FF2B5EF4-FFF2-40B4-BE49-F238E27FC236}">
                      <a16:creationId xmlns:a16="http://schemas.microsoft.com/office/drawing/2014/main" id="{EE466ED6-83C3-4B33-1E2D-A0994DD306E5}"/>
                    </a:ext>
                  </a:extLst>
                </p:cNvPr>
                <p:cNvSpPr/>
                <p:nvPr/>
              </p:nvSpPr>
              <p:spPr>
                <a:xfrm>
                  <a:off x="1198628" y="4447284"/>
                  <a:ext cx="45719" cy="23318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4" name="Freihandform 15">
                  <a:extLst>
                    <a:ext uri="{FF2B5EF4-FFF2-40B4-BE49-F238E27FC236}">
                      <a16:creationId xmlns:a16="http://schemas.microsoft.com/office/drawing/2014/main" id="{F870CD4A-3759-8F95-B84C-C8553EBBFD4A}"/>
                    </a:ext>
                  </a:extLst>
                </p:cNvPr>
                <p:cNvSpPr/>
                <p:nvPr/>
              </p:nvSpPr>
              <p:spPr>
                <a:xfrm flipV="1">
                  <a:off x="1249702" y="4681979"/>
                  <a:ext cx="45719" cy="22627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5" name="Freihandform 12">
                  <a:extLst>
                    <a:ext uri="{FF2B5EF4-FFF2-40B4-BE49-F238E27FC236}">
                      <a16:creationId xmlns:a16="http://schemas.microsoft.com/office/drawing/2014/main" id="{83360572-15B6-14B2-D508-2624A12D6F6F}"/>
                    </a:ext>
                  </a:extLst>
                </p:cNvPr>
                <p:cNvSpPr/>
                <p:nvPr/>
              </p:nvSpPr>
              <p:spPr>
                <a:xfrm rot="10800000">
                  <a:off x="1446725" y="4682538"/>
                  <a:ext cx="48885" cy="30089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6" name="Freihandform 15">
                  <a:extLst>
                    <a:ext uri="{FF2B5EF4-FFF2-40B4-BE49-F238E27FC236}">
                      <a16:creationId xmlns:a16="http://schemas.microsoft.com/office/drawing/2014/main" id="{BC50A51A-12FB-5640-60AA-46B27CF2BAC2}"/>
                    </a:ext>
                  </a:extLst>
                </p:cNvPr>
                <p:cNvSpPr/>
                <p:nvPr/>
              </p:nvSpPr>
              <p:spPr>
                <a:xfrm rot="10800000" flipV="1">
                  <a:off x="1394918" y="4417498"/>
                  <a:ext cx="49618" cy="2635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7" name="Freihandform 12">
                  <a:extLst>
                    <a:ext uri="{FF2B5EF4-FFF2-40B4-BE49-F238E27FC236}">
                      <a16:creationId xmlns:a16="http://schemas.microsoft.com/office/drawing/2014/main" id="{D7F7ABEA-EF04-D448-CD8C-7B61966930A6}"/>
                    </a:ext>
                  </a:extLst>
                </p:cNvPr>
                <p:cNvSpPr/>
                <p:nvPr/>
              </p:nvSpPr>
              <p:spPr>
                <a:xfrm rot="10800000">
                  <a:off x="1347502" y="4688178"/>
                  <a:ext cx="45719" cy="23318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8" name="Freihandform 15">
                  <a:extLst>
                    <a:ext uri="{FF2B5EF4-FFF2-40B4-BE49-F238E27FC236}">
                      <a16:creationId xmlns:a16="http://schemas.microsoft.com/office/drawing/2014/main" id="{06F022C3-EF37-6D82-A3A9-8A06CFD79B21}"/>
                    </a:ext>
                  </a:extLst>
                </p:cNvPr>
                <p:cNvSpPr/>
                <p:nvPr/>
              </p:nvSpPr>
              <p:spPr>
                <a:xfrm rot="10800000" flipV="1">
                  <a:off x="1296428" y="4460393"/>
                  <a:ext cx="45719" cy="22627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90" name="Gruppieren 1089">
                <a:extLst>
                  <a:ext uri="{FF2B5EF4-FFF2-40B4-BE49-F238E27FC236}">
                    <a16:creationId xmlns:a16="http://schemas.microsoft.com/office/drawing/2014/main" id="{B342B814-F843-221E-C3AB-BCDC49C9DB4A}"/>
                  </a:ext>
                </a:extLst>
              </p:cNvPr>
              <p:cNvGrpSpPr/>
              <p:nvPr/>
            </p:nvGrpSpPr>
            <p:grpSpPr>
              <a:xfrm>
                <a:off x="2412011" y="4053198"/>
                <a:ext cx="909478" cy="988035"/>
                <a:chOff x="586132" y="4187008"/>
                <a:chExt cx="909478" cy="988035"/>
              </a:xfrm>
            </p:grpSpPr>
            <p:sp>
              <p:nvSpPr>
                <p:cNvPr id="1113" name="Freihandform 12">
                  <a:extLst>
                    <a:ext uri="{FF2B5EF4-FFF2-40B4-BE49-F238E27FC236}">
                      <a16:creationId xmlns:a16="http://schemas.microsoft.com/office/drawing/2014/main" id="{A5A46535-322A-E5EB-389C-279FF41B0594}"/>
                    </a:ext>
                  </a:extLst>
                </p:cNvPr>
                <p:cNvSpPr/>
                <p:nvPr/>
              </p:nvSpPr>
              <p:spPr>
                <a:xfrm>
                  <a:off x="586132" y="4313342"/>
                  <a:ext cx="50255" cy="3836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4" name="Freihandform 15">
                  <a:extLst>
                    <a:ext uri="{FF2B5EF4-FFF2-40B4-BE49-F238E27FC236}">
                      <a16:creationId xmlns:a16="http://schemas.microsoft.com/office/drawing/2014/main" id="{7F10EC69-35CA-D249-FBD1-3621D9A2D43F}"/>
                    </a:ext>
                  </a:extLst>
                </p:cNvPr>
                <p:cNvSpPr/>
                <p:nvPr/>
              </p:nvSpPr>
              <p:spPr>
                <a:xfrm flipV="1">
                  <a:off x="637206" y="4698533"/>
                  <a:ext cx="49438" cy="40086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5" name="Freihandform 12">
                  <a:extLst>
                    <a:ext uri="{FF2B5EF4-FFF2-40B4-BE49-F238E27FC236}">
                      <a16:creationId xmlns:a16="http://schemas.microsoft.com/office/drawing/2014/main" id="{A2DAD83C-E09F-F96E-A258-137735BD386B}"/>
                    </a:ext>
                  </a:extLst>
                </p:cNvPr>
                <p:cNvSpPr/>
                <p:nvPr/>
              </p:nvSpPr>
              <p:spPr>
                <a:xfrm>
                  <a:off x="688122" y="4232460"/>
                  <a:ext cx="50255" cy="45700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6" name="Freihandform 15">
                  <a:extLst>
                    <a:ext uri="{FF2B5EF4-FFF2-40B4-BE49-F238E27FC236}">
                      <a16:creationId xmlns:a16="http://schemas.microsoft.com/office/drawing/2014/main" id="{B64E6C94-A1B3-01C0-E998-94A436A7FF2F}"/>
                    </a:ext>
                  </a:extLst>
                </p:cNvPr>
                <p:cNvSpPr/>
                <p:nvPr/>
              </p:nvSpPr>
              <p:spPr>
                <a:xfrm flipV="1">
                  <a:off x="739196" y="4690980"/>
                  <a:ext cx="49435" cy="46045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7" name="Freihandform 12">
                  <a:extLst>
                    <a:ext uri="{FF2B5EF4-FFF2-40B4-BE49-F238E27FC236}">
                      <a16:creationId xmlns:a16="http://schemas.microsoft.com/office/drawing/2014/main" id="{3DD94782-4741-C412-722B-E7D3B1C118A4}"/>
                    </a:ext>
                  </a:extLst>
                </p:cNvPr>
                <p:cNvSpPr/>
                <p:nvPr/>
              </p:nvSpPr>
              <p:spPr>
                <a:xfrm>
                  <a:off x="790511" y="4187008"/>
                  <a:ext cx="47457" cy="49682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8" name="Freihandform 15">
                  <a:extLst>
                    <a:ext uri="{FF2B5EF4-FFF2-40B4-BE49-F238E27FC236}">
                      <a16:creationId xmlns:a16="http://schemas.microsoft.com/office/drawing/2014/main" id="{8F01511A-2B6E-F711-016A-7E97243D6FE1}"/>
                    </a:ext>
                  </a:extLst>
                </p:cNvPr>
                <p:cNvSpPr/>
                <p:nvPr/>
              </p:nvSpPr>
              <p:spPr>
                <a:xfrm flipV="1">
                  <a:off x="841584" y="4685339"/>
                  <a:ext cx="53067" cy="48970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9" name="Freihandform 12">
                  <a:extLst>
                    <a:ext uri="{FF2B5EF4-FFF2-40B4-BE49-F238E27FC236}">
                      <a16:creationId xmlns:a16="http://schemas.microsoft.com/office/drawing/2014/main" id="{EECDFC91-D518-CA8C-D101-C366C9106DA5}"/>
                    </a:ext>
                  </a:extLst>
                </p:cNvPr>
                <p:cNvSpPr/>
                <p:nvPr/>
              </p:nvSpPr>
              <p:spPr>
                <a:xfrm>
                  <a:off x="892915" y="4232461"/>
                  <a:ext cx="48885" cy="4482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0" name="Freihandform 15">
                  <a:extLst>
                    <a:ext uri="{FF2B5EF4-FFF2-40B4-BE49-F238E27FC236}">
                      <a16:creationId xmlns:a16="http://schemas.microsoft.com/office/drawing/2014/main" id="{574ED6F9-6594-3F8A-6199-7F16D7A4882D}"/>
                    </a:ext>
                  </a:extLst>
                </p:cNvPr>
                <p:cNvSpPr/>
                <p:nvPr/>
              </p:nvSpPr>
              <p:spPr>
                <a:xfrm flipV="1">
                  <a:off x="943989" y="4682252"/>
                  <a:ext cx="49127" cy="43713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1" name="Freihandform 12">
                  <a:extLst>
                    <a:ext uri="{FF2B5EF4-FFF2-40B4-BE49-F238E27FC236}">
                      <a16:creationId xmlns:a16="http://schemas.microsoft.com/office/drawing/2014/main" id="{A50B8820-93E4-0C4A-9893-469D422928D3}"/>
                    </a:ext>
                  </a:extLst>
                </p:cNvPr>
                <p:cNvSpPr/>
                <p:nvPr/>
              </p:nvSpPr>
              <p:spPr>
                <a:xfrm>
                  <a:off x="994249" y="4300523"/>
                  <a:ext cx="50183" cy="39313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2" name="Freihandform 15">
                  <a:extLst>
                    <a:ext uri="{FF2B5EF4-FFF2-40B4-BE49-F238E27FC236}">
                      <a16:creationId xmlns:a16="http://schemas.microsoft.com/office/drawing/2014/main" id="{ED115ADF-76F3-2B59-C785-1C90C382BE9F}"/>
                    </a:ext>
                  </a:extLst>
                </p:cNvPr>
                <p:cNvSpPr/>
                <p:nvPr/>
              </p:nvSpPr>
              <p:spPr>
                <a:xfrm flipV="1">
                  <a:off x="1045323" y="4695172"/>
                  <a:ext cx="50183" cy="33982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3" name="Freihandform 12">
                  <a:extLst>
                    <a:ext uri="{FF2B5EF4-FFF2-40B4-BE49-F238E27FC236}">
                      <a16:creationId xmlns:a16="http://schemas.microsoft.com/office/drawing/2014/main" id="{CEDF93A6-05A1-CA6E-3E6A-1547A90A3754}"/>
                    </a:ext>
                  </a:extLst>
                </p:cNvPr>
                <p:cNvSpPr/>
                <p:nvPr/>
              </p:nvSpPr>
              <p:spPr>
                <a:xfrm>
                  <a:off x="1096239" y="4385208"/>
                  <a:ext cx="48885" cy="30089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4" name="Freihandform 15">
                  <a:extLst>
                    <a:ext uri="{FF2B5EF4-FFF2-40B4-BE49-F238E27FC236}">
                      <a16:creationId xmlns:a16="http://schemas.microsoft.com/office/drawing/2014/main" id="{33D5B96C-2069-B0F6-6D7F-BF6E105AB163}"/>
                    </a:ext>
                  </a:extLst>
                </p:cNvPr>
                <p:cNvSpPr/>
                <p:nvPr/>
              </p:nvSpPr>
              <p:spPr>
                <a:xfrm flipV="1">
                  <a:off x="1147313" y="4687619"/>
                  <a:ext cx="49618" cy="2635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5" name="Freihandform 12">
                  <a:extLst>
                    <a:ext uri="{FF2B5EF4-FFF2-40B4-BE49-F238E27FC236}">
                      <a16:creationId xmlns:a16="http://schemas.microsoft.com/office/drawing/2014/main" id="{AF772BA4-D0CB-10E9-8E82-ADE77E0BFF56}"/>
                    </a:ext>
                  </a:extLst>
                </p:cNvPr>
                <p:cNvSpPr/>
                <p:nvPr/>
              </p:nvSpPr>
              <p:spPr>
                <a:xfrm>
                  <a:off x="1198628" y="4447284"/>
                  <a:ext cx="45719" cy="23318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6" name="Freihandform 15">
                  <a:extLst>
                    <a:ext uri="{FF2B5EF4-FFF2-40B4-BE49-F238E27FC236}">
                      <a16:creationId xmlns:a16="http://schemas.microsoft.com/office/drawing/2014/main" id="{E93DD29F-8B8F-D8F2-F34A-385571068D43}"/>
                    </a:ext>
                  </a:extLst>
                </p:cNvPr>
                <p:cNvSpPr/>
                <p:nvPr/>
              </p:nvSpPr>
              <p:spPr>
                <a:xfrm flipV="1">
                  <a:off x="1249702" y="4681979"/>
                  <a:ext cx="45719" cy="22627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7" name="Freihandform 12">
                  <a:extLst>
                    <a:ext uri="{FF2B5EF4-FFF2-40B4-BE49-F238E27FC236}">
                      <a16:creationId xmlns:a16="http://schemas.microsoft.com/office/drawing/2014/main" id="{291C9297-DAB3-CBE1-51DB-1AFE0DD9C29D}"/>
                    </a:ext>
                  </a:extLst>
                </p:cNvPr>
                <p:cNvSpPr/>
                <p:nvPr/>
              </p:nvSpPr>
              <p:spPr>
                <a:xfrm rot="10800000">
                  <a:off x="1446725" y="4682538"/>
                  <a:ext cx="48885" cy="30089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8" name="Freihandform 15">
                  <a:extLst>
                    <a:ext uri="{FF2B5EF4-FFF2-40B4-BE49-F238E27FC236}">
                      <a16:creationId xmlns:a16="http://schemas.microsoft.com/office/drawing/2014/main" id="{E590D96E-7BA7-3288-6765-840AE0835075}"/>
                    </a:ext>
                  </a:extLst>
                </p:cNvPr>
                <p:cNvSpPr/>
                <p:nvPr/>
              </p:nvSpPr>
              <p:spPr>
                <a:xfrm rot="10800000" flipV="1">
                  <a:off x="1394918" y="4417498"/>
                  <a:ext cx="49618" cy="2635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9" name="Freihandform 12">
                  <a:extLst>
                    <a:ext uri="{FF2B5EF4-FFF2-40B4-BE49-F238E27FC236}">
                      <a16:creationId xmlns:a16="http://schemas.microsoft.com/office/drawing/2014/main" id="{9245BE3D-0026-E27A-0A1C-A15D40F2B1CB}"/>
                    </a:ext>
                  </a:extLst>
                </p:cNvPr>
                <p:cNvSpPr/>
                <p:nvPr/>
              </p:nvSpPr>
              <p:spPr>
                <a:xfrm rot="10800000">
                  <a:off x="1347502" y="4688178"/>
                  <a:ext cx="45719" cy="23318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0" name="Freihandform 15">
                  <a:extLst>
                    <a:ext uri="{FF2B5EF4-FFF2-40B4-BE49-F238E27FC236}">
                      <a16:creationId xmlns:a16="http://schemas.microsoft.com/office/drawing/2014/main" id="{58F08CC4-1D9D-37BE-24A8-12FE3DC4028E}"/>
                    </a:ext>
                  </a:extLst>
                </p:cNvPr>
                <p:cNvSpPr/>
                <p:nvPr/>
              </p:nvSpPr>
              <p:spPr>
                <a:xfrm rot="10800000" flipV="1">
                  <a:off x="1296428" y="4460393"/>
                  <a:ext cx="45719" cy="22627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91" name="Gruppieren 1090">
                <a:extLst>
                  <a:ext uri="{FF2B5EF4-FFF2-40B4-BE49-F238E27FC236}">
                    <a16:creationId xmlns:a16="http://schemas.microsoft.com/office/drawing/2014/main" id="{CE663458-0157-34DA-6A15-D9ED53BC1067}"/>
                  </a:ext>
                </a:extLst>
              </p:cNvPr>
              <p:cNvGrpSpPr/>
              <p:nvPr/>
            </p:nvGrpSpPr>
            <p:grpSpPr>
              <a:xfrm>
                <a:off x="3328556" y="4057894"/>
                <a:ext cx="909478" cy="988035"/>
                <a:chOff x="586132" y="4187008"/>
                <a:chExt cx="909478" cy="988035"/>
              </a:xfrm>
            </p:grpSpPr>
            <p:sp>
              <p:nvSpPr>
                <p:cNvPr id="1095" name="Freihandform 12">
                  <a:extLst>
                    <a:ext uri="{FF2B5EF4-FFF2-40B4-BE49-F238E27FC236}">
                      <a16:creationId xmlns:a16="http://schemas.microsoft.com/office/drawing/2014/main" id="{A3A3638C-EFBA-0445-ABB3-6C158E93C2D1}"/>
                    </a:ext>
                  </a:extLst>
                </p:cNvPr>
                <p:cNvSpPr/>
                <p:nvPr/>
              </p:nvSpPr>
              <p:spPr>
                <a:xfrm>
                  <a:off x="586132" y="4313342"/>
                  <a:ext cx="50255" cy="3836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6" name="Freihandform 15">
                  <a:extLst>
                    <a:ext uri="{FF2B5EF4-FFF2-40B4-BE49-F238E27FC236}">
                      <a16:creationId xmlns:a16="http://schemas.microsoft.com/office/drawing/2014/main" id="{7A757D94-3371-80C3-F5E2-D4048DEDA245}"/>
                    </a:ext>
                  </a:extLst>
                </p:cNvPr>
                <p:cNvSpPr/>
                <p:nvPr/>
              </p:nvSpPr>
              <p:spPr>
                <a:xfrm flipV="1">
                  <a:off x="637206" y="4698533"/>
                  <a:ext cx="49438" cy="40086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7" name="Freihandform 12">
                  <a:extLst>
                    <a:ext uri="{FF2B5EF4-FFF2-40B4-BE49-F238E27FC236}">
                      <a16:creationId xmlns:a16="http://schemas.microsoft.com/office/drawing/2014/main" id="{5D3DFCC6-0FD1-0A21-D585-DDF9F7789B75}"/>
                    </a:ext>
                  </a:extLst>
                </p:cNvPr>
                <p:cNvSpPr/>
                <p:nvPr/>
              </p:nvSpPr>
              <p:spPr>
                <a:xfrm>
                  <a:off x="688122" y="4232460"/>
                  <a:ext cx="50255" cy="45700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8" name="Freihandform 15">
                  <a:extLst>
                    <a:ext uri="{FF2B5EF4-FFF2-40B4-BE49-F238E27FC236}">
                      <a16:creationId xmlns:a16="http://schemas.microsoft.com/office/drawing/2014/main" id="{383D7F36-90AC-6D0A-F720-69BD8722569B}"/>
                    </a:ext>
                  </a:extLst>
                </p:cNvPr>
                <p:cNvSpPr/>
                <p:nvPr/>
              </p:nvSpPr>
              <p:spPr>
                <a:xfrm flipV="1">
                  <a:off x="739196" y="4690980"/>
                  <a:ext cx="49435" cy="46045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9" name="Freihandform 12">
                  <a:extLst>
                    <a:ext uri="{FF2B5EF4-FFF2-40B4-BE49-F238E27FC236}">
                      <a16:creationId xmlns:a16="http://schemas.microsoft.com/office/drawing/2014/main" id="{2CED14A2-E2AD-B244-2C29-102BCAE23908}"/>
                    </a:ext>
                  </a:extLst>
                </p:cNvPr>
                <p:cNvSpPr/>
                <p:nvPr/>
              </p:nvSpPr>
              <p:spPr>
                <a:xfrm>
                  <a:off x="790511" y="4187008"/>
                  <a:ext cx="47457" cy="49682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0" name="Freihandform 15">
                  <a:extLst>
                    <a:ext uri="{FF2B5EF4-FFF2-40B4-BE49-F238E27FC236}">
                      <a16:creationId xmlns:a16="http://schemas.microsoft.com/office/drawing/2014/main" id="{6040CD32-65E7-0FDA-3DE2-754881875EEC}"/>
                    </a:ext>
                  </a:extLst>
                </p:cNvPr>
                <p:cNvSpPr/>
                <p:nvPr/>
              </p:nvSpPr>
              <p:spPr>
                <a:xfrm flipV="1">
                  <a:off x="841584" y="4685339"/>
                  <a:ext cx="53067" cy="48970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1" name="Freihandform 12">
                  <a:extLst>
                    <a:ext uri="{FF2B5EF4-FFF2-40B4-BE49-F238E27FC236}">
                      <a16:creationId xmlns:a16="http://schemas.microsoft.com/office/drawing/2014/main" id="{AADBA321-2641-6CB0-C62E-C95D8EA64DAE}"/>
                    </a:ext>
                  </a:extLst>
                </p:cNvPr>
                <p:cNvSpPr/>
                <p:nvPr/>
              </p:nvSpPr>
              <p:spPr>
                <a:xfrm>
                  <a:off x="892915" y="4232461"/>
                  <a:ext cx="48885" cy="4482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2" name="Freihandform 15">
                  <a:extLst>
                    <a:ext uri="{FF2B5EF4-FFF2-40B4-BE49-F238E27FC236}">
                      <a16:creationId xmlns:a16="http://schemas.microsoft.com/office/drawing/2014/main" id="{1C6230E0-67E2-7EC5-B217-B7227ED4E823}"/>
                    </a:ext>
                  </a:extLst>
                </p:cNvPr>
                <p:cNvSpPr/>
                <p:nvPr/>
              </p:nvSpPr>
              <p:spPr>
                <a:xfrm flipV="1">
                  <a:off x="943989" y="4682252"/>
                  <a:ext cx="49127" cy="43713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3" name="Freihandform 12">
                  <a:extLst>
                    <a:ext uri="{FF2B5EF4-FFF2-40B4-BE49-F238E27FC236}">
                      <a16:creationId xmlns:a16="http://schemas.microsoft.com/office/drawing/2014/main" id="{54948EB7-FBB3-818B-A29E-BDCA0A9EDEE7}"/>
                    </a:ext>
                  </a:extLst>
                </p:cNvPr>
                <p:cNvSpPr/>
                <p:nvPr/>
              </p:nvSpPr>
              <p:spPr>
                <a:xfrm>
                  <a:off x="994249" y="4300523"/>
                  <a:ext cx="50183" cy="39313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4" name="Freihandform 15">
                  <a:extLst>
                    <a:ext uri="{FF2B5EF4-FFF2-40B4-BE49-F238E27FC236}">
                      <a16:creationId xmlns:a16="http://schemas.microsoft.com/office/drawing/2014/main" id="{157560E8-8089-CE55-0F04-DC5F1782E0F8}"/>
                    </a:ext>
                  </a:extLst>
                </p:cNvPr>
                <p:cNvSpPr/>
                <p:nvPr/>
              </p:nvSpPr>
              <p:spPr>
                <a:xfrm flipV="1">
                  <a:off x="1045323" y="4695172"/>
                  <a:ext cx="50183" cy="33982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5" name="Freihandform 12">
                  <a:extLst>
                    <a:ext uri="{FF2B5EF4-FFF2-40B4-BE49-F238E27FC236}">
                      <a16:creationId xmlns:a16="http://schemas.microsoft.com/office/drawing/2014/main" id="{E46A52C3-4A03-05C4-5615-53C39FA44210}"/>
                    </a:ext>
                  </a:extLst>
                </p:cNvPr>
                <p:cNvSpPr/>
                <p:nvPr/>
              </p:nvSpPr>
              <p:spPr>
                <a:xfrm>
                  <a:off x="1096239" y="4385208"/>
                  <a:ext cx="48885" cy="30089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6" name="Freihandform 15">
                  <a:extLst>
                    <a:ext uri="{FF2B5EF4-FFF2-40B4-BE49-F238E27FC236}">
                      <a16:creationId xmlns:a16="http://schemas.microsoft.com/office/drawing/2014/main" id="{BF15BCC8-81C4-E446-29A8-197C5CB44A0F}"/>
                    </a:ext>
                  </a:extLst>
                </p:cNvPr>
                <p:cNvSpPr/>
                <p:nvPr/>
              </p:nvSpPr>
              <p:spPr>
                <a:xfrm flipV="1">
                  <a:off x="1147313" y="4687619"/>
                  <a:ext cx="49618" cy="2635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7" name="Freihandform 12">
                  <a:extLst>
                    <a:ext uri="{FF2B5EF4-FFF2-40B4-BE49-F238E27FC236}">
                      <a16:creationId xmlns:a16="http://schemas.microsoft.com/office/drawing/2014/main" id="{0DA980FA-1543-DB71-BBB8-A972882827C7}"/>
                    </a:ext>
                  </a:extLst>
                </p:cNvPr>
                <p:cNvSpPr/>
                <p:nvPr/>
              </p:nvSpPr>
              <p:spPr>
                <a:xfrm>
                  <a:off x="1198628" y="4447284"/>
                  <a:ext cx="45719" cy="23318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8" name="Freihandform 15">
                  <a:extLst>
                    <a:ext uri="{FF2B5EF4-FFF2-40B4-BE49-F238E27FC236}">
                      <a16:creationId xmlns:a16="http://schemas.microsoft.com/office/drawing/2014/main" id="{53EA0E29-AB21-5C02-4B93-BF18F026A105}"/>
                    </a:ext>
                  </a:extLst>
                </p:cNvPr>
                <p:cNvSpPr/>
                <p:nvPr/>
              </p:nvSpPr>
              <p:spPr>
                <a:xfrm flipV="1">
                  <a:off x="1249702" y="4681979"/>
                  <a:ext cx="45719" cy="22627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9" name="Freihandform 12">
                  <a:extLst>
                    <a:ext uri="{FF2B5EF4-FFF2-40B4-BE49-F238E27FC236}">
                      <a16:creationId xmlns:a16="http://schemas.microsoft.com/office/drawing/2014/main" id="{B958BBC6-A77B-74E3-B271-8FD8CD774A3B}"/>
                    </a:ext>
                  </a:extLst>
                </p:cNvPr>
                <p:cNvSpPr/>
                <p:nvPr/>
              </p:nvSpPr>
              <p:spPr>
                <a:xfrm rot="10800000">
                  <a:off x="1446725" y="4682538"/>
                  <a:ext cx="48885" cy="30089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0" name="Freihandform 15">
                  <a:extLst>
                    <a:ext uri="{FF2B5EF4-FFF2-40B4-BE49-F238E27FC236}">
                      <a16:creationId xmlns:a16="http://schemas.microsoft.com/office/drawing/2014/main" id="{3C5C5E8B-5C51-2288-2B9E-2F83CA7CDFC4}"/>
                    </a:ext>
                  </a:extLst>
                </p:cNvPr>
                <p:cNvSpPr/>
                <p:nvPr/>
              </p:nvSpPr>
              <p:spPr>
                <a:xfrm rot="10800000" flipV="1">
                  <a:off x="1394918" y="4417498"/>
                  <a:ext cx="49618" cy="2635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1" name="Freihandform 12">
                  <a:extLst>
                    <a:ext uri="{FF2B5EF4-FFF2-40B4-BE49-F238E27FC236}">
                      <a16:creationId xmlns:a16="http://schemas.microsoft.com/office/drawing/2014/main" id="{37862EDD-D76C-2422-DF9C-E06BB6AE34FA}"/>
                    </a:ext>
                  </a:extLst>
                </p:cNvPr>
                <p:cNvSpPr/>
                <p:nvPr/>
              </p:nvSpPr>
              <p:spPr>
                <a:xfrm rot="10800000">
                  <a:off x="1347502" y="4688178"/>
                  <a:ext cx="45719" cy="23318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2" name="Freihandform 15">
                  <a:extLst>
                    <a:ext uri="{FF2B5EF4-FFF2-40B4-BE49-F238E27FC236}">
                      <a16:creationId xmlns:a16="http://schemas.microsoft.com/office/drawing/2014/main" id="{1B322911-85D1-0DDE-CFD4-70F3E9F978BE}"/>
                    </a:ext>
                  </a:extLst>
                </p:cNvPr>
                <p:cNvSpPr/>
                <p:nvPr/>
              </p:nvSpPr>
              <p:spPr>
                <a:xfrm rot="10800000" flipV="1">
                  <a:off x="1296428" y="4460393"/>
                  <a:ext cx="45719" cy="22627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92" name="Gerader Verbinder 1091">
                <a:extLst>
                  <a:ext uri="{FF2B5EF4-FFF2-40B4-BE49-F238E27FC236}">
                    <a16:creationId xmlns:a16="http://schemas.microsoft.com/office/drawing/2014/main" id="{9CE52F14-5A28-F9E5-0FDE-D4BD8C50C6DD}"/>
                  </a:ext>
                </a:extLst>
              </p:cNvPr>
              <p:cNvCxnSpPr>
                <a:cxnSpLocks/>
              </p:cNvCxnSpPr>
              <p:nvPr/>
            </p:nvCxnSpPr>
            <p:spPr>
              <a:xfrm flipV="1">
                <a:off x="3659781" y="4179532"/>
                <a:ext cx="10438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93" name="Gerader Verbinder 1092">
                <a:extLst>
                  <a:ext uri="{FF2B5EF4-FFF2-40B4-BE49-F238E27FC236}">
                    <a16:creationId xmlns:a16="http://schemas.microsoft.com/office/drawing/2014/main" id="{BDF227AF-F0AE-35ED-8154-D031E66EFBCF}"/>
                  </a:ext>
                </a:extLst>
              </p:cNvPr>
              <p:cNvCxnSpPr>
                <a:cxnSpLocks/>
              </p:cNvCxnSpPr>
              <p:nvPr/>
            </p:nvCxnSpPr>
            <p:spPr>
              <a:xfrm>
                <a:off x="3589574" y="4035897"/>
                <a:ext cx="31115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94" name="Gerader Verbinder 1093">
                <a:extLst>
                  <a:ext uri="{FF2B5EF4-FFF2-40B4-BE49-F238E27FC236}">
                    <a16:creationId xmlns:a16="http://schemas.microsoft.com/office/drawing/2014/main" id="{66104695-6A81-FE41-00B0-5EE8C4910C6F}"/>
                  </a:ext>
                </a:extLst>
              </p:cNvPr>
              <p:cNvCxnSpPr>
                <a:cxnSpLocks/>
              </p:cNvCxnSpPr>
              <p:nvPr/>
            </p:nvCxnSpPr>
            <p:spPr>
              <a:xfrm>
                <a:off x="3914546" y="4035897"/>
                <a:ext cx="0" cy="153438"/>
              </a:xfrm>
              <a:prstGeom prst="line">
                <a:avLst/>
              </a:prstGeom>
              <a:ln>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83" name="Textfeld 1182">
              <a:extLst>
                <a:ext uri="{FF2B5EF4-FFF2-40B4-BE49-F238E27FC236}">
                  <a16:creationId xmlns:a16="http://schemas.microsoft.com/office/drawing/2014/main" id="{0EACF04A-BDCE-1CA0-6BDE-BF8D98C322EE}"/>
                </a:ext>
              </a:extLst>
            </p:cNvPr>
            <p:cNvSpPr txBox="1"/>
            <p:nvPr/>
          </p:nvSpPr>
          <p:spPr>
            <a:xfrm>
              <a:off x="3803729" y="3605951"/>
              <a:ext cx="682473" cy="292956"/>
            </a:xfrm>
            <a:prstGeom prst="rect">
              <a:avLst/>
            </a:prstGeom>
            <a:noFill/>
          </p:spPr>
          <p:txBody>
            <a:bodyPr wrap="none" rtlCol="0">
              <a:spAutoFit/>
            </a:bodyPr>
            <a:lstStyle/>
            <a:p>
              <a:r>
                <a:rPr lang="de-DE" dirty="0" err="1"/>
                <a:t>û</a:t>
              </a:r>
              <a:r>
                <a:rPr lang="de-DE" baseline="-25000" dirty="0" err="1"/>
                <a:t>mod</a:t>
              </a:r>
              <a:endParaRPr lang="de-DE" dirty="0">
                <a:latin typeface="Symbol" panose="05050102010706020507" pitchFamily="18" charset="2"/>
              </a:endParaRPr>
            </a:p>
          </p:txBody>
        </p:sp>
      </p:grpSp>
      <p:pic>
        <p:nvPicPr>
          <p:cNvPr id="1203" name="Grafik 1202">
            <a:extLst>
              <a:ext uri="{FF2B5EF4-FFF2-40B4-BE49-F238E27FC236}">
                <a16:creationId xmlns:a16="http://schemas.microsoft.com/office/drawing/2014/main" id="{33526FA7-6CA9-E5D5-E48A-B4CF6A5A14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6561" y="1719718"/>
            <a:ext cx="3091250" cy="2405800"/>
          </a:xfrm>
          <a:prstGeom prst="rect">
            <a:avLst/>
          </a:prstGeom>
        </p:spPr>
      </p:pic>
      <p:grpSp>
        <p:nvGrpSpPr>
          <p:cNvPr id="1206" name="Gruppieren 1205">
            <a:extLst>
              <a:ext uri="{FF2B5EF4-FFF2-40B4-BE49-F238E27FC236}">
                <a16:creationId xmlns:a16="http://schemas.microsoft.com/office/drawing/2014/main" id="{5A368654-2A3E-E939-D1B8-90B7AF0CC02E}"/>
              </a:ext>
            </a:extLst>
          </p:cNvPr>
          <p:cNvGrpSpPr/>
          <p:nvPr/>
        </p:nvGrpSpPr>
        <p:grpSpPr>
          <a:xfrm>
            <a:off x="5915554" y="4137730"/>
            <a:ext cx="4864674" cy="1502486"/>
            <a:chOff x="4828130" y="3700026"/>
            <a:chExt cx="5388990" cy="1664424"/>
          </a:xfrm>
        </p:grpSpPr>
        <p:sp>
          <p:nvSpPr>
            <p:cNvPr id="1200" name="Rechteck 1199">
              <a:extLst>
                <a:ext uri="{FF2B5EF4-FFF2-40B4-BE49-F238E27FC236}">
                  <a16:creationId xmlns:a16="http://schemas.microsoft.com/office/drawing/2014/main" id="{3C0E507E-D5B0-9855-1C09-00307C675A47}"/>
                </a:ext>
              </a:extLst>
            </p:cNvPr>
            <p:cNvSpPr/>
            <p:nvPr/>
          </p:nvSpPr>
          <p:spPr>
            <a:xfrm>
              <a:off x="4876338" y="3700026"/>
              <a:ext cx="5209247" cy="16334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8" name="Grafik 1187">
              <a:extLst>
                <a:ext uri="{FF2B5EF4-FFF2-40B4-BE49-F238E27FC236}">
                  <a16:creationId xmlns:a16="http://schemas.microsoft.com/office/drawing/2014/main" id="{0B4C96DE-28DC-F962-4BE1-47DCC74F30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12786" y="3744411"/>
              <a:ext cx="1076325" cy="809625"/>
            </a:xfrm>
            <a:prstGeom prst="rect">
              <a:avLst/>
            </a:prstGeom>
          </p:spPr>
        </p:pic>
        <p:pic>
          <p:nvPicPr>
            <p:cNvPr id="1190" name="Grafik 1189">
              <a:extLst>
                <a:ext uri="{FF2B5EF4-FFF2-40B4-BE49-F238E27FC236}">
                  <a16:creationId xmlns:a16="http://schemas.microsoft.com/office/drawing/2014/main" id="{C96788D2-9293-94D4-58BC-DC95682DD8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2385" y="3737606"/>
              <a:ext cx="1076325" cy="809625"/>
            </a:xfrm>
            <a:prstGeom prst="rect">
              <a:avLst/>
            </a:prstGeom>
          </p:spPr>
        </p:pic>
        <p:pic>
          <p:nvPicPr>
            <p:cNvPr id="1192" name="Grafik 1191">
              <a:extLst>
                <a:ext uri="{FF2B5EF4-FFF2-40B4-BE49-F238E27FC236}">
                  <a16:creationId xmlns:a16="http://schemas.microsoft.com/office/drawing/2014/main" id="{7CFC8399-F409-EE48-379D-A5F4B277F9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87419" y="3734422"/>
              <a:ext cx="1076325" cy="809625"/>
            </a:xfrm>
            <a:prstGeom prst="rect">
              <a:avLst/>
            </a:prstGeom>
          </p:spPr>
        </p:pic>
        <p:pic>
          <p:nvPicPr>
            <p:cNvPr id="1194" name="Grafik 1193">
              <a:extLst>
                <a:ext uri="{FF2B5EF4-FFF2-40B4-BE49-F238E27FC236}">
                  <a16:creationId xmlns:a16="http://schemas.microsoft.com/office/drawing/2014/main" id="{76F6BB49-23FD-9314-5D61-DDF3C2949E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43245" y="3743269"/>
              <a:ext cx="1076325" cy="809625"/>
            </a:xfrm>
            <a:prstGeom prst="rect">
              <a:avLst/>
            </a:prstGeom>
          </p:spPr>
        </p:pic>
        <p:sp>
          <p:nvSpPr>
            <p:cNvPr id="1196" name="Textfeld 1195">
              <a:extLst>
                <a:ext uri="{FF2B5EF4-FFF2-40B4-BE49-F238E27FC236}">
                  <a16:creationId xmlns:a16="http://schemas.microsoft.com/office/drawing/2014/main" id="{1B444D04-29D7-C55E-E779-A673C9880C8E}"/>
                </a:ext>
              </a:extLst>
            </p:cNvPr>
            <p:cNvSpPr txBox="1"/>
            <p:nvPr/>
          </p:nvSpPr>
          <p:spPr>
            <a:xfrm>
              <a:off x="4828130" y="4477983"/>
              <a:ext cx="1482345" cy="886467"/>
            </a:xfrm>
            <a:prstGeom prst="rect">
              <a:avLst/>
            </a:prstGeom>
            <a:noFill/>
          </p:spPr>
          <p:txBody>
            <a:bodyPr wrap="square" rtlCol="0">
              <a:spAutoFit/>
            </a:bodyPr>
            <a:lstStyle/>
            <a:p>
              <a:pPr algn="ctr"/>
              <a:r>
                <a:rPr lang="de-DE" dirty="0"/>
                <a:t>0%</a:t>
              </a:r>
            </a:p>
            <a:p>
              <a:pPr algn="ctr"/>
              <a:r>
                <a:rPr lang="de-DE" sz="1400" dirty="0" err="1"/>
                <a:t>unmodulierter</a:t>
              </a:r>
              <a:endParaRPr lang="de-DE" sz="1400" dirty="0"/>
            </a:p>
            <a:p>
              <a:pPr algn="ctr"/>
              <a:r>
                <a:rPr lang="de-DE" sz="1400" dirty="0"/>
                <a:t>Träger</a:t>
              </a:r>
              <a:endParaRPr lang="de-DE" sz="1600" dirty="0"/>
            </a:p>
          </p:txBody>
        </p:sp>
        <p:sp>
          <p:nvSpPr>
            <p:cNvPr id="1197" name="Textfeld 1196">
              <a:extLst>
                <a:ext uri="{FF2B5EF4-FFF2-40B4-BE49-F238E27FC236}">
                  <a16:creationId xmlns:a16="http://schemas.microsoft.com/office/drawing/2014/main" id="{72CB5D8E-9312-FF2A-8A5F-DACDDEB08B28}"/>
                </a:ext>
              </a:extLst>
            </p:cNvPr>
            <p:cNvSpPr txBox="1"/>
            <p:nvPr/>
          </p:nvSpPr>
          <p:spPr>
            <a:xfrm>
              <a:off x="6301236" y="4510074"/>
              <a:ext cx="1149674" cy="369332"/>
            </a:xfrm>
            <a:prstGeom prst="rect">
              <a:avLst/>
            </a:prstGeom>
            <a:noFill/>
          </p:spPr>
          <p:txBody>
            <a:bodyPr wrap="square" rtlCol="0">
              <a:spAutoFit/>
            </a:bodyPr>
            <a:lstStyle/>
            <a:p>
              <a:pPr algn="ctr"/>
              <a:r>
                <a:rPr lang="de-DE" dirty="0"/>
                <a:t>ca. 10%</a:t>
              </a:r>
            </a:p>
          </p:txBody>
        </p:sp>
        <p:sp>
          <p:nvSpPr>
            <p:cNvPr id="1198" name="Textfeld 1197">
              <a:extLst>
                <a:ext uri="{FF2B5EF4-FFF2-40B4-BE49-F238E27FC236}">
                  <a16:creationId xmlns:a16="http://schemas.microsoft.com/office/drawing/2014/main" id="{B8FDFDD7-56AF-5C81-B7EA-649A6025DEAD}"/>
                </a:ext>
              </a:extLst>
            </p:cNvPr>
            <p:cNvSpPr txBox="1"/>
            <p:nvPr/>
          </p:nvSpPr>
          <p:spPr>
            <a:xfrm>
              <a:off x="7589797" y="4509197"/>
              <a:ext cx="1149674" cy="369332"/>
            </a:xfrm>
            <a:prstGeom prst="rect">
              <a:avLst/>
            </a:prstGeom>
            <a:noFill/>
          </p:spPr>
          <p:txBody>
            <a:bodyPr wrap="square" rtlCol="0">
              <a:spAutoFit/>
            </a:bodyPr>
            <a:lstStyle/>
            <a:p>
              <a:pPr algn="ctr"/>
              <a:r>
                <a:rPr lang="de-DE" dirty="0"/>
                <a:t>100%</a:t>
              </a:r>
            </a:p>
          </p:txBody>
        </p:sp>
        <p:sp>
          <p:nvSpPr>
            <p:cNvPr id="1199" name="Textfeld 1198">
              <a:extLst>
                <a:ext uri="{FF2B5EF4-FFF2-40B4-BE49-F238E27FC236}">
                  <a16:creationId xmlns:a16="http://schemas.microsoft.com/office/drawing/2014/main" id="{2C87F6D4-3366-7FD8-0DC6-FC4DC4F0A0DE}"/>
                </a:ext>
              </a:extLst>
            </p:cNvPr>
            <p:cNvSpPr txBox="1"/>
            <p:nvPr/>
          </p:nvSpPr>
          <p:spPr>
            <a:xfrm>
              <a:off x="8446639" y="4432623"/>
              <a:ext cx="1770481" cy="647802"/>
            </a:xfrm>
            <a:prstGeom prst="rect">
              <a:avLst/>
            </a:prstGeom>
            <a:noFill/>
          </p:spPr>
          <p:txBody>
            <a:bodyPr wrap="square" rtlCol="0">
              <a:spAutoFit/>
            </a:bodyPr>
            <a:lstStyle/>
            <a:p>
              <a:pPr algn="ctr"/>
              <a:r>
                <a:rPr lang="de-DE" dirty="0"/>
                <a:t>&gt;100%</a:t>
              </a:r>
            </a:p>
            <a:p>
              <a:pPr algn="ctr"/>
              <a:r>
                <a:rPr lang="de-DE" sz="1400" dirty="0"/>
                <a:t>Übermodulation</a:t>
              </a:r>
            </a:p>
          </p:txBody>
        </p:sp>
        <p:sp>
          <p:nvSpPr>
            <p:cNvPr id="1195" name="Textfeld 1194">
              <a:extLst>
                <a:ext uri="{FF2B5EF4-FFF2-40B4-BE49-F238E27FC236}">
                  <a16:creationId xmlns:a16="http://schemas.microsoft.com/office/drawing/2014/main" id="{057B84CB-4080-C8EB-BFE7-EFE552F67465}"/>
                </a:ext>
              </a:extLst>
            </p:cNvPr>
            <p:cNvSpPr txBox="1"/>
            <p:nvPr/>
          </p:nvSpPr>
          <p:spPr>
            <a:xfrm>
              <a:off x="6975281" y="5037878"/>
              <a:ext cx="1217000" cy="246221"/>
            </a:xfrm>
            <a:prstGeom prst="rect">
              <a:avLst/>
            </a:prstGeom>
            <a:noFill/>
          </p:spPr>
          <p:txBody>
            <a:bodyPr wrap="none" rtlCol="0">
              <a:spAutoFit/>
            </a:bodyPr>
            <a:lstStyle/>
            <a:p>
              <a:r>
                <a:rPr lang="de-DE" sz="1000" dirty="0"/>
                <a:t>Bildquellen: BNetzA</a:t>
              </a:r>
            </a:p>
          </p:txBody>
        </p:sp>
      </p:grpSp>
      <p:sp>
        <p:nvSpPr>
          <p:cNvPr id="1207" name="Textfeld 1206">
            <a:extLst>
              <a:ext uri="{FF2B5EF4-FFF2-40B4-BE49-F238E27FC236}">
                <a16:creationId xmlns:a16="http://schemas.microsoft.com/office/drawing/2014/main" id="{4EA41FD5-8FA9-D1FA-67D3-5333C3F0A590}"/>
              </a:ext>
            </a:extLst>
          </p:cNvPr>
          <p:cNvSpPr txBox="1"/>
          <p:nvPr/>
        </p:nvSpPr>
        <p:spPr>
          <a:xfrm>
            <a:off x="4920664" y="2187736"/>
            <a:ext cx="1149674" cy="246221"/>
          </a:xfrm>
          <a:prstGeom prst="rect">
            <a:avLst/>
          </a:prstGeom>
          <a:noFill/>
        </p:spPr>
        <p:txBody>
          <a:bodyPr wrap="none" rtlCol="0">
            <a:spAutoFit/>
          </a:bodyPr>
          <a:lstStyle/>
          <a:p>
            <a:r>
              <a:rPr lang="de-DE" sz="1000" dirty="0"/>
              <a:t>Bildquelle: BNetzA</a:t>
            </a:r>
          </a:p>
        </p:txBody>
      </p:sp>
      <p:sp>
        <p:nvSpPr>
          <p:cNvPr id="1185" name="Textfeld 1184">
            <a:extLst>
              <a:ext uri="{FF2B5EF4-FFF2-40B4-BE49-F238E27FC236}">
                <a16:creationId xmlns:a16="http://schemas.microsoft.com/office/drawing/2014/main" id="{A051E9A6-E76B-62EB-696C-96E3BC3ED1B4}"/>
              </a:ext>
            </a:extLst>
          </p:cNvPr>
          <p:cNvSpPr txBox="1"/>
          <p:nvPr/>
        </p:nvSpPr>
        <p:spPr>
          <a:xfrm>
            <a:off x="4682937" y="1686594"/>
            <a:ext cx="1483996" cy="338554"/>
          </a:xfrm>
          <a:prstGeom prst="rect">
            <a:avLst/>
          </a:prstGeom>
          <a:noFill/>
        </p:spPr>
        <p:txBody>
          <a:bodyPr wrap="none" rtlCol="0">
            <a:spAutoFit/>
          </a:bodyPr>
          <a:lstStyle/>
          <a:p>
            <a:r>
              <a:rPr lang="de-DE" sz="1600" dirty="0"/>
              <a:t>AM-Modulator:</a:t>
            </a:r>
          </a:p>
        </p:txBody>
      </p:sp>
      <p:grpSp>
        <p:nvGrpSpPr>
          <p:cNvPr id="1075" name="Gruppieren 1074">
            <a:extLst>
              <a:ext uri="{FF2B5EF4-FFF2-40B4-BE49-F238E27FC236}">
                <a16:creationId xmlns:a16="http://schemas.microsoft.com/office/drawing/2014/main" id="{58619576-975A-5B53-9968-E73289D05593}"/>
              </a:ext>
            </a:extLst>
          </p:cNvPr>
          <p:cNvGrpSpPr/>
          <p:nvPr/>
        </p:nvGrpSpPr>
        <p:grpSpPr>
          <a:xfrm>
            <a:off x="376084" y="3002611"/>
            <a:ext cx="3270356" cy="792742"/>
            <a:chOff x="376084" y="3002611"/>
            <a:chExt cx="3270356" cy="792742"/>
          </a:xfrm>
        </p:grpSpPr>
        <p:cxnSp>
          <p:nvCxnSpPr>
            <p:cNvPr id="6" name="Gerade Verbindung mit Pfeil 5">
              <a:extLst>
                <a:ext uri="{FF2B5EF4-FFF2-40B4-BE49-F238E27FC236}">
                  <a16:creationId xmlns:a16="http://schemas.microsoft.com/office/drawing/2014/main" id="{6DB5152F-3E1E-C30D-8426-5AFA0FD1C4E4}"/>
                </a:ext>
              </a:extLst>
            </p:cNvPr>
            <p:cNvCxnSpPr>
              <a:cxnSpLocks/>
            </p:cNvCxnSpPr>
            <p:nvPr/>
          </p:nvCxnSpPr>
          <p:spPr>
            <a:xfrm flipV="1">
              <a:off x="376084" y="3574097"/>
              <a:ext cx="3270356" cy="105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B92CCB98-E44D-6BA7-8879-5B68482719BD}"/>
                </a:ext>
              </a:extLst>
            </p:cNvPr>
            <p:cNvCxnSpPr>
              <a:cxnSpLocks/>
            </p:cNvCxnSpPr>
            <p:nvPr/>
          </p:nvCxnSpPr>
          <p:spPr>
            <a:xfrm flipH="1" flipV="1">
              <a:off x="430915" y="3140217"/>
              <a:ext cx="0" cy="503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321E41B4-A7ED-D691-7C82-E5A1B2DC291C}"/>
                </a:ext>
              </a:extLst>
            </p:cNvPr>
            <p:cNvGrpSpPr/>
            <p:nvPr/>
          </p:nvGrpSpPr>
          <p:grpSpPr>
            <a:xfrm>
              <a:off x="430915" y="3356204"/>
              <a:ext cx="2977607" cy="439149"/>
              <a:chOff x="578466" y="2572404"/>
              <a:chExt cx="3676879" cy="747782"/>
            </a:xfrm>
          </p:grpSpPr>
          <p:sp>
            <p:nvSpPr>
              <p:cNvPr id="9" name="Freihandform 12">
                <a:extLst>
                  <a:ext uri="{FF2B5EF4-FFF2-40B4-BE49-F238E27FC236}">
                    <a16:creationId xmlns:a16="http://schemas.microsoft.com/office/drawing/2014/main" id="{2033EAEC-02AE-64D2-3CBF-79A12C891305}"/>
                  </a:ext>
                </a:extLst>
              </p:cNvPr>
              <p:cNvSpPr/>
              <p:nvPr/>
            </p:nvSpPr>
            <p:spPr>
              <a:xfrm>
                <a:off x="578466" y="2588684"/>
                <a:ext cx="458667" cy="3671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5">
                <a:extLst>
                  <a:ext uri="{FF2B5EF4-FFF2-40B4-BE49-F238E27FC236}">
                    <a16:creationId xmlns:a16="http://schemas.microsoft.com/office/drawing/2014/main" id="{50583F12-F24B-8DE5-1585-C6D66F8FE1A0}"/>
                  </a:ext>
                </a:extLst>
              </p:cNvPr>
              <p:cNvSpPr/>
              <p:nvPr/>
            </p:nvSpPr>
            <p:spPr>
              <a:xfrm flipV="1">
                <a:off x="1037770" y="2947730"/>
                <a:ext cx="458667" cy="3704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2">
                <a:extLst>
                  <a:ext uri="{FF2B5EF4-FFF2-40B4-BE49-F238E27FC236}">
                    <a16:creationId xmlns:a16="http://schemas.microsoft.com/office/drawing/2014/main" id="{40B4544D-72FC-A273-6CFB-0828749A9E22}"/>
                  </a:ext>
                </a:extLst>
              </p:cNvPr>
              <p:cNvSpPr/>
              <p:nvPr/>
            </p:nvSpPr>
            <p:spPr>
              <a:xfrm>
                <a:off x="1495647" y="2581129"/>
                <a:ext cx="458667" cy="3671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a:extLst>
                  <a:ext uri="{FF2B5EF4-FFF2-40B4-BE49-F238E27FC236}">
                    <a16:creationId xmlns:a16="http://schemas.microsoft.com/office/drawing/2014/main" id="{08EE1565-AFE2-DBEE-B34D-BAA332B4CCEE}"/>
                  </a:ext>
                </a:extLst>
              </p:cNvPr>
              <p:cNvSpPr/>
              <p:nvPr/>
            </p:nvSpPr>
            <p:spPr>
              <a:xfrm flipV="1">
                <a:off x="1954952" y="2949717"/>
                <a:ext cx="458667" cy="37046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2">
                <a:extLst>
                  <a:ext uri="{FF2B5EF4-FFF2-40B4-BE49-F238E27FC236}">
                    <a16:creationId xmlns:a16="http://schemas.microsoft.com/office/drawing/2014/main" id="{98DA35E4-1635-2C84-C07A-BACBB388DFE7}"/>
                  </a:ext>
                </a:extLst>
              </p:cNvPr>
              <p:cNvSpPr/>
              <p:nvPr/>
            </p:nvSpPr>
            <p:spPr>
              <a:xfrm>
                <a:off x="2416446" y="2575488"/>
                <a:ext cx="458667" cy="367124"/>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5">
                <a:extLst>
                  <a:ext uri="{FF2B5EF4-FFF2-40B4-BE49-F238E27FC236}">
                    <a16:creationId xmlns:a16="http://schemas.microsoft.com/office/drawing/2014/main" id="{91DA93CA-8159-581E-0C8C-187629951B56}"/>
                  </a:ext>
                </a:extLst>
              </p:cNvPr>
              <p:cNvSpPr/>
              <p:nvPr/>
            </p:nvSpPr>
            <p:spPr>
              <a:xfrm flipV="1">
                <a:off x="2875749" y="2944116"/>
                <a:ext cx="458667" cy="37046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12">
                <a:extLst>
                  <a:ext uri="{FF2B5EF4-FFF2-40B4-BE49-F238E27FC236}">
                    <a16:creationId xmlns:a16="http://schemas.microsoft.com/office/drawing/2014/main" id="{65A1F0BB-66DA-9E9F-F540-07A1B21B405F}"/>
                  </a:ext>
                </a:extLst>
              </p:cNvPr>
              <p:cNvSpPr/>
              <p:nvPr/>
            </p:nvSpPr>
            <p:spPr>
              <a:xfrm>
                <a:off x="3337375" y="2572404"/>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15">
                <a:extLst>
                  <a:ext uri="{FF2B5EF4-FFF2-40B4-BE49-F238E27FC236}">
                    <a16:creationId xmlns:a16="http://schemas.microsoft.com/office/drawing/2014/main" id="{189723B6-0ABB-AC42-F563-327A67716C03}"/>
                  </a:ext>
                </a:extLst>
              </p:cNvPr>
              <p:cNvSpPr/>
              <p:nvPr/>
            </p:nvSpPr>
            <p:spPr>
              <a:xfrm flipV="1">
                <a:off x="3796678" y="2940988"/>
                <a:ext cx="458667" cy="37046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72" name="Textfeld 1071">
              <a:extLst>
                <a:ext uri="{FF2B5EF4-FFF2-40B4-BE49-F238E27FC236}">
                  <a16:creationId xmlns:a16="http://schemas.microsoft.com/office/drawing/2014/main" id="{6AE9F875-8C56-C0F8-24F5-EA3D1BAEE866}"/>
                </a:ext>
              </a:extLst>
            </p:cNvPr>
            <p:cNvSpPr txBox="1"/>
            <p:nvPr/>
          </p:nvSpPr>
          <p:spPr>
            <a:xfrm>
              <a:off x="1675675" y="3046453"/>
              <a:ext cx="1958013" cy="338554"/>
            </a:xfrm>
            <a:prstGeom prst="rect">
              <a:avLst/>
            </a:prstGeom>
            <a:noFill/>
          </p:spPr>
          <p:txBody>
            <a:bodyPr wrap="square">
              <a:spAutoFit/>
            </a:bodyPr>
            <a:lstStyle/>
            <a:p>
              <a:pPr marL="233983" lvl="1" indent="0">
                <a:buNone/>
                <a:defRPr/>
              </a:pPr>
              <a:r>
                <a:rPr lang="de-DE" sz="1600" dirty="0" err="1">
                  <a:solidFill>
                    <a:srgbClr val="0070C0"/>
                  </a:solidFill>
                  <a:latin typeface="Calibri" panose="020F0502020204030204" pitchFamily="34" charset="0"/>
                </a:rPr>
                <a:t>û</a:t>
              </a:r>
              <a:r>
                <a:rPr lang="de-DE" sz="1600" baseline="-25000" dirty="0" err="1">
                  <a:solidFill>
                    <a:srgbClr val="0070C0"/>
                  </a:solidFill>
                  <a:latin typeface="Calibri" panose="020F0502020204030204" pitchFamily="34" charset="0"/>
                </a:rPr>
                <a:t>mod</a:t>
              </a:r>
              <a:r>
                <a:rPr lang="de-DE" sz="1600" dirty="0">
                  <a:solidFill>
                    <a:srgbClr val="0070C0"/>
                  </a:solidFill>
                  <a:latin typeface="Calibri" panose="020F0502020204030204" pitchFamily="34" charset="0"/>
                </a:rPr>
                <a:t> * cos(</a:t>
              </a:r>
              <a:r>
                <a:rPr lang="de-DE" sz="1600" dirty="0" err="1">
                  <a:solidFill>
                    <a:srgbClr val="0070C0"/>
                  </a:solidFill>
                  <a:latin typeface="Symbol" panose="05050102010706020507" pitchFamily="18" charset="2"/>
                </a:rPr>
                <a:t>w</a:t>
              </a:r>
              <a:r>
                <a:rPr lang="de-DE" sz="1600" baseline="-25000" dirty="0" err="1">
                  <a:solidFill>
                    <a:srgbClr val="0070C0"/>
                  </a:solidFill>
                  <a:latin typeface="Calibri" panose="020F0502020204030204" pitchFamily="34" charset="0"/>
                </a:rPr>
                <a:t>mod</a:t>
              </a:r>
              <a:r>
                <a:rPr lang="de-DE" sz="1600" dirty="0" err="1">
                  <a:solidFill>
                    <a:srgbClr val="0070C0"/>
                  </a:solidFill>
                  <a:latin typeface="Calibri" panose="020F0502020204030204" pitchFamily="34" charset="0"/>
                </a:rPr>
                <a:t>t</a:t>
              </a:r>
              <a:r>
                <a:rPr lang="de-DE" sz="1600" dirty="0">
                  <a:solidFill>
                    <a:srgbClr val="0070C0"/>
                  </a:solidFill>
                  <a:latin typeface="Calibri" panose="020F0502020204030204" pitchFamily="34" charset="0"/>
                </a:rPr>
                <a:t>)</a:t>
              </a:r>
            </a:p>
          </p:txBody>
        </p:sp>
        <p:sp>
          <p:nvSpPr>
            <p:cNvPr id="1074" name="Textfeld 1073">
              <a:extLst>
                <a:ext uri="{FF2B5EF4-FFF2-40B4-BE49-F238E27FC236}">
                  <a16:creationId xmlns:a16="http://schemas.microsoft.com/office/drawing/2014/main" id="{3878A030-44A2-7942-044D-2A601E02C97C}"/>
                </a:ext>
              </a:extLst>
            </p:cNvPr>
            <p:cNvSpPr txBox="1"/>
            <p:nvPr/>
          </p:nvSpPr>
          <p:spPr>
            <a:xfrm>
              <a:off x="489129" y="3002611"/>
              <a:ext cx="591829" cy="369332"/>
            </a:xfrm>
            <a:prstGeom prst="rect">
              <a:avLst/>
            </a:prstGeom>
            <a:noFill/>
          </p:spPr>
          <p:txBody>
            <a:bodyPr wrap="none" rtlCol="0">
              <a:spAutoFit/>
            </a:bodyPr>
            <a:lstStyle/>
            <a:p>
              <a:r>
                <a:rPr lang="de-DE" dirty="0" err="1"/>
                <a:t>û</a:t>
              </a:r>
              <a:r>
                <a:rPr lang="de-DE" baseline="-25000" dirty="0" err="1"/>
                <a:t>mod</a:t>
              </a:r>
              <a:endParaRPr lang="de-DE" dirty="0">
                <a:latin typeface="Symbol" panose="05050102010706020507" pitchFamily="18" charset="2"/>
              </a:endParaRPr>
            </a:p>
          </p:txBody>
        </p:sp>
        <p:cxnSp>
          <p:nvCxnSpPr>
            <p:cNvPr id="1187" name="Gerader Verbinder 1186">
              <a:extLst>
                <a:ext uri="{FF2B5EF4-FFF2-40B4-BE49-F238E27FC236}">
                  <a16:creationId xmlns:a16="http://schemas.microsoft.com/office/drawing/2014/main" id="{B2186B66-D30E-E689-8DDB-7DF632AD2FBB}"/>
                </a:ext>
              </a:extLst>
            </p:cNvPr>
            <p:cNvCxnSpPr>
              <a:cxnSpLocks/>
            </p:cNvCxnSpPr>
            <p:nvPr/>
          </p:nvCxnSpPr>
          <p:spPr>
            <a:xfrm flipV="1">
              <a:off x="450456" y="3345146"/>
              <a:ext cx="85614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87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p:bldP spid="1207" grpId="0"/>
      <p:bldP spid="118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lang="de-DE" dirty="0">
                <a:solidFill>
                  <a:schemeClr val="tx1"/>
                </a:solidFill>
                <a:latin typeface="Calibri" panose="020F0502020204030204" pitchFamily="34" charset="0"/>
              </a:rPr>
              <a:t>Amplitudenmodulation, DSB, SSB</a:t>
            </a: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p>
          <a:p>
            <a:pPr>
              <a:defRPr/>
            </a:pPr>
            <a:endParaRPr lang="de-DE" dirty="0"/>
          </a:p>
          <a:p>
            <a:pPr>
              <a:defRPr/>
            </a:pPr>
            <a:endParaRPr lang="de-DE" dirty="0"/>
          </a:p>
          <a:p>
            <a:pPr marL="233983" lvl="1" indent="0">
              <a:buNone/>
              <a:defRPr/>
            </a:pPr>
            <a:endParaRPr lang="de-DE" sz="1800" dirty="0">
              <a:solidFill>
                <a:srgbClr val="FF0000"/>
              </a:solidFill>
            </a:endParaRPr>
          </a:p>
          <a:p>
            <a:pPr marL="658751" lvl="6" indent="0">
              <a:buNone/>
              <a:defRPr/>
            </a:pPr>
            <a:endParaRPr lang="de-DE" sz="500" dirty="0">
              <a:solidFill>
                <a:srgbClr val="000000"/>
              </a:solidFill>
            </a:endParaRPr>
          </a:p>
          <a:p>
            <a:pPr marL="233983" lvl="1" indent="0">
              <a:buNone/>
              <a:defRPr/>
            </a:pPr>
            <a:r>
              <a:rPr lang="de-DE" sz="1800" dirty="0">
                <a:solidFill>
                  <a:srgbClr val="0070C0"/>
                </a:solidFill>
              </a:rPr>
              <a:t> </a:t>
            </a:r>
            <a:endParaRPr lang="de-DE" sz="500" dirty="0">
              <a:solidFill>
                <a:srgbClr val="000000"/>
              </a:solidFill>
            </a:endParaRPr>
          </a:p>
          <a:p>
            <a:pPr marL="233983" lvl="1" indent="0">
              <a:buNone/>
              <a:defRPr/>
            </a:pPr>
            <a:endParaRPr lang="de-DE" dirty="0"/>
          </a:p>
          <a:p>
            <a:pPr>
              <a:defRPr/>
            </a:pPr>
            <a:endParaRPr lang="de-DE" dirty="0"/>
          </a:p>
          <a:p>
            <a:pPr>
              <a:defRPr/>
            </a:pPr>
            <a:endParaRPr lang="de-DE" dirty="0"/>
          </a:p>
          <a:p>
            <a:pPr>
              <a:defRPr/>
            </a:pPr>
            <a:r>
              <a:rPr lang="de-DE" dirty="0">
                <a:sym typeface="Wingdings" panose="05000000000000000000" pitchFamily="2" charset="2"/>
              </a:rPr>
              <a:t>Ist </a:t>
            </a:r>
            <a:r>
              <a:rPr lang="de-DE" dirty="0" err="1">
                <a:sym typeface="Wingdings" panose="05000000000000000000" pitchFamily="2" charset="2"/>
              </a:rPr>
              <a:t>û</a:t>
            </a:r>
            <a:r>
              <a:rPr lang="de-DE" baseline="-25000" dirty="0" err="1">
                <a:sym typeface="Wingdings" panose="05000000000000000000" pitchFamily="2" charset="2"/>
              </a:rPr>
              <a:t>mod</a:t>
            </a:r>
            <a:r>
              <a:rPr lang="de-DE" dirty="0">
                <a:sym typeface="Wingdings" panose="05000000000000000000" pitchFamily="2" charset="2"/>
              </a:rPr>
              <a:t> = 0, so wird nur der Träger ausgesendet</a:t>
            </a:r>
          </a:p>
          <a:p>
            <a:pPr>
              <a:defRPr/>
            </a:pPr>
            <a:r>
              <a:rPr lang="de-DE" dirty="0">
                <a:sym typeface="Wingdings" panose="05000000000000000000" pitchFamily="2" charset="2"/>
              </a:rPr>
              <a:t>Bandbreite AM: B = 2 * </a:t>
            </a:r>
            <a:r>
              <a:rPr lang="de-DE" dirty="0" err="1">
                <a:sym typeface="Wingdings" panose="05000000000000000000" pitchFamily="2" charset="2"/>
              </a:rPr>
              <a:t>f</a:t>
            </a:r>
            <a:r>
              <a:rPr lang="de-DE" baseline="-25000" dirty="0" err="1">
                <a:sym typeface="Wingdings" panose="05000000000000000000" pitchFamily="2" charset="2"/>
              </a:rPr>
              <a:t>NF</a:t>
            </a:r>
            <a:r>
              <a:rPr lang="de-DE" dirty="0">
                <a:sym typeface="Wingdings" panose="05000000000000000000" pitchFamily="2" charset="2"/>
              </a:rPr>
              <a:t>       (mit </a:t>
            </a:r>
            <a:r>
              <a:rPr lang="de-DE" dirty="0" err="1">
                <a:sym typeface="Wingdings" panose="05000000000000000000" pitchFamily="2" charset="2"/>
              </a:rPr>
              <a:t>f</a:t>
            </a:r>
            <a:r>
              <a:rPr lang="de-DE" baseline="-25000" dirty="0" err="1">
                <a:sym typeface="Wingdings" panose="05000000000000000000" pitchFamily="2" charset="2"/>
              </a:rPr>
              <a:t>NF</a:t>
            </a:r>
            <a:r>
              <a:rPr lang="de-DE" dirty="0">
                <a:sym typeface="Wingdings" panose="05000000000000000000" pitchFamily="2" charset="2"/>
              </a:rPr>
              <a:t> = höchste Modulationsfrequenz)</a:t>
            </a:r>
          </a:p>
          <a:p>
            <a:pPr>
              <a:defRPr/>
            </a:pPr>
            <a:r>
              <a:rPr lang="de-DE" dirty="0">
                <a:sym typeface="Wingdings" panose="05000000000000000000" pitchFamily="2" charset="2"/>
              </a:rPr>
              <a:t>Bandbreite SSB: B = </a:t>
            </a:r>
            <a:r>
              <a:rPr lang="de-DE" dirty="0" err="1">
                <a:sym typeface="Wingdings" panose="05000000000000000000" pitchFamily="2" charset="2"/>
              </a:rPr>
              <a:t>f</a:t>
            </a:r>
            <a:r>
              <a:rPr lang="de-DE" baseline="-25000" dirty="0" err="1">
                <a:sym typeface="Wingdings" panose="05000000000000000000" pitchFamily="2" charset="2"/>
              </a:rPr>
              <a:t>NFmax</a:t>
            </a:r>
            <a:r>
              <a:rPr lang="de-DE" dirty="0">
                <a:sym typeface="Wingdings" panose="05000000000000000000" pitchFamily="2" charset="2"/>
              </a:rPr>
              <a:t> - </a:t>
            </a:r>
            <a:r>
              <a:rPr lang="de-DE" dirty="0" err="1">
                <a:sym typeface="Wingdings" panose="05000000000000000000" pitchFamily="2" charset="2"/>
              </a:rPr>
              <a:t>f</a:t>
            </a:r>
            <a:r>
              <a:rPr lang="de-DE" baseline="-25000" dirty="0" err="1">
                <a:sym typeface="Wingdings" panose="05000000000000000000" pitchFamily="2" charset="2"/>
              </a:rPr>
              <a:t>NFmin</a:t>
            </a:r>
            <a:endParaRPr lang="de-DE" baseline="-25000" dirty="0">
              <a:sym typeface="Wingdings" panose="05000000000000000000" pitchFamily="2" charset="2"/>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2418A5B0-B32B-CEF8-4A0F-56B5A7B1D104}"/>
              </a:ext>
            </a:extLst>
          </p:cNvPr>
          <p:cNvGrpSpPr/>
          <p:nvPr/>
        </p:nvGrpSpPr>
        <p:grpSpPr>
          <a:xfrm>
            <a:off x="3953004" y="1425247"/>
            <a:ext cx="2989330" cy="514808"/>
            <a:chOff x="5435559" y="1700490"/>
            <a:chExt cx="7687266" cy="996592"/>
          </a:xfrm>
        </p:grpSpPr>
        <p:cxnSp>
          <p:nvCxnSpPr>
            <p:cNvPr id="7" name="Gerade Verbindung mit Pfeil 6">
              <a:extLst>
                <a:ext uri="{FF2B5EF4-FFF2-40B4-BE49-F238E27FC236}">
                  <a16:creationId xmlns:a16="http://schemas.microsoft.com/office/drawing/2014/main" id="{06EF498A-99F3-4747-687C-114CF5D4C17C}"/>
                </a:ext>
              </a:extLst>
            </p:cNvPr>
            <p:cNvCxnSpPr>
              <a:cxnSpLocks/>
            </p:cNvCxnSpPr>
            <p:nvPr/>
          </p:nvCxnSpPr>
          <p:spPr>
            <a:xfrm flipV="1">
              <a:off x="5435559" y="2159978"/>
              <a:ext cx="4038378" cy="1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B76C9409-4E04-B275-A5E0-0DEA27DF7A1D}"/>
                </a:ext>
              </a:extLst>
            </p:cNvPr>
            <p:cNvCxnSpPr/>
            <p:nvPr/>
          </p:nvCxnSpPr>
          <p:spPr>
            <a:xfrm flipV="1">
              <a:off x="5503267" y="1700490"/>
              <a:ext cx="0" cy="9965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D4674F1F-BF1F-42B3-4CE7-E2903A310624}"/>
                </a:ext>
              </a:extLst>
            </p:cNvPr>
            <p:cNvGrpSpPr/>
            <p:nvPr/>
          </p:nvGrpSpPr>
          <p:grpSpPr>
            <a:xfrm>
              <a:off x="5503266" y="1781072"/>
              <a:ext cx="3696367" cy="758745"/>
              <a:chOff x="578466" y="2858824"/>
              <a:chExt cx="3625860" cy="758745"/>
            </a:xfrm>
          </p:grpSpPr>
          <p:grpSp>
            <p:nvGrpSpPr>
              <p:cNvPr id="15" name="Gruppieren 14">
                <a:extLst>
                  <a:ext uri="{FF2B5EF4-FFF2-40B4-BE49-F238E27FC236}">
                    <a16:creationId xmlns:a16="http://schemas.microsoft.com/office/drawing/2014/main" id="{08053B58-4795-9BF7-B9C7-9FE555BF2845}"/>
                  </a:ext>
                </a:extLst>
              </p:cNvPr>
              <p:cNvGrpSpPr/>
              <p:nvPr/>
            </p:nvGrpSpPr>
            <p:grpSpPr>
              <a:xfrm>
                <a:off x="578466" y="2858824"/>
                <a:ext cx="801071" cy="758745"/>
                <a:chOff x="590402" y="2865731"/>
                <a:chExt cx="8694939" cy="758745"/>
              </a:xfrm>
            </p:grpSpPr>
            <p:grpSp>
              <p:nvGrpSpPr>
                <p:cNvPr id="1045" name="Gruppieren 1044">
                  <a:extLst>
                    <a:ext uri="{FF2B5EF4-FFF2-40B4-BE49-F238E27FC236}">
                      <a16:creationId xmlns:a16="http://schemas.microsoft.com/office/drawing/2014/main" id="{32A6C1EF-4B53-6A7E-E823-EA37D6457D7D}"/>
                    </a:ext>
                  </a:extLst>
                </p:cNvPr>
                <p:cNvGrpSpPr/>
                <p:nvPr/>
              </p:nvGrpSpPr>
              <p:grpSpPr>
                <a:xfrm>
                  <a:off x="590402" y="2869092"/>
                  <a:ext cx="4349674" cy="755384"/>
                  <a:chOff x="590402" y="2869092"/>
                  <a:chExt cx="4349674" cy="755384"/>
                </a:xfrm>
              </p:grpSpPr>
              <p:sp>
                <p:nvSpPr>
                  <p:cNvPr id="1055" name="Freihandform 12">
                    <a:extLst>
                      <a:ext uri="{FF2B5EF4-FFF2-40B4-BE49-F238E27FC236}">
                        <a16:creationId xmlns:a16="http://schemas.microsoft.com/office/drawing/2014/main" id="{5F059C32-AA9F-1603-0561-30BE393B253A}"/>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6" name="Freihandform 15">
                    <a:extLst>
                      <a:ext uri="{FF2B5EF4-FFF2-40B4-BE49-F238E27FC236}">
                        <a16:creationId xmlns:a16="http://schemas.microsoft.com/office/drawing/2014/main" id="{D8E52B44-A67C-98AD-C565-E5A146D17142}"/>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7" name="Freihandform 12">
                    <a:extLst>
                      <a:ext uri="{FF2B5EF4-FFF2-40B4-BE49-F238E27FC236}">
                        <a16:creationId xmlns:a16="http://schemas.microsoft.com/office/drawing/2014/main" id="{B6EF9D75-9C19-9C55-289B-507CF19DC9AF}"/>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8" name="Freihandform 15">
                    <a:extLst>
                      <a:ext uri="{FF2B5EF4-FFF2-40B4-BE49-F238E27FC236}">
                        <a16:creationId xmlns:a16="http://schemas.microsoft.com/office/drawing/2014/main" id="{6E553B30-32B0-0A5A-3F63-D08F09877D9B}"/>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9" name="Freihandform 12">
                    <a:extLst>
                      <a:ext uri="{FF2B5EF4-FFF2-40B4-BE49-F238E27FC236}">
                        <a16:creationId xmlns:a16="http://schemas.microsoft.com/office/drawing/2014/main" id="{C92E1290-1993-873E-8BB7-5E2FA776B7E4}"/>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0" name="Freihandform 15">
                    <a:extLst>
                      <a:ext uri="{FF2B5EF4-FFF2-40B4-BE49-F238E27FC236}">
                        <a16:creationId xmlns:a16="http://schemas.microsoft.com/office/drawing/2014/main" id="{8DCB591F-F596-013F-CD8F-5FB559BB38AA}"/>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1" name="Freihandform 12">
                    <a:extLst>
                      <a:ext uri="{FF2B5EF4-FFF2-40B4-BE49-F238E27FC236}">
                        <a16:creationId xmlns:a16="http://schemas.microsoft.com/office/drawing/2014/main" id="{511958A8-17E2-E789-C2CF-BEBBF959BA32}"/>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2" name="Freihandform 15">
                    <a:extLst>
                      <a:ext uri="{FF2B5EF4-FFF2-40B4-BE49-F238E27FC236}">
                        <a16:creationId xmlns:a16="http://schemas.microsoft.com/office/drawing/2014/main" id="{CDE44030-3D88-797A-8C73-F7246912211A}"/>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46" name="Gruppieren 1045">
                  <a:extLst>
                    <a:ext uri="{FF2B5EF4-FFF2-40B4-BE49-F238E27FC236}">
                      <a16:creationId xmlns:a16="http://schemas.microsoft.com/office/drawing/2014/main" id="{BD3B86C6-0B2A-BE17-8925-9F6AD759C2B2}"/>
                    </a:ext>
                  </a:extLst>
                </p:cNvPr>
                <p:cNvGrpSpPr/>
                <p:nvPr/>
              </p:nvGrpSpPr>
              <p:grpSpPr>
                <a:xfrm>
                  <a:off x="4935667" y="2865731"/>
                  <a:ext cx="4349674" cy="755384"/>
                  <a:chOff x="590402" y="2869092"/>
                  <a:chExt cx="4349674" cy="755384"/>
                </a:xfrm>
              </p:grpSpPr>
              <p:sp>
                <p:nvSpPr>
                  <p:cNvPr id="1047" name="Freihandform 12">
                    <a:extLst>
                      <a:ext uri="{FF2B5EF4-FFF2-40B4-BE49-F238E27FC236}">
                        <a16:creationId xmlns:a16="http://schemas.microsoft.com/office/drawing/2014/main" id="{2DD56306-4D17-B45C-3EDC-CEA804A0112C}"/>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8" name="Freihandform 15">
                    <a:extLst>
                      <a:ext uri="{FF2B5EF4-FFF2-40B4-BE49-F238E27FC236}">
                        <a16:creationId xmlns:a16="http://schemas.microsoft.com/office/drawing/2014/main" id="{E12D76F7-9D0A-7FC0-B896-302B2B5EE042}"/>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9" name="Freihandform 12">
                    <a:extLst>
                      <a:ext uri="{FF2B5EF4-FFF2-40B4-BE49-F238E27FC236}">
                        <a16:creationId xmlns:a16="http://schemas.microsoft.com/office/drawing/2014/main" id="{C16D279D-3188-2D94-6343-01AC7AC75A89}"/>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0" name="Freihandform 15">
                    <a:extLst>
                      <a:ext uri="{FF2B5EF4-FFF2-40B4-BE49-F238E27FC236}">
                        <a16:creationId xmlns:a16="http://schemas.microsoft.com/office/drawing/2014/main" id="{E47DA4DA-D920-9777-BFA0-CCA4755B45E7}"/>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1" name="Freihandform 12">
                    <a:extLst>
                      <a:ext uri="{FF2B5EF4-FFF2-40B4-BE49-F238E27FC236}">
                        <a16:creationId xmlns:a16="http://schemas.microsoft.com/office/drawing/2014/main" id="{3DF35C3F-ACDE-BA0B-1D1F-7CEDAE538613}"/>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2" name="Freihandform 15">
                    <a:extLst>
                      <a:ext uri="{FF2B5EF4-FFF2-40B4-BE49-F238E27FC236}">
                        <a16:creationId xmlns:a16="http://schemas.microsoft.com/office/drawing/2014/main" id="{66A364C0-ED8B-72EA-79DC-120D134F61FF}"/>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3" name="Freihandform 12">
                    <a:extLst>
                      <a:ext uri="{FF2B5EF4-FFF2-40B4-BE49-F238E27FC236}">
                        <a16:creationId xmlns:a16="http://schemas.microsoft.com/office/drawing/2014/main" id="{0363B745-3C1D-4077-EE9D-FA94EFF2C685}"/>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4" name="Freihandform 15">
                    <a:extLst>
                      <a:ext uri="{FF2B5EF4-FFF2-40B4-BE49-F238E27FC236}">
                        <a16:creationId xmlns:a16="http://schemas.microsoft.com/office/drawing/2014/main" id="{C68A813B-1CE2-4F73-A9AA-7C786015F643}"/>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6" name="Gruppieren 15">
                <a:extLst>
                  <a:ext uri="{FF2B5EF4-FFF2-40B4-BE49-F238E27FC236}">
                    <a16:creationId xmlns:a16="http://schemas.microsoft.com/office/drawing/2014/main" id="{8F240840-379D-65AB-024B-357D271D6E4F}"/>
                  </a:ext>
                </a:extLst>
              </p:cNvPr>
              <p:cNvGrpSpPr/>
              <p:nvPr/>
            </p:nvGrpSpPr>
            <p:grpSpPr>
              <a:xfrm>
                <a:off x="1387364" y="2858824"/>
                <a:ext cx="801071" cy="758745"/>
                <a:chOff x="590402" y="2865731"/>
                <a:chExt cx="8694939" cy="758745"/>
              </a:xfrm>
            </p:grpSpPr>
            <p:grpSp>
              <p:nvGrpSpPr>
                <p:cNvPr id="1027" name="Gruppieren 1026">
                  <a:extLst>
                    <a:ext uri="{FF2B5EF4-FFF2-40B4-BE49-F238E27FC236}">
                      <a16:creationId xmlns:a16="http://schemas.microsoft.com/office/drawing/2014/main" id="{6508E354-F8A7-256B-ECEE-D3EC6E64B605}"/>
                    </a:ext>
                  </a:extLst>
                </p:cNvPr>
                <p:cNvGrpSpPr/>
                <p:nvPr/>
              </p:nvGrpSpPr>
              <p:grpSpPr>
                <a:xfrm>
                  <a:off x="590402" y="2869092"/>
                  <a:ext cx="4349674" cy="755384"/>
                  <a:chOff x="590402" y="2869092"/>
                  <a:chExt cx="4349674" cy="755384"/>
                </a:xfrm>
              </p:grpSpPr>
              <p:sp>
                <p:nvSpPr>
                  <p:cNvPr id="1037" name="Freihandform 12">
                    <a:extLst>
                      <a:ext uri="{FF2B5EF4-FFF2-40B4-BE49-F238E27FC236}">
                        <a16:creationId xmlns:a16="http://schemas.microsoft.com/office/drawing/2014/main" id="{7677FA44-4565-BC4C-2240-B1F3BFA8F582}"/>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8" name="Freihandform 15">
                    <a:extLst>
                      <a:ext uri="{FF2B5EF4-FFF2-40B4-BE49-F238E27FC236}">
                        <a16:creationId xmlns:a16="http://schemas.microsoft.com/office/drawing/2014/main" id="{5AABB7D4-E2C8-4C51-F7B1-092E64734E6F}"/>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Freihandform 12">
                    <a:extLst>
                      <a:ext uri="{FF2B5EF4-FFF2-40B4-BE49-F238E27FC236}">
                        <a16:creationId xmlns:a16="http://schemas.microsoft.com/office/drawing/2014/main" id="{EA102B29-AC76-4424-FE04-E4433F3025E1}"/>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0" name="Freihandform 15">
                    <a:extLst>
                      <a:ext uri="{FF2B5EF4-FFF2-40B4-BE49-F238E27FC236}">
                        <a16:creationId xmlns:a16="http://schemas.microsoft.com/office/drawing/2014/main" id="{64D5244D-955F-66B6-414E-7A678C9B9438}"/>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1" name="Freihandform 12">
                    <a:extLst>
                      <a:ext uri="{FF2B5EF4-FFF2-40B4-BE49-F238E27FC236}">
                        <a16:creationId xmlns:a16="http://schemas.microsoft.com/office/drawing/2014/main" id="{ABAD9B48-2544-6691-C40E-8DBABF4A79AD}"/>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2" name="Freihandform 15">
                    <a:extLst>
                      <a:ext uri="{FF2B5EF4-FFF2-40B4-BE49-F238E27FC236}">
                        <a16:creationId xmlns:a16="http://schemas.microsoft.com/office/drawing/2014/main" id="{EB07DB38-01EE-458A-B9E7-EC5C671E8621}"/>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3" name="Freihandform 12">
                    <a:extLst>
                      <a:ext uri="{FF2B5EF4-FFF2-40B4-BE49-F238E27FC236}">
                        <a16:creationId xmlns:a16="http://schemas.microsoft.com/office/drawing/2014/main" id="{77CB1E83-D640-C1B0-ACF1-3A00E1FFABA7}"/>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4" name="Freihandform 15">
                    <a:extLst>
                      <a:ext uri="{FF2B5EF4-FFF2-40B4-BE49-F238E27FC236}">
                        <a16:creationId xmlns:a16="http://schemas.microsoft.com/office/drawing/2014/main" id="{5B4DBCC2-363F-9043-2493-3F82C8B8BE5F}"/>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28" name="Gruppieren 1027">
                  <a:extLst>
                    <a:ext uri="{FF2B5EF4-FFF2-40B4-BE49-F238E27FC236}">
                      <a16:creationId xmlns:a16="http://schemas.microsoft.com/office/drawing/2014/main" id="{4FDB7534-E5B7-23EA-5F63-135594BC82EA}"/>
                    </a:ext>
                  </a:extLst>
                </p:cNvPr>
                <p:cNvGrpSpPr/>
                <p:nvPr/>
              </p:nvGrpSpPr>
              <p:grpSpPr>
                <a:xfrm>
                  <a:off x="4935667" y="2865731"/>
                  <a:ext cx="4349674" cy="755384"/>
                  <a:chOff x="590402" y="2869092"/>
                  <a:chExt cx="4349674" cy="755384"/>
                </a:xfrm>
              </p:grpSpPr>
              <p:sp>
                <p:nvSpPr>
                  <p:cNvPr id="1029" name="Freihandform 12">
                    <a:extLst>
                      <a:ext uri="{FF2B5EF4-FFF2-40B4-BE49-F238E27FC236}">
                        <a16:creationId xmlns:a16="http://schemas.microsoft.com/office/drawing/2014/main" id="{8256DC6D-0C38-EF4A-6ED6-6809F938584C}"/>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Freihandform 15">
                    <a:extLst>
                      <a:ext uri="{FF2B5EF4-FFF2-40B4-BE49-F238E27FC236}">
                        <a16:creationId xmlns:a16="http://schemas.microsoft.com/office/drawing/2014/main" id="{62529D25-8D0A-8E80-DF0C-E790109A68E7}"/>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Freihandform 12">
                    <a:extLst>
                      <a:ext uri="{FF2B5EF4-FFF2-40B4-BE49-F238E27FC236}">
                        <a16:creationId xmlns:a16="http://schemas.microsoft.com/office/drawing/2014/main" id="{E0274700-860D-F9C3-1399-3FFEF0092B5B}"/>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Freihandform 15">
                    <a:extLst>
                      <a:ext uri="{FF2B5EF4-FFF2-40B4-BE49-F238E27FC236}">
                        <a16:creationId xmlns:a16="http://schemas.microsoft.com/office/drawing/2014/main" id="{F0B3443C-B5FE-996D-A5E9-BCBF50D8A532}"/>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Freihandform 12">
                    <a:extLst>
                      <a:ext uri="{FF2B5EF4-FFF2-40B4-BE49-F238E27FC236}">
                        <a16:creationId xmlns:a16="http://schemas.microsoft.com/office/drawing/2014/main" id="{E992EE7E-B2E1-C3B4-4686-773C772B8C00}"/>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Freihandform 15">
                    <a:extLst>
                      <a:ext uri="{FF2B5EF4-FFF2-40B4-BE49-F238E27FC236}">
                        <a16:creationId xmlns:a16="http://schemas.microsoft.com/office/drawing/2014/main" id="{54D1984E-85EA-E2F8-6E41-2D21894E0E93}"/>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5" name="Freihandform 12">
                    <a:extLst>
                      <a:ext uri="{FF2B5EF4-FFF2-40B4-BE49-F238E27FC236}">
                        <a16:creationId xmlns:a16="http://schemas.microsoft.com/office/drawing/2014/main" id="{24B68F1D-A5F4-1985-3E8A-D146FD5D7173}"/>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Freihandform 15">
                    <a:extLst>
                      <a:ext uri="{FF2B5EF4-FFF2-40B4-BE49-F238E27FC236}">
                        <a16:creationId xmlns:a16="http://schemas.microsoft.com/office/drawing/2014/main" id="{2743D47A-BDBA-5D0D-BD6B-8586AF7BE9A7}"/>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7" name="Gruppieren 16">
                <a:extLst>
                  <a:ext uri="{FF2B5EF4-FFF2-40B4-BE49-F238E27FC236}">
                    <a16:creationId xmlns:a16="http://schemas.microsoft.com/office/drawing/2014/main" id="{D6A83898-D63F-0FF2-B2AC-9ECAF88990B1}"/>
                  </a:ext>
                </a:extLst>
              </p:cNvPr>
              <p:cNvGrpSpPr/>
              <p:nvPr/>
            </p:nvGrpSpPr>
            <p:grpSpPr>
              <a:xfrm>
                <a:off x="2192901" y="2858824"/>
                <a:ext cx="801071" cy="758745"/>
                <a:chOff x="590402" y="2865731"/>
                <a:chExt cx="8694939" cy="758745"/>
              </a:xfrm>
            </p:grpSpPr>
            <p:grpSp>
              <p:nvGrpSpPr>
                <p:cNvPr id="46" name="Gruppieren 45">
                  <a:extLst>
                    <a:ext uri="{FF2B5EF4-FFF2-40B4-BE49-F238E27FC236}">
                      <a16:creationId xmlns:a16="http://schemas.microsoft.com/office/drawing/2014/main" id="{5B6ADAFD-FB2B-42E4-8BF5-C7A31A839186}"/>
                    </a:ext>
                  </a:extLst>
                </p:cNvPr>
                <p:cNvGrpSpPr/>
                <p:nvPr/>
              </p:nvGrpSpPr>
              <p:grpSpPr>
                <a:xfrm>
                  <a:off x="590402" y="2869092"/>
                  <a:ext cx="4349674" cy="755384"/>
                  <a:chOff x="590402" y="2869092"/>
                  <a:chExt cx="4349674" cy="755384"/>
                </a:xfrm>
              </p:grpSpPr>
              <p:sp>
                <p:nvSpPr>
                  <p:cNvPr id="58" name="Freihandform 12">
                    <a:extLst>
                      <a:ext uri="{FF2B5EF4-FFF2-40B4-BE49-F238E27FC236}">
                        <a16:creationId xmlns:a16="http://schemas.microsoft.com/office/drawing/2014/main" id="{50492B48-66C8-B9DE-4CE8-46833A4E06AB}"/>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reihandform 15">
                    <a:extLst>
                      <a:ext uri="{FF2B5EF4-FFF2-40B4-BE49-F238E27FC236}">
                        <a16:creationId xmlns:a16="http://schemas.microsoft.com/office/drawing/2014/main" id="{8027E0AF-05F8-2B13-8811-0461540D2514}"/>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12">
                    <a:extLst>
                      <a:ext uri="{FF2B5EF4-FFF2-40B4-BE49-F238E27FC236}">
                        <a16:creationId xmlns:a16="http://schemas.microsoft.com/office/drawing/2014/main" id="{E157CCE7-32D5-B110-6D71-6FEB2593EB55}"/>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15">
                    <a:extLst>
                      <a:ext uri="{FF2B5EF4-FFF2-40B4-BE49-F238E27FC236}">
                        <a16:creationId xmlns:a16="http://schemas.microsoft.com/office/drawing/2014/main" id="{8168238B-5DEA-0C41-0801-2144F5E09147}"/>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reihandform 12">
                    <a:extLst>
                      <a:ext uri="{FF2B5EF4-FFF2-40B4-BE49-F238E27FC236}">
                        <a16:creationId xmlns:a16="http://schemas.microsoft.com/office/drawing/2014/main" id="{EB4CF661-42E9-9A50-18C9-8F9EF4051C5D}"/>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reihandform 15">
                    <a:extLst>
                      <a:ext uri="{FF2B5EF4-FFF2-40B4-BE49-F238E27FC236}">
                        <a16:creationId xmlns:a16="http://schemas.microsoft.com/office/drawing/2014/main" id="{40FF9DB0-8274-5114-7ED9-22C0E3F115C0}"/>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Freihandform 12">
                    <a:extLst>
                      <a:ext uri="{FF2B5EF4-FFF2-40B4-BE49-F238E27FC236}">
                        <a16:creationId xmlns:a16="http://schemas.microsoft.com/office/drawing/2014/main" id="{C0EF1C15-11BF-99A6-46B9-AC37F9F0C9CD}"/>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Freihandform 15">
                    <a:extLst>
                      <a:ext uri="{FF2B5EF4-FFF2-40B4-BE49-F238E27FC236}">
                        <a16:creationId xmlns:a16="http://schemas.microsoft.com/office/drawing/2014/main" id="{5A83B18D-830B-1C42-1373-01BDD816A237}"/>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a:extLst>
                    <a:ext uri="{FF2B5EF4-FFF2-40B4-BE49-F238E27FC236}">
                      <a16:creationId xmlns:a16="http://schemas.microsoft.com/office/drawing/2014/main" id="{AFF3A938-3553-D43A-E35A-B41F8C96AC84}"/>
                    </a:ext>
                  </a:extLst>
                </p:cNvPr>
                <p:cNvGrpSpPr/>
                <p:nvPr/>
              </p:nvGrpSpPr>
              <p:grpSpPr>
                <a:xfrm>
                  <a:off x="4935667" y="2865731"/>
                  <a:ext cx="4349674" cy="755384"/>
                  <a:chOff x="590402" y="2869092"/>
                  <a:chExt cx="4349674" cy="755384"/>
                </a:xfrm>
              </p:grpSpPr>
              <p:sp>
                <p:nvSpPr>
                  <p:cNvPr id="48" name="Freihandform 12">
                    <a:extLst>
                      <a:ext uri="{FF2B5EF4-FFF2-40B4-BE49-F238E27FC236}">
                        <a16:creationId xmlns:a16="http://schemas.microsoft.com/office/drawing/2014/main" id="{F2DBD4D4-0BB8-C0E2-05AB-03CCD7E88765}"/>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Freihandform 15">
                    <a:extLst>
                      <a:ext uri="{FF2B5EF4-FFF2-40B4-BE49-F238E27FC236}">
                        <a16:creationId xmlns:a16="http://schemas.microsoft.com/office/drawing/2014/main" id="{2C9DA1ED-226B-2A35-8ABB-AAADD1467B54}"/>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12">
                    <a:extLst>
                      <a:ext uri="{FF2B5EF4-FFF2-40B4-BE49-F238E27FC236}">
                        <a16:creationId xmlns:a16="http://schemas.microsoft.com/office/drawing/2014/main" id="{902A935D-7C83-16D3-7B0D-FE13DCC1B6CA}"/>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Freihandform 15">
                    <a:extLst>
                      <a:ext uri="{FF2B5EF4-FFF2-40B4-BE49-F238E27FC236}">
                        <a16:creationId xmlns:a16="http://schemas.microsoft.com/office/drawing/2014/main" id="{E77B5523-1E35-DB31-5793-FE92EEA2661D}"/>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reihandform 12">
                    <a:extLst>
                      <a:ext uri="{FF2B5EF4-FFF2-40B4-BE49-F238E27FC236}">
                        <a16:creationId xmlns:a16="http://schemas.microsoft.com/office/drawing/2014/main" id="{C2547CF2-6A27-FACA-16EA-9722FE0D74BB}"/>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Freihandform 15">
                    <a:extLst>
                      <a:ext uri="{FF2B5EF4-FFF2-40B4-BE49-F238E27FC236}">
                        <a16:creationId xmlns:a16="http://schemas.microsoft.com/office/drawing/2014/main" id="{028775C1-6E76-A9EE-1AEA-76D7C9794768}"/>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reihandform 12">
                    <a:extLst>
                      <a:ext uri="{FF2B5EF4-FFF2-40B4-BE49-F238E27FC236}">
                        <a16:creationId xmlns:a16="http://schemas.microsoft.com/office/drawing/2014/main" id="{C8560111-244E-59CE-B928-E08322E06452}"/>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reihandform 15">
                    <a:extLst>
                      <a:ext uri="{FF2B5EF4-FFF2-40B4-BE49-F238E27FC236}">
                        <a16:creationId xmlns:a16="http://schemas.microsoft.com/office/drawing/2014/main" id="{3F809574-C122-C0B4-372D-D428DC82A69D}"/>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8" name="Gruppieren 17">
                <a:extLst>
                  <a:ext uri="{FF2B5EF4-FFF2-40B4-BE49-F238E27FC236}">
                    <a16:creationId xmlns:a16="http://schemas.microsoft.com/office/drawing/2014/main" id="{4EEF6F17-00FE-B05C-1514-F31386EF4050}"/>
                  </a:ext>
                </a:extLst>
              </p:cNvPr>
              <p:cNvGrpSpPr/>
              <p:nvPr/>
            </p:nvGrpSpPr>
            <p:grpSpPr>
              <a:xfrm>
                <a:off x="3002091" y="2858824"/>
                <a:ext cx="801071" cy="758745"/>
                <a:chOff x="590402" y="2865731"/>
                <a:chExt cx="8694939" cy="758745"/>
              </a:xfrm>
            </p:grpSpPr>
            <p:grpSp>
              <p:nvGrpSpPr>
                <p:cNvPr id="28" name="Gruppieren 27">
                  <a:extLst>
                    <a:ext uri="{FF2B5EF4-FFF2-40B4-BE49-F238E27FC236}">
                      <a16:creationId xmlns:a16="http://schemas.microsoft.com/office/drawing/2014/main" id="{6D8ED3BB-18E3-0AE5-3BE6-3161B9BA874A}"/>
                    </a:ext>
                  </a:extLst>
                </p:cNvPr>
                <p:cNvGrpSpPr/>
                <p:nvPr/>
              </p:nvGrpSpPr>
              <p:grpSpPr>
                <a:xfrm>
                  <a:off x="590402" y="2869092"/>
                  <a:ext cx="4349674" cy="755384"/>
                  <a:chOff x="590402" y="2869092"/>
                  <a:chExt cx="4349674" cy="755384"/>
                </a:xfrm>
              </p:grpSpPr>
              <p:sp>
                <p:nvSpPr>
                  <p:cNvPr id="38" name="Freihandform 12">
                    <a:extLst>
                      <a:ext uri="{FF2B5EF4-FFF2-40B4-BE49-F238E27FC236}">
                        <a16:creationId xmlns:a16="http://schemas.microsoft.com/office/drawing/2014/main" id="{DE5A8079-A9A7-0F5F-0EB1-0976C76C18B1}"/>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15">
                    <a:extLst>
                      <a:ext uri="{FF2B5EF4-FFF2-40B4-BE49-F238E27FC236}">
                        <a16:creationId xmlns:a16="http://schemas.microsoft.com/office/drawing/2014/main" id="{232E21CB-A87A-6788-C94F-20651D0EFD50}"/>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12">
                    <a:extLst>
                      <a:ext uri="{FF2B5EF4-FFF2-40B4-BE49-F238E27FC236}">
                        <a16:creationId xmlns:a16="http://schemas.microsoft.com/office/drawing/2014/main" id="{3F2FC7E2-60A2-57B6-C804-732BE0DB96CB}"/>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15">
                    <a:extLst>
                      <a:ext uri="{FF2B5EF4-FFF2-40B4-BE49-F238E27FC236}">
                        <a16:creationId xmlns:a16="http://schemas.microsoft.com/office/drawing/2014/main" id="{005D2B94-A0D2-7752-E325-C961ADDA304B}"/>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reihandform 12">
                    <a:extLst>
                      <a:ext uri="{FF2B5EF4-FFF2-40B4-BE49-F238E27FC236}">
                        <a16:creationId xmlns:a16="http://schemas.microsoft.com/office/drawing/2014/main" id="{7CCC67AF-95F3-6D8F-2BA6-CCF2443F7A59}"/>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15">
                    <a:extLst>
                      <a:ext uri="{FF2B5EF4-FFF2-40B4-BE49-F238E27FC236}">
                        <a16:creationId xmlns:a16="http://schemas.microsoft.com/office/drawing/2014/main" id="{53539928-B1D2-37C5-26DA-E0DD9C105E28}"/>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12">
                    <a:extLst>
                      <a:ext uri="{FF2B5EF4-FFF2-40B4-BE49-F238E27FC236}">
                        <a16:creationId xmlns:a16="http://schemas.microsoft.com/office/drawing/2014/main" id="{78528ECE-C8DC-B9B3-0065-731225245450}"/>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Freihandform 15">
                    <a:extLst>
                      <a:ext uri="{FF2B5EF4-FFF2-40B4-BE49-F238E27FC236}">
                        <a16:creationId xmlns:a16="http://schemas.microsoft.com/office/drawing/2014/main" id="{F355B7C6-281C-1330-392F-D6AD311CF95A}"/>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8">
                  <a:extLst>
                    <a:ext uri="{FF2B5EF4-FFF2-40B4-BE49-F238E27FC236}">
                      <a16:creationId xmlns:a16="http://schemas.microsoft.com/office/drawing/2014/main" id="{27800089-0982-D387-2AC3-49271176982E}"/>
                    </a:ext>
                  </a:extLst>
                </p:cNvPr>
                <p:cNvGrpSpPr/>
                <p:nvPr/>
              </p:nvGrpSpPr>
              <p:grpSpPr>
                <a:xfrm>
                  <a:off x="4935667" y="2865731"/>
                  <a:ext cx="4349674" cy="755384"/>
                  <a:chOff x="590402" y="2869092"/>
                  <a:chExt cx="4349674" cy="755384"/>
                </a:xfrm>
              </p:grpSpPr>
              <p:sp>
                <p:nvSpPr>
                  <p:cNvPr id="30" name="Freihandform 12">
                    <a:extLst>
                      <a:ext uri="{FF2B5EF4-FFF2-40B4-BE49-F238E27FC236}">
                        <a16:creationId xmlns:a16="http://schemas.microsoft.com/office/drawing/2014/main" id="{32DF0978-6D6C-F0F0-A85A-4038111F846C}"/>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15">
                    <a:extLst>
                      <a:ext uri="{FF2B5EF4-FFF2-40B4-BE49-F238E27FC236}">
                        <a16:creationId xmlns:a16="http://schemas.microsoft.com/office/drawing/2014/main" id="{0B0BA1F8-8295-A4C1-6E52-B9FE0AFC1E1A}"/>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reihandform 12">
                    <a:extLst>
                      <a:ext uri="{FF2B5EF4-FFF2-40B4-BE49-F238E27FC236}">
                        <a16:creationId xmlns:a16="http://schemas.microsoft.com/office/drawing/2014/main" id="{9C2F06E8-E50E-B9B5-3D67-5A4C4FEF4D63}"/>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15">
                    <a:extLst>
                      <a:ext uri="{FF2B5EF4-FFF2-40B4-BE49-F238E27FC236}">
                        <a16:creationId xmlns:a16="http://schemas.microsoft.com/office/drawing/2014/main" id="{7E46BAF1-D598-63B6-D366-3AF26F539337}"/>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12">
                    <a:extLst>
                      <a:ext uri="{FF2B5EF4-FFF2-40B4-BE49-F238E27FC236}">
                        <a16:creationId xmlns:a16="http://schemas.microsoft.com/office/drawing/2014/main" id="{D5EBDA94-2488-4143-BCEF-08BE1E254AD3}"/>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15">
                    <a:extLst>
                      <a:ext uri="{FF2B5EF4-FFF2-40B4-BE49-F238E27FC236}">
                        <a16:creationId xmlns:a16="http://schemas.microsoft.com/office/drawing/2014/main" id="{BDEBF43E-2EBE-340D-2F43-77E05E4AE566}"/>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reihandform 12">
                    <a:extLst>
                      <a:ext uri="{FF2B5EF4-FFF2-40B4-BE49-F238E27FC236}">
                        <a16:creationId xmlns:a16="http://schemas.microsoft.com/office/drawing/2014/main" id="{D01DBBB3-1C30-AE80-5EC8-79C1F6CA7A2C}"/>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15">
                    <a:extLst>
                      <a:ext uri="{FF2B5EF4-FFF2-40B4-BE49-F238E27FC236}">
                        <a16:creationId xmlns:a16="http://schemas.microsoft.com/office/drawing/2014/main" id="{1B7C368E-085A-84D0-7662-56B2F88F1E18}"/>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9" name="Gruppieren 18">
                <a:extLst>
                  <a:ext uri="{FF2B5EF4-FFF2-40B4-BE49-F238E27FC236}">
                    <a16:creationId xmlns:a16="http://schemas.microsoft.com/office/drawing/2014/main" id="{E7923486-B8D0-D343-EF9D-4E533DA770CA}"/>
                  </a:ext>
                </a:extLst>
              </p:cNvPr>
              <p:cNvGrpSpPr/>
              <p:nvPr/>
            </p:nvGrpSpPr>
            <p:grpSpPr>
              <a:xfrm>
                <a:off x="3803587" y="2862185"/>
                <a:ext cx="400739" cy="755384"/>
                <a:chOff x="590402" y="2869092"/>
                <a:chExt cx="4349674" cy="755384"/>
              </a:xfrm>
            </p:grpSpPr>
            <p:sp>
              <p:nvSpPr>
                <p:cNvPr id="20" name="Freihandform 12">
                  <a:extLst>
                    <a:ext uri="{FF2B5EF4-FFF2-40B4-BE49-F238E27FC236}">
                      <a16:creationId xmlns:a16="http://schemas.microsoft.com/office/drawing/2014/main" id="{ECB1E8B4-1E3B-796D-698C-E99A244A2824}"/>
                    </a:ext>
                  </a:extLst>
                </p:cNvPr>
                <p:cNvSpPr/>
                <p:nvPr/>
              </p:nvSpPr>
              <p:spPr>
                <a:xfrm>
                  <a:off x="590402" y="2885373"/>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15">
                  <a:extLst>
                    <a:ext uri="{FF2B5EF4-FFF2-40B4-BE49-F238E27FC236}">
                      <a16:creationId xmlns:a16="http://schemas.microsoft.com/office/drawing/2014/main" id="{554FBF83-7D98-4FCC-646A-B19A2185A5B1}"/>
                    </a:ext>
                  </a:extLst>
                </p:cNvPr>
                <p:cNvSpPr/>
                <p:nvPr/>
              </p:nvSpPr>
              <p:spPr>
                <a:xfrm flipV="1">
                  <a:off x="1134190" y="3254011"/>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12">
                  <a:extLst>
                    <a:ext uri="{FF2B5EF4-FFF2-40B4-BE49-F238E27FC236}">
                      <a16:creationId xmlns:a16="http://schemas.microsoft.com/office/drawing/2014/main" id="{7A18BF65-EFD9-E349-69E0-43C91955CDCC}"/>
                    </a:ext>
                  </a:extLst>
                </p:cNvPr>
                <p:cNvSpPr/>
                <p:nvPr/>
              </p:nvSpPr>
              <p:spPr>
                <a:xfrm>
                  <a:off x="1676299" y="287781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15">
                  <a:extLst>
                    <a:ext uri="{FF2B5EF4-FFF2-40B4-BE49-F238E27FC236}">
                      <a16:creationId xmlns:a16="http://schemas.microsoft.com/office/drawing/2014/main" id="{A4C38824-3436-8D3A-FE15-28AE6F9812AE}"/>
                    </a:ext>
                  </a:extLst>
                </p:cNvPr>
                <p:cNvSpPr/>
                <p:nvPr/>
              </p:nvSpPr>
              <p:spPr>
                <a:xfrm flipV="1">
                  <a:off x="2220087" y="3246458"/>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12">
                  <a:extLst>
                    <a:ext uri="{FF2B5EF4-FFF2-40B4-BE49-F238E27FC236}">
                      <a16:creationId xmlns:a16="http://schemas.microsoft.com/office/drawing/2014/main" id="{6747022C-9E3F-1562-BE0A-D16263C3E4B4}"/>
                    </a:ext>
                  </a:extLst>
                </p:cNvPr>
                <p:cNvSpPr/>
                <p:nvPr/>
              </p:nvSpPr>
              <p:spPr>
                <a:xfrm>
                  <a:off x="2766449" y="2872179"/>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15">
                  <a:extLst>
                    <a:ext uri="{FF2B5EF4-FFF2-40B4-BE49-F238E27FC236}">
                      <a16:creationId xmlns:a16="http://schemas.microsoft.com/office/drawing/2014/main" id="{A7EF1266-9798-FE5D-A3BE-6F3EB578ACFD}"/>
                    </a:ext>
                  </a:extLst>
                </p:cNvPr>
                <p:cNvSpPr/>
                <p:nvPr/>
              </p:nvSpPr>
              <p:spPr>
                <a:xfrm flipV="1">
                  <a:off x="3310237" y="3240817"/>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12">
                  <a:extLst>
                    <a:ext uri="{FF2B5EF4-FFF2-40B4-BE49-F238E27FC236}">
                      <a16:creationId xmlns:a16="http://schemas.microsoft.com/office/drawing/2014/main" id="{313942D9-72CB-2972-1563-CB6BCE3FC6F5}"/>
                    </a:ext>
                  </a:extLst>
                </p:cNvPr>
                <p:cNvSpPr/>
                <p:nvPr/>
              </p:nvSpPr>
              <p:spPr>
                <a:xfrm>
                  <a:off x="3856754" y="2869092"/>
                  <a:ext cx="539534"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15">
                  <a:extLst>
                    <a:ext uri="{FF2B5EF4-FFF2-40B4-BE49-F238E27FC236}">
                      <a16:creationId xmlns:a16="http://schemas.microsoft.com/office/drawing/2014/main" id="{BADBFB80-F6AF-7BFB-2542-2C1ABF698FD9}"/>
                    </a:ext>
                  </a:extLst>
                </p:cNvPr>
                <p:cNvSpPr/>
                <p:nvPr/>
              </p:nvSpPr>
              <p:spPr>
                <a:xfrm flipV="1">
                  <a:off x="4400542" y="3237730"/>
                  <a:ext cx="539534"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4" name="Textfeld 13">
              <a:extLst>
                <a:ext uri="{FF2B5EF4-FFF2-40B4-BE49-F238E27FC236}">
                  <a16:creationId xmlns:a16="http://schemas.microsoft.com/office/drawing/2014/main" id="{C2EBC9C0-0745-B518-A6E5-5ABE1DDD3B08}"/>
                </a:ext>
              </a:extLst>
            </p:cNvPr>
            <p:cNvSpPr txBox="1"/>
            <p:nvPr/>
          </p:nvSpPr>
          <p:spPr>
            <a:xfrm>
              <a:off x="8909539" y="1772444"/>
              <a:ext cx="4213286" cy="655390"/>
            </a:xfrm>
            <a:prstGeom prst="rect">
              <a:avLst/>
            </a:prstGeom>
            <a:noFill/>
          </p:spPr>
          <p:txBody>
            <a:bodyPr wrap="square">
              <a:spAutoFit/>
            </a:bodyPr>
            <a:lstStyle/>
            <a:p>
              <a:pPr marL="233983" lvl="1" indent="0">
                <a:buNone/>
                <a:defRPr/>
              </a:pPr>
              <a:r>
                <a:rPr lang="de-DE" sz="1600" dirty="0" err="1">
                  <a:solidFill>
                    <a:srgbClr val="FF0000"/>
                  </a:solidFill>
                  <a:latin typeface="Calibri" panose="020F0502020204030204" pitchFamily="34" charset="0"/>
                </a:rPr>
                <a:t>û</a:t>
              </a:r>
              <a:r>
                <a:rPr lang="de-DE" sz="1600" baseline="-25000" dirty="0" err="1">
                  <a:solidFill>
                    <a:srgbClr val="FF0000"/>
                  </a:solidFill>
                  <a:latin typeface="Calibri" panose="020F0502020204030204" pitchFamily="34" charset="0"/>
                </a:rPr>
                <a:t>T</a:t>
              </a:r>
              <a:r>
                <a:rPr lang="de-DE" sz="1600" dirty="0">
                  <a:solidFill>
                    <a:srgbClr val="FF0000"/>
                  </a:solidFill>
                  <a:latin typeface="Calibri" panose="020F0502020204030204" pitchFamily="34" charset="0"/>
                </a:rPr>
                <a:t> * cos(</a:t>
              </a:r>
              <a:r>
                <a:rPr lang="de-DE" sz="1600" dirty="0" err="1">
                  <a:solidFill>
                    <a:srgbClr val="FF0000"/>
                  </a:solidFill>
                  <a:latin typeface="Symbol" panose="05050102010706020507" pitchFamily="18" charset="2"/>
                </a:rPr>
                <a:t>w</a:t>
              </a:r>
              <a:r>
                <a:rPr lang="de-DE" sz="1600" baseline="-25000" dirty="0" err="1">
                  <a:solidFill>
                    <a:srgbClr val="FF0000"/>
                  </a:solidFill>
                  <a:latin typeface="Calibri" panose="020F0502020204030204" pitchFamily="34" charset="0"/>
                </a:rPr>
                <a:t>T</a:t>
              </a:r>
              <a:r>
                <a:rPr lang="de-DE" sz="1600" dirty="0" err="1">
                  <a:solidFill>
                    <a:srgbClr val="FF0000"/>
                  </a:solidFill>
                  <a:latin typeface="Calibri" panose="020F0502020204030204" pitchFamily="34" charset="0"/>
                </a:rPr>
                <a:t>t</a:t>
              </a:r>
              <a:r>
                <a:rPr lang="de-DE" sz="1600" dirty="0">
                  <a:solidFill>
                    <a:srgbClr val="FF0000"/>
                  </a:solidFill>
                  <a:latin typeface="Calibri" panose="020F0502020204030204" pitchFamily="34" charset="0"/>
                </a:rPr>
                <a:t>)</a:t>
              </a:r>
            </a:p>
          </p:txBody>
        </p:sp>
      </p:grpSp>
      <p:grpSp>
        <p:nvGrpSpPr>
          <p:cNvPr id="1063" name="Gruppieren 1062">
            <a:extLst>
              <a:ext uri="{FF2B5EF4-FFF2-40B4-BE49-F238E27FC236}">
                <a16:creationId xmlns:a16="http://schemas.microsoft.com/office/drawing/2014/main" id="{8995E760-A449-E8EB-4752-FBEC57A135D4}"/>
              </a:ext>
            </a:extLst>
          </p:cNvPr>
          <p:cNvGrpSpPr/>
          <p:nvPr/>
        </p:nvGrpSpPr>
        <p:grpSpPr>
          <a:xfrm>
            <a:off x="432498" y="1403356"/>
            <a:ext cx="3047601" cy="517424"/>
            <a:chOff x="510758" y="1696652"/>
            <a:chExt cx="7837114" cy="1001650"/>
          </a:xfrm>
        </p:grpSpPr>
        <p:cxnSp>
          <p:nvCxnSpPr>
            <p:cNvPr id="1064" name="Gerade Verbindung mit Pfeil 1063">
              <a:extLst>
                <a:ext uri="{FF2B5EF4-FFF2-40B4-BE49-F238E27FC236}">
                  <a16:creationId xmlns:a16="http://schemas.microsoft.com/office/drawing/2014/main" id="{35E4B3CE-5218-9362-7CD2-7046152A8823}"/>
                </a:ext>
              </a:extLst>
            </p:cNvPr>
            <p:cNvCxnSpPr>
              <a:cxnSpLocks/>
            </p:cNvCxnSpPr>
            <p:nvPr/>
          </p:nvCxnSpPr>
          <p:spPr>
            <a:xfrm flipV="1">
              <a:off x="510758" y="2455586"/>
              <a:ext cx="4038378" cy="1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Gerade Verbindung mit Pfeil 1064">
              <a:extLst>
                <a:ext uri="{FF2B5EF4-FFF2-40B4-BE49-F238E27FC236}">
                  <a16:creationId xmlns:a16="http://schemas.microsoft.com/office/drawing/2014/main" id="{542FA53B-FFF3-D566-DEE3-677BB780A099}"/>
                </a:ext>
              </a:extLst>
            </p:cNvPr>
            <p:cNvCxnSpPr>
              <a:cxnSpLocks/>
            </p:cNvCxnSpPr>
            <p:nvPr/>
          </p:nvCxnSpPr>
          <p:spPr>
            <a:xfrm flipH="1" flipV="1">
              <a:off x="578466" y="1996098"/>
              <a:ext cx="0" cy="5332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66" name="Gruppieren 1065">
              <a:extLst>
                <a:ext uri="{FF2B5EF4-FFF2-40B4-BE49-F238E27FC236}">
                  <a16:creationId xmlns:a16="http://schemas.microsoft.com/office/drawing/2014/main" id="{1B1BFFA9-1001-0315-4601-6961F26ADFE1}"/>
                </a:ext>
              </a:extLst>
            </p:cNvPr>
            <p:cNvGrpSpPr/>
            <p:nvPr/>
          </p:nvGrpSpPr>
          <p:grpSpPr>
            <a:xfrm>
              <a:off x="578466" y="2233332"/>
              <a:ext cx="3665615" cy="464970"/>
              <a:chOff x="578466" y="2586104"/>
              <a:chExt cx="3665615" cy="747636"/>
            </a:xfrm>
          </p:grpSpPr>
          <p:sp>
            <p:nvSpPr>
              <p:cNvPr id="1068" name="Freihandform 12">
                <a:extLst>
                  <a:ext uri="{FF2B5EF4-FFF2-40B4-BE49-F238E27FC236}">
                    <a16:creationId xmlns:a16="http://schemas.microsoft.com/office/drawing/2014/main" id="{9E463D31-13A8-584B-EA84-775DBF3BD459}"/>
                  </a:ext>
                </a:extLst>
              </p:cNvPr>
              <p:cNvSpPr/>
              <p:nvPr/>
            </p:nvSpPr>
            <p:spPr>
              <a:xfrm>
                <a:off x="578466" y="2602393"/>
                <a:ext cx="458667" cy="3671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9" name="Freihandform 15">
                <a:extLst>
                  <a:ext uri="{FF2B5EF4-FFF2-40B4-BE49-F238E27FC236}">
                    <a16:creationId xmlns:a16="http://schemas.microsoft.com/office/drawing/2014/main" id="{AC4239C8-D233-5E56-4585-7EEC547EEBE2}"/>
                  </a:ext>
                </a:extLst>
              </p:cNvPr>
              <p:cNvSpPr/>
              <p:nvPr/>
            </p:nvSpPr>
            <p:spPr>
              <a:xfrm flipV="1">
                <a:off x="1034325" y="2963274"/>
                <a:ext cx="458667" cy="3704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Freihandform 12">
                <a:extLst>
                  <a:ext uri="{FF2B5EF4-FFF2-40B4-BE49-F238E27FC236}">
                    <a16:creationId xmlns:a16="http://schemas.microsoft.com/office/drawing/2014/main" id="{E317A3CD-BFF2-2210-6EB6-2A99E30DB122}"/>
                  </a:ext>
                </a:extLst>
              </p:cNvPr>
              <p:cNvSpPr/>
              <p:nvPr/>
            </p:nvSpPr>
            <p:spPr>
              <a:xfrm>
                <a:off x="1495181" y="2594841"/>
                <a:ext cx="458667" cy="3671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1" name="Freihandform 15">
                <a:extLst>
                  <a:ext uri="{FF2B5EF4-FFF2-40B4-BE49-F238E27FC236}">
                    <a16:creationId xmlns:a16="http://schemas.microsoft.com/office/drawing/2014/main" id="{C140F6B4-3247-40D9-6478-916AAF8905D6}"/>
                  </a:ext>
                </a:extLst>
              </p:cNvPr>
              <p:cNvSpPr/>
              <p:nvPr/>
            </p:nvSpPr>
            <p:spPr>
              <a:xfrm flipV="1">
                <a:off x="1957464" y="2955698"/>
                <a:ext cx="458667" cy="370463"/>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2" name="Freihandform 12">
                <a:extLst>
                  <a:ext uri="{FF2B5EF4-FFF2-40B4-BE49-F238E27FC236}">
                    <a16:creationId xmlns:a16="http://schemas.microsoft.com/office/drawing/2014/main" id="{F3B32DDF-FC2F-EFB1-DAE7-D5B0476627AE}"/>
                  </a:ext>
                </a:extLst>
              </p:cNvPr>
              <p:cNvSpPr/>
              <p:nvPr/>
            </p:nvSpPr>
            <p:spPr>
              <a:xfrm>
                <a:off x="2415514" y="2589204"/>
                <a:ext cx="458667" cy="3671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3" name="Freihandform 15">
                <a:extLst>
                  <a:ext uri="{FF2B5EF4-FFF2-40B4-BE49-F238E27FC236}">
                    <a16:creationId xmlns:a16="http://schemas.microsoft.com/office/drawing/2014/main" id="{FBEBB06D-DAAE-E6A3-EBDA-6ADF24CB0B20}"/>
                  </a:ext>
                </a:extLst>
              </p:cNvPr>
              <p:cNvSpPr/>
              <p:nvPr/>
            </p:nvSpPr>
            <p:spPr>
              <a:xfrm flipV="1">
                <a:off x="2871373" y="2950061"/>
                <a:ext cx="458667" cy="370463"/>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4" name="Freihandform 12">
                <a:extLst>
                  <a:ext uri="{FF2B5EF4-FFF2-40B4-BE49-F238E27FC236}">
                    <a16:creationId xmlns:a16="http://schemas.microsoft.com/office/drawing/2014/main" id="{EF59A0C8-ADF3-2F1F-D4DF-17BF70ACEA8E}"/>
                  </a:ext>
                </a:extLst>
              </p:cNvPr>
              <p:cNvSpPr/>
              <p:nvPr/>
            </p:nvSpPr>
            <p:spPr>
              <a:xfrm>
                <a:off x="3329552" y="2586104"/>
                <a:ext cx="458667" cy="3671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5" name="Freihandform 15">
                <a:extLst>
                  <a:ext uri="{FF2B5EF4-FFF2-40B4-BE49-F238E27FC236}">
                    <a16:creationId xmlns:a16="http://schemas.microsoft.com/office/drawing/2014/main" id="{0B20D84C-3AF8-04F3-7453-CB272BF66EE6}"/>
                  </a:ext>
                </a:extLst>
              </p:cNvPr>
              <p:cNvSpPr/>
              <p:nvPr/>
            </p:nvSpPr>
            <p:spPr>
              <a:xfrm flipV="1">
                <a:off x="3785413" y="2946948"/>
                <a:ext cx="458668" cy="3704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67" name="Textfeld 1066">
              <a:extLst>
                <a:ext uri="{FF2B5EF4-FFF2-40B4-BE49-F238E27FC236}">
                  <a16:creationId xmlns:a16="http://schemas.microsoft.com/office/drawing/2014/main" id="{3B3ACAFF-A3B4-B9F3-6FED-374ED399746D}"/>
                </a:ext>
              </a:extLst>
            </p:cNvPr>
            <p:cNvSpPr txBox="1"/>
            <p:nvPr/>
          </p:nvSpPr>
          <p:spPr>
            <a:xfrm>
              <a:off x="3119051" y="1696652"/>
              <a:ext cx="5228821" cy="655386"/>
            </a:xfrm>
            <a:prstGeom prst="rect">
              <a:avLst/>
            </a:prstGeom>
            <a:noFill/>
          </p:spPr>
          <p:txBody>
            <a:bodyPr wrap="square">
              <a:spAutoFit/>
            </a:bodyPr>
            <a:lstStyle/>
            <a:p>
              <a:pPr marL="233983" lvl="1" indent="0">
                <a:buNone/>
                <a:defRPr/>
              </a:pPr>
              <a:r>
                <a:rPr lang="de-DE" sz="1600" dirty="0" err="1">
                  <a:solidFill>
                    <a:srgbClr val="0070C0"/>
                  </a:solidFill>
                  <a:latin typeface="Calibri" panose="020F0502020204030204" pitchFamily="34" charset="0"/>
                </a:rPr>
                <a:t>û</a:t>
              </a:r>
              <a:r>
                <a:rPr lang="de-DE" sz="1600" baseline="-25000" dirty="0" err="1">
                  <a:solidFill>
                    <a:srgbClr val="0070C0"/>
                  </a:solidFill>
                  <a:latin typeface="Calibri" panose="020F0502020204030204" pitchFamily="34" charset="0"/>
                </a:rPr>
                <a:t>mod</a:t>
              </a:r>
              <a:r>
                <a:rPr lang="de-DE" sz="1600" dirty="0">
                  <a:solidFill>
                    <a:srgbClr val="0070C0"/>
                  </a:solidFill>
                  <a:latin typeface="Calibri" panose="020F0502020204030204" pitchFamily="34" charset="0"/>
                </a:rPr>
                <a:t> * cos(</a:t>
              </a:r>
              <a:r>
                <a:rPr lang="de-DE" sz="1600" dirty="0" err="1">
                  <a:solidFill>
                    <a:srgbClr val="0070C0"/>
                  </a:solidFill>
                  <a:latin typeface="Symbol" panose="05050102010706020507" pitchFamily="18" charset="2"/>
                </a:rPr>
                <a:t>w</a:t>
              </a:r>
              <a:r>
                <a:rPr lang="de-DE" sz="1600" baseline="-25000" dirty="0" err="1">
                  <a:solidFill>
                    <a:srgbClr val="0070C0"/>
                  </a:solidFill>
                  <a:latin typeface="Calibri" panose="020F0502020204030204" pitchFamily="34" charset="0"/>
                </a:rPr>
                <a:t>mod</a:t>
              </a:r>
              <a:r>
                <a:rPr lang="de-DE" sz="1600" dirty="0" err="1">
                  <a:solidFill>
                    <a:srgbClr val="0070C0"/>
                  </a:solidFill>
                  <a:latin typeface="Calibri" panose="020F0502020204030204" pitchFamily="34" charset="0"/>
                </a:rPr>
                <a:t>t</a:t>
              </a:r>
              <a:r>
                <a:rPr lang="de-DE" sz="1600" dirty="0">
                  <a:solidFill>
                    <a:srgbClr val="0070C0"/>
                  </a:solidFill>
                  <a:latin typeface="Calibri" panose="020F0502020204030204" pitchFamily="34" charset="0"/>
                </a:rPr>
                <a:t>)</a:t>
              </a:r>
            </a:p>
          </p:txBody>
        </p:sp>
      </p:grpSp>
      <p:grpSp>
        <p:nvGrpSpPr>
          <p:cNvPr id="1076" name="Gruppieren 1075">
            <a:extLst>
              <a:ext uri="{FF2B5EF4-FFF2-40B4-BE49-F238E27FC236}">
                <a16:creationId xmlns:a16="http://schemas.microsoft.com/office/drawing/2014/main" id="{84E85B2C-DB5E-49B7-50AE-003806980C4C}"/>
              </a:ext>
            </a:extLst>
          </p:cNvPr>
          <p:cNvGrpSpPr/>
          <p:nvPr/>
        </p:nvGrpSpPr>
        <p:grpSpPr>
          <a:xfrm>
            <a:off x="7309446" y="1663590"/>
            <a:ext cx="3205725" cy="1166577"/>
            <a:chOff x="6960043" y="2931210"/>
            <a:chExt cx="2438086" cy="875141"/>
          </a:xfrm>
        </p:grpSpPr>
        <p:grpSp>
          <p:nvGrpSpPr>
            <p:cNvPr id="1077" name="Gruppieren 1076">
              <a:extLst>
                <a:ext uri="{FF2B5EF4-FFF2-40B4-BE49-F238E27FC236}">
                  <a16:creationId xmlns:a16="http://schemas.microsoft.com/office/drawing/2014/main" id="{9B91A1DF-DA29-D904-4CEA-AFFCEF23A917}"/>
                </a:ext>
              </a:extLst>
            </p:cNvPr>
            <p:cNvGrpSpPr/>
            <p:nvPr/>
          </p:nvGrpSpPr>
          <p:grpSpPr>
            <a:xfrm>
              <a:off x="7184088" y="2935034"/>
              <a:ext cx="2214041" cy="871317"/>
              <a:chOff x="3672409" y="1637388"/>
              <a:chExt cx="2214041" cy="871317"/>
            </a:xfrm>
          </p:grpSpPr>
          <p:cxnSp>
            <p:nvCxnSpPr>
              <p:cNvPr id="1079" name="Gerade Verbindung mit Pfeil 1078">
                <a:extLst>
                  <a:ext uri="{FF2B5EF4-FFF2-40B4-BE49-F238E27FC236}">
                    <a16:creationId xmlns:a16="http://schemas.microsoft.com/office/drawing/2014/main" id="{56C0B6D9-EDCC-B155-D124-DDA41B3405DE}"/>
                  </a:ext>
                </a:extLst>
              </p:cNvPr>
              <p:cNvCxnSpPr/>
              <p:nvPr/>
            </p:nvCxnSpPr>
            <p:spPr>
              <a:xfrm flipV="1">
                <a:off x="3672409" y="249411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0" name="Gerader Verbinder 1079">
                <a:extLst>
                  <a:ext uri="{FF2B5EF4-FFF2-40B4-BE49-F238E27FC236}">
                    <a16:creationId xmlns:a16="http://schemas.microsoft.com/office/drawing/2014/main" id="{29986C6C-0D1B-91D2-DC49-AE0E793FA9EF}"/>
                  </a:ext>
                </a:extLst>
              </p:cNvPr>
              <p:cNvCxnSpPr/>
              <p:nvPr/>
            </p:nvCxnSpPr>
            <p:spPr>
              <a:xfrm>
                <a:off x="4908536" y="1916522"/>
                <a:ext cx="0" cy="5921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1" name="Gerader Verbinder 1080">
                <a:extLst>
                  <a:ext uri="{FF2B5EF4-FFF2-40B4-BE49-F238E27FC236}">
                    <a16:creationId xmlns:a16="http://schemas.microsoft.com/office/drawing/2014/main" id="{48425F7E-C020-0EFE-BA96-2F9A0B364CB3}"/>
                  </a:ext>
                </a:extLst>
              </p:cNvPr>
              <p:cNvCxnSpPr/>
              <p:nvPr/>
            </p:nvCxnSpPr>
            <p:spPr>
              <a:xfrm>
                <a:off x="3785621" y="2212613"/>
                <a:ext cx="0" cy="28534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82" name="Gerader Verbinder 1081">
                <a:extLst>
                  <a:ext uri="{FF2B5EF4-FFF2-40B4-BE49-F238E27FC236}">
                    <a16:creationId xmlns:a16="http://schemas.microsoft.com/office/drawing/2014/main" id="{55DA4CCF-953F-797E-E7FF-1B2B56F77EDD}"/>
                  </a:ext>
                </a:extLst>
              </p:cNvPr>
              <p:cNvCxnSpPr/>
              <p:nvPr/>
            </p:nvCxnSpPr>
            <p:spPr>
              <a:xfrm>
                <a:off x="4796359" y="221928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3" name="Gerade Verbindung mit Pfeil 1082">
                <a:extLst>
                  <a:ext uri="{FF2B5EF4-FFF2-40B4-BE49-F238E27FC236}">
                    <a16:creationId xmlns:a16="http://schemas.microsoft.com/office/drawing/2014/main" id="{885D8B93-BFB5-BD82-2554-F38091B27404}"/>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4" name="Gerader Verbinder 1083">
                <a:extLst>
                  <a:ext uri="{FF2B5EF4-FFF2-40B4-BE49-F238E27FC236}">
                    <a16:creationId xmlns:a16="http://schemas.microsoft.com/office/drawing/2014/main" id="{B093F3C1-1D20-B113-D1C3-EA693110EB95}"/>
                  </a:ext>
                </a:extLst>
              </p:cNvPr>
              <p:cNvCxnSpPr/>
              <p:nvPr/>
            </p:nvCxnSpPr>
            <p:spPr>
              <a:xfrm>
                <a:off x="5018428" y="221928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085" name="Textfeld 1084">
                <a:extLst>
                  <a:ext uri="{FF2B5EF4-FFF2-40B4-BE49-F238E27FC236}">
                    <a16:creationId xmlns:a16="http://schemas.microsoft.com/office/drawing/2014/main" id="{88A2F7B4-12C5-1B72-57CC-C4E182D19CA1}"/>
                  </a:ext>
                </a:extLst>
              </p:cNvPr>
              <p:cNvSpPr txBox="1"/>
              <p:nvPr/>
            </p:nvSpPr>
            <p:spPr>
              <a:xfrm>
                <a:off x="4789871" y="1637388"/>
                <a:ext cx="251389" cy="277065"/>
              </a:xfrm>
              <a:prstGeom prst="rect">
                <a:avLst/>
              </a:prstGeom>
              <a:noFill/>
            </p:spPr>
            <p:txBody>
              <a:bodyPr wrap="none" rtlCol="0">
                <a:spAutoFit/>
              </a:bodyPr>
              <a:lstStyle/>
              <a:p>
                <a:pPr algn="ctr"/>
                <a:r>
                  <a:rPr lang="de-DE" dirty="0" err="1">
                    <a:solidFill>
                      <a:srgbClr val="FF0000"/>
                    </a:solidFill>
                  </a:rPr>
                  <a:t>f</a:t>
                </a:r>
                <a:r>
                  <a:rPr lang="de-DE" baseline="-25000" dirty="0" err="1">
                    <a:solidFill>
                      <a:srgbClr val="FF0000"/>
                    </a:solidFill>
                  </a:rPr>
                  <a:t>T</a:t>
                </a:r>
                <a:endParaRPr lang="de-DE" baseline="-25000" dirty="0">
                  <a:solidFill>
                    <a:srgbClr val="FF0000"/>
                  </a:solidFill>
                </a:endParaRPr>
              </a:p>
            </p:txBody>
          </p:sp>
          <p:sp>
            <p:nvSpPr>
              <p:cNvPr id="1086" name="Textfeld 1085">
                <a:extLst>
                  <a:ext uri="{FF2B5EF4-FFF2-40B4-BE49-F238E27FC236}">
                    <a16:creationId xmlns:a16="http://schemas.microsoft.com/office/drawing/2014/main" id="{5A34206D-D29E-5D04-ADE7-3E280567B08C}"/>
                  </a:ext>
                </a:extLst>
              </p:cNvPr>
              <p:cNvSpPr txBox="1"/>
              <p:nvPr/>
            </p:nvSpPr>
            <p:spPr>
              <a:xfrm>
                <a:off x="3684848" y="1988559"/>
                <a:ext cx="411098" cy="277065"/>
              </a:xfrm>
              <a:prstGeom prst="rect">
                <a:avLst/>
              </a:prstGeom>
              <a:noFill/>
            </p:spPr>
            <p:txBody>
              <a:bodyPr wrap="none" rtlCol="0">
                <a:spAutoFit/>
              </a:bodyPr>
              <a:lstStyle/>
              <a:p>
                <a:pPr algn="ctr"/>
                <a:r>
                  <a:rPr lang="de-DE" dirty="0" err="1">
                    <a:solidFill>
                      <a:srgbClr val="0070C0"/>
                    </a:solidFill>
                  </a:rPr>
                  <a:t>f</a:t>
                </a:r>
                <a:r>
                  <a:rPr lang="de-DE" baseline="-25000" dirty="0" err="1">
                    <a:solidFill>
                      <a:srgbClr val="0070C0"/>
                    </a:solidFill>
                  </a:rPr>
                  <a:t>mod</a:t>
                </a:r>
                <a:endParaRPr lang="de-DE" baseline="-25000" dirty="0">
                  <a:solidFill>
                    <a:srgbClr val="0070C0"/>
                  </a:solidFill>
                </a:endParaRPr>
              </a:p>
            </p:txBody>
          </p:sp>
          <p:sp>
            <p:nvSpPr>
              <p:cNvPr id="1087" name="Textfeld 1086">
                <a:extLst>
                  <a:ext uri="{FF2B5EF4-FFF2-40B4-BE49-F238E27FC236}">
                    <a16:creationId xmlns:a16="http://schemas.microsoft.com/office/drawing/2014/main" id="{2CAEE937-0BFB-9A67-7658-C05801B06C0B}"/>
                  </a:ext>
                </a:extLst>
              </p:cNvPr>
              <p:cNvSpPr txBox="1"/>
              <p:nvPr/>
            </p:nvSpPr>
            <p:spPr>
              <a:xfrm>
                <a:off x="4940944" y="1988246"/>
                <a:ext cx="690283" cy="277065"/>
              </a:xfrm>
              <a:prstGeom prst="rect">
                <a:avLst/>
              </a:prstGeom>
              <a:noFill/>
            </p:spPr>
            <p:txBody>
              <a:bodyPr wrap="none" rtlCol="0">
                <a:spAutoFit/>
              </a:bodyPr>
              <a:lstStyle/>
              <a:p>
                <a:pPr algn="ctr"/>
                <a:r>
                  <a:rPr lang="de-DE" dirty="0" err="1">
                    <a:solidFill>
                      <a:srgbClr val="00B050"/>
                    </a:solidFill>
                  </a:rPr>
                  <a:t>f</a:t>
                </a:r>
                <a:r>
                  <a:rPr lang="de-DE" baseline="-25000" dirty="0" err="1">
                    <a:solidFill>
                      <a:srgbClr val="00B050"/>
                    </a:solidFill>
                  </a:rPr>
                  <a:t>T</a:t>
                </a:r>
                <a:r>
                  <a:rPr lang="de-DE" dirty="0">
                    <a:solidFill>
                      <a:srgbClr val="00B050"/>
                    </a:solidFill>
                  </a:rPr>
                  <a:t> + </a:t>
                </a:r>
                <a:r>
                  <a:rPr lang="de-DE" dirty="0" err="1">
                    <a:solidFill>
                      <a:srgbClr val="00B050"/>
                    </a:solidFill>
                  </a:rPr>
                  <a:t>f</a:t>
                </a:r>
                <a:r>
                  <a:rPr lang="de-DE" baseline="-25000" dirty="0" err="1">
                    <a:solidFill>
                      <a:srgbClr val="00B050"/>
                    </a:solidFill>
                  </a:rPr>
                  <a:t>mod</a:t>
                </a:r>
                <a:endParaRPr lang="de-DE" baseline="-25000" dirty="0">
                  <a:solidFill>
                    <a:srgbClr val="00B050"/>
                  </a:solidFill>
                </a:endParaRPr>
              </a:p>
            </p:txBody>
          </p:sp>
          <p:sp>
            <p:nvSpPr>
              <p:cNvPr id="1088" name="Textfeld 1087">
                <a:extLst>
                  <a:ext uri="{FF2B5EF4-FFF2-40B4-BE49-F238E27FC236}">
                    <a16:creationId xmlns:a16="http://schemas.microsoft.com/office/drawing/2014/main" id="{F78608E1-8F7B-1668-5610-CA90F03A6871}"/>
                  </a:ext>
                </a:extLst>
              </p:cNvPr>
              <p:cNvSpPr txBox="1"/>
              <p:nvPr/>
            </p:nvSpPr>
            <p:spPr>
              <a:xfrm>
                <a:off x="4174567" y="1988245"/>
                <a:ext cx="656146" cy="277065"/>
              </a:xfrm>
              <a:prstGeom prst="rect">
                <a:avLst/>
              </a:prstGeom>
              <a:noFill/>
            </p:spPr>
            <p:txBody>
              <a:bodyPr wrap="none" rtlCol="0">
                <a:spAutoFit/>
              </a:bodyPr>
              <a:lstStyle/>
              <a:p>
                <a:pPr algn="ctr"/>
                <a:r>
                  <a:rPr lang="de-DE" dirty="0" err="1">
                    <a:solidFill>
                      <a:srgbClr val="00B050"/>
                    </a:solidFill>
                  </a:rPr>
                  <a:t>f</a:t>
                </a:r>
                <a:r>
                  <a:rPr lang="de-DE" baseline="-25000" dirty="0" err="1">
                    <a:solidFill>
                      <a:srgbClr val="00B050"/>
                    </a:solidFill>
                  </a:rPr>
                  <a:t>T</a:t>
                </a:r>
                <a:r>
                  <a:rPr lang="de-DE" dirty="0">
                    <a:solidFill>
                      <a:srgbClr val="00B050"/>
                    </a:solidFill>
                  </a:rPr>
                  <a:t> - </a:t>
                </a:r>
                <a:r>
                  <a:rPr lang="de-DE" dirty="0" err="1">
                    <a:solidFill>
                      <a:srgbClr val="00B050"/>
                    </a:solidFill>
                  </a:rPr>
                  <a:t>f</a:t>
                </a:r>
                <a:r>
                  <a:rPr lang="de-DE" baseline="-25000" dirty="0" err="1">
                    <a:solidFill>
                      <a:srgbClr val="00B050"/>
                    </a:solidFill>
                  </a:rPr>
                  <a:t>mod</a:t>
                </a:r>
                <a:endParaRPr lang="de-DE" baseline="-25000" dirty="0">
                  <a:solidFill>
                    <a:srgbClr val="00B050"/>
                  </a:solidFill>
                </a:endParaRPr>
              </a:p>
            </p:txBody>
          </p:sp>
        </p:grpSp>
        <p:sp>
          <p:nvSpPr>
            <p:cNvPr id="1078" name="Textfeld 1077">
              <a:extLst>
                <a:ext uri="{FF2B5EF4-FFF2-40B4-BE49-F238E27FC236}">
                  <a16:creationId xmlns:a16="http://schemas.microsoft.com/office/drawing/2014/main" id="{6370E36E-DF12-272D-63D8-C22DDC995356}"/>
                </a:ext>
              </a:extLst>
            </p:cNvPr>
            <p:cNvSpPr txBox="1"/>
            <p:nvPr/>
          </p:nvSpPr>
          <p:spPr>
            <a:xfrm>
              <a:off x="6960043" y="2931210"/>
              <a:ext cx="332142" cy="369332"/>
            </a:xfrm>
            <a:prstGeom prst="rect">
              <a:avLst/>
            </a:prstGeom>
            <a:noFill/>
          </p:spPr>
          <p:txBody>
            <a:bodyPr wrap="none" rtlCol="0">
              <a:spAutoFit/>
            </a:bodyPr>
            <a:lstStyle/>
            <a:p>
              <a:r>
                <a:rPr lang="de-DE" dirty="0"/>
                <a:t>U</a:t>
              </a:r>
              <a:endParaRPr lang="de-DE" dirty="0">
                <a:latin typeface="Symbol" panose="05050102010706020507" pitchFamily="18" charset="2"/>
              </a:endParaRPr>
            </a:p>
          </p:txBody>
        </p:sp>
      </p:grpSp>
      <p:grpSp>
        <p:nvGrpSpPr>
          <p:cNvPr id="1089" name="Gruppieren 1088">
            <a:extLst>
              <a:ext uri="{FF2B5EF4-FFF2-40B4-BE49-F238E27FC236}">
                <a16:creationId xmlns:a16="http://schemas.microsoft.com/office/drawing/2014/main" id="{80AD6F83-FB40-3A63-1B55-33760FC34EAE}"/>
              </a:ext>
            </a:extLst>
          </p:cNvPr>
          <p:cNvGrpSpPr/>
          <p:nvPr/>
        </p:nvGrpSpPr>
        <p:grpSpPr>
          <a:xfrm>
            <a:off x="7309446" y="3065159"/>
            <a:ext cx="3205725" cy="1705196"/>
            <a:chOff x="7335936" y="3665513"/>
            <a:chExt cx="3205725" cy="1705196"/>
          </a:xfrm>
        </p:grpSpPr>
        <p:sp>
          <p:nvSpPr>
            <p:cNvPr id="1090" name="Flussdiagramm: Manuelle Eingabe 1089">
              <a:extLst>
                <a:ext uri="{FF2B5EF4-FFF2-40B4-BE49-F238E27FC236}">
                  <a16:creationId xmlns:a16="http://schemas.microsoft.com/office/drawing/2014/main" id="{3231C7D0-B9AF-A29A-C08D-587C5EE789A6}"/>
                </a:ext>
              </a:extLst>
            </p:cNvPr>
            <p:cNvSpPr/>
            <p:nvPr/>
          </p:nvSpPr>
          <p:spPr>
            <a:xfrm flipH="1">
              <a:off x="7710698" y="4437389"/>
              <a:ext cx="309701" cy="294365"/>
            </a:xfrm>
            <a:prstGeom prst="flowChartManualInp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1" name="Flussdiagramm: Manuelle Eingabe 1090">
              <a:extLst>
                <a:ext uri="{FF2B5EF4-FFF2-40B4-BE49-F238E27FC236}">
                  <a16:creationId xmlns:a16="http://schemas.microsoft.com/office/drawing/2014/main" id="{ED8C75BF-0DF8-95CA-E69A-4FBF52A3AA72}"/>
                </a:ext>
              </a:extLst>
            </p:cNvPr>
            <p:cNvSpPr/>
            <p:nvPr/>
          </p:nvSpPr>
          <p:spPr>
            <a:xfrm flipH="1">
              <a:off x="9330416" y="4432073"/>
              <a:ext cx="309701" cy="294365"/>
            </a:xfrm>
            <a:prstGeom prst="flowChartManualInp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2" name="Flussdiagramm: Manuelle Eingabe 1091">
              <a:extLst>
                <a:ext uri="{FF2B5EF4-FFF2-40B4-BE49-F238E27FC236}">
                  <a16:creationId xmlns:a16="http://schemas.microsoft.com/office/drawing/2014/main" id="{8EA2C53B-6157-5D75-BFAD-4F25954F80F0}"/>
                </a:ext>
              </a:extLst>
            </p:cNvPr>
            <p:cNvSpPr/>
            <p:nvPr/>
          </p:nvSpPr>
          <p:spPr>
            <a:xfrm>
              <a:off x="8873463" y="4434934"/>
              <a:ext cx="314760" cy="294365"/>
            </a:xfrm>
            <a:prstGeom prst="flowChartManualInput">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93" name="Gruppieren 1092">
              <a:extLst>
                <a:ext uri="{FF2B5EF4-FFF2-40B4-BE49-F238E27FC236}">
                  <a16:creationId xmlns:a16="http://schemas.microsoft.com/office/drawing/2014/main" id="{6AE7AE2B-F3E2-10B9-F6FB-3AFDAB8270FC}"/>
                </a:ext>
              </a:extLst>
            </p:cNvPr>
            <p:cNvGrpSpPr/>
            <p:nvPr/>
          </p:nvGrpSpPr>
          <p:grpSpPr>
            <a:xfrm>
              <a:off x="7335936" y="3665513"/>
              <a:ext cx="3205725" cy="1705196"/>
              <a:chOff x="7394942" y="2313144"/>
              <a:chExt cx="2438086" cy="1376236"/>
            </a:xfrm>
          </p:grpSpPr>
          <p:grpSp>
            <p:nvGrpSpPr>
              <p:cNvPr id="1094" name="Gruppieren 1093">
                <a:extLst>
                  <a:ext uri="{FF2B5EF4-FFF2-40B4-BE49-F238E27FC236}">
                    <a16:creationId xmlns:a16="http://schemas.microsoft.com/office/drawing/2014/main" id="{B796BB63-4401-034B-AD60-ECD82AB92B78}"/>
                  </a:ext>
                </a:extLst>
              </p:cNvPr>
              <p:cNvGrpSpPr/>
              <p:nvPr/>
            </p:nvGrpSpPr>
            <p:grpSpPr>
              <a:xfrm>
                <a:off x="7394942" y="2313144"/>
                <a:ext cx="2438086" cy="875141"/>
                <a:chOff x="6960043" y="2931210"/>
                <a:chExt cx="2438086" cy="875141"/>
              </a:xfrm>
            </p:grpSpPr>
            <p:grpSp>
              <p:nvGrpSpPr>
                <p:cNvPr id="1097" name="Gruppieren 1096">
                  <a:extLst>
                    <a:ext uri="{FF2B5EF4-FFF2-40B4-BE49-F238E27FC236}">
                      <a16:creationId xmlns:a16="http://schemas.microsoft.com/office/drawing/2014/main" id="{E01096C9-638E-C1E7-2196-99E690737282}"/>
                    </a:ext>
                  </a:extLst>
                </p:cNvPr>
                <p:cNvGrpSpPr/>
                <p:nvPr/>
              </p:nvGrpSpPr>
              <p:grpSpPr>
                <a:xfrm>
                  <a:off x="7184088" y="3034859"/>
                  <a:ext cx="2214041" cy="771492"/>
                  <a:chOff x="3672409" y="1737213"/>
                  <a:chExt cx="2214041" cy="771492"/>
                </a:xfrm>
              </p:grpSpPr>
              <p:cxnSp>
                <p:nvCxnSpPr>
                  <p:cNvPr id="1099" name="Gerader Verbinder 1098">
                    <a:extLst>
                      <a:ext uri="{FF2B5EF4-FFF2-40B4-BE49-F238E27FC236}">
                        <a16:creationId xmlns:a16="http://schemas.microsoft.com/office/drawing/2014/main" id="{4F1FD2B8-4CE5-47C2-5625-CC4D6F653FD3}"/>
                      </a:ext>
                    </a:extLst>
                  </p:cNvPr>
                  <p:cNvCxnSpPr/>
                  <p:nvPr/>
                </p:nvCxnSpPr>
                <p:spPr>
                  <a:xfrm>
                    <a:off x="4908536" y="1916522"/>
                    <a:ext cx="0" cy="592183"/>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00" name="Gerade Verbindung mit Pfeil 1099">
                    <a:extLst>
                      <a:ext uri="{FF2B5EF4-FFF2-40B4-BE49-F238E27FC236}">
                        <a16:creationId xmlns:a16="http://schemas.microsoft.com/office/drawing/2014/main" id="{A6E9D69A-C988-5A93-895C-5D515452EB9F}"/>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1" name="Textfeld 1100">
                    <a:extLst>
                      <a:ext uri="{FF2B5EF4-FFF2-40B4-BE49-F238E27FC236}">
                        <a16:creationId xmlns:a16="http://schemas.microsoft.com/office/drawing/2014/main" id="{58EFB9C7-B24F-24AE-6CB8-97954E1A98AB}"/>
                      </a:ext>
                    </a:extLst>
                  </p:cNvPr>
                  <p:cNvSpPr txBox="1"/>
                  <p:nvPr/>
                </p:nvSpPr>
                <p:spPr>
                  <a:xfrm>
                    <a:off x="4944167" y="1842254"/>
                    <a:ext cx="769283" cy="422283"/>
                  </a:xfrm>
                  <a:prstGeom prst="rect">
                    <a:avLst/>
                  </a:prstGeom>
                  <a:noFill/>
                </p:spPr>
                <p:txBody>
                  <a:bodyPr wrap="none" rtlCol="0">
                    <a:spAutoFit/>
                  </a:bodyPr>
                  <a:lstStyle/>
                  <a:p>
                    <a:pPr algn="ctr"/>
                    <a:r>
                      <a:rPr lang="de-DE" sz="1400" dirty="0">
                        <a:solidFill>
                          <a:srgbClr val="00B050"/>
                        </a:solidFill>
                      </a:rPr>
                      <a:t>Oberes</a:t>
                    </a:r>
                  </a:p>
                  <a:p>
                    <a:pPr algn="ctr"/>
                    <a:r>
                      <a:rPr lang="de-DE" sz="1400" dirty="0">
                        <a:solidFill>
                          <a:srgbClr val="00B050"/>
                        </a:solidFill>
                      </a:rPr>
                      <a:t>Seitenband</a:t>
                    </a:r>
                    <a:endParaRPr lang="de-DE" sz="1400" baseline="-25000" dirty="0">
                      <a:solidFill>
                        <a:srgbClr val="00B050"/>
                      </a:solidFill>
                    </a:endParaRPr>
                  </a:p>
                </p:txBody>
              </p:sp>
              <p:cxnSp>
                <p:nvCxnSpPr>
                  <p:cNvPr id="1102" name="Gerade Verbindung mit Pfeil 1101">
                    <a:extLst>
                      <a:ext uri="{FF2B5EF4-FFF2-40B4-BE49-F238E27FC236}">
                        <a16:creationId xmlns:a16="http://schemas.microsoft.com/office/drawing/2014/main" id="{950F8077-DF2C-441B-3DBC-33430F58DD5C}"/>
                      </a:ext>
                    </a:extLst>
                  </p:cNvPr>
                  <p:cNvCxnSpPr/>
                  <p:nvPr/>
                </p:nvCxnSpPr>
                <p:spPr>
                  <a:xfrm flipV="1">
                    <a:off x="3672409" y="249411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98" name="Textfeld 1097">
                  <a:extLst>
                    <a:ext uri="{FF2B5EF4-FFF2-40B4-BE49-F238E27FC236}">
                      <a16:creationId xmlns:a16="http://schemas.microsoft.com/office/drawing/2014/main" id="{3DC2F1F8-72F1-E7D7-FC8C-21C8AFC3C21C}"/>
                    </a:ext>
                  </a:extLst>
                </p:cNvPr>
                <p:cNvSpPr txBox="1"/>
                <p:nvPr/>
              </p:nvSpPr>
              <p:spPr>
                <a:xfrm>
                  <a:off x="6960043" y="2931210"/>
                  <a:ext cx="332142" cy="369332"/>
                </a:xfrm>
                <a:prstGeom prst="rect">
                  <a:avLst/>
                </a:prstGeom>
                <a:noFill/>
              </p:spPr>
              <p:txBody>
                <a:bodyPr wrap="none" rtlCol="0">
                  <a:spAutoFit/>
                </a:bodyPr>
                <a:lstStyle/>
                <a:p>
                  <a:r>
                    <a:rPr lang="de-DE" dirty="0"/>
                    <a:t>U</a:t>
                  </a:r>
                  <a:endParaRPr lang="de-DE" dirty="0">
                    <a:latin typeface="Symbol" panose="05050102010706020507" pitchFamily="18" charset="2"/>
                  </a:endParaRPr>
                </a:p>
              </p:txBody>
            </p:sp>
          </p:grpSp>
          <p:sp>
            <p:nvSpPr>
              <p:cNvPr id="1095" name="Geschweifte Klammer rechts 1094">
                <a:extLst>
                  <a:ext uri="{FF2B5EF4-FFF2-40B4-BE49-F238E27FC236}">
                    <a16:creationId xmlns:a16="http://schemas.microsoft.com/office/drawing/2014/main" id="{A74FBBDB-FDC5-A609-8D21-BBB2C03E1049}"/>
                  </a:ext>
                </a:extLst>
              </p:cNvPr>
              <p:cNvSpPr/>
              <p:nvPr/>
            </p:nvSpPr>
            <p:spPr>
              <a:xfrm rot="5400000">
                <a:off x="8599278" y="3214866"/>
                <a:ext cx="170733" cy="22206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6" name="Textfeld 1095">
                <a:extLst>
                  <a:ext uri="{FF2B5EF4-FFF2-40B4-BE49-F238E27FC236}">
                    <a16:creationId xmlns:a16="http://schemas.microsoft.com/office/drawing/2014/main" id="{3228CE58-F983-04DC-F76F-344F6338F754}"/>
                  </a:ext>
                </a:extLst>
              </p:cNvPr>
              <p:cNvSpPr txBox="1"/>
              <p:nvPr/>
            </p:nvSpPr>
            <p:spPr>
              <a:xfrm>
                <a:off x="8584260" y="3391298"/>
                <a:ext cx="406221" cy="298082"/>
              </a:xfrm>
              <a:prstGeom prst="rect">
                <a:avLst/>
              </a:prstGeom>
              <a:noFill/>
            </p:spPr>
            <p:txBody>
              <a:bodyPr wrap="none" rtlCol="0">
                <a:spAutoFit/>
              </a:bodyPr>
              <a:lstStyle/>
              <a:p>
                <a:pPr algn="ctr"/>
                <a:r>
                  <a:rPr lang="de-DE" dirty="0"/>
                  <a:t>B</a:t>
                </a:r>
                <a:r>
                  <a:rPr lang="de-DE" baseline="-25000" dirty="0"/>
                  <a:t>SSB</a:t>
                </a:r>
              </a:p>
            </p:txBody>
          </p:sp>
        </p:grpSp>
      </p:grpSp>
      <p:sp>
        <p:nvSpPr>
          <p:cNvPr id="1103" name="Textfeld 1102">
            <a:extLst>
              <a:ext uri="{FF2B5EF4-FFF2-40B4-BE49-F238E27FC236}">
                <a16:creationId xmlns:a16="http://schemas.microsoft.com/office/drawing/2014/main" id="{513A56BA-C0AD-DD6E-7E7C-72C33397F798}"/>
              </a:ext>
            </a:extLst>
          </p:cNvPr>
          <p:cNvSpPr txBox="1"/>
          <p:nvPr/>
        </p:nvSpPr>
        <p:spPr>
          <a:xfrm>
            <a:off x="8227106" y="3323731"/>
            <a:ext cx="1011494" cy="523220"/>
          </a:xfrm>
          <a:prstGeom prst="rect">
            <a:avLst/>
          </a:prstGeom>
          <a:noFill/>
        </p:spPr>
        <p:txBody>
          <a:bodyPr wrap="none" rtlCol="0">
            <a:spAutoFit/>
          </a:bodyPr>
          <a:lstStyle/>
          <a:p>
            <a:pPr algn="ctr"/>
            <a:r>
              <a:rPr lang="de-DE" sz="1400" dirty="0">
                <a:solidFill>
                  <a:srgbClr val="00B050"/>
                </a:solidFill>
              </a:rPr>
              <a:t>Unteres</a:t>
            </a:r>
          </a:p>
          <a:p>
            <a:pPr algn="ctr"/>
            <a:r>
              <a:rPr lang="de-DE" sz="1400" dirty="0">
                <a:solidFill>
                  <a:srgbClr val="00B050"/>
                </a:solidFill>
              </a:rPr>
              <a:t>Seitenband</a:t>
            </a:r>
            <a:endParaRPr lang="de-DE" sz="1400" baseline="-25000" dirty="0">
              <a:solidFill>
                <a:srgbClr val="00B050"/>
              </a:solidFill>
            </a:endParaRPr>
          </a:p>
        </p:txBody>
      </p:sp>
      <p:sp>
        <p:nvSpPr>
          <p:cNvPr id="1104" name="Geschweifte Klammer rechts 1103">
            <a:extLst>
              <a:ext uri="{FF2B5EF4-FFF2-40B4-BE49-F238E27FC236}">
                <a16:creationId xmlns:a16="http://schemas.microsoft.com/office/drawing/2014/main" id="{630585F2-E6AA-6505-A539-D1047F5D28BA}"/>
              </a:ext>
            </a:extLst>
          </p:cNvPr>
          <p:cNvSpPr/>
          <p:nvPr/>
        </p:nvSpPr>
        <p:spPr>
          <a:xfrm rot="5400000">
            <a:off x="9099747" y="4498527"/>
            <a:ext cx="261105" cy="766654"/>
          </a:xfrm>
          <a:prstGeom prst="rightBrace">
            <a:avLst>
              <a:gd name="adj1" fmla="val 8333"/>
              <a:gd name="adj2" fmla="val 7421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05" name="Textfeld 1104">
            <a:extLst>
              <a:ext uri="{FF2B5EF4-FFF2-40B4-BE49-F238E27FC236}">
                <a16:creationId xmlns:a16="http://schemas.microsoft.com/office/drawing/2014/main" id="{A0D6C77B-919F-93CE-0968-0706EEEE8098}"/>
              </a:ext>
            </a:extLst>
          </p:cNvPr>
          <p:cNvSpPr txBox="1"/>
          <p:nvPr/>
        </p:nvSpPr>
        <p:spPr>
          <a:xfrm>
            <a:off x="8810322" y="5012406"/>
            <a:ext cx="528671" cy="369332"/>
          </a:xfrm>
          <a:prstGeom prst="rect">
            <a:avLst/>
          </a:prstGeom>
          <a:noFill/>
        </p:spPr>
        <p:txBody>
          <a:bodyPr wrap="none" rtlCol="0">
            <a:spAutoFit/>
          </a:bodyPr>
          <a:lstStyle/>
          <a:p>
            <a:pPr algn="ctr"/>
            <a:r>
              <a:rPr lang="de-DE" dirty="0"/>
              <a:t>B</a:t>
            </a:r>
            <a:r>
              <a:rPr lang="de-DE" baseline="-25000" dirty="0"/>
              <a:t>AM</a:t>
            </a:r>
          </a:p>
        </p:txBody>
      </p:sp>
      <p:sp>
        <p:nvSpPr>
          <p:cNvPr id="1106" name="Textfeld 1105">
            <a:extLst>
              <a:ext uri="{FF2B5EF4-FFF2-40B4-BE49-F238E27FC236}">
                <a16:creationId xmlns:a16="http://schemas.microsoft.com/office/drawing/2014/main" id="{E306927B-FC76-5857-6904-58EC9E7F44D4}"/>
              </a:ext>
            </a:extLst>
          </p:cNvPr>
          <p:cNvSpPr txBox="1"/>
          <p:nvPr/>
        </p:nvSpPr>
        <p:spPr>
          <a:xfrm>
            <a:off x="7315449" y="4133155"/>
            <a:ext cx="1198085" cy="276999"/>
          </a:xfrm>
          <a:prstGeom prst="rect">
            <a:avLst/>
          </a:prstGeom>
          <a:noFill/>
        </p:spPr>
        <p:txBody>
          <a:bodyPr wrap="none" rtlCol="0">
            <a:spAutoFit/>
          </a:bodyPr>
          <a:lstStyle/>
          <a:p>
            <a:pPr algn="ctr"/>
            <a:r>
              <a:rPr lang="de-DE" sz="1200" dirty="0">
                <a:solidFill>
                  <a:srgbClr val="0070C0"/>
                </a:solidFill>
              </a:rPr>
              <a:t>ca. 0.3 – 2.7 kHz</a:t>
            </a:r>
            <a:endParaRPr lang="de-DE" sz="1200" baseline="-25000" dirty="0">
              <a:solidFill>
                <a:srgbClr val="0070C0"/>
              </a:solidFill>
            </a:endParaRPr>
          </a:p>
        </p:txBody>
      </p:sp>
      <mc:AlternateContent xmlns:mc="http://schemas.openxmlformats.org/markup-compatibility/2006" xmlns:a14="http://schemas.microsoft.com/office/drawing/2010/main">
        <mc:Choice Requires="a14">
          <p:sp>
            <p:nvSpPr>
              <p:cNvPr id="1107" name="Textfeld 1106">
                <a:extLst>
                  <a:ext uri="{FF2B5EF4-FFF2-40B4-BE49-F238E27FC236}">
                    <a16:creationId xmlns:a16="http://schemas.microsoft.com/office/drawing/2014/main" id="{5BD67DF5-9EB4-AC85-37E9-FAA201F61A11}"/>
                  </a:ext>
                </a:extLst>
              </p:cNvPr>
              <p:cNvSpPr txBox="1"/>
              <p:nvPr/>
            </p:nvSpPr>
            <p:spPr>
              <a:xfrm>
                <a:off x="278367" y="2348071"/>
                <a:ext cx="6813510" cy="1544334"/>
              </a:xfrm>
              <a:prstGeom prst="rect">
                <a:avLst/>
              </a:prstGeom>
              <a:noFill/>
            </p:spPr>
            <p:txBody>
              <a:bodyPr wrap="square" rtlCol="0">
                <a:spAutoFit/>
              </a:bodyPr>
              <a:lstStyle/>
              <a:p>
                <a14:m>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𝑢</m:t>
                        </m:r>
                      </m:e>
                      <m:sub>
                        <m:r>
                          <a:rPr lang="de-DE" sz="1600" b="0" i="1" smtClean="0">
                            <a:latin typeface="Cambria Math" panose="02040503050406030204" pitchFamily="18" charset="0"/>
                          </a:rPr>
                          <m:t>𝐴𝑀</m:t>
                        </m:r>
                      </m:sub>
                    </m:sSub>
                    <m:d>
                      <m:dPr>
                        <m:ctrlPr>
                          <a:rPr lang="de-DE" sz="1600" i="1" smtClean="0">
                            <a:latin typeface="Cambria Math" panose="02040503050406030204" pitchFamily="18" charset="0"/>
                          </a:rPr>
                        </m:ctrlPr>
                      </m:dPr>
                      <m:e>
                        <m:r>
                          <a:rPr lang="de-DE" sz="1600" b="0" i="1" smtClean="0">
                            <a:latin typeface="Cambria Math" panose="02040503050406030204" pitchFamily="18" charset="0"/>
                          </a:rPr>
                          <m:t>𝑡</m:t>
                        </m:r>
                      </m:e>
                    </m:d>
                    <m:r>
                      <a:rPr lang="de-DE" sz="1600" b="0" i="1" smtClean="0">
                        <a:latin typeface="Cambria Math" panose="02040503050406030204" pitchFamily="18" charset="0"/>
                      </a:rPr>
                      <m:t>=</m:t>
                    </m:r>
                    <m:d>
                      <m:dPr>
                        <m:ctrlPr>
                          <a:rPr lang="de-DE" sz="1600" b="0" i="1" smtClean="0">
                            <a:latin typeface="Cambria Math" panose="02040503050406030204" pitchFamily="18" charset="0"/>
                          </a:rPr>
                        </m:ctrlPr>
                      </m:dPr>
                      <m:e>
                        <m:sSub>
                          <m:sSubPr>
                            <m:ctrlPr>
                              <a:rPr lang="de-DE" sz="1600" i="1" smtClean="0">
                                <a:solidFill>
                                  <a:srgbClr val="FF0000"/>
                                </a:solidFill>
                                <a:latin typeface="Cambria Math" panose="02040503050406030204" pitchFamily="18" charset="0"/>
                              </a:rPr>
                            </m:ctrlPr>
                          </m:sSubPr>
                          <m:e>
                            <m:r>
                              <a:rPr lang="de-DE" sz="1600" i="1">
                                <a:solidFill>
                                  <a:srgbClr val="FF0000"/>
                                </a:solidFill>
                                <a:latin typeface="Cambria Math" panose="02040503050406030204" pitchFamily="18" charset="0"/>
                              </a:rPr>
                              <m:t>û</m:t>
                            </m:r>
                          </m:e>
                          <m:sub>
                            <m:r>
                              <a:rPr lang="de-DE" sz="1600" i="1">
                                <a:solidFill>
                                  <a:srgbClr val="FF0000"/>
                                </a:solidFill>
                                <a:latin typeface="Cambria Math" panose="02040503050406030204" pitchFamily="18" charset="0"/>
                              </a:rPr>
                              <m:t>𝑇</m:t>
                            </m:r>
                          </m:sub>
                        </m:sSub>
                        <m:r>
                          <a:rPr lang="de-DE" sz="1600" b="0" i="1" smtClean="0">
                            <a:latin typeface="Cambria Math" panose="02040503050406030204" pitchFamily="18" charset="0"/>
                          </a:rPr>
                          <m:t>+</m:t>
                        </m:r>
                        <m:sSub>
                          <m:sSubPr>
                            <m:ctrlPr>
                              <a:rPr lang="de-DE" sz="1600" i="1" smtClean="0">
                                <a:solidFill>
                                  <a:srgbClr val="0070C0"/>
                                </a:solidFill>
                                <a:latin typeface="Cambria Math" panose="02040503050406030204" pitchFamily="18" charset="0"/>
                                <a:ea typeface="Cambria Math" panose="02040503050406030204" pitchFamily="18" charset="0"/>
                              </a:rPr>
                            </m:ctrlPr>
                          </m:sSubPr>
                          <m:e>
                            <m:r>
                              <a:rPr lang="de-DE" sz="1600" i="1">
                                <a:solidFill>
                                  <a:srgbClr val="0070C0"/>
                                </a:solidFill>
                                <a:latin typeface="Cambria Math" panose="02040503050406030204" pitchFamily="18" charset="0"/>
                                <a:ea typeface="Cambria Math" panose="02040503050406030204" pitchFamily="18" charset="0"/>
                              </a:rPr>
                              <m:t>û</m:t>
                            </m:r>
                          </m:e>
                          <m:sub>
                            <m:r>
                              <a:rPr lang="de-DE" sz="1600" b="0" i="1" smtClean="0">
                                <a:solidFill>
                                  <a:srgbClr val="0070C0"/>
                                </a:solidFill>
                                <a:latin typeface="Cambria Math" panose="02040503050406030204" pitchFamily="18" charset="0"/>
                                <a:ea typeface="Cambria Math" panose="02040503050406030204" pitchFamily="18" charset="0"/>
                              </a:rPr>
                              <m:t>𝑚𝑜𝑑</m:t>
                            </m:r>
                          </m:sub>
                        </m:sSub>
                        <m:r>
                          <a:rPr lang="de-DE" sz="1600" i="1">
                            <a:solidFill>
                              <a:srgbClr val="0070C0"/>
                            </a:solidFill>
                            <a:latin typeface="Cambria Math" panose="02040503050406030204" pitchFamily="18" charset="0"/>
                            <a:ea typeface="Cambria Math" panose="02040503050406030204" pitchFamily="18" charset="0"/>
                          </a:rPr>
                          <m:t>∙</m:t>
                        </m:r>
                        <m:func>
                          <m:funcPr>
                            <m:ctrlPr>
                              <a:rPr lang="de-DE" sz="1600" i="1">
                                <a:solidFill>
                                  <a:srgbClr val="0070C0"/>
                                </a:solidFill>
                                <a:latin typeface="Cambria Math" panose="02040503050406030204" pitchFamily="18" charset="0"/>
                                <a:ea typeface="Cambria Math" panose="02040503050406030204" pitchFamily="18" charset="0"/>
                              </a:rPr>
                            </m:ctrlPr>
                          </m:funcPr>
                          <m:fName>
                            <m:r>
                              <m:rPr>
                                <m:sty m:val="p"/>
                              </m:rPr>
                              <a:rPr lang="de-DE" sz="1600">
                                <a:solidFill>
                                  <a:srgbClr val="0070C0"/>
                                </a:solidFill>
                                <a:latin typeface="Cambria Math" panose="02040503050406030204" pitchFamily="18" charset="0"/>
                                <a:ea typeface="Cambria Math" panose="02040503050406030204" pitchFamily="18" charset="0"/>
                              </a:rPr>
                              <m:t>cos</m:t>
                            </m:r>
                          </m:fName>
                          <m:e>
                            <m:d>
                              <m:dPr>
                                <m:ctrlPr>
                                  <a:rPr lang="de-DE" sz="1600" i="1">
                                    <a:solidFill>
                                      <a:srgbClr val="0070C0"/>
                                    </a:solidFill>
                                    <a:latin typeface="Cambria Math" panose="02040503050406030204" pitchFamily="18" charset="0"/>
                                    <a:ea typeface="Cambria Math" panose="02040503050406030204" pitchFamily="18" charset="0"/>
                                  </a:rPr>
                                </m:ctrlPr>
                              </m:dPr>
                              <m:e>
                                <m:sSub>
                                  <m:sSubPr>
                                    <m:ctrlPr>
                                      <a:rPr lang="de-DE" sz="1600" i="1">
                                        <a:solidFill>
                                          <a:srgbClr val="0070C0"/>
                                        </a:solidFill>
                                        <a:latin typeface="Cambria Math" panose="02040503050406030204" pitchFamily="18" charset="0"/>
                                        <a:ea typeface="Cambria Math" panose="02040503050406030204" pitchFamily="18" charset="0"/>
                                      </a:rPr>
                                    </m:ctrlPr>
                                  </m:sSubPr>
                                  <m:e>
                                    <m:r>
                                      <a:rPr lang="de-DE" sz="1600" i="1">
                                        <a:solidFill>
                                          <a:srgbClr val="0070C0"/>
                                        </a:solidFill>
                                        <a:latin typeface="Cambria Math" panose="02040503050406030204" pitchFamily="18" charset="0"/>
                                        <a:ea typeface="Cambria Math" panose="02040503050406030204" pitchFamily="18" charset="0"/>
                                      </a:rPr>
                                      <m:t>𝜔</m:t>
                                    </m:r>
                                  </m:e>
                                  <m:sub>
                                    <m:r>
                                      <a:rPr lang="de-DE" sz="1600" i="1">
                                        <a:solidFill>
                                          <a:srgbClr val="0070C0"/>
                                        </a:solidFill>
                                        <a:latin typeface="Cambria Math" panose="02040503050406030204" pitchFamily="18" charset="0"/>
                                        <a:ea typeface="Cambria Math" panose="02040503050406030204" pitchFamily="18" charset="0"/>
                                      </a:rPr>
                                      <m:t>𝑚𝑜𝑑</m:t>
                                    </m:r>
                                  </m:sub>
                                </m:sSub>
                                <m:r>
                                  <a:rPr lang="de-DE" sz="1600" i="1">
                                    <a:solidFill>
                                      <a:srgbClr val="0070C0"/>
                                    </a:solidFill>
                                    <a:latin typeface="Cambria Math" panose="02040503050406030204" pitchFamily="18" charset="0"/>
                                    <a:ea typeface="Cambria Math" panose="02040503050406030204" pitchFamily="18" charset="0"/>
                                  </a:rPr>
                                  <m:t>𝑡</m:t>
                                </m:r>
                              </m:e>
                            </m:d>
                          </m:e>
                        </m:func>
                      </m:e>
                    </m:d>
                    <m:r>
                      <a:rPr lang="de-DE" sz="1600" b="0" i="1" smtClean="0">
                        <a:latin typeface="Cambria Math" panose="02040503050406030204" pitchFamily="18" charset="0"/>
                        <a:ea typeface="Cambria Math" panose="02040503050406030204" pitchFamily="18" charset="0"/>
                      </a:rPr>
                      <m:t>∙</m:t>
                    </m:r>
                    <m:func>
                      <m:funcPr>
                        <m:ctrlPr>
                          <a:rPr lang="de-DE" sz="1600" i="1" smtClean="0">
                            <a:solidFill>
                              <a:srgbClr val="FF0000"/>
                            </a:solidFill>
                            <a:latin typeface="Cambria Math" panose="02040503050406030204" pitchFamily="18" charset="0"/>
                            <a:ea typeface="Cambria Math" panose="02040503050406030204" pitchFamily="18" charset="0"/>
                          </a:rPr>
                        </m:ctrlPr>
                      </m:funcPr>
                      <m:fName>
                        <m:r>
                          <m:rPr>
                            <m:sty m:val="p"/>
                          </m:rPr>
                          <a:rPr lang="de-DE" sz="1600">
                            <a:solidFill>
                              <a:srgbClr val="FF0000"/>
                            </a:solidFill>
                            <a:latin typeface="Cambria Math" panose="02040503050406030204" pitchFamily="18" charset="0"/>
                            <a:ea typeface="Cambria Math" panose="02040503050406030204" pitchFamily="18" charset="0"/>
                          </a:rPr>
                          <m:t>cos</m:t>
                        </m:r>
                      </m:fName>
                      <m:e>
                        <m:d>
                          <m:dPr>
                            <m:ctrlPr>
                              <a:rPr lang="de-DE" sz="1600" i="1">
                                <a:solidFill>
                                  <a:srgbClr val="FF0000"/>
                                </a:solidFill>
                                <a:latin typeface="Cambria Math" panose="02040503050406030204" pitchFamily="18" charset="0"/>
                                <a:ea typeface="Cambria Math" panose="02040503050406030204" pitchFamily="18" charset="0"/>
                              </a:rPr>
                            </m:ctrlPr>
                          </m:dPr>
                          <m:e>
                            <m:sSub>
                              <m:sSubPr>
                                <m:ctrlPr>
                                  <a:rPr lang="de-DE" sz="1600" i="1">
                                    <a:solidFill>
                                      <a:srgbClr val="FF0000"/>
                                    </a:solidFill>
                                    <a:latin typeface="Cambria Math" panose="02040503050406030204" pitchFamily="18" charset="0"/>
                                    <a:ea typeface="Cambria Math" panose="02040503050406030204" pitchFamily="18" charset="0"/>
                                  </a:rPr>
                                </m:ctrlPr>
                              </m:sSubPr>
                              <m:e>
                                <m:r>
                                  <a:rPr lang="de-DE" sz="1600" i="1">
                                    <a:solidFill>
                                      <a:srgbClr val="FF0000"/>
                                    </a:solidFill>
                                    <a:latin typeface="Cambria Math" panose="02040503050406030204" pitchFamily="18" charset="0"/>
                                    <a:ea typeface="Cambria Math" panose="02040503050406030204" pitchFamily="18" charset="0"/>
                                  </a:rPr>
                                  <m:t>𝜔</m:t>
                                </m:r>
                              </m:e>
                              <m:sub>
                                <m:r>
                                  <a:rPr lang="de-DE" sz="1600" b="0" i="1" smtClean="0">
                                    <a:solidFill>
                                      <a:srgbClr val="FF0000"/>
                                    </a:solidFill>
                                    <a:latin typeface="Cambria Math" panose="02040503050406030204" pitchFamily="18" charset="0"/>
                                    <a:ea typeface="Cambria Math" panose="02040503050406030204" pitchFamily="18" charset="0"/>
                                  </a:rPr>
                                  <m:t>𝑇</m:t>
                                </m:r>
                              </m:sub>
                            </m:sSub>
                            <m:r>
                              <a:rPr lang="de-DE" sz="1600" i="1">
                                <a:solidFill>
                                  <a:srgbClr val="FF0000"/>
                                </a:solidFill>
                                <a:latin typeface="Cambria Math" panose="02040503050406030204" pitchFamily="18" charset="0"/>
                                <a:ea typeface="Cambria Math" panose="02040503050406030204" pitchFamily="18" charset="0"/>
                              </a:rPr>
                              <m:t>𝑡</m:t>
                            </m:r>
                          </m:e>
                        </m:d>
                      </m:e>
                    </m:func>
                  </m:oMath>
                </a14:m>
                <a:r>
                  <a:rPr lang="de-DE" sz="1600" dirty="0"/>
                  <a:t>			</a:t>
                </a:r>
                <a14:m>
                  <m:oMath xmlns:m="http://schemas.openxmlformats.org/officeDocument/2006/math">
                    <m:sSub>
                      <m:sSubPr>
                        <m:ctrlPr>
                          <a:rPr lang="de-DE" sz="1600" i="1">
                            <a:solidFill>
                              <a:srgbClr val="0070C0"/>
                            </a:solidFill>
                            <a:latin typeface="Cambria Math" panose="02040503050406030204" pitchFamily="18" charset="0"/>
                            <a:ea typeface="Cambria Math" panose="02040503050406030204" pitchFamily="18" charset="0"/>
                          </a:rPr>
                        </m:ctrlPr>
                      </m:sSubPr>
                      <m:e>
                        <m:r>
                          <a:rPr lang="de-DE" sz="1600" i="1">
                            <a:solidFill>
                              <a:srgbClr val="0070C0"/>
                            </a:solidFill>
                            <a:latin typeface="Cambria Math" panose="02040503050406030204" pitchFamily="18" charset="0"/>
                            <a:ea typeface="Cambria Math" panose="02040503050406030204" pitchFamily="18" charset="0"/>
                          </a:rPr>
                          <m:t>𝜔</m:t>
                        </m:r>
                      </m:e>
                      <m:sub>
                        <m:r>
                          <a:rPr lang="de-DE" sz="1600" i="1">
                            <a:solidFill>
                              <a:srgbClr val="0070C0"/>
                            </a:solidFill>
                            <a:latin typeface="Cambria Math" panose="02040503050406030204" pitchFamily="18" charset="0"/>
                            <a:ea typeface="Cambria Math" panose="02040503050406030204" pitchFamily="18" charset="0"/>
                          </a:rPr>
                          <m:t>𝑚𝑜𝑑</m:t>
                        </m:r>
                      </m:sub>
                    </m:sSub>
                    <m:r>
                      <a:rPr lang="de-DE" sz="1600" i="1" smtClean="0">
                        <a:solidFill>
                          <a:schemeClr val="tx1"/>
                        </a:solidFill>
                        <a:latin typeface="Cambria Math" panose="02040503050406030204" pitchFamily="18" charset="0"/>
                        <a:ea typeface="Cambria Math" panose="02040503050406030204" pitchFamily="18" charset="0"/>
                      </a:rPr>
                      <m:t>≪</m:t>
                    </m:r>
                  </m:oMath>
                </a14:m>
                <a:r>
                  <a:rPr lang="de-DE" sz="1600" dirty="0">
                    <a:solidFill>
                      <a:srgbClr val="FF0000"/>
                    </a:solidFill>
                    <a:ea typeface="Cambria Math" panose="02040503050406030204" pitchFamily="18" charset="0"/>
                  </a:rPr>
                  <a:t> </a:t>
                </a:r>
                <a14:m>
                  <m:oMath xmlns:m="http://schemas.openxmlformats.org/officeDocument/2006/math">
                    <m:sSub>
                      <m:sSubPr>
                        <m:ctrlPr>
                          <a:rPr lang="de-DE" sz="1600" i="1">
                            <a:solidFill>
                              <a:srgbClr val="FF0000"/>
                            </a:solidFill>
                            <a:latin typeface="Cambria Math" panose="02040503050406030204" pitchFamily="18" charset="0"/>
                            <a:ea typeface="Cambria Math" panose="02040503050406030204" pitchFamily="18" charset="0"/>
                          </a:rPr>
                        </m:ctrlPr>
                      </m:sSubPr>
                      <m:e>
                        <m:r>
                          <a:rPr lang="de-DE" sz="1600" i="1">
                            <a:solidFill>
                              <a:srgbClr val="FF0000"/>
                            </a:solidFill>
                            <a:latin typeface="Cambria Math" panose="02040503050406030204" pitchFamily="18" charset="0"/>
                            <a:ea typeface="Cambria Math" panose="02040503050406030204" pitchFamily="18" charset="0"/>
                          </a:rPr>
                          <m:t>𝜔</m:t>
                        </m:r>
                      </m:e>
                      <m:sub>
                        <m:r>
                          <a:rPr lang="de-DE" sz="1600" i="1">
                            <a:solidFill>
                              <a:srgbClr val="FF0000"/>
                            </a:solidFill>
                            <a:latin typeface="Cambria Math" panose="02040503050406030204" pitchFamily="18" charset="0"/>
                            <a:ea typeface="Cambria Math" panose="02040503050406030204" pitchFamily="18" charset="0"/>
                          </a:rPr>
                          <m:t>𝑇</m:t>
                        </m:r>
                      </m:sub>
                    </m:sSub>
                  </m:oMath>
                </a14:m>
                <a:endParaRPr lang="de-DE" sz="1600" dirty="0"/>
              </a:p>
              <a:p>
                <a:endParaRPr lang="de-DE" sz="1600" dirty="0"/>
              </a:p>
              <a:p>
                <a:pPr/>
                <a14:m>
                  <m:oMathPara xmlns:m="http://schemas.openxmlformats.org/officeDocument/2006/math">
                    <m:oMathParaPr>
                      <m:jc m:val="left"/>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𝑢</m:t>
                          </m:r>
                        </m:e>
                        <m:sub>
                          <m:r>
                            <a:rPr lang="de-DE" sz="1600" b="0" i="1" smtClean="0">
                              <a:latin typeface="Cambria Math" panose="02040503050406030204" pitchFamily="18" charset="0"/>
                            </a:rPr>
                            <m:t>𝐴𝑀</m:t>
                          </m:r>
                        </m:sub>
                      </m:sSub>
                      <m:d>
                        <m:dPr>
                          <m:ctrlPr>
                            <a:rPr lang="de-DE" sz="1600" i="1" smtClean="0">
                              <a:latin typeface="Cambria Math" panose="02040503050406030204" pitchFamily="18" charset="0"/>
                            </a:rPr>
                          </m:ctrlPr>
                        </m:dPr>
                        <m:e>
                          <m:r>
                            <a:rPr lang="de-DE" sz="1600" b="0" i="1" smtClean="0">
                              <a:latin typeface="Cambria Math" panose="02040503050406030204" pitchFamily="18" charset="0"/>
                            </a:rPr>
                            <m:t>𝑡</m:t>
                          </m:r>
                        </m:e>
                      </m:d>
                      <m:r>
                        <a:rPr lang="de-DE" sz="1600" b="0" i="1" smtClean="0">
                          <a:latin typeface="Cambria Math" panose="02040503050406030204" pitchFamily="18" charset="0"/>
                        </a:rPr>
                        <m:t>=</m:t>
                      </m:r>
                      <m:sSub>
                        <m:sSubPr>
                          <m:ctrlPr>
                            <a:rPr lang="de-DE" sz="1600" i="1" smtClean="0">
                              <a:solidFill>
                                <a:srgbClr val="FF0000"/>
                              </a:solidFill>
                              <a:latin typeface="Cambria Math" panose="02040503050406030204" pitchFamily="18" charset="0"/>
                            </a:rPr>
                          </m:ctrlPr>
                        </m:sSubPr>
                        <m:e>
                          <m:r>
                            <a:rPr lang="de-DE" sz="1600" i="1">
                              <a:solidFill>
                                <a:srgbClr val="FF0000"/>
                              </a:solidFill>
                              <a:latin typeface="Cambria Math" panose="02040503050406030204" pitchFamily="18" charset="0"/>
                            </a:rPr>
                            <m:t>û</m:t>
                          </m:r>
                        </m:e>
                        <m:sub>
                          <m:r>
                            <a:rPr lang="de-DE" sz="1600" i="1">
                              <a:solidFill>
                                <a:srgbClr val="FF0000"/>
                              </a:solidFill>
                              <a:latin typeface="Cambria Math" panose="02040503050406030204" pitchFamily="18" charset="0"/>
                            </a:rPr>
                            <m:t>𝑇</m:t>
                          </m:r>
                        </m:sub>
                      </m:sSub>
                      <m:r>
                        <a:rPr lang="de-DE" sz="1600" i="1">
                          <a:solidFill>
                            <a:srgbClr val="FF0000"/>
                          </a:solidFill>
                          <a:latin typeface="Cambria Math" panose="02040503050406030204" pitchFamily="18" charset="0"/>
                          <a:ea typeface="Cambria Math" panose="02040503050406030204" pitchFamily="18" charset="0"/>
                        </a:rPr>
                        <m:t>∙</m:t>
                      </m:r>
                      <m:func>
                        <m:funcPr>
                          <m:ctrlPr>
                            <a:rPr lang="de-DE" sz="1600" i="1">
                              <a:solidFill>
                                <a:srgbClr val="FF0000"/>
                              </a:solidFill>
                              <a:latin typeface="Cambria Math" panose="02040503050406030204" pitchFamily="18" charset="0"/>
                              <a:ea typeface="Cambria Math" panose="02040503050406030204" pitchFamily="18" charset="0"/>
                            </a:rPr>
                          </m:ctrlPr>
                        </m:funcPr>
                        <m:fName>
                          <m:r>
                            <m:rPr>
                              <m:sty m:val="p"/>
                            </m:rPr>
                            <a:rPr lang="de-DE" sz="1600">
                              <a:solidFill>
                                <a:srgbClr val="FF0000"/>
                              </a:solidFill>
                              <a:latin typeface="Cambria Math" panose="02040503050406030204" pitchFamily="18" charset="0"/>
                              <a:ea typeface="Cambria Math" panose="02040503050406030204" pitchFamily="18" charset="0"/>
                            </a:rPr>
                            <m:t>cos</m:t>
                          </m:r>
                        </m:fName>
                        <m:e>
                          <m:d>
                            <m:dPr>
                              <m:ctrlPr>
                                <a:rPr lang="de-DE" sz="1600" i="1">
                                  <a:solidFill>
                                    <a:srgbClr val="FF0000"/>
                                  </a:solidFill>
                                  <a:latin typeface="Cambria Math" panose="02040503050406030204" pitchFamily="18" charset="0"/>
                                  <a:ea typeface="Cambria Math" panose="02040503050406030204" pitchFamily="18" charset="0"/>
                                </a:rPr>
                              </m:ctrlPr>
                            </m:dPr>
                            <m:e>
                              <m:sSub>
                                <m:sSubPr>
                                  <m:ctrlPr>
                                    <a:rPr lang="de-DE" sz="1600" i="1">
                                      <a:solidFill>
                                        <a:srgbClr val="FF0000"/>
                                      </a:solidFill>
                                      <a:latin typeface="Cambria Math" panose="02040503050406030204" pitchFamily="18" charset="0"/>
                                      <a:ea typeface="Cambria Math" panose="02040503050406030204" pitchFamily="18" charset="0"/>
                                    </a:rPr>
                                  </m:ctrlPr>
                                </m:sSubPr>
                                <m:e>
                                  <m:r>
                                    <a:rPr lang="de-DE" sz="1600" i="1">
                                      <a:solidFill>
                                        <a:srgbClr val="FF0000"/>
                                      </a:solidFill>
                                      <a:latin typeface="Cambria Math" panose="02040503050406030204" pitchFamily="18" charset="0"/>
                                      <a:ea typeface="Cambria Math" panose="02040503050406030204" pitchFamily="18" charset="0"/>
                                    </a:rPr>
                                    <m:t>𝜔</m:t>
                                  </m:r>
                                </m:e>
                                <m:sub>
                                  <m:r>
                                    <a:rPr lang="de-DE" sz="1600" i="1">
                                      <a:solidFill>
                                        <a:srgbClr val="FF0000"/>
                                      </a:solidFill>
                                      <a:latin typeface="Cambria Math" panose="02040503050406030204" pitchFamily="18" charset="0"/>
                                      <a:ea typeface="Cambria Math" panose="02040503050406030204" pitchFamily="18" charset="0"/>
                                    </a:rPr>
                                    <m:t>𝑇</m:t>
                                  </m:r>
                                </m:sub>
                              </m:sSub>
                              <m:r>
                                <a:rPr lang="de-DE" sz="1600" i="1">
                                  <a:solidFill>
                                    <a:srgbClr val="FF0000"/>
                                  </a:solidFill>
                                  <a:latin typeface="Cambria Math" panose="02040503050406030204" pitchFamily="18" charset="0"/>
                                  <a:ea typeface="Cambria Math" panose="02040503050406030204" pitchFamily="18" charset="0"/>
                                </a:rPr>
                                <m:t>𝑡</m:t>
                              </m:r>
                            </m:e>
                          </m:d>
                        </m:e>
                      </m:func>
                      <m:r>
                        <a:rPr lang="de-DE" sz="1600" i="1">
                          <a:latin typeface="Cambria Math" panose="02040503050406030204" pitchFamily="18" charset="0"/>
                        </a:rPr>
                        <m:t>+</m:t>
                      </m:r>
                      <m:sSub>
                        <m:sSubPr>
                          <m:ctrlPr>
                            <a:rPr lang="de-DE" sz="1600" i="1" smtClean="0">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û</m:t>
                          </m:r>
                        </m:e>
                        <m:sub>
                          <m:r>
                            <a:rPr lang="de-DE" sz="1600" b="0" i="1" smtClean="0">
                              <a:solidFill>
                                <a:schemeClr val="tx1"/>
                              </a:solidFill>
                              <a:latin typeface="Cambria Math" panose="02040503050406030204" pitchFamily="18" charset="0"/>
                            </a:rPr>
                            <m:t>𝑚𝑜𝑑</m:t>
                          </m:r>
                        </m:sub>
                      </m:sSub>
                      <m:r>
                        <a:rPr lang="de-DE" sz="1600" i="1">
                          <a:solidFill>
                            <a:schemeClr val="tx1"/>
                          </a:solidFill>
                          <a:latin typeface="Cambria Math" panose="02040503050406030204" pitchFamily="18" charset="0"/>
                          <a:ea typeface="Cambria Math" panose="02040503050406030204" pitchFamily="18" charset="0"/>
                        </a:rPr>
                        <m:t>∙</m:t>
                      </m:r>
                      <m:func>
                        <m:funcPr>
                          <m:ctrlPr>
                            <a:rPr lang="de-DE" sz="1600" i="1">
                              <a:solidFill>
                                <a:schemeClr val="tx1"/>
                              </a:solidFill>
                              <a:latin typeface="Cambria Math" panose="02040503050406030204" pitchFamily="18" charset="0"/>
                              <a:ea typeface="Cambria Math" panose="02040503050406030204" pitchFamily="18" charset="0"/>
                            </a:rPr>
                          </m:ctrlPr>
                        </m:funcPr>
                        <m:fName>
                          <m:r>
                            <m:rPr>
                              <m:sty m:val="p"/>
                            </m:rPr>
                            <a:rPr lang="de-DE" sz="1600">
                              <a:solidFill>
                                <a:schemeClr val="tx1"/>
                              </a:solidFill>
                              <a:latin typeface="Cambria Math" panose="02040503050406030204" pitchFamily="18" charset="0"/>
                              <a:ea typeface="Cambria Math" panose="02040503050406030204" pitchFamily="18" charset="0"/>
                            </a:rPr>
                            <m:t>cos</m:t>
                          </m:r>
                        </m:fName>
                        <m:e>
                          <m:d>
                            <m:dPr>
                              <m:ctrlPr>
                                <a:rPr lang="de-DE" sz="1600" i="1">
                                  <a:solidFill>
                                    <a:schemeClr val="tx1"/>
                                  </a:solidFill>
                                  <a:latin typeface="Cambria Math" panose="02040503050406030204" pitchFamily="18" charset="0"/>
                                  <a:ea typeface="Cambria Math" panose="02040503050406030204" pitchFamily="18" charset="0"/>
                                </a:rPr>
                              </m:ctrlPr>
                            </m:dPr>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𝜔</m:t>
                                  </m:r>
                                </m:e>
                                <m:sub>
                                  <m:r>
                                    <a:rPr lang="de-DE" sz="1600" i="1">
                                      <a:solidFill>
                                        <a:schemeClr val="tx1"/>
                                      </a:solidFill>
                                      <a:latin typeface="Cambria Math" panose="02040503050406030204" pitchFamily="18" charset="0"/>
                                      <a:ea typeface="Cambria Math" panose="02040503050406030204" pitchFamily="18" charset="0"/>
                                    </a:rPr>
                                    <m:t>𝑚𝑜𝑑</m:t>
                                  </m:r>
                                </m:sub>
                              </m:sSub>
                              <m:r>
                                <a:rPr lang="de-DE" sz="1600" i="1">
                                  <a:solidFill>
                                    <a:schemeClr val="tx1"/>
                                  </a:solidFill>
                                  <a:latin typeface="Cambria Math" panose="02040503050406030204" pitchFamily="18" charset="0"/>
                                  <a:ea typeface="Cambria Math" panose="02040503050406030204" pitchFamily="18" charset="0"/>
                                </a:rPr>
                                <m:t>𝑡</m:t>
                              </m:r>
                            </m:e>
                          </m:d>
                        </m:e>
                      </m:func>
                      <m:r>
                        <a:rPr lang="de-DE" sz="1600" i="1" smtClean="0">
                          <a:solidFill>
                            <a:schemeClr val="tx1"/>
                          </a:solidFill>
                          <a:latin typeface="Cambria Math" panose="02040503050406030204" pitchFamily="18" charset="0"/>
                          <a:ea typeface="Cambria Math" panose="02040503050406030204" pitchFamily="18" charset="0"/>
                        </a:rPr>
                        <m:t>∙</m:t>
                      </m:r>
                      <m:func>
                        <m:funcPr>
                          <m:ctrlPr>
                            <a:rPr lang="de-DE" sz="1600" i="1">
                              <a:solidFill>
                                <a:schemeClr val="tx1"/>
                              </a:solidFill>
                              <a:latin typeface="Cambria Math" panose="02040503050406030204" pitchFamily="18" charset="0"/>
                              <a:ea typeface="Cambria Math" panose="02040503050406030204" pitchFamily="18" charset="0"/>
                            </a:rPr>
                          </m:ctrlPr>
                        </m:funcPr>
                        <m:fName>
                          <m:r>
                            <m:rPr>
                              <m:sty m:val="p"/>
                            </m:rPr>
                            <a:rPr lang="de-DE" sz="1600">
                              <a:solidFill>
                                <a:schemeClr val="tx1"/>
                              </a:solidFill>
                              <a:latin typeface="Cambria Math" panose="02040503050406030204" pitchFamily="18" charset="0"/>
                              <a:ea typeface="Cambria Math" panose="02040503050406030204" pitchFamily="18" charset="0"/>
                            </a:rPr>
                            <m:t>cos</m:t>
                          </m:r>
                        </m:fName>
                        <m:e>
                          <m:d>
                            <m:dPr>
                              <m:ctrlPr>
                                <a:rPr lang="de-DE" sz="1600" i="1">
                                  <a:solidFill>
                                    <a:schemeClr val="tx1"/>
                                  </a:solidFill>
                                  <a:latin typeface="Cambria Math" panose="02040503050406030204" pitchFamily="18" charset="0"/>
                                  <a:ea typeface="Cambria Math" panose="02040503050406030204" pitchFamily="18" charset="0"/>
                                </a:rPr>
                              </m:ctrlPr>
                            </m:dPr>
                            <m:e>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𝜔</m:t>
                                  </m:r>
                                </m:e>
                                <m:sub>
                                  <m:r>
                                    <a:rPr lang="de-DE" sz="1600" b="0" i="1" smtClean="0">
                                      <a:solidFill>
                                        <a:schemeClr val="tx1"/>
                                      </a:solidFill>
                                      <a:latin typeface="Cambria Math" panose="02040503050406030204" pitchFamily="18" charset="0"/>
                                      <a:ea typeface="Cambria Math" panose="02040503050406030204" pitchFamily="18" charset="0"/>
                                    </a:rPr>
                                    <m:t>𝑇</m:t>
                                  </m:r>
                                </m:sub>
                              </m:sSub>
                              <m:r>
                                <a:rPr lang="de-DE" sz="1600" i="1">
                                  <a:solidFill>
                                    <a:schemeClr val="tx1"/>
                                  </a:solidFill>
                                  <a:latin typeface="Cambria Math" panose="02040503050406030204" pitchFamily="18" charset="0"/>
                                  <a:ea typeface="Cambria Math" panose="02040503050406030204" pitchFamily="18" charset="0"/>
                                </a:rPr>
                                <m:t>𝑡</m:t>
                              </m:r>
                            </m:e>
                          </m:d>
                        </m:e>
                      </m:func>
                    </m:oMath>
                  </m:oMathPara>
                </a14:m>
                <a:endParaRPr lang="de-DE" sz="1600" dirty="0"/>
              </a:p>
              <a:p>
                <a:endParaRPr lang="de-DE" sz="1600" dirty="0"/>
              </a:p>
              <a:p>
                <a:pPr/>
                <a14:m>
                  <m:oMathPara xmlns:m="http://schemas.openxmlformats.org/officeDocument/2006/math">
                    <m:oMathParaPr>
                      <m:jc m:val="left"/>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𝑢</m:t>
                          </m:r>
                        </m:e>
                        <m:sub>
                          <m:r>
                            <a:rPr lang="de-DE" sz="1600" b="0" i="1" smtClean="0">
                              <a:latin typeface="Cambria Math" panose="02040503050406030204" pitchFamily="18" charset="0"/>
                            </a:rPr>
                            <m:t>𝐴𝑀</m:t>
                          </m:r>
                        </m:sub>
                      </m:sSub>
                      <m:d>
                        <m:dPr>
                          <m:ctrlPr>
                            <a:rPr lang="de-DE" sz="1600" i="1" smtClean="0">
                              <a:latin typeface="Cambria Math" panose="02040503050406030204" pitchFamily="18" charset="0"/>
                            </a:rPr>
                          </m:ctrlPr>
                        </m:dPr>
                        <m:e>
                          <m:r>
                            <a:rPr lang="de-DE" sz="1600" b="0" i="1" smtClean="0">
                              <a:latin typeface="Cambria Math" panose="02040503050406030204" pitchFamily="18" charset="0"/>
                            </a:rPr>
                            <m:t>𝑡</m:t>
                          </m:r>
                        </m:e>
                      </m:d>
                      <m:r>
                        <a:rPr lang="de-DE" sz="1600" b="0" i="1" smtClean="0">
                          <a:latin typeface="Cambria Math" panose="02040503050406030204" pitchFamily="18" charset="0"/>
                        </a:rPr>
                        <m:t>=</m:t>
                      </m:r>
                      <m:sSub>
                        <m:sSubPr>
                          <m:ctrlPr>
                            <a:rPr lang="de-DE" sz="1600" i="1" smtClean="0">
                              <a:solidFill>
                                <a:srgbClr val="FF0000"/>
                              </a:solidFill>
                              <a:latin typeface="Cambria Math" panose="02040503050406030204" pitchFamily="18" charset="0"/>
                            </a:rPr>
                          </m:ctrlPr>
                        </m:sSubPr>
                        <m:e>
                          <m:r>
                            <a:rPr lang="de-DE" sz="1600" i="1">
                              <a:solidFill>
                                <a:srgbClr val="FF0000"/>
                              </a:solidFill>
                              <a:latin typeface="Cambria Math" panose="02040503050406030204" pitchFamily="18" charset="0"/>
                            </a:rPr>
                            <m:t>û</m:t>
                          </m:r>
                        </m:e>
                        <m:sub>
                          <m:r>
                            <a:rPr lang="de-DE" sz="1600" i="1">
                              <a:solidFill>
                                <a:srgbClr val="FF0000"/>
                              </a:solidFill>
                              <a:latin typeface="Cambria Math" panose="02040503050406030204" pitchFamily="18" charset="0"/>
                            </a:rPr>
                            <m:t>𝑇</m:t>
                          </m:r>
                        </m:sub>
                      </m:sSub>
                      <m:r>
                        <a:rPr lang="de-DE" sz="1600" i="1">
                          <a:solidFill>
                            <a:srgbClr val="FF0000"/>
                          </a:solidFill>
                          <a:latin typeface="Cambria Math" panose="02040503050406030204" pitchFamily="18" charset="0"/>
                          <a:ea typeface="Cambria Math" panose="02040503050406030204" pitchFamily="18" charset="0"/>
                        </a:rPr>
                        <m:t>∙</m:t>
                      </m:r>
                      <m:func>
                        <m:funcPr>
                          <m:ctrlPr>
                            <a:rPr lang="de-DE" sz="1600" i="1">
                              <a:solidFill>
                                <a:srgbClr val="FF0000"/>
                              </a:solidFill>
                              <a:latin typeface="Cambria Math" panose="02040503050406030204" pitchFamily="18" charset="0"/>
                              <a:ea typeface="Cambria Math" panose="02040503050406030204" pitchFamily="18" charset="0"/>
                            </a:rPr>
                          </m:ctrlPr>
                        </m:funcPr>
                        <m:fName>
                          <m:r>
                            <m:rPr>
                              <m:sty m:val="p"/>
                            </m:rPr>
                            <a:rPr lang="de-DE" sz="1600">
                              <a:solidFill>
                                <a:srgbClr val="FF0000"/>
                              </a:solidFill>
                              <a:latin typeface="Cambria Math" panose="02040503050406030204" pitchFamily="18" charset="0"/>
                              <a:ea typeface="Cambria Math" panose="02040503050406030204" pitchFamily="18" charset="0"/>
                            </a:rPr>
                            <m:t>cos</m:t>
                          </m:r>
                        </m:fName>
                        <m:e>
                          <m:d>
                            <m:dPr>
                              <m:ctrlPr>
                                <a:rPr lang="de-DE" sz="1600" i="1">
                                  <a:solidFill>
                                    <a:srgbClr val="FF0000"/>
                                  </a:solidFill>
                                  <a:latin typeface="Cambria Math" panose="02040503050406030204" pitchFamily="18" charset="0"/>
                                  <a:ea typeface="Cambria Math" panose="02040503050406030204" pitchFamily="18" charset="0"/>
                                </a:rPr>
                              </m:ctrlPr>
                            </m:dPr>
                            <m:e>
                              <m:sSub>
                                <m:sSubPr>
                                  <m:ctrlPr>
                                    <a:rPr lang="de-DE" sz="1600" i="1">
                                      <a:solidFill>
                                        <a:srgbClr val="FF0000"/>
                                      </a:solidFill>
                                      <a:latin typeface="Cambria Math" panose="02040503050406030204" pitchFamily="18" charset="0"/>
                                      <a:ea typeface="Cambria Math" panose="02040503050406030204" pitchFamily="18" charset="0"/>
                                    </a:rPr>
                                  </m:ctrlPr>
                                </m:sSubPr>
                                <m:e>
                                  <m:r>
                                    <a:rPr lang="de-DE" sz="1600" i="1">
                                      <a:solidFill>
                                        <a:srgbClr val="FF0000"/>
                                      </a:solidFill>
                                      <a:latin typeface="Cambria Math" panose="02040503050406030204" pitchFamily="18" charset="0"/>
                                      <a:ea typeface="Cambria Math" panose="02040503050406030204" pitchFamily="18" charset="0"/>
                                    </a:rPr>
                                    <m:t>𝜔</m:t>
                                  </m:r>
                                </m:e>
                                <m:sub>
                                  <m:r>
                                    <a:rPr lang="de-DE" sz="1600" i="1">
                                      <a:solidFill>
                                        <a:srgbClr val="FF0000"/>
                                      </a:solidFill>
                                      <a:latin typeface="Cambria Math" panose="02040503050406030204" pitchFamily="18" charset="0"/>
                                      <a:ea typeface="Cambria Math" panose="02040503050406030204" pitchFamily="18" charset="0"/>
                                    </a:rPr>
                                    <m:t>𝑇</m:t>
                                  </m:r>
                                </m:sub>
                              </m:sSub>
                              <m:r>
                                <a:rPr lang="de-DE" sz="1600" i="1">
                                  <a:solidFill>
                                    <a:srgbClr val="FF0000"/>
                                  </a:solidFill>
                                  <a:latin typeface="Cambria Math" panose="02040503050406030204" pitchFamily="18" charset="0"/>
                                  <a:ea typeface="Cambria Math" panose="02040503050406030204" pitchFamily="18" charset="0"/>
                                </a:rPr>
                                <m:t>𝑡</m:t>
                              </m:r>
                            </m:e>
                          </m:d>
                        </m:e>
                      </m:func>
                      <m:r>
                        <a:rPr lang="de-DE" sz="1600" i="1">
                          <a:latin typeface="Cambria Math" panose="02040503050406030204" pitchFamily="18" charset="0"/>
                        </a:rPr>
                        <m:t>+</m:t>
                      </m:r>
                      <m:f>
                        <m:fPr>
                          <m:ctrlPr>
                            <a:rPr lang="de-DE" sz="1600" i="1" smtClean="0">
                              <a:solidFill>
                                <a:srgbClr val="00B050"/>
                              </a:solidFill>
                              <a:latin typeface="Cambria Math" panose="02040503050406030204" pitchFamily="18" charset="0"/>
                            </a:rPr>
                          </m:ctrlPr>
                        </m:fPr>
                        <m:num>
                          <m:sSub>
                            <m:sSubPr>
                              <m:ctrlPr>
                                <a:rPr lang="de-DE" sz="1600" i="1" smtClean="0">
                                  <a:solidFill>
                                    <a:srgbClr val="00B050"/>
                                  </a:solidFill>
                                  <a:latin typeface="Cambria Math" panose="02040503050406030204" pitchFamily="18" charset="0"/>
                                </a:rPr>
                              </m:ctrlPr>
                            </m:sSubPr>
                            <m:e>
                              <m:r>
                                <a:rPr lang="de-DE" sz="1600" b="0" i="1" smtClean="0">
                                  <a:solidFill>
                                    <a:srgbClr val="00B050"/>
                                  </a:solidFill>
                                  <a:latin typeface="Cambria Math" panose="02040503050406030204" pitchFamily="18" charset="0"/>
                                </a:rPr>
                                <m:t>û</m:t>
                              </m:r>
                            </m:e>
                            <m:sub>
                              <m:r>
                                <a:rPr lang="de-DE" sz="1600" b="0" i="1" smtClean="0">
                                  <a:solidFill>
                                    <a:srgbClr val="00B050"/>
                                  </a:solidFill>
                                  <a:latin typeface="Cambria Math" panose="02040503050406030204" pitchFamily="18" charset="0"/>
                                </a:rPr>
                                <m:t>𝑚𝑜𝑑</m:t>
                              </m:r>
                            </m:sub>
                          </m:sSub>
                        </m:num>
                        <m:den>
                          <m:r>
                            <a:rPr lang="de-DE" sz="1600" b="0" i="1" smtClean="0">
                              <a:solidFill>
                                <a:srgbClr val="00B050"/>
                              </a:solidFill>
                              <a:latin typeface="Cambria Math" panose="02040503050406030204" pitchFamily="18" charset="0"/>
                            </a:rPr>
                            <m:t>2</m:t>
                          </m:r>
                        </m:den>
                      </m:f>
                      <m:r>
                        <a:rPr lang="de-DE" sz="1600" i="1">
                          <a:solidFill>
                            <a:srgbClr val="00B050"/>
                          </a:solidFill>
                          <a:latin typeface="Cambria Math" panose="02040503050406030204" pitchFamily="18" charset="0"/>
                          <a:ea typeface="Cambria Math" panose="02040503050406030204" pitchFamily="18" charset="0"/>
                        </a:rPr>
                        <m:t>∙</m:t>
                      </m:r>
                      <m:d>
                        <m:dPr>
                          <m:ctrlPr>
                            <a:rPr lang="de-DE" sz="1600" i="1" smtClean="0">
                              <a:solidFill>
                                <a:srgbClr val="00B050"/>
                              </a:solidFill>
                              <a:latin typeface="Cambria Math" panose="02040503050406030204" pitchFamily="18" charset="0"/>
                              <a:ea typeface="Cambria Math" panose="02040503050406030204" pitchFamily="18" charset="0"/>
                            </a:rPr>
                          </m:ctrlPr>
                        </m:dPr>
                        <m:e>
                          <m:func>
                            <m:funcPr>
                              <m:ctrlPr>
                                <a:rPr lang="de-DE" sz="1600" i="1">
                                  <a:solidFill>
                                    <a:srgbClr val="00B050"/>
                                  </a:solidFill>
                                  <a:latin typeface="Cambria Math" panose="02040503050406030204" pitchFamily="18" charset="0"/>
                                  <a:ea typeface="Cambria Math" panose="02040503050406030204" pitchFamily="18" charset="0"/>
                                </a:rPr>
                              </m:ctrlPr>
                            </m:funcPr>
                            <m:fName>
                              <m:r>
                                <m:rPr>
                                  <m:sty m:val="p"/>
                                </m:rPr>
                                <a:rPr lang="de-DE" sz="1600">
                                  <a:solidFill>
                                    <a:srgbClr val="00B050"/>
                                  </a:solidFill>
                                  <a:latin typeface="Cambria Math" panose="02040503050406030204" pitchFamily="18" charset="0"/>
                                  <a:ea typeface="Cambria Math" panose="02040503050406030204" pitchFamily="18" charset="0"/>
                                </a:rPr>
                                <m:t>cos</m:t>
                              </m:r>
                            </m:fName>
                            <m:e>
                              <m:d>
                                <m:dPr>
                                  <m:ctrlPr>
                                    <a:rPr lang="de-DE" sz="1600" i="1">
                                      <a:solidFill>
                                        <a:srgbClr val="00B050"/>
                                      </a:solidFill>
                                      <a:latin typeface="Cambria Math" panose="02040503050406030204" pitchFamily="18" charset="0"/>
                                      <a:ea typeface="Cambria Math" panose="02040503050406030204" pitchFamily="18" charset="0"/>
                                    </a:rPr>
                                  </m:ctrlPr>
                                </m:dPr>
                                <m:e>
                                  <m:sSub>
                                    <m:sSubPr>
                                      <m:ctrlPr>
                                        <a:rPr lang="de-DE" sz="1600" i="1">
                                          <a:solidFill>
                                            <a:srgbClr val="00B050"/>
                                          </a:solidFill>
                                          <a:latin typeface="Cambria Math" panose="02040503050406030204" pitchFamily="18" charset="0"/>
                                          <a:ea typeface="Cambria Math" panose="02040503050406030204" pitchFamily="18" charset="0"/>
                                        </a:rPr>
                                      </m:ctrlPr>
                                    </m:sSubPr>
                                    <m:e>
                                      <m:sSub>
                                        <m:sSubPr>
                                          <m:ctrlPr>
                                            <a:rPr lang="de-DE" sz="1600" i="1">
                                              <a:solidFill>
                                                <a:srgbClr val="00B050"/>
                                              </a:solidFill>
                                              <a:latin typeface="Cambria Math" panose="02040503050406030204" pitchFamily="18" charset="0"/>
                                              <a:ea typeface="Cambria Math" panose="02040503050406030204" pitchFamily="18" charset="0"/>
                                            </a:rPr>
                                          </m:ctrlPr>
                                        </m:sSubPr>
                                        <m:e>
                                          <m:r>
                                            <a:rPr lang="de-DE" sz="1600" i="1">
                                              <a:solidFill>
                                                <a:srgbClr val="00B050"/>
                                              </a:solidFill>
                                              <a:latin typeface="Cambria Math" panose="02040503050406030204" pitchFamily="18" charset="0"/>
                                              <a:ea typeface="Cambria Math" panose="02040503050406030204" pitchFamily="18" charset="0"/>
                                            </a:rPr>
                                            <m:t>𝜔</m:t>
                                          </m:r>
                                        </m:e>
                                        <m:sub>
                                          <m:r>
                                            <a:rPr lang="de-DE" sz="1600" i="1">
                                              <a:solidFill>
                                                <a:srgbClr val="00B050"/>
                                              </a:solidFill>
                                              <a:latin typeface="Cambria Math" panose="02040503050406030204" pitchFamily="18" charset="0"/>
                                              <a:ea typeface="Cambria Math" panose="02040503050406030204" pitchFamily="18" charset="0"/>
                                            </a:rPr>
                                            <m:t>𝑇</m:t>
                                          </m:r>
                                        </m:sub>
                                      </m:sSub>
                                      <m:r>
                                        <a:rPr lang="de-DE" sz="1600" i="1">
                                          <a:solidFill>
                                            <a:srgbClr val="00B050"/>
                                          </a:solidFill>
                                          <a:latin typeface="Cambria Math" panose="02040503050406030204" pitchFamily="18" charset="0"/>
                                          <a:ea typeface="Cambria Math" panose="02040503050406030204" pitchFamily="18" charset="0"/>
                                        </a:rPr>
                                        <m:t>𝑡</m:t>
                                      </m:r>
                                      <m:r>
                                        <a:rPr lang="de-DE" sz="1600" i="1">
                                          <a:solidFill>
                                            <a:srgbClr val="00B050"/>
                                          </a:solidFill>
                                          <a:latin typeface="Cambria Math" panose="02040503050406030204" pitchFamily="18" charset="0"/>
                                          <a:ea typeface="Cambria Math" panose="02040503050406030204" pitchFamily="18" charset="0"/>
                                        </a:rPr>
                                        <m:t>−</m:t>
                                      </m:r>
                                      <m:r>
                                        <a:rPr lang="de-DE" sz="1600" i="1">
                                          <a:solidFill>
                                            <a:srgbClr val="00B050"/>
                                          </a:solidFill>
                                          <a:latin typeface="Cambria Math" panose="02040503050406030204" pitchFamily="18" charset="0"/>
                                          <a:ea typeface="Cambria Math" panose="02040503050406030204" pitchFamily="18" charset="0"/>
                                        </a:rPr>
                                        <m:t>𝜔</m:t>
                                      </m:r>
                                    </m:e>
                                    <m:sub>
                                      <m:r>
                                        <a:rPr lang="de-DE" sz="1600" i="1">
                                          <a:solidFill>
                                            <a:srgbClr val="00B050"/>
                                          </a:solidFill>
                                          <a:latin typeface="Cambria Math" panose="02040503050406030204" pitchFamily="18" charset="0"/>
                                          <a:ea typeface="Cambria Math" panose="02040503050406030204" pitchFamily="18" charset="0"/>
                                        </a:rPr>
                                        <m:t>𝑚𝑜𝑑</m:t>
                                      </m:r>
                                    </m:sub>
                                  </m:sSub>
                                  <m:r>
                                    <a:rPr lang="de-DE" sz="1600" i="1">
                                      <a:solidFill>
                                        <a:srgbClr val="00B050"/>
                                      </a:solidFill>
                                      <a:latin typeface="Cambria Math" panose="02040503050406030204" pitchFamily="18" charset="0"/>
                                      <a:ea typeface="Cambria Math" panose="02040503050406030204" pitchFamily="18" charset="0"/>
                                    </a:rPr>
                                    <m:t>𝑡</m:t>
                                  </m:r>
                                </m:e>
                              </m:d>
                            </m:e>
                          </m:func>
                          <m:r>
                            <a:rPr lang="de-DE" sz="1600" i="1">
                              <a:solidFill>
                                <a:srgbClr val="00B050"/>
                              </a:solidFill>
                              <a:latin typeface="Cambria Math" panose="02040503050406030204" pitchFamily="18" charset="0"/>
                              <a:ea typeface="Cambria Math" panose="02040503050406030204" pitchFamily="18" charset="0"/>
                            </a:rPr>
                            <m:t>+</m:t>
                          </m:r>
                          <m:func>
                            <m:funcPr>
                              <m:ctrlPr>
                                <a:rPr lang="de-DE" sz="1600" i="1">
                                  <a:solidFill>
                                    <a:srgbClr val="00B050"/>
                                  </a:solidFill>
                                  <a:latin typeface="Cambria Math" panose="02040503050406030204" pitchFamily="18" charset="0"/>
                                  <a:ea typeface="Cambria Math" panose="02040503050406030204" pitchFamily="18" charset="0"/>
                                </a:rPr>
                              </m:ctrlPr>
                            </m:funcPr>
                            <m:fName>
                              <m:r>
                                <m:rPr>
                                  <m:sty m:val="p"/>
                                </m:rPr>
                                <a:rPr lang="de-DE" sz="1600">
                                  <a:solidFill>
                                    <a:srgbClr val="00B050"/>
                                  </a:solidFill>
                                  <a:latin typeface="Cambria Math" panose="02040503050406030204" pitchFamily="18" charset="0"/>
                                  <a:ea typeface="Cambria Math" panose="02040503050406030204" pitchFamily="18" charset="0"/>
                                </a:rPr>
                                <m:t>cos</m:t>
                              </m:r>
                            </m:fName>
                            <m:e>
                              <m:d>
                                <m:dPr>
                                  <m:ctrlPr>
                                    <a:rPr lang="de-DE" sz="1600" i="1">
                                      <a:solidFill>
                                        <a:srgbClr val="00B050"/>
                                      </a:solidFill>
                                      <a:latin typeface="Cambria Math" panose="02040503050406030204" pitchFamily="18" charset="0"/>
                                      <a:ea typeface="Cambria Math" panose="02040503050406030204" pitchFamily="18" charset="0"/>
                                    </a:rPr>
                                  </m:ctrlPr>
                                </m:dPr>
                                <m:e>
                                  <m:sSub>
                                    <m:sSubPr>
                                      <m:ctrlPr>
                                        <a:rPr lang="de-DE" sz="1600" i="1">
                                          <a:solidFill>
                                            <a:srgbClr val="00B050"/>
                                          </a:solidFill>
                                          <a:latin typeface="Cambria Math" panose="02040503050406030204" pitchFamily="18" charset="0"/>
                                          <a:ea typeface="Cambria Math" panose="02040503050406030204" pitchFamily="18" charset="0"/>
                                        </a:rPr>
                                      </m:ctrlPr>
                                    </m:sSubPr>
                                    <m:e>
                                      <m:r>
                                        <a:rPr lang="de-DE" sz="1600" i="1">
                                          <a:solidFill>
                                            <a:srgbClr val="00B050"/>
                                          </a:solidFill>
                                          <a:latin typeface="Cambria Math" panose="02040503050406030204" pitchFamily="18" charset="0"/>
                                          <a:ea typeface="Cambria Math" panose="02040503050406030204" pitchFamily="18" charset="0"/>
                                        </a:rPr>
                                        <m:t>𝜔</m:t>
                                      </m:r>
                                    </m:e>
                                    <m:sub>
                                      <m:r>
                                        <a:rPr lang="de-DE" sz="1600" i="1">
                                          <a:solidFill>
                                            <a:srgbClr val="00B050"/>
                                          </a:solidFill>
                                          <a:latin typeface="Cambria Math" panose="02040503050406030204" pitchFamily="18" charset="0"/>
                                          <a:ea typeface="Cambria Math" panose="02040503050406030204" pitchFamily="18" charset="0"/>
                                        </a:rPr>
                                        <m:t>𝑇</m:t>
                                      </m:r>
                                    </m:sub>
                                  </m:sSub>
                                  <m:r>
                                    <a:rPr lang="de-DE" sz="1600" i="1">
                                      <a:solidFill>
                                        <a:srgbClr val="00B050"/>
                                      </a:solidFill>
                                      <a:latin typeface="Cambria Math" panose="02040503050406030204" pitchFamily="18" charset="0"/>
                                      <a:ea typeface="Cambria Math" panose="02040503050406030204" pitchFamily="18" charset="0"/>
                                    </a:rPr>
                                    <m:t>𝑡</m:t>
                                  </m:r>
                                  <m:r>
                                    <a:rPr lang="de-DE" sz="1600" i="1">
                                      <a:solidFill>
                                        <a:srgbClr val="00B050"/>
                                      </a:solidFill>
                                      <a:latin typeface="Cambria Math" panose="02040503050406030204" pitchFamily="18" charset="0"/>
                                      <a:ea typeface="Cambria Math" panose="02040503050406030204" pitchFamily="18" charset="0"/>
                                    </a:rPr>
                                    <m:t>+</m:t>
                                  </m:r>
                                  <m:sSub>
                                    <m:sSubPr>
                                      <m:ctrlPr>
                                        <a:rPr lang="de-DE" sz="1600" i="1">
                                          <a:solidFill>
                                            <a:srgbClr val="00B050"/>
                                          </a:solidFill>
                                          <a:latin typeface="Cambria Math" panose="02040503050406030204" pitchFamily="18" charset="0"/>
                                          <a:ea typeface="Cambria Math" panose="02040503050406030204" pitchFamily="18" charset="0"/>
                                        </a:rPr>
                                      </m:ctrlPr>
                                    </m:sSubPr>
                                    <m:e>
                                      <m:r>
                                        <a:rPr lang="de-DE" sz="1600" i="1">
                                          <a:solidFill>
                                            <a:srgbClr val="00B050"/>
                                          </a:solidFill>
                                          <a:latin typeface="Cambria Math" panose="02040503050406030204" pitchFamily="18" charset="0"/>
                                          <a:ea typeface="Cambria Math" panose="02040503050406030204" pitchFamily="18" charset="0"/>
                                        </a:rPr>
                                        <m:t>𝜔</m:t>
                                      </m:r>
                                    </m:e>
                                    <m:sub>
                                      <m:r>
                                        <a:rPr lang="de-DE" sz="1600" i="1">
                                          <a:solidFill>
                                            <a:srgbClr val="00B050"/>
                                          </a:solidFill>
                                          <a:latin typeface="Cambria Math" panose="02040503050406030204" pitchFamily="18" charset="0"/>
                                          <a:ea typeface="Cambria Math" panose="02040503050406030204" pitchFamily="18" charset="0"/>
                                        </a:rPr>
                                        <m:t>𝑚𝑜𝑑</m:t>
                                      </m:r>
                                    </m:sub>
                                  </m:sSub>
                                  <m:r>
                                    <a:rPr lang="de-DE" sz="1600" i="1">
                                      <a:solidFill>
                                        <a:srgbClr val="00B050"/>
                                      </a:solidFill>
                                      <a:latin typeface="Cambria Math" panose="02040503050406030204" pitchFamily="18" charset="0"/>
                                      <a:ea typeface="Cambria Math" panose="02040503050406030204" pitchFamily="18" charset="0"/>
                                    </a:rPr>
                                    <m:t>𝑡</m:t>
                                  </m:r>
                                </m:e>
                              </m:d>
                            </m:e>
                          </m:func>
                        </m:e>
                      </m:d>
                    </m:oMath>
                  </m:oMathPara>
                </a14:m>
                <a:endParaRPr lang="de-DE" sz="1600" dirty="0"/>
              </a:p>
            </p:txBody>
          </p:sp>
        </mc:Choice>
        <mc:Fallback xmlns="">
          <p:sp>
            <p:nvSpPr>
              <p:cNvPr id="1107" name="Textfeld 1106">
                <a:extLst>
                  <a:ext uri="{FF2B5EF4-FFF2-40B4-BE49-F238E27FC236}">
                    <a16:creationId xmlns:a16="http://schemas.microsoft.com/office/drawing/2014/main" id="{5BD67DF5-9EB4-AC85-37E9-FAA201F61A11}"/>
                  </a:ext>
                </a:extLst>
              </p:cNvPr>
              <p:cNvSpPr txBox="1">
                <a:spLocks noRot="1" noChangeAspect="1" noMove="1" noResize="1" noEditPoints="1" noAdjustHandles="1" noChangeArrowheads="1" noChangeShapeType="1" noTextEdit="1"/>
              </p:cNvSpPr>
              <p:nvPr/>
            </p:nvSpPr>
            <p:spPr>
              <a:xfrm>
                <a:off x="278367" y="2348071"/>
                <a:ext cx="6813510" cy="1544334"/>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6067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p:bldP spid="1104" grpId="0" animBg="1"/>
      <p:bldP spid="1105" grpId="0"/>
      <p:bldP spid="110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Frequenzmodulation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Änderung der Trägerfrequenz im Rhythmus der NF (Modulationsfrequenz)</a:t>
            </a:r>
          </a:p>
          <a:p>
            <a:pPr>
              <a:defRPr/>
            </a:pPr>
            <a:r>
              <a:rPr lang="de-DE" b="1" dirty="0"/>
              <a:t>Lautstärkeinformation</a:t>
            </a:r>
            <a:r>
              <a:rPr lang="de-DE" dirty="0"/>
              <a:t> wird durch die Größe der </a:t>
            </a:r>
            <a:r>
              <a:rPr lang="de-DE" b="1" dirty="0"/>
              <a:t>Trägerfrequenzauslenkung</a:t>
            </a:r>
            <a:r>
              <a:rPr lang="de-DE" dirty="0"/>
              <a:t> übertragen</a:t>
            </a:r>
          </a:p>
          <a:p>
            <a:pPr>
              <a:defRPr/>
            </a:pPr>
            <a:r>
              <a:rPr lang="de-DE" dirty="0"/>
              <a:t>Die </a:t>
            </a:r>
            <a:r>
              <a:rPr lang="de-DE" b="1" dirty="0"/>
              <a:t>Trägerfrequenzauslenkung wird Hub (</a:t>
            </a:r>
            <a:r>
              <a:rPr lang="de-DE" b="1" dirty="0" err="1">
                <a:latin typeface="Symbol" panose="05050102010706020507" pitchFamily="18" charset="2"/>
              </a:rPr>
              <a:t>D</a:t>
            </a:r>
            <a:r>
              <a:rPr lang="de-DE" b="1" dirty="0" err="1"/>
              <a:t>f</a:t>
            </a:r>
            <a:r>
              <a:rPr lang="de-DE" b="1" baseline="-25000" dirty="0" err="1"/>
              <a:t>HF</a:t>
            </a:r>
            <a:r>
              <a:rPr lang="de-DE" b="1" dirty="0"/>
              <a:t>)</a:t>
            </a:r>
            <a:r>
              <a:rPr lang="de-DE" dirty="0"/>
              <a:t> genannt</a:t>
            </a:r>
          </a:p>
          <a:p>
            <a:pPr>
              <a:defRPr/>
            </a:pPr>
            <a:r>
              <a:rPr lang="de-DE" dirty="0"/>
              <a:t>Der </a:t>
            </a:r>
            <a:r>
              <a:rPr lang="de-DE" b="1" dirty="0"/>
              <a:t>typische Spitzenhub eines NBFM-Signals im 12,5kHz-Raster beträgt 2,5kHz</a:t>
            </a:r>
          </a:p>
          <a:p>
            <a:pPr>
              <a:defRPr/>
            </a:pPr>
            <a:r>
              <a:rPr lang="de-DE" dirty="0"/>
              <a:t>Modulationsindex M = </a:t>
            </a:r>
            <a:r>
              <a:rPr lang="de-DE" dirty="0" err="1">
                <a:latin typeface="Symbol" panose="05050102010706020507" pitchFamily="18" charset="2"/>
              </a:rPr>
              <a:t>D</a:t>
            </a:r>
            <a:r>
              <a:rPr lang="de-DE" dirty="0" err="1"/>
              <a:t>f</a:t>
            </a:r>
            <a:r>
              <a:rPr lang="de-DE" baseline="-25000" dirty="0" err="1"/>
              <a:t>HF</a:t>
            </a:r>
            <a:r>
              <a:rPr lang="de-DE" dirty="0"/>
              <a:t> / </a:t>
            </a:r>
            <a:r>
              <a:rPr lang="de-DE" dirty="0" err="1"/>
              <a:t>f</a:t>
            </a:r>
            <a:r>
              <a:rPr lang="de-DE" baseline="-25000" dirty="0" err="1"/>
              <a:t>NF</a:t>
            </a:r>
            <a:r>
              <a:rPr lang="de-DE" baseline="-25000" dirty="0"/>
              <a:t> </a:t>
            </a:r>
          </a:p>
          <a:p>
            <a:pPr>
              <a:defRPr/>
            </a:pPr>
            <a:endParaRPr lang="de-DE" sz="1000" baseline="-25000" dirty="0"/>
          </a:p>
          <a:p>
            <a:pPr>
              <a:defRPr/>
            </a:pPr>
            <a:r>
              <a:rPr lang="de-DE" dirty="0"/>
              <a:t>Vereinfachte Formeln für die belegte Bandbreite:</a:t>
            </a:r>
          </a:p>
          <a:p>
            <a:pPr lvl="1">
              <a:defRPr/>
            </a:pPr>
            <a:r>
              <a:rPr lang="de-DE" b="1" dirty="0"/>
              <a:t>B = 2 * </a:t>
            </a:r>
            <a:r>
              <a:rPr lang="de-DE" b="1" dirty="0" err="1">
                <a:latin typeface="Symbol" panose="05050102010706020507" pitchFamily="18" charset="2"/>
              </a:rPr>
              <a:t>D</a:t>
            </a:r>
            <a:r>
              <a:rPr lang="de-DE" b="1" dirty="0" err="1"/>
              <a:t>f</a:t>
            </a:r>
            <a:r>
              <a:rPr lang="de-DE" b="1" baseline="-25000" dirty="0" err="1"/>
              <a:t>HF</a:t>
            </a:r>
            <a:r>
              <a:rPr lang="de-DE" b="1" dirty="0"/>
              <a:t> + 2 * </a:t>
            </a:r>
            <a:r>
              <a:rPr lang="de-DE" b="1" dirty="0" err="1"/>
              <a:t>f</a:t>
            </a:r>
            <a:r>
              <a:rPr lang="de-DE" b="1" baseline="-25000" dirty="0" err="1"/>
              <a:t>NFmax</a:t>
            </a:r>
            <a:endParaRPr lang="de-DE" b="1" dirty="0"/>
          </a:p>
          <a:p>
            <a:pPr lvl="1">
              <a:defRPr/>
            </a:pPr>
            <a:endParaRPr lang="de-DE" dirty="0"/>
          </a:p>
          <a:p>
            <a:pPr lvl="1">
              <a:defRPr/>
            </a:pPr>
            <a:r>
              <a:rPr lang="de-DE" dirty="0"/>
              <a:t>B = 2 * </a:t>
            </a:r>
            <a:r>
              <a:rPr lang="de-DE" dirty="0" err="1">
                <a:latin typeface="Symbol" panose="05050102010706020507" pitchFamily="18" charset="2"/>
              </a:rPr>
              <a:t>D</a:t>
            </a:r>
            <a:r>
              <a:rPr lang="de-DE" dirty="0" err="1"/>
              <a:t>f</a:t>
            </a:r>
            <a:r>
              <a:rPr lang="de-DE" baseline="-25000" dirty="0" err="1"/>
              <a:t>HF</a:t>
            </a:r>
            <a:r>
              <a:rPr lang="de-DE" baseline="-25000" dirty="0"/>
              <a:t>        </a:t>
            </a:r>
            <a:r>
              <a:rPr lang="de-DE" dirty="0"/>
              <a:t> (für M &gt; 2)</a:t>
            </a:r>
            <a:endParaRPr lang="de-DE" baseline="-25000" dirty="0"/>
          </a:p>
          <a:p>
            <a:pPr lvl="1">
              <a:defRPr/>
            </a:pPr>
            <a:r>
              <a:rPr lang="de-DE" dirty="0"/>
              <a:t>B = 2 * </a:t>
            </a:r>
            <a:r>
              <a:rPr lang="de-DE" dirty="0" err="1"/>
              <a:t>f</a:t>
            </a:r>
            <a:r>
              <a:rPr lang="de-DE" baseline="-25000" dirty="0" err="1"/>
              <a:t>NFmax</a:t>
            </a:r>
            <a:r>
              <a:rPr lang="de-DE" dirty="0"/>
              <a:t>    (für M &lt; 0,5)</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E78B6008-0F54-DA0C-B871-40FD20D31C6B}"/>
              </a:ext>
            </a:extLst>
          </p:cNvPr>
          <p:cNvGrpSpPr/>
          <p:nvPr/>
        </p:nvGrpSpPr>
        <p:grpSpPr>
          <a:xfrm>
            <a:off x="8679975" y="1033665"/>
            <a:ext cx="2029587" cy="1824603"/>
            <a:chOff x="6912743" y="1975931"/>
            <a:chExt cx="3447069" cy="3020712"/>
          </a:xfrm>
        </p:grpSpPr>
        <p:grpSp>
          <p:nvGrpSpPr>
            <p:cNvPr id="7" name="Gruppieren 6">
              <a:extLst>
                <a:ext uri="{FF2B5EF4-FFF2-40B4-BE49-F238E27FC236}">
                  <a16:creationId xmlns:a16="http://schemas.microsoft.com/office/drawing/2014/main" id="{5503194A-8EA2-175B-1515-FC6D66C8ED0D}"/>
                </a:ext>
              </a:extLst>
            </p:cNvPr>
            <p:cNvGrpSpPr/>
            <p:nvPr/>
          </p:nvGrpSpPr>
          <p:grpSpPr>
            <a:xfrm>
              <a:off x="6912743" y="1975931"/>
              <a:ext cx="3447069" cy="1337970"/>
              <a:chOff x="6776492" y="2802634"/>
              <a:chExt cx="2621637" cy="1003717"/>
            </a:xfrm>
          </p:grpSpPr>
          <p:grpSp>
            <p:nvGrpSpPr>
              <p:cNvPr id="25" name="Gruppieren 24">
                <a:extLst>
                  <a:ext uri="{FF2B5EF4-FFF2-40B4-BE49-F238E27FC236}">
                    <a16:creationId xmlns:a16="http://schemas.microsoft.com/office/drawing/2014/main" id="{1256E7D5-227C-ECFF-9F7F-6FB7BE90B399}"/>
                  </a:ext>
                </a:extLst>
              </p:cNvPr>
              <p:cNvGrpSpPr/>
              <p:nvPr/>
            </p:nvGrpSpPr>
            <p:grpSpPr>
              <a:xfrm>
                <a:off x="7184088" y="2802634"/>
                <a:ext cx="2214041" cy="1003717"/>
                <a:chOff x="3672409" y="1504988"/>
                <a:chExt cx="2214041" cy="1003717"/>
              </a:xfrm>
            </p:grpSpPr>
            <p:cxnSp>
              <p:nvCxnSpPr>
                <p:cNvPr id="27" name="Gerade Verbindung mit Pfeil 26">
                  <a:extLst>
                    <a:ext uri="{FF2B5EF4-FFF2-40B4-BE49-F238E27FC236}">
                      <a16:creationId xmlns:a16="http://schemas.microsoft.com/office/drawing/2014/main" id="{1CB360DF-91E3-1875-3215-2A468D932274}"/>
                    </a:ext>
                  </a:extLst>
                </p:cNvPr>
                <p:cNvCxnSpPr/>
                <p:nvPr/>
              </p:nvCxnSpPr>
              <p:spPr>
                <a:xfrm flipV="1">
                  <a:off x="3672409" y="249411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E2993DAA-E90C-9C6F-7813-20474B9901F4}"/>
                    </a:ext>
                  </a:extLst>
                </p:cNvPr>
                <p:cNvCxnSpPr/>
                <p:nvPr/>
              </p:nvCxnSpPr>
              <p:spPr>
                <a:xfrm>
                  <a:off x="4908536" y="1916522"/>
                  <a:ext cx="0" cy="5921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03BBA593-9EC2-B868-7678-21FFC3A35FE0}"/>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032770B6-3CBB-C915-ACAE-41F3216B47D9}"/>
                    </a:ext>
                  </a:extLst>
                </p:cNvPr>
                <p:cNvSpPr txBox="1"/>
                <p:nvPr/>
              </p:nvSpPr>
              <p:spPr>
                <a:xfrm>
                  <a:off x="4755125" y="1504988"/>
                  <a:ext cx="320879" cy="230727"/>
                </a:xfrm>
                <a:prstGeom prst="rect">
                  <a:avLst/>
                </a:prstGeom>
                <a:noFill/>
              </p:spPr>
              <p:txBody>
                <a:bodyPr wrap="none" rtlCol="0">
                  <a:spAutoFit/>
                </a:bodyPr>
                <a:lstStyle/>
                <a:p>
                  <a:pPr algn="ctr"/>
                  <a:r>
                    <a:rPr lang="de-DE" dirty="0" err="1">
                      <a:solidFill>
                        <a:srgbClr val="FF0000"/>
                      </a:solidFill>
                    </a:rPr>
                    <a:t>f</a:t>
                  </a:r>
                  <a:r>
                    <a:rPr lang="de-DE" baseline="-25000" dirty="0" err="1">
                      <a:solidFill>
                        <a:srgbClr val="FF0000"/>
                      </a:solidFill>
                    </a:rPr>
                    <a:t>HF</a:t>
                  </a:r>
                  <a:endParaRPr lang="de-DE" baseline="-25000" dirty="0">
                    <a:solidFill>
                      <a:srgbClr val="FF0000"/>
                    </a:solidFill>
                  </a:endParaRPr>
                </a:p>
              </p:txBody>
            </p:sp>
          </p:grpSp>
          <p:sp>
            <p:nvSpPr>
              <p:cNvPr id="26" name="Textfeld 25">
                <a:extLst>
                  <a:ext uri="{FF2B5EF4-FFF2-40B4-BE49-F238E27FC236}">
                    <a16:creationId xmlns:a16="http://schemas.microsoft.com/office/drawing/2014/main" id="{13294245-AB72-90DB-89CC-8621F9220C54}"/>
                  </a:ext>
                </a:extLst>
              </p:cNvPr>
              <p:cNvSpPr txBox="1"/>
              <p:nvPr/>
            </p:nvSpPr>
            <p:spPr>
              <a:xfrm>
                <a:off x="6776492" y="2931210"/>
                <a:ext cx="332141" cy="369332"/>
              </a:xfrm>
              <a:prstGeom prst="rect">
                <a:avLst/>
              </a:prstGeom>
              <a:noFill/>
            </p:spPr>
            <p:txBody>
              <a:bodyPr wrap="none" rtlCol="0">
                <a:spAutoFit/>
              </a:bodyPr>
              <a:lstStyle/>
              <a:p>
                <a:r>
                  <a:rPr lang="de-DE" dirty="0"/>
                  <a:t>U</a:t>
                </a:r>
                <a:endParaRPr lang="de-DE" dirty="0">
                  <a:latin typeface="Symbol" panose="05050102010706020507" pitchFamily="18" charset="2"/>
                </a:endParaRPr>
              </a:p>
            </p:txBody>
          </p:sp>
        </p:grpSp>
        <p:cxnSp>
          <p:nvCxnSpPr>
            <p:cNvPr id="8" name="Gerader Verbinder 7">
              <a:extLst>
                <a:ext uri="{FF2B5EF4-FFF2-40B4-BE49-F238E27FC236}">
                  <a16:creationId xmlns:a16="http://schemas.microsoft.com/office/drawing/2014/main" id="{FACA55E2-75F0-CC8C-6FA3-9C2E1CCBB890}"/>
                </a:ext>
              </a:extLst>
            </p:cNvPr>
            <p:cNvCxnSpPr>
              <a:cxnSpLocks/>
            </p:cNvCxnSpPr>
            <p:nvPr/>
          </p:nvCxnSpPr>
          <p:spPr>
            <a:xfrm>
              <a:off x="8510091" y="2919211"/>
              <a:ext cx="1111624" cy="0"/>
            </a:xfrm>
            <a:prstGeom prst="line">
              <a:avLst/>
            </a:prstGeom>
            <a:ln w="12700">
              <a:solidFill>
                <a:srgbClr val="0070C0"/>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24701BB-2C1E-3307-0BD1-015858CD1EAB}"/>
                </a:ext>
              </a:extLst>
            </p:cNvPr>
            <p:cNvCxnSpPr/>
            <p:nvPr/>
          </p:nvCxnSpPr>
          <p:spPr>
            <a:xfrm>
              <a:off x="9621715" y="2524516"/>
              <a:ext cx="0" cy="78939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24894C9-B4D3-55AC-495C-FC93D51E95C6}"/>
                </a:ext>
              </a:extLst>
            </p:cNvPr>
            <p:cNvCxnSpPr/>
            <p:nvPr/>
          </p:nvCxnSpPr>
          <p:spPr>
            <a:xfrm>
              <a:off x="8510091" y="2524516"/>
              <a:ext cx="0" cy="78939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271F8AF1-71A9-A4B2-1A0B-96C380854E29}"/>
                </a:ext>
              </a:extLst>
            </p:cNvPr>
            <p:cNvGrpSpPr/>
            <p:nvPr/>
          </p:nvGrpSpPr>
          <p:grpSpPr>
            <a:xfrm rot="5400000">
              <a:off x="8277684" y="3652616"/>
              <a:ext cx="1576432" cy="1111621"/>
              <a:chOff x="2428361" y="2404435"/>
              <a:chExt cx="1385554" cy="461582"/>
            </a:xfrm>
          </p:grpSpPr>
          <p:sp>
            <p:nvSpPr>
              <p:cNvPr id="21" name="Freihandform 12">
                <a:extLst>
                  <a:ext uri="{FF2B5EF4-FFF2-40B4-BE49-F238E27FC236}">
                    <a16:creationId xmlns:a16="http://schemas.microsoft.com/office/drawing/2014/main" id="{2BF1D0AC-22FD-A0BD-B125-1A122293DB2C}"/>
                  </a:ext>
                </a:extLst>
              </p:cNvPr>
              <p:cNvSpPr/>
              <p:nvPr/>
            </p:nvSpPr>
            <p:spPr>
              <a:xfrm>
                <a:off x="2428361" y="2406355"/>
                <a:ext cx="458667" cy="22832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15">
                <a:extLst>
                  <a:ext uri="{FF2B5EF4-FFF2-40B4-BE49-F238E27FC236}">
                    <a16:creationId xmlns:a16="http://schemas.microsoft.com/office/drawing/2014/main" id="{BA86046F-FF32-DACE-0ECD-247CB5E2F54E}"/>
                  </a:ext>
                </a:extLst>
              </p:cNvPr>
              <p:cNvSpPr/>
              <p:nvPr/>
            </p:nvSpPr>
            <p:spPr>
              <a:xfrm flipV="1">
                <a:off x="2890644" y="2635618"/>
                <a:ext cx="458667" cy="23039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12">
                <a:extLst>
                  <a:ext uri="{FF2B5EF4-FFF2-40B4-BE49-F238E27FC236}">
                    <a16:creationId xmlns:a16="http://schemas.microsoft.com/office/drawing/2014/main" id="{A2FC2259-1A68-96C3-5118-D11CE1E447DB}"/>
                  </a:ext>
                </a:extLst>
              </p:cNvPr>
              <p:cNvSpPr/>
              <p:nvPr/>
            </p:nvSpPr>
            <p:spPr>
              <a:xfrm>
                <a:off x="3355248" y="2404435"/>
                <a:ext cx="458667" cy="22832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Textfeld 15">
              <a:extLst>
                <a:ext uri="{FF2B5EF4-FFF2-40B4-BE49-F238E27FC236}">
                  <a16:creationId xmlns:a16="http://schemas.microsoft.com/office/drawing/2014/main" id="{A5B4CE27-CF9A-D36D-FA03-EDA31F01F8A9}"/>
                </a:ext>
              </a:extLst>
            </p:cNvPr>
            <p:cNvSpPr txBox="1"/>
            <p:nvPr/>
          </p:nvSpPr>
          <p:spPr>
            <a:xfrm>
              <a:off x="8965094" y="3905342"/>
              <a:ext cx="425117" cy="369331"/>
            </a:xfrm>
            <a:prstGeom prst="rect">
              <a:avLst/>
            </a:prstGeom>
            <a:noFill/>
          </p:spPr>
          <p:txBody>
            <a:bodyPr wrap="none" rtlCol="0">
              <a:spAutoFit/>
            </a:bodyPr>
            <a:lstStyle/>
            <a:p>
              <a:pPr algn="ctr"/>
              <a:r>
                <a:rPr lang="de-DE" dirty="0" err="1">
                  <a:solidFill>
                    <a:srgbClr val="0070C0"/>
                  </a:solidFill>
                </a:rPr>
                <a:t>f</a:t>
              </a:r>
              <a:r>
                <a:rPr lang="de-DE" baseline="-25000" dirty="0" err="1">
                  <a:solidFill>
                    <a:srgbClr val="0070C0"/>
                  </a:solidFill>
                </a:rPr>
                <a:t>NF</a:t>
              </a:r>
              <a:endParaRPr lang="de-DE" baseline="-25000" dirty="0">
                <a:solidFill>
                  <a:srgbClr val="0070C0"/>
                </a:solidFill>
              </a:endParaRPr>
            </a:p>
          </p:txBody>
        </p:sp>
        <p:sp>
          <p:nvSpPr>
            <p:cNvPr id="17" name="Geschweifte Klammer rechts 16">
              <a:extLst>
                <a:ext uri="{FF2B5EF4-FFF2-40B4-BE49-F238E27FC236}">
                  <a16:creationId xmlns:a16="http://schemas.microsoft.com/office/drawing/2014/main" id="{1130C57C-103A-CC93-E1E6-67DDBDD480BC}"/>
                </a:ext>
              </a:extLst>
            </p:cNvPr>
            <p:cNvSpPr/>
            <p:nvPr/>
          </p:nvSpPr>
          <p:spPr>
            <a:xfrm rot="5400000">
              <a:off x="8673230" y="3191518"/>
              <a:ext cx="242064" cy="55485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Textfeld 17">
              <a:extLst>
                <a:ext uri="{FF2B5EF4-FFF2-40B4-BE49-F238E27FC236}">
                  <a16:creationId xmlns:a16="http://schemas.microsoft.com/office/drawing/2014/main" id="{046FE94F-1514-68E3-C5E0-FB41AB4E6B12}"/>
                </a:ext>
              </a:extLst>
            </p:cNvPr>
            <p:cNvSpPr txBox="1"/>
            <p:nvPr/>
          </p:nvSpPr>
          <p:spPr>
            <a:xfrm>
              <a:off x="8501224" y="3390813"/>
              <a:ext cx="572593" cy="369332"/>
            </a:xfrm>
            <a:prstGeom prst="rect">
              <a:avLst/>
            </a:prstGeom>
            <a:noFill/>
          </p:spPr>
          <p:txBody>
            <a:bodyPr wrap="none" rtlCol="0">
              <a:spAutoFit/>
            </a:bodyPr>
            <a:lstStyle/>
            <a:p>
              <a:pPr algn="ctr"/>
              <a:r>
                <a:rPr lang="de-DE" dirty="0"/>
                <a:t>Hub</a:t>
              </a:r>
              <a:endParaRPr lang="de-DE" baseline="-25000" dirty="0"/>
            </a:p>
          </p:txBody>
        </p:sp>
        <p:cxnSp>
          <p:nvCxnSpPr>
            <p:cNvPr id="19" name="Gerader Verbinder 18">
              <a:extLst>
                <a:ext uri="{FF2B5EF4-FFF2-40B4-BE49-F238E27FC236}">
                  <a16:creationId xmlns:a16="http://schemas.microsoft.com/office/drawing/2014/main" id="{44ABEF67-E9D9-CB5C-12D5-D8FEE0BFE401}"/>
                </a:ext>
              </a:extLst>
            </p:cNvPr>
            <p:cNvCxnSpPr>
              <a:cxnSpLocks/>
            </p:cNvCxnSpPr>
            <p:nvPr/>
          </p:nvCxnSpPr>
          <p:spPr>
            <a:xfrm>
              <a:off x="9621715" y="3347914"/>
              <a:ext cx="0" cy="16487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C0C5FEA-938E-FE15-F178-8042DADFA20F}"/>
                </a:ext>
              </a:extLst>
            </p:cNvPr>
            <p:cNvCxnSpPr>
              <a:cxnSpLocks/>
            </p:cNvCxnSpPr>
            <p:nvPr/>
          </p:nvCxnSpPr>
          <p:spPr>
            <a:xfrm>
              <a:off x="8516834" y="3968703"/>
              <a:ext cx="0" cy="1027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34" name="Grafik 33">
            <a:extLst>
              <a:ext uri="{FF2B5EF4-FFF2-40B4-BE49-F238E27FC236}">
                <a16:creationId xmlns:a16="http://schemas.microsoft.com/office/drawing/2014/main" id="{A01EEE9F-3A56-1331-F2A3-13C114AF31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1176" y="3518115"/>
            <a:ext cx="3828076" cy="2170900"/>
          </a:xfrm>
          <a:prstGeom prst="rect">
            <a:avLst/>
          </a:prstGeom>
        </p:spPr>
      </p:pic>
      <p:sp>
        <p:nvSpPr>
          <p:cNvPr id="35" name="Textfeld 34">
            <a:extLst>
              <a:ext uri="{FF2B5EF4-FFF2-40B4-BE49-F238E27FC236}">
                <a16:creationId xmlns:a16="http://schemas.microsoft.com/office/drawing/2014/main" id="{C05A815D-28B1-6BF2-6095-892373B5D113}"/>
              </a:ext>
            </a:extLst>
          </p:cNvPr>
          <p:cNvSpPr txBox="1"/>
          <p:nvPr/>
        </p:nvSpPr>
        <p:spPr>
          <a:xfrm>
            <a:off x="8143279" y="5501962"/>
            <a:ext cx="1149674" cy="246221"/>
          </a:xfrm>
          <a:prstGeom prst="rect">
            <a:avLst/>
          </a:prstGeom>
          <a:noFill/>
        </p:spPr>
        <p:txBody>
          <a:bodyPr wrap="none" rtlCol="0">
            <a:spAutoFit/>
          </a:bodyPr>
          <a:lstStyle/>
          <a:p>
            <a:r>
              <a:rPr lang="de-DE" sz="1000" dirty="0"/>
              <a:t>Bildquelle: BNetzA</a:t>
            </a:r>
          </a:p>
        </p:txBody>
      </p:sp>
      <p:sp>
        <p:nvSpPr>
          <p:cNvPr id="36" name="Textfeld 35">
            <a:extLst>
              <a:ext uri="{FF2B5EF4-FFF2-40B4-BE49-F238E27FC236}">
                <a16:creationId xmlns:a16="http://schemas.microsoft.com/office/drawing/2014/main" id="{D0636E17-6617-A360-198D-F795166C08E7}"/>
              </a:ext>
            </a:extLst>
          </p:cNvPr>
          <p:cNvSpPr txBox="1"/>
          <p:nvPr/>
        </p:nvSpPr>
        <p:spPr>
          <a:xfrm>
            <a:off x="7889509" y="3050735"/>
            <a:ext cx="2355819" cy="523220"/>
          </a:xfrm>
          <a:prstGeom prst="rect">
            <a:avLst/>
          </a:prstGeom>
          <a:noFill/>
        </p:spPr>
        <p:txBody>
          <a:bodyPr wrap="square" rtlCol="0">
            <a:spAutoFit/>
          </a:bodyPr>
          <a:lstStyle/>
          <a:p>
            <a:r>
              <a:rPr lang="de-DE" sz="1400" dirty="0"/>
              <a:t>Modulator zur Erzeugung</a:t>
            </a:r>
          </a:p>
          <a:p>
            <a:r>
              <a:rPr lang="de-DE" sz="1400" dirty="0"/>
              <a:t>frequenzmodulierter Signale</a:t>
            </a:r>
          </a:p>
        </p:txBody>
      </p:sp>
      <p:sp>
        <p:nvSpPr>
          <p:cNvPr id="37" name="Textfeld 36">
            <a:extLst>
              <a:ext uri="{FF2B5EF4-FFF2-40B4-BE49-F238E27FC236}">
                <a16:creationId xmlns:a16="http://schemas.microsoft.com/office/drawing/2014/main" id="{F334227C-9F17-2E39-23F3-1D72427EFB34}"/>
              </a:ext>
            </a:extLst>
          </p:cNvPr>
          <p:cNvSpPr txBox="1"/>
          <p:nvPr/>
        </p:nvSpPr>
        <p:spPr>
          <a:xfrm>
            <a:off x="7193315" y="3665531"/>
            <a:ext cx="1524801" cy="523220"/>
          </a:xfrm>
          <a:prstGeom prst="rect">
            <a:avLst/>
          </a:prstGeom>
          <a:noFill/>
        </p:spPr>
        <p:txBody>
          <a:bodyPr wrap="square" rtlCol="0">
            <a:spAutoFit/>
          </a:bodyPr>
          <a:lstStyle/>
          <a:p>
            <a:r>
              <a:rPr lang="de-DE" sz="1400" dirty="0"/>
              <a:t>(Oszillator mit</a:t>
            </a:r>
          </a:p>
          <a:p>
            <a:r>
              <a:rPr lang="de-DE" sz="1400" dirty="0"/>
              <a:t>Kapazitätsdiode)</a:t>
            </a:r>
          </a:p>
        </p:txBody>
      </p:sp>
      <p:pic>
        <p:nvPicPr>
          <p:cNvPr id="31" name="Grafik 30">
            <a:extLst>
              <a:ext uri="{FF2B5EF4-FFF2-40B4-BE49-F238E27FC236}">
                <a16:creationId xmlns:a16="http://schemas.microsoft.com/office/drawing/2014/main" id="{C6D962CD-A7F9-91EB-99F3-FFC81416B3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51800" y="4054345"/>
            <a:ext cx="3087781" cy="1550692"/>
          </a:xfrm>
          <a:prstGeom prst="rect">
            <a:avLst/>
          </a:prstGeom>
        </p:spPr>
      </p:pic>
      <p:sp>
        <p:nvSpPr>
          <p:cNvPr id="32" name="Textfeld 31">
            <a:extLst>
              <a:ext uri="{FF2B5EF4-FFF2-40B4-BE49-F238E27FC236}">
                <a16:creationId xmlns:a16="http://schemas.microsoft.com/office/drawing/2014/main" id="{1BC3BB9C-E758-F746-A013-62AFFD27D890}"/>
              </a:ext>
            </a:extLst>
          </p:cNvPr>
          <p:cNvSpPr txBox="1"/>
          <p:nvPr/>
        </p:nvSpPr>
        <p:spPr>
          <a:xfrm>
            <a:off x="3783812" y="3807034"/>
            <a:ext cx="3087781" cy="307777"/>
          </a:xfrm>
          <a:prstGeom prst="rect">
            <a:avLst/>
          </a:prstGeom>
          <a:noFill/>
        </p:spPr>
        <p:txBody>
          <a:bodyPr wrap="square" rtlCol="0">
            <a:spAutoFit/>
          </a:bodyPr>
          <a:lstStyle/>
          <a:p>
            <a:r>
              <a:rPr lang="de-DE" sz="1400" dirty="0"/>
              <a:t>Hubbegrenzung und Hubeinstellung</a:t>
            </a:r>
          </a:p>
        </p:txBody>
      </p:sp>
    </p:spTree>
    <p:extLst>
      <p:ext uri="{BB962C8B-B14F-4D97-AF65-F5344CB8AC3E}">
        <p14:creationId xmlns:p14="http://schemas.microsoft.com/office/powerpoint/2010/main" val="39313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Calibri" panose="020F0502020204030204" pitchFamily="34" charset="0"/>
              </a:rPr>
              <a:t>Spektrum der Frequenzmodulation</a:t>
            </a: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…sin(sin(…))… </a:t>
            </a:r>
            <a:r>
              <a:rPr lang="de-DE" dirty="0">
                <a:sym typeface="Wingdings" panose="05000000000000000000" pitchFamily="2" charset="2"/>
              </a:rPr>
              <a:t> </a:t>
            </a:r>
            <a:r>
              <a:rPr lang="de-DE" dirty="0" err="1">
                <a:sym typeface="Wingdings" panose="05000000000000000000" pitchFamily="2" charset="2"/>
              </a:rPr>
              <a:t>Besselfunktion</a:t>
            </a:r>
            <a:r>
              <a:rPr lang="de-DE" dirty="0">
                <a:sym typeface="Wingdings" panose="05000000000000000000" pitchFamily="2" charset="2"/>
              </a:rPr>
              <a:t> </a:t>
            </a:r>
            <a:r>
              <a:rPr lang="de-DE" dirty="0" err="1">
                <a:sym typeface="Wingdings" panose="05000000000000000000" pitchFamily="2" charset="2"/>
              </a:rPr>
              <a:t>J</a:t>
            </a:r>
            <a:r>
              <a:rPr lang="de-DE" baseline="-25000" dirty="0" err="1">
                <a:sym typeface="Wingdings" panose="05000000000000000000" pitchFamily="2" charset="2"/>
              </a:rPr>
              <a:t>n</a:t>
            </a:r>
            <a:r>
              <a:rPr lang="de-DE" dirty="0">
                <a:sym typeface="Wingdings" panose="05000000000000000000" pitchFamily="2" charset="2"/>
              </a:rPr>
              <a:t>(M)</a:t>
            </a:r>
            <a:endParaRPr lang="de-DE" sz="400" dirty="0">
              <a:sym typeface="Wingdings" panose="05000000000000000000" pitchFamily="2" charset="2"/>
            </a:endParaRPr>
          </a:p>
          <a:p>
            <a:pPr>
              <a:defRPr/>
            </a:pPr>
            <a:r>
              <a:rPr lang="de-DE" dirty="0">
                <a:sym typeface="Wingdings" panose="05000000000000000000" pitchFamily="2" charset="2"/>
              </a:rPr>
              <a:t>Berechnung des Spektrums:</a:t>
            </a:r>
          </a:p>
          <a:p>
            <a:pPr lvl="1">
              <a:defRPr/>
            </a:pPr>
            <a:r>
              <a:rPr lang="de-DE" dirty="0" err="1">
                <a:sym typeface="Wingdings" panose="05000000000000000000" pitchFamily="2" charset="2"/>
              </a:rPr>
              <a:t>f</a:t>
            </a:r>
            <a:r>
              <a:rPr lang="de-DE" baseline="-25000" dirty="0" err="1">
                <a:sym typeface="Wingdings" panose="05000000000000000000" pitchFamily="2" charset="2"/>
              </a:rPr>
              <a:t>T</a:t>
            </a:r>
            <a:r>
              <a:rPr lang="de-DE" baseline="-25000" dirty="0">
                <a:sym typeface="Wingdings" panose="05000000000000000000" pitchFamily="2" charset="2"/>
              </a:rPr>
              <a:t>		</a:t>
            </a:r>
            <a:r>
              <a:rPr lang="de-DE" dirty="0">
                <a:sym typeface="Wingdings" panose="05000000000000000000" pitchFamily="2" charset="2"/>
              </a:rPr>
              <a:t>: J</a:t>
            </a:r>
            <a:r>
              <a:rPr lang="de-DE" baseline="-25000" dirty="0">
                <a:sym typeface="Wingdings" panose="05000000000000000000" pitchFamily="2" charset="2"/>
              </a:rPr>
              <a:t>0</a:t>
            </a:r>
            <a:r>
              <a:rPr lang="de-DE" dirty="0">
                <a:sym typeface="Wingdings" panose="05000000000000000000" pitchFamily="2" charset="2"/>
              </a:rPr>
              <a:t>(M)</a:t>
            </a:r>
          </a:p>
          <a:p>
            <a:pPr lvl="1">
              <a:defRPr/>
            </a:pPr>
            <a:r>
              <a:rPr lang="de-DE" dirty="0" err="1">
                <a:sym typeface="Wingdings" panose="05000000000000000000" pitchFamily="2" charset="2"/>
              </a:rPr>
              <a:t>f</a:t>
            </a:r>
            <a:r>
              <a:rPr lang="de-DE" baseline="-25000" dirty="0" err="1">
                <a:sym typeface="Wingdings" panose="05000000000000000000" pitchFamily="2" charset="2"/>
              </a:rPr>
              <a:t>T</a:t>
            </a:r>
            <a:r>
              <a:rPr lang="de-DE" dirty="0">
                <a:sym typeface="Wingdings" panose="05000000000000000000" pitchFamily="2" charset="2"/>
              </a:rPr>
              <a:t> ± </a:t>
            </a:r>
            <a:r>
              <a:rPr lang="de-DE" dirty="0" err="1">
                <a:sym typeface="Wingdings" panose="05000000000000000000" pitchFamily="2" charset="2"/>
              </a:rPr>
              <a:t>f</a:t>
            </a:r>
            <a:r>
              <a:rPr lang="de-DE" baseline="-25000" dirty="0" err="1">
                <a:sym typeface="Wingdings" panose="05000000000000000000" pitchFamily="2" charset="2"/>
              </a:rPr>
              <a:t>NF</a:t>
            </a:r>
            <a:r>
              <a:rPr lang="de-DE" dirty="0">
                <a:sym typeface="Wingdings" panose="05000000000000000000" pitchFamily="2" charset="2"/>
              </a:rPr>
              <a:t> 	: J</a:t>
            </a:r>
            <a:r>
              <a:rPr lang="de-DE" baseline="-25000" dirty="0">
                <a:sym typeface="Wingdings" panose="05000000000000000000" pitchFamily="2" charset="2"/>
              </a:rPr>
              <a:t>1</a:t>
            </a:r>
            <a:r>
              <a:rPr lang="de-DE" dirty="0">
                <a:sym typeface="Wingdings" panose="05000000000000000000" pitchFamily="2" charset="2"/>
              </a:rPr>
              <a:t>(M)</a:t>
            </a:r>
          </a:p>
          <a:p>
            <a:pPr lvl="1">
              <a:defRPr/>
            </a:pPr>
            <a:r>
              <a:rPr lang="de-DE" dirty="0" err="1">
                <a:sym typeface="Wingdings" panose="05000000000000000000" pitchFamily="2" charset="2"/>
              </a:rPr>
              <a:t>f</a:t>
            </a:r>
            <a:r>
              <a:rPr lang="de-DE" baseline="-25000" dirty="0" err="1">
                <a:sym typeface="Wingdings" panose="05000000000000000000" pitchFamily="2" charset="2"/>
              </a:rPr>
              <a:t>T</a:t>
            </a:r>
            <a:r>
              <a:rPr lang="de-DE" dirty="0">
                <a:sym typeface="Wingdings" panose="05000000000000000000" pitchFamily="2" charset="2"/>
              </a:rPr>
              <a:t> ± 2*</a:t>
            </a:r>
            <a:r>
              <a:rPr lang="de-DE" dirty="0" err="1">
                <a:sym typeface="Wingdings" panose="05000000000000000000" pitchFamily="2" charset="2"/>
              </a:rPr>
              <a:t>f</a:t>
            </a:r>
            <a:r>
              <a:rPr lang="de-DE" baseline="-25000" dirty="0" err="1">
                <a:sym typeface="Wingdings" panose="05000000000000000000" pitchFamily="2" charset="2"/>
              </a:rPr>
              <a:t>NF</a:t>
            </a:r>
            <a:r>
              <a:rPr lang="de-DE" dirty="0">
                <a:sym typeface="Wingdings" panose="05000000000000000000" pitchFamily="2" charset="2"/>
              </a:rPr>
              <a:t> 	: J</a:t>
            </a:r>
            <a:r>
              <a:rPr lang="de-DE" baseline="-25000" dirty="0">
                <a:sym typeface="Wingdings" panose="05000000000000000000" pitchFamily="2" charset="2"/>
              </a:rPr>
              <a:t>2</a:t>
            </a:r>
            <a:r>
              <a:rPr lang="de-DE" dirty="0">
                <a:sym typeface="Wingdings" panose="05000000000000000000" pitchFamily="2" charset="2"/>
              </a:rPr>
              <a:t>(M)</a:t>
            </a:r>
          </a:p>
          <a:p>
            <a:pPr lvl="1">
              <a:defRPr/>
            </a:pPr>
            <a:r>
              <a:rPr lang="de-DE" dirty="0" err="1">
                <a:sym typeface="Wingdings" panose="05000000000000000000" pitchFamily="2" charset="2"/>
              </a:rPr>
              <a:t>f</a:t>
            </a:r>
            <a:r>
              <a:rPr lang="de-DE" baseline="-25000" dirty="0" err="1">
                <a:sym typeface="Wingdings" panose="05000000000000000000" pitchFamily="2" charset="2"/>
              </a:rPr>
              <a:t>T</a:t>
            </a:r>
            <a:r>
              <a:rPr lang="de-DE" dirty="0">
                <a:sym typeface="Wingdings" panose="05000000000000000000" pitchFamily="2" charset="2"/>
              </a:rPr>
              <a:t> ± 3*</a:t>
            </a:r>
            <a:r>
              <a:rPr lang="de-DE" dirty="0" err="1">
                <a:sym typeface="Wingdings" panose="05000000000000000000" pitchFamily="2" charset="2"/>
              </a:rPr>
              <a:t>f</a:t>
            </a:r>
            <a:r>
              <a:rPr lang="de-DE" baseline="-25000" dirty="0" err="1">
                <a:sym typeface="Wingdings" panose="05000000000000000000" pitchFamily="2" charset="2"/>
              </a:rPr>
              <a:t>NF</a:t>
            </a:r>
            <a:r>
              <a:rPr lang="de-DE" dirty="0">
                <a:sym typeface="Wingdings" panose="05000000000000000000" pitchFamily="2" charset="2"/>
              </a:rPr>
              <a:t> 	: J</a:t>
            </a:r>
            <a:r>
              <a:rPr lang="de-DE" baseline="-25000" dirty="0">
                <a:sym typeface="Wingdings" panose="05000000000000000000" pitchFamily="2" charset="2"/>
              </a:rPr>
              <a:t>3</a:t>
            </a:r>
            <a:r>
              <a:rPr lang="de-DE" dirty="0">
                <a:sym typeface="Wingdings" panose="05000000000000000000" pitchFamily="2" charset="2"/>
              </a:rPr>
              <a:t>(M)</a:t>
            </a:r>
          </a:p>
          <a:p>
            <a:pPr lvl="1">
              <a:defRPr/>
            </a:pPr>
            <a:r>
              <a:rPr lang="de-DE" dirty="0">
                <a:sym typeface="Wingdings" panose="05000000000000000000" pitchFamily="2" charset="2"/>
              </a:rPr>
              <a:t>…</a:t>
            </a:r>
          </a:p>
          <a:p>
            <a:pPr lvl="1">
              <a:defRPr/>
            </a:pPr>
            <a:endParaRPr lang="de-DE" dirty="0">
              <a:sym typeface="Wingdings" panose="05000000000000000000" pitchFamily="2" charset="2"/>
            </a:endParaRPr>
          </a:p>
          <a:p>
            <a:pPr>
              <a:defRPr/>
            </a:pPr>
            <a:endParaRPr lang="de-DE" dirty="0">
              <a:sym typeface="Wingdings" panose="05000000000000000000" pitchFamily="2" charset="2"/>
            </a:endParaRPr>
          </a:p>
          <a:p>
            <a:pPr>
              <a:defRPr/>
            </a:pPr>
            <a:r>
              <a:rPr lang="de-DE" dirty="0">
                <a:sym typeface="Wingdings" panose="05000000000000000000" pitchFamily="2" charset="2"/>
              </a:rPr>
              <a:t>Hubbestimmung mit dem </a:t>
            </a:r>
            <a:r>
              <a:rPr lang="de-DE" dirty="0" err="1">
                <a:sym typeface="Wingdings" panose="05000000000000000000" pitchFamily="2" charset="2"/>
              </a:rPr>
              <a:t>Spektrumanalyzer</a:t>
            </a:r>
            <a:r>
              <a:rPr lang="de-DE" dirty="0">
                <a:sym typeface="Wingdings" panose="05000000000000000000" pitchFamily="2" charset="2"/>
              </a:rPr>
              <a:t>:</a:t>
            </a:r>
          </a:p>
          <a:p>
            <a:pPr lvl="1">
              <a:defRPr/>
            </a:pPr>
            <a:r>
              <a:rPr lang="de-DE" dirty="0">
                <a:sym typeface="Wingdings" panose="05000000000000000000" pitchFamily="2" charset="2"/>
              </a:rPr>
              <a:t>Modulationsfrequenz (</a:t>
            </a:r>
            <a:r>
              <a:rPr lang="de-DE" dirty="0" err="1">
                <a:sym typeface="Wingdings" panose="05000000000000000000" pitchFamily="2" charset="2"/>
              </a:rPr>
              <a:t>f</a:t>
            </a:r>
            <a:r>
              <a:rPr lang="de-DE" baseline="-25000" dirty="0" err="1">
                <a:sym typeface="Wingdings" panose="05000000000000000000" pitchFamily="2" charset="2"/>
              </a:rPr>
              <a:t>NF</a:t>
            </a:r>
            <a:r>
              <a:rPr lang="de-DE" dirty="0">
                <a:sym typeface="Wingdings" panose="05000000000000000000" pitchFamily="2" charset="2"/>
              </a:rPr>
              <a:t>) solange (mit z. B. 3kHz beginnend) reduzieren, bis der Träger (blau) minimal wird</a:t>
            </a:r>
          </a:p>
          <a:p>
            <a:pPr lvl="1">
              <a:defRPr/>
            </a:pPr>
            <a:r>
              <a:rPr lang="de-DE" dirty="0">
                <a:sym typeface="Wingdings" panose="05000000000000000000" pitchFamily="2" charset="2"/>
              </a:rPr>
              <a:t>Dort ist die 1. Nullstelle der </a:t>
            </a:r>
            <a:r>
              <a:rPr lang="de-DE" dirty="0" err="1">
                <a:sym typeface="Wingdings" panose="05000000000000000000" pitchFamily="2" charset="2"/>
              </a:rPr>
              <a:t>Besselfunktion</a:t>
            </a:r>
            <a:r>
              <a:rPr lang="de-DE" dirty="0">
                <a:sym typeface="Wingdings" panose="05000000000000000000" pitchFamily="2" charset="2"/>
              </a:rPr>
              <a:t> J</a:t>
            </a:r>
            <a:r>
              <a:rPr lang="de-DE" baseline="-25000" dirty="0">
                <a:sym typeface="Wingdings" panose="05000000000000000000" pitchFamily="2" charset="2"/>
              </a:rPr>
              <a:t>0</a:t>
            </a:r>
            <a:r>
              <a:rPr lang="de-DE" dirty="0">
                <a:sym typeface="Wingdings" panose="05000000000000000000" pitchFamily="2" charset="2"/>
              </a:rPr>
              <a:t>(M). Sie tritt beim Modulationsindex M=2,4 auf</a:t>
            </a:r>
          </a:p>
          <a:p>
            <a:pPr lvl="1">
              <a:defRPr/>
            </a:pPr>
            <a:r>
              <a:rPr lang="de-DE" dirty="0">
                <a:sym typeface="Wingdings" panose="05000000000000000000" pitchFamily="2" charset="2"/>
              </a:rPr>
              <a:t>Aus der eingestellten Modulationsfrequenz (</a:t>
            </a:r>
            <a:r>
              <a:rPr lang="de-DE" dirty="0" err="1">
                <a:sym typeface="Wingdings" panose="05000000000000000000" pitchFamily="2" charset="2"/>
              </a:rPr>
              <a:t>f</a:t>
            </a:r>
            <a:r>
              <a:rPr lang="de-DE" baseline="-25000" dirty="0" err="1">
                <a:sym typeface="Wingdings" panose="05000000000000000000" pitchFamily="2" charset="2"/>
              </a:rPr>
              <a:t>NF</a:t>
            </a:r>
            <a:r>
              <a:rPr lang="de-DE" dirty="0">
                <a:sym typeface="Wingdings" panose="05000000000000000000" pitchFamily="2" charset="2"/>
              </a:rPr>
              <a:t>) und M=2,4 kann nun der Hub berechnet werden: </a:t>
            </a:r>
            <a:r>
              <a:rPr lang="de-DE" dirty="0" err="1">
                <a:latin typeface="Symbol" panose="05050102010706020507" pitchFamily="18" charset="2"/>
              </a:rPr>
              <a:t>D</a:t>
            </a:r>
            <a:r>
              <a:rPr lang="de-DE" dirty="0" err="1"/>
              <a:t>f</a:t>
            </a:r>
            <a:r>
              <a:rPr lang="de-DE" baseline="-25000" dirty="0" err="1"/>
              <a:t>HF</a:t>
            </a:r>
            <a:r>
              <a:rPr lang="de-DE" dirty="0"/>
              <a:t> = M * </a:t>
            </a:r>
            <a:r>
              <a:rPr lang="de-DE" dirty="0" err="1"/>
              <a:t>f</a:t>
            </a:r>
            <a:r>
              <a:rPr lang="de-DE" baseline="-25000" dirty="0" err="1"/>
              <a:t>NF</a:t>
            </a:r>
            <a:r>
              <a:rPr lang="de-DE" baseline="-25000" dirty="0"/>
              <a:t> </a:t>
            </a:r>
          </a:p>
          <a:p>
            <a:pPr marL="233983" lvl="1" indent="0">
              <a:buNone/>
              <a:defRPr/>
            </a:pPr>
            <a:endParaRPr lang="de-DE" dirty="0">
              <a:sym typeface="Wingdings" panose="05000000000000000000" pitchFamily="2" charset="2"/>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Textfeld 5">
            <a:extLst>
              <a:ext uri="{FF2B5EF4-FFF2-40B4-BE49-F238E27FC236}">
                <a16:creationId xmlns:a16="http://schemas.microsoft.com/office/drawing/2014/main" id="{E80AF963-965C-EF4E-113F-9453D40202F0}"/>
              </a:ext>
            </a:extLst>
          </p:cNvPr>
          <p:cNvSpPr txBox="1"/>
          <p:nvPr/>
        </p:nvSpPr>
        <p:spPr>
          <a:xfrm>
            <a:off x="3375551" y="3661243"/>
            <a:ext cx="3029731" cy="276999"/>
          </a:xfrm>
          <a:prstGeom prst="rect">
            <a:avLst/>
          </a:prstGeom>
          <a:noFill/>
        </p:spPr>
        <p:txBody>
          <a:bodyPr wrap="square" rtlCol="0">
            <a:spAutoFit/>
          </a:bodyPr>
          <a:lstStyle/>
          <a:p>
            <a:pPr algn="ctr"/>
            <a:r>
              <a:rPr lang="de-DE" sz="1200" dirty="0" err="1">
                <a:latin typeface="Calibri" panose="020F0502020204030204" pitchFamily="34" charset="0"/>
              </a:rPr>
              <a:t>f</a:t>
            </a:r>
            <a:r>
              <a:rPr lang="de-DE" sz="1200" baseline="-25000" dirty="0" err="1">
                <a:latin typeface="Calibri" panose="020F0502020204030204" pitchFamily="34" charset="0"/>
              </a:rPr>
              <a:t>NF</a:t>
            </a:r>
            <a:r>
              <a:rPr lang="de-DE" sz="1200" dirty="0">
                <a:latin typeface="Calibri" panose="020F0502020204030204" pitchFamily="34" charset="0"/>
              </a:rPr>
              <a:t> = 500Hz, </a:t>
            </a:r>
            <a:r>
              <a:rPr lang="de-DE" sz="1200" dirty="0" err="1">
                <a:latin typeface="Symbol" panose="05050102010706020507" pitchFamily="18" charset="2"/>
              </a:rPr>
              <a:t>D</a:t>
            </a:r>
            <a:r>
              <a:rPr lang="de-DE" sz="1200" dirty="0" err="1">
                <a:latin typeface="Calibri" panose="020F0502020204030204" pitchFamily="34" charset="0"/>
              </a:rPr>
              <a:t>f</a:t>
            </a:r>
            <a:r>
              <a:rPr lang="de-DE" sz="1200" baseline="-25000" dirty="0" err="1">
                <a:latin typeface="Calibri" panose="020F0502020204030204" pitchFamily="34" charset="0"/>
              </a:rPr>
              <a:t>HF</a:t>
            </a:r>
            <a:r>
              <a:rPr lang="de-DE" sz="1200" dirty="0">
                <a:latin typeface="Calibri" panose="020F0502020204030204" pitchFamily="34" charset="0"/>
              </a:rPr>
              <a:t> = 1,5kHz </a:t>
            </a:r>
            <a:r>
              <a:rPr lang="de-DE" sz="1200" dirty="0">
                <a:latin typeface="Calibri" panose="020F0502020204030204" pitchFamily="34" charset="0"/>
                <a:sym typeface="Wingdings" panose="05000000000000000000" pitchFamily="2" charset="2"/>
              </a:rPr>
              <a:t> M = 3</a:t>
            </a:r>
            <a:r>
              <a:rPr lang="de-DE" sz="1200" dirty="0">
                <a:latin typeface="Calibri" panose="020F0502020204030204" pitchFamily="34" charset="0"/>
              </a:rPr>
              <a:t> </a:t>
            </a:r>
            <a:endParaRPr lang="de-DE" sz="1200" dirty="0"/>
          </a:p>
        </p:txBody>
      </p:sp>
      <p:grpSp>
        <p:nvGrpSpPr>
          <p:cNvPr id="7" name="Gruppieren 6">
            <a:extLst>
              <a:ext uri="{FF2B5EF4-FFF2-40B4-BE49-F238E27FC236}">
                <a16:creationId xmlns:a16="http://schemas.microsoft.com/office/drawing/2014/main" id="{218DCE72-4B48-0652-DD2F-72EF0D789E5D}"/>
              </a:ext>
            </a:extLst>
          </p:cNvPr>
          <p:cNvGrpSpPr/>
          <p:nvPr/>
        </p:nvGrpSpPr>
        <p:grpSpPr>
          <a:xfrm>
            <a:off x="6663267" y="1130929"/>
            <a:ext cx="4046295" cy="3391267"/>
            <a:chOff x="6785810" y="1291245"/>
            <a:chExt cx="3429653" cy="2730877"/>
          </a:xfrm>
        </p:grpSpPr>
        <p:grpSp>
          <p:nvGrpSpPr>
            <p:cNvPr id="8" name="Gruppieren 7">
              <a:extLst>
                <a:ext uri="{FF2B5EF4-FFF2-40B4-BE49-F238E27FC236}">
                  <a16:creationId xmlns:a16="http://schemas.microsoft.com/office/drawing/2014/main" id="{D77F1F4C-8FA6-11FD-8F90-6851C94BBEBE}"/>
                </a:ext>
              </a:extLst>
            </p:cNvPr>
            <p:cNvGrpSpPr/>
            <p:nvPr/>
          </p:nvGrpSpPr>
          <p:grpSpPr>
            <a:xfrm>
              <a:off x="6785810" y="1291245"/>
              <a:ext cx="3429653" cy="2518755"/>
              <a:chOff x="6244958" y="1291245"/>
              <a:chExt cx="3970505" cy="2963739"/>
            </a:xfrm>
          </p:grpSpPr>
          <p:pic>
            <p:nvPicPr>
              <p:cNvPr id="18" name="Grafik 17">
                <a:extLst>
                  <a:ext uri="{FF2B5EF4-FFF2-40B4-BE49-F238E27FC236}">
                    <a16:creationId xmlns:a16="http://schemas.microsoft.com/office/drawing/2014/main" id="{3361122B-8DA0-8C76-EE16-E9D5CFF64644}"/>
                  </a:ext>
                </a:extLst>
              </p:cNvPr>
              <p:cNvPicPr>
                <a:picLocks noChangeAspect="1"/>
              </p:cNvPicPr>
              <p:nvPr/>
            </p:nvPicPr>
            <p:blipFill>
              <a:blip r:embed="rId5"/>
              <a:stretch>
                <a:fillRect/>
              </a:stretch>
            </p:blipFill>
            <p:spPr>
              <a:xfrm>
                <a:off x="6244958" y="1291245"/>
                <a:ext cx="3970505" cy="2963739"/>
              </a:xfrm>
              <a:prstGeom prst="rect">
                <a:avLst/>
              </a:prstGeom>
            </p:spPr>
          </p:pic>
          <p:sp>
            <p:nvSpPr>
              <p:cNvPr id="19" name="Textfeld 18">
                <a:extLst>
                  <a:ext uri="{FF2B5EF4-FFF2-40B4-BE49-F238E27FC236}">
                    <a16:creationId xmlns:a16="http://schemas.microsoft.com/office/drawing/2014/main" id="{7BA6F644-861C-E15F-8063-FCB403783510}"/>
                  </a:ext>
                </a:extLst>
              </p:cNvPr>
              <p:cNvSpPr txBox="1"/>
              <p:nvPr/>
            </p:nvSpPr>
            <p:spPr>
              <a:xfrm>
                <a:off x="8601321" y="2885724"/>
                <a:ext cx="1369286" cy="261610"/>
              </a:xfrm>
              <a:prstGeom prst="rect">
                <a:avLst/>
              </a:prstGeom>
              <a:noFill/>
            </p:spPr>
            <p:txBody>
              <a:bodyPr wrap="none" rtlCol="0">
                <a:spAutoFit/>
              </a:bodyPr>
              <a:lstStyle/>
              <a:p>
                <a:r>
                  <a:rPr lang="de-DE" sz="1100" dirty="0"/>
                  <a:t>Modulationsindex M</a:t>
                </a:r>
              </a:p>
            </p:txBody>
          </p:sp>
          <p:sp>
            <p:nvSpPr>
              <p:cNvPr id="20" name="Textfeld 19">
                <a:extLst>
                  <a:ext uri="{FF2B5EF4-FFF2-40B4-BE49-F238E27FC236}">
                    <a16:creationId xmlns:a16="http://schemas.microsoft.com/office/drawing/2014/main" id="{415A8383-9E52-12A9-B38A-DB9F7CED676C}"/>
                  </a:ext>
                </a:extLst>
              </p:cNvPr>
              <p:cNvSpPr txBox="1"/>
              <p:nvPr/>
            </p:nvSpPr>
            <p:spPr>
              <a:xfrm rot="16200000">
                <a:off x="6072054" y="2131840"/>
                <a:ext cx="1101584" cy="261610"/>
              </a:xfrm>
              <a:prstGeom prst="rect">
                <a:avLst/>
              </a:prstGeom>
              <a:noFill/>
            </p:spPr>
            <p:txBody>
              <a:bodyPr wrap="none" rtlCol="0">
                <a:spAutoFit/>
              </a:bodyPr>
              <a:lstStyle/>
              <a:p>
                <a:r>
                  <a:rPr lang="de-DE" sz="1100" dirty="0"/>
                  <a:t>Signalamplitude</a:t>
                </a:r>
              </a:p>
            </p:txBody>
          </p:sp>
        </p:grpSp>
        <p:cxnSp>
          <p:nvCxnSpPr>
            <p:cNvPr id="9" name="Gerader Verbinder 8">
              <a:extLst>
                <a:ext uri="{FF2B5EF4-FFF2-40B4-BE49-F238E27FC236}">
                  <a16:creationId xmlns:a16="http://schemas.microsoft.com/office/drawing/2014/main" id="{882B5BA1-791E-DC83-3AB8-44E0F366A2E4}"/>
                </a:ext>
              </a:extLst>
            </p:cNvPr>
            <p:cNvCxnSpPr>
              <a:cxnSpLocks/>
            </p:cNvCxnSpPr>
            <p:nvPr/>
          </p:nvCxnSpPr>
          <p:spPr>
            <a:xfrm>
              <a:off x="8071407" y="2048933"/>
              <a:ext cx="0" cy="13546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92521FD4-3261-F248-7719-DEC5A1199E46}"/>
                </a:ext>
              </a:extLst>
            </p:cNvPr>
            <p:cNvSpPr txBox="1"/>
            <p:nvPr/>
          </p:nvSpPr>
          <p:spPr>
            <a:xfrm>
              <a:off x="8021945" y="1892746"/>
              <a:ext cx="478691" cy="261610"/>
            </a:xfrm>
            <a:prstGeom prst="rect">
              <a:avLst/>
            </a:prstGeom>
            <a:noFill/>
          </p:spPr>
          <p:txBody>
            <a:bodyPr wrap="square" rtlCol="0">
              <a:spAutoFit/>
            </a:bodyPr>
            <a:lstStyle/>
            <a:p>
              <a:r>
                <a:rPr lang="de-DE" sz="1100" dirty="0"/>
                <a:t>M=3</a:t>
              </a:r>
            </a:p>
          </p:txBody>
        </p:sp>
        <p:cxnSp>
          <p:nvCxnSpPr>
            <p:cNvPr id="15" name="Gerader Verbinder 14">
              <a:extLst>
                <a:ext uri="{FF2B5EF4-FFF2-40B4-BE49-F238E27FC236}">
                  <a16:creationId xmlns:a16="http://schemas.microsoft.com/office/drawing/2014/main" id="{92763BB3-54DF-11D7-9FC8-B1BB3234E2DC}"/>
                </a:ext>
              </a:extLst>
            </p:cNvPr>
            <p:cNvCxnSpPr>
              <a:cxnSpLocks/>
            </p:cNvCxnSpPr>
            <p:nvPr/>
          </p:nvCxnSpPr>
          <p:spPr>
            <a:xfrm>
              <a:off x="7865618" y="2612234"/>
              <a:ext cx="0" cy="475195"/>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179C5421-95F6-0A9D-2531-7C3F932C7518}"/>
                </a:ext>
              </a:extLst>
            </p:cNvPr>
            <p:cNvSpPr txBox="1"/>
            <p:nvPr/>
          </p:nvSpPr>
          <p:spPr>
            <a:xfrm>
              <a:off x="7511486" y="3080303"/>
              <a:ext cx="599708" cy="261610"/>
            </a:xfrm>
            <a:prstGeom prst="rect">
              <a:avLst/>
            </a:prstGeom>
            <a:noFill/>
          </p:spPr>
          <p:txBody>
            <a:bodyPr wrap="square" rtlCol="0">
              <a:spAutoFit/>
            </a:bodyPr>
            <a:lstStyle/>
            <a:p>
              <a:r>
                <a:rPr lang="de-DE" sz="1100" dirty="0">
                  <a:solidFill>
                    <a:srgbClr val="FF0000"/>
                  </a:solidFill>
                </a:rPr>
                <a:t>M=2,4</a:t>
              </a:r>
            </a:p>
          </p:txBody>
        </p:sp>
        <p:sp>
          <p:nvSpPr>
            <p:cNvPr id="17" name="Textfeld 16">
              <a:extLst>
                <a:ext uri="{FF2B5EF4-FFF2-40B4-BE49-F238E27FC236}">
                  <a16:creationId xmlns:a16="http://schemas.microsoft.com/office/drawing/2014/main" id="{74E6F036-5821-7C3E-0EBF-7398C3176541}"/>
                </a:ext>
              </a:extLst>
            </p:cNvPr>
            <p:cNvSpPr txBox="1"/>
            <p:nvPr/>
          </p:nvSpPr>
          <p:spPr>
            <a:xfrm>
              <a:off x="7865618" y="3760512"/>
              <a:ext cx="1526380" cy="261610"/>
            </a:xfrm>
            <a:prstGeom prst="rect">
              <a:avLst/>
            </a:prstGeom>
            <a:noFill/>
          </p:spPr>
          <p:txBody>
            <a:bodyPr wrap="none" rtlCol="0">
              <a:spAutoFit/>
            </a:bodyPr>
            <a:lstStyle/>
            <a:p>
              <a:r>
                <a:rPr lang="de-DE" sz="1100" dirty="0" err="1"/>
                <a:t>Besselfunktionen</a:t>
              </a:r>
              <a:r>
                <a:rPr lang="de-DE" sz="1100" dirty="0"/>
                <a:t> </a:t>
              </a:r>
              <a:r>
                <a:rPr lang="de-DE" sz="1100" dirty="0" err="1"/>
                <a:t>J</a:t>
              </a:r>
              <a:r>
                <a:rPr lang="de-DE" sz="1100" baseline="-25000" dirty="0" err="1"/>
                <a:t>n</a:t>
              </a:r>
              <a:r>
                <a:rPr lang="de-DE" sz="1100" dirty="0"/>
                <a:t>(M)</a:t>
              </a:r>
            </a:p>
          </p:txBody>
        </p:sp>
      </p:grpSp>
      <p:pic>
        <p:nvPicPr>
          <p:cNvPr id="21" name="Grafik 20">
            <a:extLst>
              <a:ext uri="{FF2B5EF4-FFF2-40B4-BE49-F238E27FC236}">
                <a16:creationId xmlns:a16="http://schemas.microsoft.com/office/drawing/2014/main" id="{8C1C6F41-5FEB-7E43-8535-C01EE3E593D2}"/>
              </a:ext>
            </a:extLst>
          </p:cNvPr>
          <p:cNvPicPr>
            <a:picLocks noChangeAspect="1"/>
          </p:cNvPicPr>
          <p:nvPr/>
        </p:nvPicPr>
        <p:blipFill>
          <a:blip r:embed="rId6"/>
          <a:stretch>
            <a:fillRect/>
          </a:stretch>
        </p:blipFill>
        <p:spPr>
          <a:xfrm>
            <a:off x="3298482" y="1684800"/>
            <a:ext cx="3149947" cy="1975172"/>
          </a:xfrm>
          <a:prstGeom prst="rect">
            <a:avLst/>
          </a:prstGeom>
        </p:spPr>
      </p:pic>
    </p:spTree>
    <p:extLst>
      <p:ext uri="{BB962C8B-B14F-4D97-AF65-F5344CB8AC3E}">
        <p14:creationId xmlns:p14="http://schemas.microsoft.com/office/powerpoint/2010/main" val="36781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Modulationseigenschaften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Bei AM liegt die Lautstärkeinformation in der Amplitude, bei der FM dagegen in der Größe der Änderung der Trägerfrequenz</a:t>
            </a:r>
          </a:p>
          <a:p>
            <a:pPr>
              <a:defRPr/>
            </a:pPr>
            <a:endParaRPr lang="de-DE" sz="600" dirty="0"/>
          </a:p>
          <a:p>
            <a:pPr>
              <a:defRPr/>
            </a:pPr>
            <a:r>
              <a:rPr lang="de-DE" dirty="0"/>
              <a:t>Daher ist der Empfang von FM gegenüber der AM unempfindlicher bzgl. Störquellen (z.B. Zündfunken im KFZ)</a:t>
            </a:r>
          </a:p>
          <a:p>
            <a:pPr>
              <a:defRPr/>
            </a:pPr>
            <a:endParaRPr lang="de-DE" sz="600" dirty="0"/>
          </a:p>
          <a:p>
            <a:pPr>
              <a:defRPr/>
            </a:pPr>
            <a:r>
              <a:rPr lang="de-DE" dirty="0"/>
              <a:t>Umgekehrt können bei AM durch die Amplitudenschwankungen des Sendesignals auch Störungen in z.B. Audio-Verstärkern verursacht werden. Gleiches gilt analog dann auch für SSB und CW.</a:t>
            </a:r>
          </a:p>
          <a:p>
            <a:pPr>
              <a:defRPr/>
            </a:pPr>
            <a:endParaRPr lang="de-DE" sz="600" dirty="0"/>
          </a:p>
          <a:p>
            <a:pPr>
              <a:defRPr/>
            </a:pPr>
            <a:r>
              <a:rPr lang="de-DE" dirty="0"/>
              <a:t>Bei der Phasenmodulation wird nicht die Trägerfrequenz variiert, sondern deren Phase. Auf Empfängerseite ist jedoch im Normalfall keine Unterscheidung zwischen Frequenz- und Phasenmodulation möglich</a:t>
            </a:r>
          </a:p>
          <a:p>
            <a:pPr>
              <a:defRPr/>
            </a:pPr>
            <a:endParaRPr lang="de-DE" dirty="0"/>
          </a:p>
          <a:p>
            <a:pPr>
              <a:defRPr/>
            </a:pPr>
            <a:r>
              <a:rPr lang="de-DE" dirty="0"/>
              <a:t>Die </a:t>
            </a:r>
            <a:r>
              <a:rPr lang="de-DE" b="1" dirty="0"/>
              <a:t>belegte Bandbreite</a:t>
            </a:r>
            <a:r>
              <a:rPr lang="de-DE" dirty="0"/>
              <a:t> ist gemäß AFuV die Frequenzbreite, bei der die </a:t>
            </a:r>
            <a:r>
              <a:rPr lang="de-DE" b="1" dirty="0"/>
              <a:t>unterhalb</a:t>
            </a:r>
            <a:r>
              <a:rPr lang="de-DE" dirty="0"/>
              <a:t> ihrer unteren </a:t>
            </a:r>
            <a:r>
              <a:rPr lang="de-DE" b="1" dirty="0"/>
              <a:t>und oberhalb</a:t>
            </a:r>
            <a:r>
              <a:rPr lang="de-DE" dirty="0"/>
              <a:t> ihrer oberen Frequenzgrenzen ausgesendeten mittleren Leistungen</a:t>
            </a:r>
            <a:r>
              <a:rPr lang="de-DE" b="1" dirty="0"/>
              <a:t> jeweils 0,5%</a:t>
            </a:r>
            <a:r>
              <a:rPr lang="de-DE" dirty="0"/>
              <a:t> an </a:t>
            </a:r>
            <a:r>
              <a:rPr lang="de-DE" b="1" dirty="0"/>
              <a:t>der gesamten mittleren Leistung</a:t>
            </a:r>
            <a:r>
              <a:rPr lang="de-DE" dirty="0"/>
              <a:t> betragen.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9348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Sendeseitige NF-Aufbereitung</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Um die NF-Bandbreite eines Mikrofonverstärkers zu begrenzen, sollte ein Bandpassfilter verwendet werden. Für die Verständlichkeit von Sprache ist der Frequenzbereich von 0,3 - 2,7 kHz üblicherweise ausreichend.</a:t>
            </a:r>
          </a:p>
          <a:p>
            <a:pPr>
              <a:defRPr/>
            </a:pPr>
            <a:endParaRPr lang="de-DE" dirty="0"/>
          </a:p>
          <a:p>
            <a:pPr>
              <a:defRPr/>
            </a:pPr>
            <a:r>
              <a:rPr lang="de-DE" dirty="0"/>
              <a:t>Bei einem SSB-Sender ermöglicht der Dynamik-Kompressor das verzerrungsarme Anheben der mittleren Sendeleistung. Der Dynamik-Kompressor selbst ist ein Sprachprozessor, der den Dynamikumfang der Modulation verringert. Bei zu hoher Kompression nimmt die Verständlichkeit des Audiosignals auf der Empfängerseite ab.</a:t>
            </a:r>
          </a:p>
          <a:p>
            <a:pPr>
              <a:defRPr/>
            </a:pPr>
            <a:endParaRPr lang="de-DE" dirty="0"/>
          </a:p>
          <a:p>
            <a:pPr>
              <a:defRPr/>
            </a:pPr>
            <a:r>
              <a:rPr lang="de-DE" dirty="0"/>
              <a:t>Eine individuelle Anpassung des Mikrofonfrequenzgangs an den Operator kann mit einem Equalizer vorgenommen werden.</a:t>
            </a:r>
          </a:p>
          <a:p>
            <a:pPr>
              <a:defRPr/>
            </a:pP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6799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kumimoji="0" lang="de-DE" b="0" i="0" u="none" strike="noStrike" kern="1200" cap="none" spc="0" normalizeH="0" baseline="0" noProof="0" dirty="0">
                <a:ln>
                  <a:noFill/>
                </a:ln>
                <a:solidFill>
                  <a:schemeClr val="tx1"/>
                </a:solidFill>
                <a:effectLst/>
                <a:uLnTx/>
                <a:uFillTx/>
                <a:latin typeface="+mn-lt"/>
                <a:ea typeface="+mj-ea"/>
                <a:cs typeface="+mj-cs"/>
              </a:rPr>
              <a:t>Vergleich der genutzten Bandbreiten</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9D7E4369-41F2-65B7-4DAA-870D4D0659CE}"/>
              </a:ext>
            </a:extLst>
          </p:cNvPr>
          <p:cNvGrpSpPr/>
          <p:nvPr/>
        </p:nvGrpSpPr>
        <p:grpSpPr>
          <a:xfrm>
            <a:off x="3602179" y="973297"/>
            <a:ext cx="3989693" cy="1256447"/>
            <a:chOff x="4326948" y="1199475"/>
            <a:chExt cx="1811415" cy="1256447"/>
          </a:xfrm>
        </p:grpSpPr>
        <p:cxnSp>
          <p:nvCxnSpPr>
            <p:cNvPr id="7" name="Gerade Verbindung mit Pfeil 6">
              <a:extLst>
                <a:ext uri="{FF2B5EF4-FFF2-40B4-BE49-F238E27FC236}">
                  <a16:creationId xmlns:a16="http://schemas.microsoft.com/office/drawing/2014/main" id="{D576F46A-30F9-2B7E-8036-B2F46176AB57}"/>
                </a:ext>
              </a:extLst>
            </p:cNvPr>
            <p:cNvCxnSpPr/>
            <p:nvPr/>
          </p:nvCxnSpPr>
          <p:spPr>
            <a:xfrm flipV="1">
              <a:off x="4326948" y="1385363"/>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5B6DD013-B1DD-EF53-B6AA-417D7F83C38C}"/>
                </a:ext>
              </a:extLst>
            </p:cNvPr>
            <p:cNvCxnSpPr/>
            <p:nvPr/>
          </p:nvCxnSpPr>
          <p:spPr>
            <a:xfrm flipV="1">
              <a:off x="5051809" y="1458603"/>
              <a:ext cx="0" cy="643633"/>
            </a:xfrm>
            <a:prstGeom prst="straightConnector1">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62D2D564-71DC-594B-0058-1E519379A591}"/>
                </a:ext>
              </a:extLst>
            </p:cNvPr>
            <p:cNvSpPr/>
            <p:nvPr/>
          </p:nvSpPr>
          <p:spPr>
            <a:xfrm>
              <a:off x="4661998" y="1571794"/>
              <a:ext cx="779753" cy="41725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Geschweifte Klammer rechts 14">
              <a:extLst>
                <a:ext uri="{FF2B5EF4-FFF2-40B4-BE49-F238E27FC236}">
                  <a16:creationId xmlns:a16="http://schemas.microsoft.com/office/drawing/2014/main" id="{289D0796-39E3-26EC-2AB2-66B5ECD9754F}"/>
                </a:ext>
              </a:extLst>
            </p:cNvPr>
            <p:cNvSpPr/>
            <p:nvPr/>
          </p:nvSpPr>
          <p:spPr>
            <a:xfrm rot="5400000">
              <a:off x="4928652" y="1722393"/>
              <a:ext cx="246445" cy="779753"/>
            </a:xfrm>
            <a:prstGeom prst="rightBrace">
              <a:avLst>
                <a:gd name="adj1" fmla="val 8333"/>
                <a:gd name="adj2" fmla="val 501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5">
              <a:extLst>
                <a:ext uri="{FF2B5EF4-FFF2-40B4-BE49-F238E27FC236}">
                  <a16:creationId xmlns:a16="http://schemas.microsoft.com/office/drawing/2014/main" id="{945BD217-9CE3-143D-1E62-FA4E5C34C2D5}"/>
                </a:ext>
              </a:extLst>
            </p:cNvPr>
            <p:cNvSpPr txBox="1"/>
            <p:nvPr/>
          </p:nvSpPr>
          <p:spPr>
            <a:xfrm>
              <a:off x="6007832" y="1917570"/>
              <a:ext cx="130531" cy="369332"/>
            </a:xfrm>
            <a:prstGeom prst="rect">
              <a:avLst/>
            </a:prstGeom>
            <a:noFill/>
          </p:spPr>
          <p:txBody>
            <a:bodyPr wrap="square" rtlCol="0">
              <a:spAutoFit/>
            </a:bodyPr>
            <a:lstStyle/>
            <a:p>
              <a:r>
                <a:rPr lang="de-DE" dirty="0"/>
                <a:t>f</a:t>
              </a:r>
            </a:p>
          </p:txBody>
        </p:sp>
        <p:sp>
          <p:nvSpPr>
            <p:cNvPr id="17" name="Textfeld 16">
              <a:extLst>
                <a:ext uri="{FF2B5EF4-FFF2-40B4-BE49-F238E27FC236}">
                  <a16:creationId xmlns:a16="http://schemas.microsoft.com/office/drawing/2014/main" id="{EC381BC2-87CC-003D-77C7-C8F9400E61D1}"/>
                </a:ext>
              </a:extLst>
            </p:cNvPr>
            <p:cNvSpPr txBox="1"/>
            <p:nvPr/>
          </p:nvSpPr>
          <p:spPr>
            <a:xfrm>
              <a:off x="4937707" y="2086590"/>
              <a:ext cx="304798" cy="369332"/>
            </a:xfrm>
            <a:prstGeom prst="rect">
              <a:avLst/>
            </a:prstGeom>
            <a:noFill/>
          </p:spPr>
          <p:txBody>
            <a:bodyPr wrap="square" rtlCol="0">
              <a:spAutoFit/>
            </a:bodyPr>
            <a:lstStyle/>
            <a:p>
              <a:r>
                <a:rPr lang="de-DE" dirty="0"/>
                <a:t>B</a:t>
              </a:r>
              <a:r>
                <a:rPr lang="de-DE" baseline="-25000" dirty="0"/>
                <a:t>F3E</a:t>
              </a:r>
              <a:endParaRPr lang="de-DE" dirty="0"/>
            </a:p>
          </p:txBody>
        </p:sp>
        <p:sp>
          <p:nvSpPr>
            <p:cNvPr id="18" name="Textfeld 17">
              <a:extLst>
                <a:ext uri="{FF2B5EF4-FFF2-40B4-BE49-F238E27FC236}">
                  <a16:creationId xmlns:a16="http://schemas.microsoft.com/office/drawing/2014/main" id="{450ABD30-1C2D-4145-74F9-121603C0993C}"/>
                </a:ext>
              </a:extLst>
            </p:cNvPr>
            <p:cNvSpPr txBox="1"/>
            <p:nvPr/>
          </p:nvSpPr>
          <p:spPr>
            <a:xfrm>
              <a:off x="5024939" y="1199475"/>
              <a:ext cx="327772" cy="338554"/>
            </a:xfrm>
            <a:prstGeom prst="rect">
              <a:avLst/>
            </a:prstGeom>
            <a:noFill/>
          </p:spPr>
          <p:txBody>
            <a:bodyPr wrap="square" rtlCol="0">
              <a:spAutoFit/>
            </a:bodyPr>
            <a:lstStyle/>
            <a:p>
              <a:r>
                <a:rPr lang="de-DE" sz="1600" dirty="0" err="1"/>
                <a:t>f</a:t>
              </a:r>
              <a:r>
                <a:rPr lang="de-DE" sz="1600" baseline="-25000" dirty="0" err="1"/>
                <a:t>TRX</a:t>
              </a:r>
              <a:endParaRPr lang="de-DE" sz="1600" baseline="-25000" dirty="0"/>
            </a:p>
          </p:txBody>
        </p:sp>
        <p:cxnSp>
          <p:nvCxnSpPr>
            <p:cNvPr id="8" name="Gerade Verbindung mit Pfeil 7">
              <a:extLst>
                <a:ext uri="{FF2B5EF4-FFF2-40B4-BE49-F238E27FC236}">
                  <a16:creationId xmlns:a16="http://schemas.microsoft.com/office/drawing/2014/main" id="{5200340B-704F-2CBF-E861-F70207CB3511}"/>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E681C7C2-F968-DADD-EAA6-39791E7C5E6E}"/>
              </a:ext>
            </a:extLst>
          </p:cNvPr>
          <p:cNvSpPr txBox="1"/>
          <p:nvPr/>
        </p:nvSpPr>
        <p:spPr>
          <a:xfrm>
            <a:off x="258762" y="1372469"/>
            <a:ext cx="3191680" cy="369332"/>
          </a:xfrm>
          <a:prstGeom prst="rect">
            <a:avLst/>
          </a:prstGeom>
          <a:noFill/>
        </p:spPr>
        <p:txBody>
          <a:bodyPr wrap="square" rtlCol="0">
            <a:spAutoFit/>
          </a:bodyPr>
          <a:lstStyle/>
          <a:p>
            <a:r>
              <a:rPr lang="de-DE" b="1" dirty="0"/>
              <a:t>Sprechfunk FM (ca. 12 kHz)</a:t>
            </a:r>
          </a:p>
        </p:txBody>
      </p:sp>
      <p:sp>
        <p:nvSpPr>
          <p:cNvPr id="20" name="Textfeld 19">
            <a:extLst>
              <a:ext uri="{FF2B5EF4-FFF2-40B4-BE49-F238E27FC236}">
                <a16:creationId xmlns:a16="http://schemas.microsoft.com/office/drawing/2014/main" id="{8852814C-9545-C594-B7B3-742AEADE6F73}"/>
              </a:ext>
            </a:extLst>
          </p:cNvPr>
          <p:cNvSpPr txBox="1"/>
          <p:nvPr/>
        </p:nvSpPr>
        <p:spPr>
          <a:xfrm>
            <a:off x="258762" y="2463442"/>
            <a:ext cx="3191680" cy="369332"/>
          </a:xfrm>
          <a:prstGeom prst="rect">
            <a:avLst/>
          </a:prstGeom>
          <a:noFill/>
        </p:spPr>
        <p:txBody>
          <a:bodyPr wrap="square" rtlCol="0">
            <a:spAutoFit/>
          </a:bodyPr>
          <a:lstStyle/>
          <a:p>
            <a:r>
              <a:rPr lang="de-DE" b="1" dirty="0"/>
              <a:t>Sprechfunk AM (ca. 6 kHz)</a:t>
            </a:r>
          </a:p>
        </p:txBody>
      </p:sp>
      <p:sp>
        <p:nvSpPr>
          <p:cNvPr id="21" name="Textfeld 20">
            <a:extLst>
              <a:ext uri="{FF2B5EF4-FFF2-40B4-BE49-F238E27FC236}">
                <a16:creationId xmlns:a16="http://schemas.microsoft.com/office/drawing/2014/main" id="{E1EFA80E-F4D4-3914-AABC-9A4904C48F6E}"/>
              </a:ext>
            </a:extLst>
          </p:cNvPr>
          <p:cNvSpPr txBox="1"/>
          <p:nvPr/>
        </p:nvSpPr>
        <p:spPr>
          <a:xfrm>
            <a:off x="258762" y="3712319"/>
            <a:ext cx="3191680" cy="369332"/>
          </a:xfrm>
          <a:prstGeom prst="rect">
            <a:avLst/>
          </a:prstGeom>
          <a:noFill/>
        </p:spPr>
        <p:txBody>
          <a:bodyPr wrap="square" rtlCol="0">
            <a:spAutoFit/>
          </a:bodyPr>
          <a:lstStyle/>
          <a:p>
            <a:r>
              <a:rPr lang="de-DE" b="1" dirty="0"/>
              <a:t>Sprechfunk SSB (ca. 2,7 kHz)</a:t>
            </a:r>
          </a:p>
        </p:txBody>
      </p:sp>
      <p:sp>
        <p:nvSpPr>
          <p:cNvPr id="22" name="Textfeld 21">
            <a:extLst>
              <a:ext uri="{FF2B5EF4-FFF2-40B4-BE49-F238E27FC236}">
                <a16:creationId xmlns:a16="http://schemas.microsoft.com/office/drawing/2014/main" id="{C7189E6E-6822-120F-9F0A-C5376B15AB5E}"/>
              </a:ext>
            </a:extLst>
          </p:cNvPr>
          <p:cNvSpPr txBox="1"/>
          <p:nvPr/>
        </p:nvSpPr>
        <p:spPr>
          <a:xfrm>
            <a:off x="258762" y="4988816"/>
            <a:ext cx="3191680" cy="369332"/>
          </a:xfrm>
          <a:prstGeom prst="rect">
            <a:avLst/>
          </a:prstGeom>
          <a:noFill/>
        </p:spPr>
        <p:txBody>
          <a:bodyPr wrap="square" rtlCol="0">
            <a:spAutoFit/>
          </a:bodyPr>
          <a:lstStyle/>
          <a:p>
            <a:r>
              <a:rPr lang="de-DE" b="1" dirty="0"/>
              <a:t>Telegrafie CW (ca. 0,5 kHz)</a:t>
            </a:r>
          </a:p>
        </p:txBody>
      </p:sp>
      <p:sp>
        <p:nvSpPr>
          <p:cNvPr id="23" name="Textfeld 22">
            <a:extLst>
              <a:ext uri="{FF2B5EF4-FFF2-40B4-BE49-F238E27FC236}">
                <a16:creationId xmlns:a16="http://schemas.microsoft.com/office/drawing/2014/main" id="{8D8FF36F-991D-0CA5-0F8F-F9FA6F734D89}"/>
              </a:ext>
            </a:extLst>
          </p:cNvPr>
          <p:cNvSpPr txBox="1"/>
          <p:nvPr/>
        </p:nvSpPr>
        <p:spPr>
          <a:xfrm>
            <a:off x="7902702" y="1217170"/>
            <a:ext cx="2876718" cy="369332"/>
          </a:xfrm>
          <a:prstGeom prst="rect">
            <a:avLst/>
          </a:prstGeom>
          <a:noFill/>
        </p:spPr>
        <p:txBody>
          <a:bodyPr wrap="square" rtlCol="0">
            <a:spAutoFit/>
          </a:bodyPr>
          <a:lstStyle/>
          <a:p>
            <a:r>
              <a:rPr lang="de-DE" dirty="0"/>
              <a:t>B</a:t>
            </a:r>
            <a:r>
              <a:rPr lang="de-DE" baseline="-25000" dirty="0"/>
              <a:t>F3E</a:t>
            </a:r>
            <a:r>
              <a:rPr lang="de-DE" dirty="0"/>
              <a:t> = 2 * </a:t>
            </a:r>
            <a:r>
              <a:rPr lang="de-DE" dirty="0" err="1"/>
              <a:t>f</a:t>
            </a:r>
            <a:r>
              <a:rPr lang="de-DE" baseline="-25000" dirty="0" err="1"/>
              <a:t>Hub</a:t>
            </a:r>
            <a:r>
              <a:rPr lang="de-DE" dirty="0"/>
              <a:t> + 2 * </a:t>
            </a:r>
            <a:r>
              <a:rPr lang="de-DE" dirty="0" err="1"/>
              <a:t>f</a:t>
            </a:r>
            <a:r>
              <a:rPr lang="de-DE" baseline="-25000" dirty="0" err="1"/>
              <a:t>NF,max</a:t>
            </a:r>
            <a:endParaRPr lang="de-DE" baseline="-25000" dirty="0"/>
          </a:p>
        </p:txBody>
      </p:sp>
      <p:sp>
        <p:nvSpPr>
          <p:cNvPr id="46" name="Textfeld 45">
            <a:extLst>
              <a:ext uri="{FF2B5EF4-FFF2-40B4-BE49-F238E27FC236}">
                <a16:creationId xmlns:a16="http://schemas.microsoft.com/office/drawing/2014/main" id="{87F64BB9-9DBE-6735-7822-32FF319749BB}"/>
              </a:ext>
            </a:extLst>
          </p:cNvPr>
          <p:cNvSpPr txBox="1"/>
          <p:nvPr/>
        </p:nvSpPr>
        <p:spPr>
          <a:xfrm>
            <a:off x="7916039" y="2345797"/>
            <a:ext cx="2793523" cy="369332"/>
          </a:xfrm>
          <a:prstGeom prst="rect">
            <a:avLst/>
          </a:prstGeom>
          <a:noFill/>
        </p:spPr>
        <p:txBody>
          <a:bodyPr wrap="square" rtlCol="0">
            <a:spAutoFit/>
          </a:bodyPr>
          <a:lstStyle/>
          <a:p>
            <a:r>
              <a:rPr lang="de-DE" dirty="0"/>
              <a:t>B</a:t>
            </a:r>
            <a:r>
              <a:rPr lang="de-DE" baseline="-25000" dirty="0"/>
              <a:t>A3E</a:t>
            </a:r>
            <a:r>
              <a:rPr lang="de-DE" dirty="0"/>
              <a:t> = 2 * </a:t>
            </a:r>
            <a:r>
              <a:rPr lang="de-DE" dirty="0" err="1"/>
              <a:t>f</a:t>
            </a:r>
            <a:r>
              <a:rPr lang="de-DE" baseline="-25000" dirty="0" err="1"/>
              <a:t>NF</a:t>
            </a:r>
            <a:r>
              <a:rPr lang="de-DE" baseline="-25000" dirty="0"/>
              <a:t>, </a:t>
            </a:r>
            <a:r>
              <a:rPr lang="de-DE" baseline="-25000" dirty="0" err="1"/>
              <a:t>max</a:t>
            </a:r>
            <a:endParaRPr lang="de-DE" baseline="-25000" dirty="0"/>
          </a:p>
        </p:txBody>
      </p:sp>
      <p:grpSp>
        <p:nvGrpSpPr>
          <p:cNvPr id="60" name="Gruppieren 59">
            <a:extLst>
              <a:ext uri="{FF2B5EF4-FFF2-40B4-BE49-F238E27FC236}">
                <a16:creationId xmlns:a16="http://schemas.microsoft.com/office/drawing/2014/main" id="{333B6005-E236-671E-8730-1B1E5B89E7EE}"/>
              </a:ext>
            </a:extLst>
          </p:cNvPr>
          <p:cNvGrpSpPr/>
          <p:nvPr/>
        </p:nvGrpSpPr>
        <p:grpSpPr>
          <a:xfrm>
            <a:off x="3602179" y="2087012"/>
            <a:ext cx="3989693" cy="1227127"/>
            <a:chOff x="3602179" y="2433387"/>
            <a:chExt cx="3989693" cy="1227127"/>
          </a:xfrm>
        </p:grpSpPr>
        <p:cxnSp>
          <p:nvCxnSpPr>
            <p:cNvPr id="38" name="Gerade Verbindung mit Pfeil 37">
              <a:extLst>
                <a:ext uri="{FF2B5EF4-FFF2-40B4-BE49-F238E27FC236}">
                  <a16:creationId xmlns:a16="http://schemas.microsoft.com/office/drawing/2014/main" id="{D94D1842-2D10-2B66-5074-73D83308262C}"/>
                </a:ext>
              </a:extLst>
            </p:cNvPr>
            <p:cNvCxnSpPr/>
            <p:nvPr/>
          </p:nvCxnSpPr>
          <p:spPr>
            <a:xfrm flipV="1">
              <a:off x="3602179" y="2612201"/>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047ABB6A-A7A4-7E72-BE97-238C3B33A915}"/>
                </a:ext>
              </a:extLst>
            </p:cNvPr>
            <p:cNvSpPr txBox="1"/>
            <p:nvPr/>
          </p:nvSpPr>
          <p:spPr>
            <a:xfrm>
              <a:off x="7304374" y="3144408"/>
              <a:ext cx="287498" cy="369332"/>
            </a:xfrm>
            <a:prstGeom prst="rect">
              <a:avLst/>
            </a:prstGeom>
            <a:noFill/>
          </p:spPr>
          <p:txBody>
            <a:bodyPr wrap="square" rtlCol="0">
              <a:spAutoFit/>
            </a:bodyPr>
            <a:lstStyle/>
            <a:p>
              <a:r>
                <a:rPr lang="de-DE" dirty="0"/>
                <a:t>f</a:t>
              </a:r>
            </a:p>
          </p:txBody>
        </p:sp>
        <p:sp>
          <p:nvSpPr>
            <p:cNvPr id="41" name="Geschweifte Klammer rechts 40">
              <a:extLst>
                <a:ext uri="{FF2B5EF4-FFF2-40B4-BE49-F238E27FC236}">
                  <a16:creationId xmlns:a16="http://schemas.microsoft.com/office/drawing/2014/main" id="{E2EF9CD2-3819-BC30-21B8-A483C48748A4}"/>
                </a:ext>
              </a:extLst>
            </p:cNvPr>
            <p:cNvSpPr/>
            <p:nvPr/>
          </p:nvSpPr>
          <p:spPr>
            <a:xfrm rot="5400000">
              <a:off x="5524538" y="2909968"/>
              <a:ext cx="197285" cy="846145"/>
            </a:xfrm>
            <a:prstGeom prst="rightBrace">
              <a:avLst>
                <a:gd name="adj1" fmla="val 8333"/>
                <a:gd name="adj2" fmla="val 505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Textfeld 41">
              <a:extLst>
                <a:ext uri="{FF2B5EF4-FFF2-40B4-BE49-F238E27FC236}">
                  <a16:creationId xmlns:a16="http://schemas.microsoft.com/office/drawing/2014/main" id="{87E5F988-C9E7-302C-CD9F-E9514B8051AD}"/>
                </a:ext>
              </a:extLst>
            </p:cNvPr>
            <p:cNvSpPr txBox="1"/>
            <p:nvPr/>
          </p:nvSpPr>
          <p:spPr>
            <a:xfrm>
              <a:off x="5361858" y="3291182"/>
              <a:ext cx="551113" cy="369332"/>
            </a:xfrm>
            <a:prstGeom prst="rect">
              <a:avLst/>
            </a:prstGeom>
            <a:noFill/>
          </p:spPr>
          <p:txBody>
            <a:bodyPr wrap="none" rtlCol="0">
              <a:spAutoFit/>
            </a:bodyPr>
            <a:lstStyle/>
            <a:p>
              <a:r>
                <a:rPr lang="de-DE" dirty="0"/>
                <a:t>B</a:t>
              </a:r>
              <a:r>
                <a:rPr lang="de-DE" baseline="-25000" dirty="0"/>
                <a:t>A3E</a:t>
              </a:r>
            </a:p>
          </p:txBody>
        </p:sp>
        <p:sp>
          <p:nvSpPr>
            <p:cNvPr id="43" name="Flussdiagramm: Manuelle Eingabe 42">
              <a:extLst>
                <a:ext uri="{FF2B5EF4-FFF2-40B4-BE49-F238E27FC236}">
                  <a16:creationId xmlns:a16="http://schemas.microsoft.com/office/drawing/2014/main" id="{5971DB9F-2444-9AA9-3041-521186705222}"/>
                </a:ext>
              </a:extLst>
            </p:cNvPr>
            <p:cNvSpPr/>
            <p:nvPr/>
          </p:nvSpPr>
          <p:spPr>
            <a:xfrm>
              <a:off x="5200108" y="2751582"/>
              <a:ext cx="414436" cy="457200"/>
            </a:xfrm>
            <a:prstGeom prst="flowChartManualInp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lussdiagramm: Manuelle Eingabe 43">
              <a:extLst>
                <a:ext uri="{FF2B5EF4-FFF2-40B4-BE49-F238E27FC236}">
                  <a16:creationId xmlns:a16="http://schemas.microsoft.com/office/drawing/2014/main" id="{5D2357E2-BA2C-975B-F6E0-5D6E5FAEB768}"/>
                </a:ext>
              </a:extLst>
            </p:cNvPr>
            <p:cNvSpPr/>
            <p:nvPr/>
          </p:nvSpPr>
          <p:spPr>
            <a:xfrm flipH="1">
              <a:off x="5621943" y="2751582"/>
              <a:ext cx="424310" cy="457200"/>
            </a:xfrm>
            <a:prstGeom prst="flowChartManualInp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59EC6E9E-165A-8B83-94DC-DED47D2B8357}"/>
                </a:ext>
              </a:extLst>
            </p:cNvPr>
            <p:cNvSpPr txBox="1"/>
            <p:nvPr/>
          </p:nvSpPr>
          <p:spPr>
            <a:xfrm>
              <a:off x="5545872" y="2433387"/>
              <a:ext cx="458780" cy="338554"/>
            </a:xfrm>
            <a:prstGeom prst="rect">
              <a:avLst/>
            </a:prstGeom>
            <a:noFill/>
          </p:spPr>
          <p:txBody>
            <a:bodyPr wrap="none" rtlCol="0">
              <a:spAutoFit/>
            </a:bodyPr>
            <a:lstStyle/>
            <a:p>
              <a:r>
                <a:rPr lang="de-DE" sz="1600" dirty="0" err="1"/>
                <a:t>f</a:t>
              </a:r>
              <a:r>
                <a:rPr lang="de-DE" sz="1600" baseline="-25000" dirty="0" err="1"/>
                <a:t>TRX</a:t>
              </a:r>
              <a:endParaRPr lang="de-DE" sz="1600" baseline="-25000" dirty="0"/>
            </a:p>
          </p:txBody>
        </p:sp>
        <p:cxnSp>
          <p:nvCxnSpPr>
            <p:cNvPr id="39" name="Gerade Verbindung mit Pfeil 38">
              <a:extLst>
                <a:ext uri="{FF2B5EF4-FFF2-40B4-BE49-F238E27FC236}">
                  <a16:creationId xmlns:a16="http://schemas.microsoft.com/office/drawing/2014/main" id="{8F6EE6EE-D43A-A7D2-CB50-FBFCCDCD3D52}"/>
                </a:ext>
              </a:extLst>
            </p:cNvPr>
            <p:cNvCxnSpPr/>
            <p:nvPr/>
          </p:nvCxnSpPr>
          <p:spPr>
            <a:xfrm>
              <a:off x="3602179" y="3215884"/>
              <a:ext cx="374264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id="{53834B52-2D01-0757-D9F6-BC92B2FBABA8}"/>
                </a:ext>
              </a:extLst>
            </p:cNvPr>
            <p:cNvCxnSpPr/>
            <p:nvPr/>
          </p:nvCxnSpPr>
          <p:spPr>
            <a:xfrm flipV="1">
              <a:off x="5617967" y="2685034"/>
              <a:ext cx="0" cy="643633"/>
            </a:xfrm>
            <a:prstGeom prst="straightConnector1">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1035" name="Gruppieren 1034">
            <a:extLst>
              <a:ext uri="{FF2B5EF4-FFF2-40B4-BE49-F238E27FC236}">
                <a16:creationId xmlns:a16="http://schemas.microsoft.com/office/drawing/2014/main" id="{E695E685-5FF0-72E8-C771-F98448ED03EF}"/>
              </a:ext>
            </a:extLst>
          </p:cNvPr>
          <p:cNvGrpSpPr/>
          <p:nvPr/>
        </p:nvGrpSpPr>
        <p:grpSpPr>
          <a:xfrm>
            <a:off x="3602179" y="3347946"/>
            <a:ext cx="3989693" cy="1234959"/>
            <a:chOff x="3602179" y="3431076"/>
            <a:chExt cx="3989693" cy="1234959"/>
          </a:xfrm>
        </p:grpSpPr>
        <p:cxnSp>
          <p:nvCxnSpPr>
            <p:cNvPr id="62" name="Gerade Verbindung mit Pfeil 61">
              <a:extLst>
                <a:ext uri="{FF2B5EF4-FFF2-40B4-BE49-F238E27FC236}">
                  <a16:creationId xmlns:a16="http://schemas.microsoft.com/office/drawing/2014/main" id="{0419CC87-E858-B26F-0986-83C826A1209A}"/>
                </a:ext>
              </a:extLst>
            </p:cNvPr>
            <p:cNvCxnSpPr/>
            <p:nvPr/>
          </p:nvCxnSpPr>
          <p:spPr>
            <a:xfrm flipV="1">
              <a:off x="3602179" y="3612849"/>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3C8D040A-2AC3-83BE-AE15-913D8A51B4B5}"/>
                </a:ext>
              </a:extLst>
            </p:cNvPr>
            <p:cNvSpPr txBox="1"/>
            <p:nvPr/>
          </p:nvSpPr>
          <p:spPr>
            <a:xfrm>
              <a:off x="7304374" y="4145056"/>
              <a:ext cx="287498" cy="369332"/>
            </a:xfrm>
            <a:prstGeom prst="rect">
              <a:avLst/>
            </a:prstGeom>
            <a:noFill/>
          </p:spPr>
          <p:txBody>
            <a:bodyPr wrap="square" rtlCol="0">
              <a:spAutoFit/>
            </a:bodyPr>
            <a:lstStyle/>
            <a:p>
              <a:r>
                <a:rPr lang="de-DE" dirty="0"/>
                <a:t>f</a:t>
              </a:r>
            </a:p>
          </p:txBody>
        </p:sp>
        <p:sp>
          <p:nvSpPr>
            <p:cNvPr id="1024" name="Geschweifte Klammer rechts 1023">
              <a:extLst>
                <a:ext uri="{FF2B5EF4-FFF2-40B4-BE49-F238E27FC236}">
                  <a16:creationId xmlns:a16="http://schemas.microsoft.com/office/drawing/2014/main" id="{743A7C58-E25A-816D-1F60-76DE1ED3772E}"/>
                </a:ext>
              </a:extLst>
            </p:cNvPr>
            <p:cNvSpPr/>
            <p:nvPr/>
          </p:nvSpPr>
          <p:spPr>
            <a:xfrm rot="5400000">
              <a:off x="5773704" y="4147979"/>
              <a:ext cx="185482" cy="359615"/>
            </a:xfrm>
            <a:prstGeom prst="rightBrace">
              <a:avLst>
                <a:gd name="adj1" fmla="val 8333"/>
                <a:gd name="adj2" fmla="val 4881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25" name="Textfeld 1024">
              <a:extLst>
                <a:ext uri="{FF2B5EF4-FFF2-40B4-BE49-F238E27FC236}">
                  <a16:creationId xmlns:a16="http://schemas.microsoft.com/office/drawing/2014/main" id="{C85161EE-C634-346E-0851-68D4749FCB99}"/>
                </a:ext>
              </a:extLst>
            </p:cNvPr>
            <p:cNvSpPr txBox="1"/>
            <p:nvPr/>
          </p:nvSpPr>
          <p:spPr>
            <a:xfrm>
              <a:off x="5626664" y="4296703"/>
              <a:ext cx="513282" cy="369332"/>
            </a:xfrm>
            <a:prstGeom prst="rect">
              <a:avLst/>
            </a:prstGeom>
            <a:noFill/>
          </p:spPr>
          <p:txBody>
            <a:bodyPr wrap="none" rtlCol="0">
              <a:spAutoFit/>
            </a:bodyPr>
            <a:lstStyle/>
            <a:p>
              <a:r>
                <a:rPr lang="de-DE" dirty="0"/>
                <a:t>B</a:t>
              </a:r>
              <a:r>
                <a:rPr lang="de-DE" baseline="-25000" dirty="0"/>
                <a:t>J3E</a:t>
              </a:r>
            </a:p>
          </p:txBody>
        </p:sp>
        <p:sp>
          <p:nvSpPr>
            <p:cNvPr id="1029" name="Textfeld 1028">
              <a:extLst>
                <a:ext uri="{FF2B5EF4-FFF2-40B4-BE49-F238E27FC236}">
                  <a16:creationId xmlns:a16="http://schemas.microsoft.com/office/drawing/2014/main" id="{8415830C-5895-0437-1A46-B659883A5EE1}"/>
                </a:ext>
              </a:extLst>
            </p:cNvPr>
            <p:cNvSpPr txBox="1"/>
            <p:nvPr/>
          </p:nvSpPr>
          <p:spPr>
            <a:xfrm>
              <a:off x="5545872" y="3431076"/>
              <a:ext cx="458780" cy="338554"/>
            </a:xfrm>
            <a:prstGeom prst="rect">
              <a:avLst/>
            </a:prstGeom>
            <a:noFill/>
          </p:spPr>
          <p:txBody>
            <a:bodyPr wrap="none" rtlCol="0">
              <a:spAutoFit/>
            </a:bodyPr>
            <a:lstStyle/>
            <a:p>
              <a:r>
                <a:rPr lang="de-DE" sz="1600" dirty="0" err="1"/>
                <a:t>f</a:t>
              </a:r>
              <a:r>
                <a:rPr lang="de-DE" sz="1600" baseline="-25000" dirty="0" err="1"/>
                <a:t>TRX</a:t>
              </a:r>
              <a:endParaRPr lang="de-DE" sz="1600" baseline="-25000" dirty="0"/>
            </a:p>
          </p:txBody>
        </p:sp>
        <p:cxnSp>
          <p:nvCxnSpPr>
            <p:cNvPr id="1031" name="Gerade Verbindung mit Pfeil 1030">
              <a:extLst>
                <a:ext uri="{FF2B5EF4-FFF2-40B4-BE49-F238E27FC236}">
                  <a16:creationId xmlns:a16="http://schemas.microsoft.com/office/drawing/2014/main" id="{36711249-3228-5F52-E39E-F15767D053CC}"/>
                </a:ext>
              </a:extLst>
            </p:cNvPr>
            <p:cNvCxnSpPr/>
            <p:nvPr/>
          </p:nvCxnSpPr>
          <p:spPr>
            <a:xfrm flipV="1">
              <a:off x="5617967" y="3685682"/>
              <a:ext cx="0" cy="643633"/>
            </a:xfrm>
            <a:prstGeom prst="straightConnector1">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32" name="Flussdiagramm: Manuelle Eingabe 1031">
              <a:extLst>
                <a:ext uri="{FF2B5EF4-FFF2-40B4-BE49-F238E27FC236}">
                  <a16:creationId xmlns:a16="http://schemas.microsoft.com/office/drawing/2014/main" id="{3D45CA5E-2540-1BC7-2946-446A2BDD71E4}"/>
                </a:ext>
              </a:extLst>
            </p:cNvPr>
            <p:cNvSpPr/>
            <p:nvPr/>
          </p:nvSpPr>
          <p:spPr>
            <a:xfrm flipH="1">
              <a:off x="5686639" y="3754860"/>
              <a:ext cx="359972" cy="457200"/>
            </a:xfrm>
            <a:prstGeom prst="flowChartManualInp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USB</a:t>
              </a:r>
            </a:p>
          </p:txBody>
        </p:sp>
        <p:sp>
          <p:nvSpPr>
            <p:cNvPr id="1033" name="Flussdiagramm: Manuelle Eingabe 1032">
              <a:extLst>
                <a:ext uri="{FF2B5EF4-FFF2-40B4-BE49-F238E27FC236}">
                  <a16:creationId xmlns:a16="http://schemas.microsoft.com/office/drawing/2014/main" id="{D39EF914-69B1-AF88-08AD-FB04A65C7735}"/>
                </a:ext>
              </a:extLst>
            </p:cNvPr>
            <p:cNvSpPr/>
            <p:nvPr/>
          </p:nvSpPr>
          <p:spPr>
            <a:xfrm>
              <a:off x="5197853" y="3752988"/>
              <a:ext cx="358880" cy="457200"/>
            </a:xfrm>
            <a:prstGeom prst="flowChartManualInput">
              <a:avLst/>
            </a:prstGeom>
            <a:solidFill>
              <a:schemeClr val="accent1">
                <a:lumMod val="60000"/>
                <a:lumOff val="40000"/>
                <a:alpha val="50000"/>
              </a:schemeClr>
            </a:solidFill>
            <a:ln>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bg1">
                      <a:lumMod val="65000"/>
                    </a:schemeClr>
                  </a:solidFill>
                </a:rPr>
                <a:t>LSB</a:t>
              </a:r>
            </a:p>
          </p:txBody>
        </p:sp>
        <p:cxnSp>
          <p:nvCxnSpPr>
            <p:cNvPr id="1030" name="Gerade Verbindung mit Pfeil 1029">
              <a:extLst>
                <a:ext uri="{FF2B5EF4-FFF2-40B4-BE49-F238E27FC236}">
                  <a16:creationId xmlns:a16="http://schemas.microsoft.com/office/drawing/2014/main" id="{FB32B9AB-FC66-A842-221E-7D026933D7C0}"/>
                </a:ext>
              </a:extLst>
            </p:cNvPr>
            <p:cNvCxnSpPr/>
            <p:nvPr/>
          </p:nvCxnSpPr>
          <p:spPr>
            <a:xfrm>
              <a:off x="3602179" y="4216532"/>
              <a:ext cx="374264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34" name="Textfeld 1033">
            <a:extLst>
              <a:ext uri="{FF2B5EF4-FFF2-40B4-BE49-F238E27FC236}">
                <a16:creationId xmlns:a16="http://schemas.microsoft.com/office/drawing/2014/main" id="{F52799AF-5BA1-2631-A357-F7CAD02D394F}"/>
              </a:ext>
            </a:extLst>
          </p:cNvPr>
          <p:cNvSpPr txBox="1"/>
          <p:nvPr/>
        </p:nvSpPr>
        <p:spPr>
          <a:xfrm>
            <a:off x="7916039" y="3555036"/>
            <a:ext cx="2793523" cy="369332"/>
          </a:xfrm>
          <a:prstGeom prst="rect">
            <a:avLst/>
          </a:prstGeom>
          <a:noFill/>
        </p:spPr>
        <p:txBody>
          <a:bodyPr wrap="square" rtlCol="0">
            <a:spAutoFit/>
          </a:bodyPr>
          <a:lstStyle/>
          <a:p>
            <a:r>
              <a:rPr lang="de-DE" dirty="0"/>
              <a:t>B</a:t>
            </a:r>
            <a:r>
              <a:rPr lang="de-DE" baseline="-25000" dirty="0"/>
              <a:t>J3E</a:t>
            </a:r>
            <a:r>
              <a:rPr lang="de-DE" dirty="0"/>
              <a:t> = </a:t>
            </a:r>
            <a:r>
              <a:rPr lang="de-DE" dirty="0" err="1"/>
              <a:t>f</a:t>
            </a:r>
            <a:r>
              <a:rPr lang="de-DE" baseline="-25000" dirty="0" err="1"/>
              <a:t>NF</a:t>
            </a:r>
            <a:r>
              <a:rPr lang="de-DE" baseline="-25000" dirty="0"/>
              <a:t>, </a:t>
            </a:r>
            <a:r>
              <a:rPr lang="de-DE" baseline="-25000" dirty="0" err="1"/>
              <a:t>max</a:t>
            </a:r>
            <a:r>
              <a:rPr lang="de-DE" dirty="0"/>
              <a:t> - </a:t>
            </a:r>
            <a:r>
              <a:rPr lang="de-DE" dirty="0" err="1"/>
              <a:t>f</a:t>
            </a:r>
            <a:r>
              <a:rPr lang="de-DE" baseline="-25000" dirty="0" err="1"/>
              <a:t>NF</a:t>
            </a:r>
            <a:r>
              <a:rPr lang="de-DE" baseline="-25000" dirty="0"/>
              <a:t>, min</a:t>
            </a:r>
            <a:r>
              <a:rPr lang="de-DE" dirty="0"/>
              <a:t> </a:t>
            </a:r>
            <a:endParaRPr lang="de-DE" baseline="-25000" dirty="0"/>
          </a:p>
        </p:txBody>
      </p:sp>
      <p:sp>
        <p:nvSpPr>
          <p:cNvPr id="1046" name="Textfeld 1045">
            <a:extLst>
              <a:ext uri="{FF2B5EF4-FFF2-40B4-BE49-F238E27FC236}">
                <a16:creationId xmlns:a16="http://schemas.microsoft.com/office/drawing/2014/main" id="{A71D91A4-D99B-8DB3-82BD-89BC29E5EC48}"/>
              </a:ext>
            </a:extLst>
          </p:cNvPr>
          <p:cNvSpPr txBox="1"/>
          <p:nvPr/>
        </p:nvSpPr>
        <p:spPr>
          <a:xfrm>
            <a:off x="7897440" y="4756973"/>
            <a:ext cx="2880793" cy="369332"/>
          </a:xfrm>
          <a:prstGeom prst="rect">
            <a:avLst/>
          </a:prstGeom>
          <a:noFill/>
        </p:spPr>
        <p:txBody>
          <a:bodyPr wrap="square" rtlCol="0">
            <a:spAutoFit/>
          </a:bodyPr>
          <a:lstStyle/>
          <a:p>
            <a:r>
              <a:rPr lang="de-DE" dirty="0"/>
              <a:t>B</a:t>
            </a:r>
            <a:r>
              <a:rPr lang="de-DE" baseline="-25000" dirty="0"/>
              <a:t>A1A</a:t>
            </a:r>
            <a:r>
              <a:rPr lang="de-DE" dirty="0"/>
              <a:t> =  </a:t>
            </a:r>
            <a:r>
              <a:rPr lang="de-DE" sz="1100" dirty="0"/>
              <a:t>abhängig von </a:t>
            </a:r>
            <a:r>
              <a:rPr lang="de-DE" sz="1100" dirty="0" err="1"/>
              <a:t>Tastung</a:t>
            </a:r>
            <a:r>
              <a:rPr lang="de-DE" sz="1100" dirty="0"/>
              <a:t> (weich/hart) </a:t>
            </a:r>
            <a:endParaRPr lang="de-DE" baseline="-25000" dirty="0"/>
          </a:p>
        </p:txBody>
      </p:sp>
      <p:grpSp>
        <p:nvGrpSpPr>
          <p:cNvPr id="1050" name="Gruppieren 1049">
            <a:extLst>
              <a:ext uri="{FF2B5EF4-FFF2-40B4-BE49-F238E27FC236}">
                <a16:creationId xmlns:a16="http://schemas.microsoft.com/office/drawing/2014/main" id="{33ECF5F9-2B10-C52E-C323-5538CF0B7C36}"/>
              </a:ext>
            </a:extLst>
          </p:cNvPr>
          <p:cNvGrpSpPr/>
          <p:nvPr/>
        </p:nvGrpSpPr>
        <p:grpSpPr>
          <a:xfrm>
            <a:off x="3602179" y="4609840"/>
            <a:ext cx="3989693" cy="1046469"/>
            <a:chOff x="3602179" y="4609840"/>
            <a:chExt cx="3989693" cy="1046469"/>
          </a:xfrm>
        </p:grpSpPr>
        <p:cxnSp>
          <p:nvCxnSpPr>
            <p:cNvPr id="1037" name="Gerade Verbindung mit Pfeil 1036">
              <a:extLst>
                <a:ext uri="{FF2B5EF4-FFF2-40B4-BE49-F238E27FC236}">
                  <a16:creationId xmlns:a16="http://schemas.microsoft.com/office/drawing/2014/main" id="{DDFF50FA-7B39-A292-2D6E-BB68F424D87B}"/>
                </a:ext>
              </a:extLst>
            </p:cNvPr>
            <p:cNvCxnSpPr/>
            <p:nvPr/>
          </p:nvCxnSpPr>
          <p:spPr>
            <a:xfrm flipV="1">
              <a:off x="3602179" y="4609840"/>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8" name="Textfeld 1037">
              <a:extLst>
                <a:ext uri="{FF2B5EF4-FFF2-40B4-BE49-F238E27FC236}">
                  <a16:creationId xmlns:a16="http://schemas.microsoft.com/office/drawing/2014/main" id="{38F602E3-3CFA-CB63-87CE-8056B39044FB}"/>
                </a:ext>
              </a:extLst>
            </p:cNvPr>
            <p:cNvSpPr txBox="1"/>
            <p:nvPr/>
          </p:nvSpPr>
          <p:spPr>
            <a:xfrm>
              <a:off x="7304374" y="5142047"/>
              <a:ext cx="287498" cy="369332"/>
            </a:xfrm>
            <a:prstGeom prst="rect">
              <a:avLst/>
            </a:prstGeom>
            <a:noFill/>
          </p:spPr>
          <p:txBody>
            <a:bodyPr wrap="square" rtlCol="0">
              <a:spAutoFit/>
            </a:bodyPr>
            <a:lstStyle/>
            <a:p>
              <a:r>
                <a:rPr lang="de-DE" dirty="0"/>
                <a:t>f</a:t>
              </a:r>
            </a:p>
          </p:txBody>
        </p:sp>
        <p:sp>
          <p:nvSpPr>
            <p:cNvPr id="1039" name="Geschweifte Klammer rechts 1038">
              <a:extLst>
                <a:ext uri="{FF2B5EF4-FFF2-40B4-BE49-F238E27FC236}">
                  <a16:creationId xmlns:a16="http://schemas.microsoft.com/office/drawing/2014/main" id="{42ED4F37-78A6-3492-0841-09D933C48ED8}"/>
                </a:ext>
              </a:extLst>
            </p:cNvPr>
            <p:cNvSpPr/>
            <p:nvPr/>
          </p:nvSpPr>
          <p:spPr>
            <a:xfrm rot="5400000">
              <a:off x="5919602" y="5313325"/>
              <a:ext cx="208296" cy="45719"/>
            </a:xfrm>
            <a:prstGeom prst="rightBrace">
              <a:avLst>
                <a:gd name="adj1" fmla="val 8333"/>
                <a:gd name="adj2" fmla="val 4881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0" name="Textfeld 1039">
              <a:extLst>
                <a:ext uri="{FF2B5EF4-FFF2-40B4-BE49-F238E27FC236}">
                  <a16:creationId xmlns:a16="http://schemas.microsoft.com/office/drawing/2014/main" id="{1910158D-32FB-7799-FA3A-8C30DD0D6812}"/>
                </a:ext>
              </a:extLst>
            </p:cNvPr>
            <p:cNvSpPr txBox="1"/>
            <p:nvPr/>
          </p:nvSpPr>
          <p:spPr>
            <a:xfrm>
              <a:off x="5771044" y="5286977"/>
              <a:ext cx="565539" cy="369332"/>
            </a:xfrm>
            <a:prstGeom prst="rect">
              <a:avLst/>
            </a:prstGeom>
            <a:noFill/>
          </p:spPr>
          <p:txBody>
            <a:bodyPr wrap="none" rtlCol="0">
              <a:spAutoFit/>
            </a:bodyPr>
            <a:lstStyle/>
            <a:p>
              <a:r>
                <a:rPr lang="de-DE" dirty="0"/>
                <a:t>B</a:t>
              </a:r>
              <a:r>
                <a:rPr lang="de-DE" baseline="-25000" dirty="0"/>
                <a:t>A1A</a:t>
              </a:r>
            </a:p>
          </p:txBody>
        </p:sp>
        <p:sp>
          <p:nvSpPr>
            <p:cNvPr id="1047" name="Rechteck 1046">
              <a:extLst>
                <a:ext uri="{FF2B5EF4-FFF2-40B4-BE49-F238E27FC236}">
                  <a16:creationId xmlns:a16="http://schemas.microsoft.com/office/drawing/2014/main" id="{3A79D838-4D2F-8F52-4F47-E482B23C6E16}"/>
                </a:ext>
              </a:extLst>
            </p:cNvPr>
            <p:cNvSpPr/>
            <p:nvPr/>
          </p:nvSpPr>
          <p:spPr>
            <a:xfrm>
              <a:off x="6000891" y="4796698"/>
              <a:ext cx="45719" cy="41725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5" name="Gerade Verbindung mit Pfeil 1044">
              <a:extLst>
                <a:ext uri="{FF2B5EF4-FFF2-40B4-BE49-F238E27FC236}">
                  <a16:creationId xmlns:a16="http://schemas.microsoft.com/office/drawing/2014/main" id="{835ECE72-D75C-2B62-AD31-F8256B501A2B}"/>
                </a:ext>
              </a:extLst>
            </p:cNvPr>
            <p:cNvCxnSpPr/>
            <p:nvPr/>
          </p:nvCxnSpPr>
          <p:spPr>
            <a:xfrm>
              <a:off x="3602179" y="5213523"/>
              <a:ext cx="374264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012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46" grpId="0"/>
      <p:bldP spid="1034" grpId="0"/>
      <p:bldP spid="104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AM-Demodulation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r>
              <a:rPr lang="de-DE" dirty="0"/>
              <a:t>Hüllkurvendemodulator zur Demodulation von AM-Signalen:</a:t>
            </a:r>
          </a:p>
          <a:p>
            <a:pPr marL="233983" lvl="1" indent="0">
              <a:buNone/>
              <a:defRPr/>
            </a:pPr>
            <a:r>
              <a:rPr lang="de-DE" sz="1800" dirty="0"/>
              <a:t>Das Gleichrichten des HF-Signals (Einweggleichrichter) und die anschließende Glättung bewirken die Rückgewinnung des in der Hüllkurve übertragenen Audiosignals. Über einen Koppelkondensator ausgekoppelt wird noch der im gleichgerichteten Signal enthaltene Gleichanteil entfernt. Dieser kann jedoch auch noch als Regelspannung (HF- und ZF-Verstärkerregelung) genutzt werden.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1038" name="Grafik 1037">
            <a:extLst>
              <a:ext uri="{FF2B5EF4-FFF2-40B4-BE49-F238E27FC236}">
                <a16:creationId xmlns:a16="http://schemas.microsoft.com/office/drawing/2014/main" id="{984A4747-2AD9-8250-6209-582C7887BD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2127" y="3850613"/>
            <a:ext cx="4565130" cy="1790633"/>
          </a:xfrm>
          <a:prstGeom prst="rect">
            <a:avLst/>
          </a:prstGeom>
        </p:spPr>
      </p:pic>
      <p:sp>
        <p:nvSpPr>
          <p:cNvPr id="1039" name="Textfeld 1038">
            <a:extLst>
              <a:ext uri="{FF2B5EF4-FFF2-40B4-BE49-F238E27FC236}">
                <a16:creationId xmlns:a16="http://schemas.microsoft.com/office/drawing/2014/main" id="{890CFAFC-9F94-7643-2450-88A2614ABB4B}"/>
              </a:ext>
            </a:extLst>
          </p:cNvPr>
          <p:cNvSpPr txBox="1"/>
          <p:nvPr/>
        </p:nvSpPr>
        <p:spPr>
          <a:xfrm>
            <a:off x="9607571" y="5481669"/>
            <a:ext cx="1217000" cy="246221"/>
          </a:xfrm>
          <a:prstGeom prst="rect">
            <a:avLst/>
          </a:prstGeom>
          <a:noFill/>
        </p:spPr>
        <p:txBody>
          <a:bodyPr wrap="none" rtlCol="0">
            <a:spAutoFit/>
          </a:bodyPr>
          <a:lstStyle/>
          <a:p>
            <a:r>
              <a:rPr lang="de-DE" sz="1000" dirty="0"/>
              <a:t>Bildquellen: BNetzA</a:t>
            </a:r>
          </a:p>
        </p:txBody>
      </p:sp>
      <p:pic>
        <p:nvPicPr>
          <p:cNvPr id="1042" name="Grafik 1041">
            <a:extLst>
              <a:ext uri="{FF2B5EF4-FFF2-40B4-BE49-F238E27FC236}">
                <a16:creationId xmlns:a16="http://schemas.microsoft.com/office/drawing/2014/main" id="{AE676287-5CCD-5A14-B881-333AD7628D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3302" y="2871087"/>
            <a:ext cx="2171700" cy="781050"/>
          </a:xfrm>
          <a:prstGeom prst="rect">
            <a:avLst/>
          </a:prstGeom>
        </p:spPr>
      </p:pic>
      <p:pic>
        <p:nvPicPr>
          <p:cNvPr id="1044" name="Grafik 1043">
            <a:extLst>
              <a:ext uri="{FF2B5EF4-FFF2-40B4-BE49-F238E27FC236}">
                <a16:creationId xmlns:a16="http://schemas.microsoft.com/office/drawing/2014/main" id="{A44F2952-619F-4A7D-8B46-7CF4EAF92E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363" y="4603275"/>
            <a:ext cx="2171700" cy="676275"/>
          </a:xfrm>
          <a:prstGeom prst="rect">
            <a:avLst/>
          </a:prstGeom>
        </p:spPr>
      </p:pic>
      <p:cxnSp>
        <p:nvCxnSpPr>
          <p:cNvPr id="1046" name="Gerader Verbinder 1045">
            <a:extLst>
              <a:ext uri="{FF2B5EF4-FFF2-40B4-BE49-F238E27FC236}">
                <a16:creationId xmlns:a16="http://schemas.microsoft.com/office/drawing/2014/main" id="{DD0C1E63-CE7D-5073-FF1D-3B14EBAEE41E}"/>
              </a:ext>
            </a:extLst>
          </p:cNvPr>
          <p:cNvCxnSpPr>
            <a:cxnSpLocks/>
          </p:cNvCxnSpPr>
          <p:nvPr/>
        </p:nvCxnSpPr>
        <p:spPr>
          <a:xfrm flipH="1" flipV="1">
            <a:off x="5239152" y="3652137"/>
            <a:ext cx="424669" cy="824329"/>
          </a:xfrm>
          <a:prstGeom prst="line">
            <a:avLst/>
          </a:prstGeom>
          <a:ln w="2540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90AAE96A-72F8-D0B0-A19F-85B79EE12681}"/>
              </a:ext>
            </a:extLst>
          </p:cNvPr>
          <p:cNvCxnSpPr>
            <a:cxnSpLocks/>
          </p:cNvCxnSpPr>
          <p:nvPr/>
        </p:nvCxnSpPr>
        <p:spPr>
          <a:xfrm>
            <a:off x="7451678" y="4476466"/>
            <a:ext cx="573206" cy="0"/>
          </a:xfrm>
          <a:prstGeom prst="line">
            <a:avLst/>
          </a:prstGeom>
          <a:ln w="2540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1054" name="Textfeld 1053">
            <a:extLst>
              <a:ext uri="{FF2B5EF4-FFF2-40B4-BE49-F238E27FC236}">
                <a16:creationId xmlns:a16="http://schemas.microsoft.com/office/drawing/2014/main" id="{3FACF0C2-A3AD-2D28-9BE5-10CFD408AB55}"/>
              </a:ext>
            </a:extLst>
          </p:cNvPr>
          <p:cNvSpPr txBox="1"/>
          <p:nvPr/>
        </p:nvSpPr>
        <p:spPr>
          <a:xfrm>
            <a:off x="8024884" y="4198135"/>
            <a:ext cx="2020518" cy="646331"/>
          </a:xfrm>
          <a:prstGeom prst="rect">
            <a:avLst/>
          </a:prstGeom>
          <a:noFill/>
        </p:spPr>
        <p:txBody>
          <a:bodyPr wrap="square" rtlCol="0">
            <a:spAutoFit/>
          </a:bodyPr>
          <a:lstStyle/>
          <a:p>
            <a:r>
              <a:rPr lang="de-DE" dirty="0"/>
              <a:t>Ausgang für eine Regelspannung</a:t>
            </a:r>
          </a:p>
        </p:txBody>
      </p:sp>
    </p:spTree>
    <p:extLst>
      <p:ext uri="{BB962C8B-B14F-4D97-AF65-F5344CB8AC3E}">
        <p14:creationId xmlns:p14="http://schemas.microsoft.com/office/powerpoint/2010/main" val="1319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SSB-Demodulation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pPr>
            <a:r>
              <a:rPr lang="de-DE" dirty="0"/>
              <a:t>Produktdetektor zur Demodulation von SSB-Signalen:</a:t>
            </a:r>
          </a:p>
          <a:p>
            <a:pPr marL="0" indent="0">
              <a:buNone/>
            </a:pPr>
            <a:endParaRPr lang="de-DE" dirty="0"/>
          </a:p>
          <a:p>
            <a:pPr marL="0" indent="0">
              <a:buNone/>
            </a:pPr>
            <a:r>
              <a:rPr lang="de-DE" sz="1800" dirty="0"/>
              <a:t>Das ZF-Signal wird mit dem BFO-Signal auf die NF herunter gemischt.</a:t>
            </a:r>
          </a:p>
          <a:p>
            <a:pPr marL="0" indent="0">
              <a:buNone/>
            </a:pPr>
            <a:endParaRPr lang="de-DE" dirty="0"/>
          </a:p>
          <a:p>
            <a:pPr marL="0" indent="0">
              <a:buNone/>
            </a:pPr>
            <a:endParaRPr lang="de-DE" sz="1800" dirty="0"/>
          </a:p>
          <a:p>
            <a:pPr marL="0" indent="0">
              <a:buNone/>
            </a:pPr>
            <a:r>
              <a:rPr lang="de-DE" dirty="0"/>
              <a:t>Geeignete Durchlasskurve eines Empfangsfilters für SSB-Signale:</a:t>
            </a:r>
          </a:p>
          <a:p>
            <a:pPr marL="0" indent="0">
              <a:buNone/>
            </a:pPr>
            <a:endParaRPr lang="de-DE" sz="18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1039" name="Textfeld 1038">
            <a:extLst>
              <a:ext uri="{FF2B5EF4-FFF2-40B4-BE49-F238E27FC236}">
                <a16:creationId xmlns:a16="http://schemas.microsoft.com/office/drawing/2014/main" id="{890CFAFC-9F94-7643-2450-88A2614ABB4B}"/>
              </a:ext>
            </a:extLst>
          </p:cNvPr>
          <p:cNvSpPr txBox="1"/>
          <p:nvPr/>
        </p:nvSpPr>
        <p:spPr>
          <a:xfrm>
            <a:off x="9607571" y="5481669"/>
            <a:ext cx="1217000" cy="246221"/>
          </a:xfrm>
          <a:prstGeom prst="rect">
            <a:avLst/>
          </a:prstGeom>
          <a:noFill/>
        </p:spPr>
        <p:txBody>
          <a:bodyPr wrap="none" rtlCol="0">
            <a:spAutoFit/>
          </a:bodyPr>
          <a:lstStyle/>
          <a:p>
            <a:r>
              <a:rPr lang="de-DE" sz="1000" dirty="0"/>
              <a:t>Bildquellen: BNetzA</a:t>
            </a:r>
          </a:p>
        </p:txBody>
      </p:sp>
      <p:pic>
        <p:nvPicPr>
          <p:cNvPr id="7" name="Grafik 6">
            <a:extLst>
              <a:ext uri="{FF2B5EF4-FFF2-40B4-BE49-F238E27FC236}">
                <a16:creationId xmlns:a16="http://schemas.microsoft.com/office/drawing/2014/main" id="{0D119B41-BC5F-C183-44D0-D79EFCF296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9421" y="1264866"/>
            <a:ext cx="4320141" cy="2740530"/>
          </a:xfrm>
          <a:prstGeom prst="rect">
            <a:avLst/>
          </a:prstGeom>
        </p:spPr>
      </p:pic>
      <p:pic>
        <p:nvPicPr>
          <p:cNvPr id="9" name="Grafik 8">
            <a:extLst>
              <a:ext uri="{FF2B5EF4-FFF2-40B4-BE49-F238E27FC236}">
                <a16:creationId xmlns:a16="http://schemas.microsoft.com/office/drawing/2014/main" id="{9016D0CA-2EDE-E35A-9240-C18165F496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23123" y="3514596"/>
            <a:ext cx="1910865" cy="2208111"/>
          </a:xfrm>
          <a:prstGeom prst="rect">
            <a:avLst/>
          </a:prstGeom>
        </p:spPr>
      </p:pic>
      <p:cxnSp>
        <p:nvCxnSpPr>
          <p:cNvPr id="15" name="Gerader Verbinder 14">
            <a:extLst>
              <a:ext uri="{FF2B5EF4-FFF2-40B4-BE49-F238E27FC236}">
                <a16:creationId xmlns:a16="http://schemas.microsoft.com/office/drawing/2014/main" id="{B107916F-8925-B656-1131-C51DA83DC932}"/>
              </a:ext>
            </a:extLst>
          </p:cNvPr>
          <p:cNvCxnSpPr>
            <a:cxnSpLocks/>
          </p:cNvCxnSpPr>
          <p:nvPr/>
        </p:nvCxnSpPr>
        <p:spPr>
          <a:xfrm>
            <a:off x="4285307" y="3816712"/>
            <a:ext cx="618653" cy="0"/>
          </a:xfrm>
          <a:prstGeom prst="line">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6170B4DC-2D20-6260-67FB-86E357B74406}"/>
              </a:ext>
            </a:extLst>
          </p:cNvPr>
          <p:cNvSpPr txBox="1"/>
          <p:nvPr/>
        </p:nvSpPr>
        <p:spPr>
          <a:xfrm>
            <a:off x="4185718" y="3867665"/>
            <a:ext cx="817830" cy="307777"/>
          </a:xfrm>
          <a:prstGeom prst="rect">
            <a:avLst/>
          </a:prstGeom>
          <a:noFill/>
        </p:spPr>
        <p:txBody>
          <a:bodyPr wrap="square" rtlCol="0">
            <a:spAutoFit/>
          </a:bodyPr>
          <a:lstStyle/>
          <a:p>
            <a:pPr algn="ctr"/>
            <a:r>
              <a:rPr lang="de-DE" sz="1400" dirty="0">
                <a:solidFill>
                  <a:srgbClr val="FF0000"/>
                </a:solidFill>
              </a:rPr>
              <a:t>2,4kHz</a:t>
            </a:r>
          </a:p>
        </p:txBody>
      </p:sp>
    </p:spTree>
    <p:extLst>
      <p:ext uri="{BB962C8B-B14F-4D97-AF65-F5344CB8AC3E}">
        <p14:creationId xmlns:p14="http://schemas.microsoft.com/office/powerpoint/2010/main" val="85334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FM-Demodulation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r>
              <a:rPr lang="de-DE" dirty="0"/>
              <a:t>Flanken-Diskriminator zur Demodulation von FM-Signalen:</a:t>
            </a:r>
          </a:p>
          <a:p>
            <a:pPr marL="233983" lvl="1" indent="0">
              <a:buNone/>
              <a:defRPr/>
            </a:pPr>
            <a:r>
              <a:rPr lang="de-DE" sz="1800" dirty="0"/>
              <a:t>Das FM-ZF-Signal wird auf die Flanke eines Filters gegeben (Flanken-Diskriminator, z. B. leicht verstimmter ZF-Resonanzkreis), womit sich die Stärke des Ausgangssignals mit dem Frequenzversatz des FM-Signals verändert (FM </a:t>
            </a:r>
            <a:r>
              <a:rPr lang="de-DE" sz="1800" dirty="0">
                <a:sym typeface="Wingdings" panose="05000000000000000000" pitchFamily="2" charset="2"/>
              </a:rPr>
              <a:t>AM). Anschließend kann das Signal analog zur AM weiterverarbeitet werden.</a:t>
            </a:r>
            <a:endParaRPr lang="de-DE" sz="18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8" name="Gruppieren 7">
            <a:extLst>
              <a:ext uri="{FF2B5EF4-FFF2-40B4-BE49-F238E27FC236}">
                <a16:creationId xmlns:a16="http://schemas.microsoft.com/office/drawing/2014/main" id="{A95BDDEF-CF7B-8A1B-1C3C-63DFF2B73DC2}"/>
              </a:ext>
            </a:extLst>
          </p:cNvPr>
          <p:cNvGrpSpPr/>
          <p:nvPr/>
        </p:nvGrpSpPr>
        <p:grpSpPr>
          <a:xfrm>
            <a:off x="321290" y="2559865"/>
            <a:ext cx="4687454" cy="2892849"/>
            <a:chOff x="321290" y="2559865"/>
            <a:chExt cx="4687454" cy="2892849"/>
          </a:xfrm>
        </p:grpSpPr>
        <p:grpSp>
          <p:nvGrpSpPr>
            <p:cNvPr id="7" name="Gruppieren 6">
              <a:extLst>
                <a:ext uri="{FF2B5EF4-FFF2-40B4-BE49-F238E27FC236}">
                  <a16:creationId xmlns:a16="http://schemas.microsoft.com/office/drawing/2014/main" id="{677CA10F-FF27-9C24-CF25-8C9B47E36AE3}"/>
                </a:ext>
              </a:extLst>
            </p:cNvPr>
            <p:cNvGrpSpPr/>
            <p:nvPr/>
          </p:nvGrpSpPr>
          <p:grpSpPr>
            <a:xfrm>
              <a:off x="321290" y="2559865"/>
              <a:ext cx="3021046" cy="1876420"/>
              <a:chOff x="5495817" y="1475922"/>
              <a:chExt cx="3902312" cy="2330429"/>
            </a:xfrm>
          </p:grpSpPr>
          <p:grpSp>
            <p:nvGrpSpPr>
              <p:cNvPr id="24" name="Gruppieren 23">
                <a:extLst>
                  <a:ext uri="{FF2B5EF4-FFF2-40B4-BE49-F238E27FC236}">
                    <a16:creationId xmlns:a16="http://schemas.microsoft.com/office/drawing/2014/main" id="{526ABE59-E3DA-FA8C-26F9-3D1F7A04A324}"/>
                  </a:ext>
                </a:extLst>
              </p:cNvPr>
              <p:cNvGrpSpPr/>
              <p:nvPr/>
            </p:nvGrpSpPr>
            <p:grpSpPr>
              <a:xfrm>
                <a:off x="5905884" y="1720567"/>
                <a:ext cx="3492245" cy="2085784"/>
                <a:chOff x="2394205" y="422921"/>
                <a:chExt cx="3492245" cy="2085784"/>
              </a:xfrm>
            </p:grpSpPr>
            <p:cxnSp>
              <p:nvCxnSpPr>
                <p:cNvPr id="26" name="Gerade Verbindung mit Pfeil 25">
                  <a:extLst>
                    <a:ext uri="{FF2B5EF4-FFF2-40B4-BE49-F238E27FC236}">
                      <a16:creationId xmlns:a16="http://schemas.microsoft.com/office/drawing/2014/main" id="{8BE09444-1221-0474-CB3D-490B14BC7EC7}"/>
                    </a:ext>
                  </a:extLst>
                </p:cNvPr>
                <p:cNvCxnSpPr>
                  <a:cxnSpLocks/>
                </p:cNvCxnSpPr>
                <p:nvPr/>
              </p:nvCxnSpPr>
              <p:spPr>
                <a:xfrm>
                  <a:off x="2394205" y="2494110"/>
                  <a:ext cx="349224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A78BDF2-6DB6-A49A-0501-3E8D91614880}"/>
                    </a:ext>
                  </a:extLst>
                </p:cNvPr>
                <p:cNvCxnSpPr/>
                <p:nvPr/>
              </p:nvCxnSpPr>
              <p:spPr>
                <a:xfrm>
                  <a:off x="4785131" y="1916522"/>
                  <a:ext cx="0" cy="5921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5CDE71B1-95A0-11BF-F2F7-7B84E45C751A}"/>
                    </a:ext>
                  </a:extLst>
                </p:cNvPr>
                <p:cNvCxnSpPr>
                  <a:cxnSpLocks/>
                </p:cNvCxnSpPr>
                <p:nvPr/>
              </p:nvCxnSpPr>
              <p:spPr>
                <a:xfrm flipV="1">
                  <a:off x="2394205" y="422921"/>
                  <a:ext cx="0" cy="20750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188C4D72-5EAE-6852-DDF3-259B004BD701}"/>
                    </a:ext>
                  </a:extLst>
                </p:cNvPr>
                <p:cNvSpPr txBox="1"/>
                <p:nvPr/>
              </p:nvSpPr>
              <p:spPr>
                <a:xfrm>
                  <a:off x="4610521" y="1472210"/>
                  <a:ext cx="320879" cy="230727"/>
                </a:xfrm>
                <a:prstGeom prst="rect">
                  <a:avLst/>
                </a:prstGeom>
                <a:noFill/>
              </p:spPr>
              <p:txBody>
                <a:bodyPr wrap="none" rtlCol="0">
                  <a:spAutoFit/>
                </a:bodyPr>
                <a:lstStyle/>
                <a:p>
                  <a:pPr algn="ctr"/>
                  <a:r>
                    <a:rPr lang="de-DE" dirty="0" err="1">
                      <a:solidFill>
                        <a:srgbClr val="FF0000"/>
                      </a:solidFill>
                    </a:rPr>
                    <a:t>f</a:t>
                  </a:r>
                  <a:r>
                    <a:rPr lang="de-DE" baseline="-25000" dirty="0" err="1">
                      <a:solidFill>
                        <a:srgbClr val="FF0000"/>
                      </a:solidFill>
                    </a:rPr>
                    <a:t>HF</a:t>
                  </a:r>
                  <a:endParaRPr lang="de-DE" baseline="-25000" dirty="0">
                    <a:solidFill>
                      <a:srgbClr val="FF0000"/>
                    </a:solidFill>
                  </a:endParaRPr>
                </a:p>
              </p:txBody>
            </p:sp>
          </p:grpSp>
          <p:sp>
            <p:nvSpPr>
              <p:cNvPr id="25" name="Textfeld 24">
                <a:extLst>
                  <a:ext uri="{FF2B5EF4-FFF2-40B4-BE49-F238E27FC236}">
                    <a16:creationId xmlns:a16="http://schemas.microsoft.com/office/drawing/2014/main" id="{0B3FEAA9-4B9E-E465-5DBB-C12D02A65C25}"/>
                  </a:ext>
                </a:extLst>
              </p:cNvPr>
              <p:cNvSpPr txBox="1"/>
              <p:nvPr/>
            </p:nvSpPr>
            <p:spPr>
              <a:xfrm>
                <a:off x="5495817" y="1475922"/>
                <a:ext cx="332141" cy="369333"/>
              </a:xfrm>
              <a:prstGeom prst="rect">
                <a:avLst/>
              </a:prstGeom>
              <a:noFill/>
            </p:spPr>
            <p:txBody>
              <a:bodyPr wrap="none" rtlCol="0">
                <a:spAutoFit/>
              </a:bodyPr>
              <a:lstStyle/>
              <a:p>
                <a:r>
                  <a:rPr lang="de-DE" dirty="0"/>
                  <a:t>U</a:t>
                </a:r>
                <a:endParaRPr lang="de-DE" dirty="0">
                  <a:latin typeface="Symbol" panose="05050102010706020507" pitchFamily="18" charset="2"/>
                </a:endParaRPr>
              </a:p>
            </p:txBody>
          </p:sp>
        </p:grpSp>
        <p:cxnSp>
          <p:nvCxnSpPr>
            <p:cNvPr id="9" name="Gerader Verbinder 8">
              <a:extLst>
                <a:ext uri="{FF2B5EF4-FFF2-40B4-BE49-F238E27FC236}">
                  <a16:creationId xmlns:a16="http://schemas.microsoft.com/office/drawing/2014/main" id="{5B95B7BC-644D-4B80-A514-AD8E772A3A86}"/>
                </a:ext>
              </a:extLst>
            </p:cNvPr>
            <p:cNvCxnSpPr>
              <a:cxnSpLocks/>
            </p:cNvCxnSpPr>
            <p:nvPr/>
          </p:nvCxnSpPr>
          <p:spPr>
            <a:xfrm>
              <a:off x="2648453" y="3843982"/>
              <a:ext cx="0" cy="59230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0D7A795-CF44-F4D5-0ED9-029A86FCA382}"/>
                </a:ext>
              </a:extLst>
            </p:cNvPr>
            <p:cNvCxnSpPr>
              <a:cxnSpLocks/>
            </p:cNvCxnSpPr>
            <p:nvPr/>
          </p:nvCxnSpPr>
          <p:spPr>
            <a:xfrm flipH="1">
              <a:off x="2307846" y="3380400"/>
              <a:ext cx="3971" cy="1055888"/>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CAA6C1C4-DC14-14F7-1098-F510BCE699A5}"/>
                </a:ext>
              </a:extLst>
            </p:cNvPr>
            <p:cNvGrpSpPr/>
            <p:nvPr/>
          </p:nvGrpSpPr>
          <p:grpSpPr>
            <a:xfrm rot="5400000">
              <a:off x="2002043" y="4806304"/>
              <a:ext cx="952213" cy="340607"/>
              <a:chOff x="2428361" y="2404435"/>
              <a:chExt cx="1385554" cy="461582"/>
            </a:xfrm>
          </p:grpSpPr>
          <p:sp>
            <p:nvSpPr>
              <p:cNvPr id="21" name="Freihandform 12">
                <a:extLst>
                  <a:ext uri="{FF2B5EF4-FFF2-40B4-BE49-F238E27FC236}">
                    <a16:creationId xmlns:a16="http://schemas.microsoft.com/office/drawing/2014/main" id="{B97311E9-4A6E-6CD4-BB24-9FB9BEECC7F6}"/>
                  </a:ext>
                </a:extLst>
              </p:cNvPr>
              <p:cNvSpPr/>
              <p:nvPr/>
            </p:nvSpPr>
            <p:spPr>
              <a:xfrm>
                <a:off x="2428361" y="2406355"/>
                <a:ext cx="458667" cy="22832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15">
                <a:extLst>
                  <a:ext uri="{FF2B5EF4-FFF2-40B4-BE49-F238E27FC236}">
                    <a16:creationId xmlns:a16="http://schemas.microsoft.com/office/drawing/2014/main" id="{22487198-8497-A26F-9D6B-6393F4E782B8}"/>
                  </a:ext>
                </a:extLst>
              </p:cNvPr>
              <p:cNvSpPr/>
              <p:nvPr/>
            </p:nvSpPr>
            <p:spPr>
              <a:xfrm flipV="1">
                <a:off x="2890644" y="2635618"/>
                <a:ext cx="458667" cy="23039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12">
                <a:extLst>
                  <a:ext uri="{FF2B5EF4-FFF2-40B4-BE49-F238E27FC236}">
                    <a16:creationId xmlns:a16="http://schemas.microsoft.com/office/drawing/2014/main" id="{5900832D-2C2B-B7B9-989B-C605EA287149}"/>
                  </a:ext>
                </a:extLst>
              </p:cNvPr>
              <p:cNvSpPr/>
              <p:nvPr/>
            </p:nvSpPr>
            <p:spPr>
              <a:xfrm>
                <a:off x="3355248" y="2404435"/>
                <a:ext cx="458667" cy="22832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Textfeld 15">
              <a:extLst>
                <a:ext uri="{FF2B5EF4-FFF2-40B4-BE49-F238E27FC236}">
                  <a16:creationId xmlns:a16="http://schemas.microsoft.com/office/drawing/2014/main" id="{B283CEA1-CFD4-FD3C-ED31-F11AFBAA9955}"/>
                </a:ext>
              </a:extLst>
            </p:cNvPr>
            <p:cNvSpPr txBox="1"/>
            <p:nvPr/>
          </p:nvSpPr>
          <p:spPr>
            <a:xfrm>
              <a:off x="2252789" y="5098820"/>
              <a:ext cx="386644" cy="276999"/>
            </a:xfrm>
            <a:prstGeom prst="rect">
              <a:avLst/>
            </a:prstGeom>
            <a:noFill/>
          </p:spPr>
          <p:txBody>
            <a:bodyPr wrap="none" rtlCol="0">
              <a:spAutoFit/>
            </a:bodyPr>
            <a:lstStyle/>
            <a:p>
              <a:pPr algn="ctr"/>
              <a:r>
                <a:rPr lang="de-DE" baseline="-25000" dirty="0">
                  <a:solidFill>
                    <a:srgbClr val="0070C0"/>
                  </a:solidFill>
                </a:rPr>
                <a:t>FM</a:t>
              </a:r>
            </a:p>
          </p:txBody>
        </p:sp>
        <p:sp>
          <p:nvSpPr>
            <p:cNvPr id="17" name="Geschweifte Klammer rechts 16">
              <a:extLst>
                <a:ext uri="{FF2B5EF4-FFF2-40B4-BE49-F238E27FC236}">
                  <a16:creationId xmlns:a16="http://schemas.microsoft.com/office/drawing/2014/main" id="{5BF40F17-3E97-52EF-D1B0-42C008AEC5F9}"/>
                </a:ext>
              </a:extLst>
            </p:cNvPr>
            <p:cNvSpPr/>
            <p:nvPr/>
          </p:nvSpPr>
          <p:spPr>
            <a:xfrm rot="5400000">
              <a:off x="2273860" y="4440194"/>
              <a:ext cx="155616" cy="18888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Textfeld 17">
              <a:extLst>
                <a:ext uri="{FF2B5EF4-FFF2-40B4-BE49-F238E27FC236}">
                  <a16:creationId xmlns:a16="http://schemas.microsoft.com/office/drawing/2014/main" id="{1A324311-2A71-EC8A-5A62-D76FC9403FD7}"/>
                </a:ext>
              </a:extLst>
            </p:cNvPr>
            <p:cNvSpPr txBox="1"/>
            <p:nvPr/>
          </p:nvSpPr>
          <p:spPr>
            <a:xfrm>
              <a:off x="1633357" y="4645361"/>
              <a:ext cx="337136" cy="223088"/>
            </a:xfrm>
            <a:prstGeom prst="rect">
              <a:avLst/>
            </a:prstGeom>
            <a:noFill/>
          </p:spPr>
          <p:txBody>
            <a:bodyPr wrap="none" rtlCol="0">
              <a:spAutoFit/>
            </a:bodyPr>
            <a:lstStyle/>
            <a:p>
              <a:pPr algn="ctr"/>
              <a:r>
                <a:rPr lang="de-DE" dirty="0"/>
                <a:t>Hub</a:t>
              </a:r>
              <a:endParaRPr lang="de-DE" baseline="-25000" dirty="0"/>
            </a:p>
          </p:txBody>
        </p:sp>
        <p:cxnSp>
          <p:nvCxnSpPr>
            <p:cNvPr id="19" name="Gerader Verbinder 18">
              <a:extLst>
                <a:ext uri="{FF2B5EF4-FFF2-40B4-BE49-F238E27FC236}">
                  <a16:creationId xmlns:a16="http://schemas.microsoft.com/office/drawing/2014/main" id="{D8E530A9-AB69-EADA-96EF-6489E1E1CB4A}"/>
                </a:ext>
              </a:extLst>
            </p:cNvPr>
            <p:cNvCxnSpPr>
              <a:cxnSpLocks/>
            </p:cNvCxnSpPr>
            <p:nvPr/>
          </p:nvCxnSpPr>
          <p:spPr>
            <a:xfrm>
              <a:off x="2648453" y="4431563"/>
              <a:ext cx="0" cy="99588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4136811-1FF9-7047-2293-EE2CC1E08D55}"/>
                </a:ext>
              </a:extLst>
            </p:cNvPr>
            <p:cNvCxnSpPr>
              <a:cxnSpLocks/>
            </p:cNvCxnSpPr>
            <p:nvPr/>
          </p:nvCxnSpPr>
          <p:spPr>
            <a:xfrm>
              <a:off x="2307846" y="4801899"/>
              <a:ext cx="0" cy="6209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Freihandform: Form 34">
              <a:extLst>
                <a:ext uri="{FF2B5EF4-FFF2-40B4-BE49-F238E27FC236}">
                  <a16:creationId xmlns:a16="http://schemas.microsoft.com/office/drawing/2014/main" id="{46DE8E82-B2E1-F8A9-473E-AD1B8686B065}"/>
                </a:ext>
              </a:extLst>
            </p:cNvPr>
            <p:cNvSpPr/>
            <p:nvPr/>
          </p:nvSpPr>
          <p:spPr>
            <a:xfrm>
              <a:off x="764253" y="2974004"/>
              <a:ext cx="2347415" cy="1447871"/>
            </a:xfrm>
            <a:custGeom>
              <a:avLst/>
              <a:gdLst>
                <a:gd name="connsiteX0" fmla="*/ 0 w 2347415"/>
                <a:gd name="connsiteY0" fmla="*/ 1337531 h 1378475"/>
                <a:gd name="connsiteX1" fmla="*/ 518615 w 2347415"/>
                <a:gd name="connsiteY1" fmla="*/ 51 h 1378475"/>
                <a:gd name="connsiteX2" fmla="*/ 2347415 w 2347415"/>
                <a:gd name="connsiteY2" fmla="*/ 1378475 h 1378475"/>
                <a:gd name="connsiteX0" fmla="*/ 0 w 2347415"/>
                <a:gd name="connsiteY0" fmla="*/ 1405765 h 1446709"/>
                <a:gd name="connsiteX1" fmla="*/ 1105469 w 2347415"/>
                <a:gd name="connsiteY1" fmla="*/ 46 h 1446709"/>
                <a:gd name="connsiteX2" fmla="*/ 2347415 w 2347415"/>
                <a:gd name="connsiteY2" fmla="*/ 1446709 h 1446709"/>
                <a:gd name="connsiteX0" fmla="*/ 0 w 2347415"/>
                <a:gd name="connsiteY0" fmla="*/ 1406927 h 1447871"/>
                <a:gd name="connsiteX1" fmla="*/ 1105469 w 2347415"/>
                <a:gd name="connsiteY1" fmla="*/ 1208 h 1447871"/>
                <a:gd name="connsiteX2" fmla="*/ 2347415 w 2347415"/>
                <a:gd name="connsiteY2" fmla="*/ 1447871 h 1447871"/>
                <a:gd name="connsiteX0" fmla="*/ 0 w 2347415"/>
                <a:gd name="connsiteY0" fmla="*/ 1406927 h 1447871"/>
                <a:gd name="connsiteX1" fmla="*/ 1105469 w 2347415"/>
                <a:gd name="connsiteY1" fmla="*/ 1208 h 1447871"/>
                <a:gd name="connsiteX2" fmla="*/ 2347415 w 2347415"/>
                <a:gd name="connsiteY2" fmla="*/ 1447871 h 1447871"/>
              </a:gdLst>
              <a:ahLst/>
              <a:cxnLst>
                <a:cxn ang="0">
                  <a:pos x="connsiteX0" y="connsiteY0"/>
                </a:cxn>
                <a:cxn ang="0">
                  <a:pos x="connsiteX1" y="connsiteY1"/>
                </a:cxn>
                <a:cxn ang="0">
                  <a:pos x="connsiteX2" y="connsiteY2"/>
                </a:cxn>
              </a:cxnLst>
              <a:rect l="l" t="t" r="r" b="b"/>
              <a:pathLst>
                <a:path w="2347415" h="1447871">
                  <a:moveTo>
                    <a:pt x="0" y="1406927"/>
                  </a:moveTo>
                  <a:cubicBezTo>
                    <a:pt x="1128214" y="-29500"/>
                    <a:pt x="714233" y="-5616"/>
                    <a:pt x="1105469" y="1208"/>
                  </a:cubicBezTo>
                  <a:cubicBezTo>
                    <a:pt x="1496705" y="8032"/>
                    <a:pt x="1091820" y="-1065"/>
                    <a:pt x="2347415" y="14478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r Verbinder 37">
              <a:extLst>
                <a:ext uri="{FF2B5EF4-FFF2-40B4-BE49-F238E27FC236}">
                  <a16:creationId xmlns:a16="http://schemas.microsoft.com/office/drawing/2014/main" id="{70C670B5-E6B6-D632-3D7B-38573D7E4431}"/>
                </a:ext>
              </a:extLst>
            </p:cNvPr>
            <p:cNvCxnSpPr>
              <a:cxnSpLocks/>
            </p:cNvCxnSpPr>
            <p:nvPr/>
          </p:nvCxnSpPr>
          <p:spPr>
            <a:xfrm flipH="1" flipV="1">
              <a:off x="2309582" y="3381663"/>
              <a:ext cx="248977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4680000-3666-03D2-DA47-671CC445EB50}"/>
                </a:ext>
              </a:extLst>
            </p:cNvPr>
            <p:cNvCxnSpPr>
              <a:cxnSpLocks/>
            </p:cNvCxnSpPr>
            <p:nvPr/>
          </p:nvCxnSpPr>
          <p:spPr>
            <a:xfrm flipH="1">
              <a:off x="2639762" y="3828679"/>
              <a:ext cx="225513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A6248575-BB8F-FE14-0C35-A7EF3BB4514F}"/>
                </a:ext>
              </a:extLst>
            </p:cNvPr>
            <p:cNvSpPr txBox="1"/>
            <p:nvPr/>
          </p:nvSpPr>
          <p:spPr>
            <a:xfrm>
              <a:off x="3237169" y="3081868"/>
              <a:ext cx="1771575" cy="276999"/>
            </a:xfrm>
            <a:prstGeom prst="rect">
              <a:avLst/>
            </a:prstGeom>
            <a:noFill/>
          </p:spPr>
          <p:txBody>
            <a:bodyPr wrap="none" rtlCol="0">
              <a:spAutoFit/>
            </a:bodyPr>
            <a:lstStyle/>
            <a:p>
              <a:pPr algn="ctr"/>
              <a:r>
                <a:rPr lang="de-DE" baseline="-25000" dirty="0">
                  <a:solidFill>
                    <a:srgbClr val="0070C0"/>
                  </a:solidFill>
                </a:rPr>
                <a:t>amplitudenmodulierte ZF</a:t>
              </a:r>
            </a:p>
          </p:txBody>
        </p:sp>
        <p:grpSp>
          <p:nvGrpSpPr>
            <p:cNvPr id="49" name="Gruppieren 48">
              <a:extLst>
                <a:ext uri="{FF2B5EF4-FFF2-40B4-BE49-F238E27FC236}">
                  <a16:creationId xmlns:a16="http://schemas.microsoft.com/office/drawing/2014/main" id="{AB4D0DDA-AE37-1831-8777-25BD272CDF9F}"/>
                </a:ext>
              </a:extLst>
            </p:cNvPr>
            <p:cNvGrpSpPr/>
            <p:nvPr/>
          </p:nvGrpSpPr>
          <p:grpSpPr>
            <a:xfrm>
              <a:off x="3429062" y="3381325"/>
              <a:ext cx="1281490" cy="1040565"/>
              <a:chOff x="984504" y="4053758"/>
              <a:chExt cx="1477762" cy="624186"/>
            </a:xfrm>
          </p:grpSpPr>
          <p:grpSp>
            <p:nvGrpSpPr>
              <p:cNvPr id="55" name="Gruppieren 54">
                <a:extLst>
                  <a:ext uri="{FF2B5EF4-FFF2-40B4-BE49-F238E27FC236}">
                    <a16:creationId xmlns:a16="http://schemas.microsoft.com/office/drawing/2014/main" id="{E1AB2E9E-2D3B-ED9E-0AB2-23CA331BD36E}"/>
                  </a:ext>
                </a:extLst>
              </p:cNvPr>
              <p:cNvGrpSpPr/>
              <p:nvPr/>
            </p:nvGrpSpPr>
            <p:grpSpPr>
              <a:xfrm>
                <a:off x="1052009" y="4057391"/>
                <a:ext cx="1381807" cy="262938"/>
                <a:chOff x="1040749" y="2039528"/>
                <a:chExt cx="1381807" cy="746657"/>
              </a:xfrm>
            </p:grpSpPr>
            <p:sp>
              <p:nvSpPr>
                <p:cNvPr id="1113" name="Freihandform 15">
                  <a:extLst>
                    <a:ext uri="{FF2B5EF4-FFF2-40B4-BE49-F238E27FC236}">
                      <a16:creationId xmlns:a16="http://schemas.microsoft.com/office/drawing/2014/main" id="{3AB31F75-EAC0-1C01-25DD-FFA49C4314AC}"/>
                    </a:ext>
                  </a:extLst>
                </p:cNvPr>
                <p:cNvSpPr/>
                <p:nvPr/>
              </p:nvSpPr>
              <p:spPr>
                <a:xfrm flipV="1">
                  <a:off x="1040749" y="2415720"/>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4" name="Freihandform 12">
                  <a:extLst>
                    <a:ext uri="{FF2B5EF4-FFF2-40B4-BE49-F238E27FC236}">
                      <a16:creationId xmlns:a16="http://schemas.microsoft.com/office/drawing/2014/main" id="{678212F8-969C-FA6F-C6A0-0F28134431A3}"/>
                    </a:ext>
                  </a:extLst>
                </p:cNvPr>
                <p:cNvSpPr/>
                <p:nvPr/>
              </p:nvSpPr>
              <p:spPr>
                <a:xfrm>
                  <a:off x="1501605" y="2039528"/>
                  <a:ext cx="458667" cy="3671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5" name="Freihandform 15">
                  <a:extLst>
                    <a:ext uri="{FF2B5EF4-FFF2-40B4-BE49-F238E27FC236}">
                      <a16:creationId xmlns:a16="http://schemas.microsoft.com/office/drawing/2014/main" id="{9E9AB82F-F53A-E669-8B9B-D848E7F7F8A2}"/>
                    </a:ext>
                  </a:extLst>
                </p:cNvPr>
                <p:cNvSpPr/>
                <p:nvPr/>
              </p:nvSpPr>
              <p:spPr>
                <a:xfrm flipV="1">
                  <a:off x="1963889" y="2408167"/>
                  <a:ext cx="458667" cy="37046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7" name="Gruppieren 56">
                <a:extLst>
                  <a:ext uri="{FF2B5EF4-FFF2-40B4-BE49-F238E27FC236}">
                    <a16:creationId xmlns:a16="http://schemas.microsoft.com/office/drawing/2014/main" id="{34028D26-6F79-283C-7BC7-A8B30F6867F3}"/>
                  </a:ext>
                </a:extLst>
              </p:cNvPr>
              <p:cNvGrpSpPr/>
              <p:nvPr/>
            </p:nvGrpSpPr>
            <p:grpSpPr>
              <a:xfrm>
                <a:off x="984504" y="4167833"/>
                <a:ext cx="452824" cy="510111"/>
                <a:chOff x="991711" y="4300523"/>
                <a:chExt cx="452824" cy="510111"/>
              </a:xfrm>
            </p:grpSpPr>
            <p:sp>
              <p:nvSpPr>
                <p:cNvPr id="1094" name="Freihandform 12">
                  <a:extLst>
                    <a:ext uri="{FF2B5EF4-FFF2-40B4-BE49-F238E27FC236}">
                      <a16:creationId xmlns:a16="http://schemas.microsoft.com/office/drawing/2014/main" id="{08AA93CC-FAC2-29E6-2A63-8089FE80C3A0}"/>
                    </a:ext>
                  </a:extLst>
                </p:cNvPr>
                <p:cNvSpPr/>
                <p:nvPr/>
              </p:nvSpPr>
              <p:spPr>
                <a:xfrm>
                  <a:off x="991711" y="4300523"/>
                  <a:ext cx="52721" cy="51011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6" name="Freihandform 12">
                  <a:extLst>
                    <a:ext uri="{FF2B5EF4-FFF2-40B4-BE49-F238E27FC236}">
                      <a16:creationId xmlns:a16="http://schemas.microsoft.com/office/drawing/2014/main" id="{BC5955F9-8D2B-BD8D-5F64-9BDECA55F7C7}"/>
                    </a:ext>
                  </a:extLst>
                </p:cNvPr>
                <p:cNvSpPr/>
                <p:nvPr/>
              </p:nvSpPr>
              <p:spPr>
                <a:xfrm>
                  <a:off x="1092403" y="4385208"/>
                  <a:ext cx="52721" cy="42485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8" name="Freihandform 12">
                  <a:extLst>
                    <a:ext uri="{FF2B5EF4-FFF2-40B4-BE49-F238E27FC236}">
                      <a16:creationId xmlns:a16="http://schemas.microsoft.com/office/drawing/2014/main" id="{A47A4CCE-AE06-8476-E11F-E0B6F190938D}"/>
                    </a:ext>
                  </a:extLst>
                </p:cNvPr>
                <p:cNvSpPr/>
                <p:nvPr/>
              </p:nvSpPr>
              <p:spPr>
                <a:xfrm>
                  <a:off x="1191626" y="4447285"/>
                  <a:ext cx="52721" cy="36277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1" name="Freihandform 15">
                  <a:extLst>
                    <a:ext uri="{FF2B5EF4-FFF2-40B4-BE49-F238E27FC236}">
                      <a16:creationId xmlns:a16="http://schemas.microsoft.com/office/drawing/2014/main" id="{C5E85E6E-0FB8-7E56-593D-A94EC34B83E8}"/>
                    </a:ext>
                  </a:extLst>
                </p:cNvPr>
                <p:cNvSpPr/>
                <p:nvPr/>
              </p:nvSpPr>
              <p:spPr>
                <a:xfrm rot="10800000" flipV="1">
                  <a:off x="1391814" y="4417498"/>
                  <a:ext cx="52721" cy="392564"/>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3" name="Freihandform 15">
                  <a:extLst>
                    <a:ext uri="{FF2B5EF4-FFF2-40B4-BE49-F238E27FC236}">
                      <a16:creationId xmlns:a16="http://schemas.microsoft.com/office/drawing/2014/main" id="{2736BD50-1010-DE23-08CA-A0DBEAC52143}"/>
                    </a:ext>
                  </a:extLst>
                </p:cNvPr>
                <p:cNvSpPr/>
                <p:nvPr/>
              </p:nvSpPr>
              <p:spPr>
                <a:xfrm rot="10800000" flipV="1">
                  <a:off x="1289422" y="4460393"/>
                  <a:ext cx="52721" cy="34966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8" name="Gruppieren 57">
                <a:extLst>
                  <a:ext uri="{FF2B5EF4-FFF2-40B4-BE49-F238E27FC236}">
                    <a16:creationId xmlns:a16="http://schemas.microsoft.com/office/drawing/2014/main" id="{6AE7BB01-38F2-01FD-B379-0F7A948EB496}"/>
                  </a:ext>
                </a:extLst>
              </p:cNvPr>
              <p:cNvGrpSpPr/>
              <p:nvPr/>
            </p:nvGrpSpPr>
            <p:grpSpPr>
              <a:xfrm>
                <a:off x="1492958" y="4053758"/>
                <a:ext cx="860869" cy="624174"/>
                <a:chOff x="583665" y="4187008"/>
                <a:chExt cx="860869" cy="624174"/>
              </a:xfrm>
            </p:grpSpPr>
            <p:sp>
              <p:nvSpPr>
                <p:cNvPr id="1068" name="Freihandform 12">
                  <a:extLst>
                    <a:ext uri="{FF2B5EF4-FFF2-40B4-BE49-F238E27FC236}">
                      <a16:creationId xmlns:a16="http://schemas.microsoft.com/office/drawing/2014/main" id="{0E205D43-44A4-F639-81CA-5CBC4F8D6F1A}"/>
                    </a:ext>
                  </a:extLst>
                </p:cNvPr>
                <p:cNvSpPr/>
                <p:nvPr/>
              </p:nvSpPr>
              <p:spPr>
                <a:xfrm>
                  <a:off x="583665" y="4313342"/>
                  <a:ext cx="52721" cy="49784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Freihandform 12">
                  <a:extLst>
                    <a:ext uri="{FF2B5EF4-FFF2-40B4-BE49-F238E27FC236}">
                      <a16:creationId xmlns:a16="http://schemas.microsoft.com/office/drawing/2014/main" id="{7C291673-7033-1A84-498E-1607274C383D}"/>
                    </a:ext>
                  </a:extLst>
                </p:cNvPr>
                <p:cNvSpPr/>
                <p:nvPr/>
              </p:nvSpPr>
              <p:spPr>
                <a:xfrm>
                  <a:off x="685655" y="4232460"/>
                  <a:ext cx="52721" cy="57816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2" name="Freihandform 12">
                  <a:extLst>
                    <a:ext uri="{FF2B5EF4-FFF2-40B4-BE49-F238E27FC236}">
                      <a16:creationId xmlns:a16="http://schemas.microsoft.com/office/drawing/2014/main" id="{04594AE8-7765-E486-CD75-DB675E93A468}"/>
                    </a:ext>
                  </a:extLst>
                </p:cNvPr>
                <p:cNvSpPr/>
                <p:nvPr/>
              </p:nvSpPr>
              <p:spPr>
                <a:xfrm>
                  <a:off x="785246" y="4187008"/>
                  <a:ext cx="52721" cy="62361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4" name="Freihandform 12">
                  <a:extLst>
                    <a:ext uri="{FF2B5EF4-FFF2-40B4-BE49-F238E27FC236}">
                      <a16:creationId xmlns:a16="http://schemas.microsoft.com/office/drawing/2014/main" id="{DA1FAED6-953B-CCFB-AAA7-077D7C7807E9}"/>
                    </a:ext>
                  </a:extLst>
                </p:cNvPr>
                <p:cNvSpPr/>
                <p:nvPr/>
              </p:nvSpPr>
              <p:spPr>
                <a:xfrm>
                  <a:off x="889078" y="4232461"/>
                  <a:ext cx="52721" cy="57816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6" name="Freihandform 12">
                  <a:extLst>
                    <a:ext uri="{FF2B5EF4-FFF2-40B4-BE49-F238E27FC236}">
                      <a16:creationId xmlns:a16="http://schemas.microsoft.com/office/drawing/2014/main" id="{F03B0224-D8F6-2AD9-6FBF-FDD680E0E68F}"/>
                    </a:ext>
                  </a:extLst>
                </p:cNvPr>
                <p:cNvSpPr/>
                <p:nvPr/>
              </p:nvSpPr>
              <p:spPr>
                <a:xfrm>
                  <a:off x="991710" y="4300523"/>
                  <a:ext cx="52721" cy="51011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8" name="Freihandform 12">
                  <a:extLst>
                    <a:ext uri="{FF2B5EF4-FFF2-40B4-BE49-F238E27FC236}">
                      <a16:creationId xmlns:a16="http://schemas.microsoft.com/office/drawing/2014/main" id="{205E76D6-5784-9F5C-8FE3-DE533F965D04}"/>
                    </a:ext>
                  </a:extLst>
                </p:cNvPr>
                <p:cNvSpPr/>
                <p:nvPr/>
              </p:nvSpPr>
              <p:spPr>
                <a:xfrm>
                  <a:off x="1092402" y="4385208"/>
                  <a:ext cx="52721" cy="42541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0" name="Freihandform 12">
                  <a:extLst>
                    <a:ext uri="{FF2B5EF4-FFF2-40B4-BE49-F238E27FC236}">
                      <a16:creationId xmlns:a16="http://schemas.microsoft.com/office/drawing/2014/main" id="{EB078C89-1BDA-1B9D-EC95-F1899057D0D2}"/>
                    </a:ext>
                  </a:extLst>
                </p:cNvPr>
                <p:cNvSpPr/>
                <p:nvPr/>
              </p:nvSpPr>
              <p:spPr>
                <a:xfrm>
                  <a:off x="1191625" y="4447285"/>
                  <a:ext cx="52721" cy="363336"/>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3" name="Freihandform 15">
                  <a:extLst>
                    <a:ext uri="{FF2B5EF4-FFF2-40B4-BE49-F238E27FC236}">
                      <a16:creationId xmlns:a16="http://schemas.microsoft.com/office/drawing/2014/main" id="{B825ED8D-7FF6-3AC9-7005-7BA0471E0256}"/>
                    </a:ext>
                  </a:extLst>
                </p:cNvPr>
                <p:cNvSpPr/>
                <p:nvPr/>
              </p:nvSpPr>
              <p:spPr>
                <a:xfrm rot="10800000" flipV="1">
                  <a:off x="1391813" y="4417498"/>
                  <a:ext cx="52721" cy="39312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5" name="Freihandform 15">
                  <a:extLst>
                    <a:ext uri="{FF2B5EF4-FFF2-40B4-BE49-F238E27FC236}">
                      <a16:creationId xmlns:a16="http://schemas.microsoft.com/office/drawing/2014/main" id="{DD3370D5-A7FF-E9B4-2B51-83EDF2FDFBC5}"/>
                    </a:ext>
                  </a:extLst>
                </p:cNvPr>
                <p:cNvSpPr/>
                <p:nvPr/>
              </p:nvSpPr>
              <p:spPr>
                <a:xfrm rot="10800000" flipV="1">
                  <a:off x="1289422" y="4460392"/>
                  <a:ext cx="52721" cy="35022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48" name="Freihandform 12">
                <a:extLst>
                  <a:ext uri="{FF2B5EF4-FFF2-40B4-BE49-F238E27FC236}">
                    <a16:creationId xmlns:a16="http://schemas.microsoft.com/office/drawing/2014/main" id="{A61243F0-954A-154B-99E4-4DEF28CBE6F8}"/>
                  </a:ext>
                </a:extLst>
              </p:cNvPr>
              <p:cNvSpPr/>
              <p:nvPr/>
            </p:nvSpPr>
            <p:spPr>
              <a:xfrm>
                <a:off x="2409545" y="4179533"/>
                <a:ext cx="52721" cy="497836"/>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123" name="Gerader Verbinder 1122">
              <a:extLst>
                <a:ext uri="{FF2B5EF4-FFF2-40B4-BE49-F238E27FC236}">
                  <a16:creationId xmlns:a16="http://schemas.microsoft.com/office/drawing/2014/main" id="{3B9106CB-E435-DB19-777B-2ABC073E05FF}"/>
                </a:ext>
              </a:extLst>
            </p:cNvPr>
            <p:cNvCxnSpPr>
              <a:cxnSpLocks/>
              <a:stCxn id="17" idx="1"/>
            </p:cNvCxnSpPr>
            <p:nvPr/>
          </p:nvCxnSpPr>
          <p:spPr>
            <a:xfrm flipH="1">
              <a:off x="2003723" y="4612445"/>
              <a:ext cx="347945" cy="177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7" name="Textfeld 1126">
            <a:extLst>
              <a:ext uri="{FF2B5EF4-FFF2-40B4-BE49-F238E27FC236}">
                <a16:creationId xmlns:a16="http://schemas.microsoft.com/office/drawing/2014/main" id="{75081166-E3ED-37D0-7469-DA9BDB7791FB}"/>
              </a:ext>
            </a:extLst>
          </p:cNvPr>
          <p:cNvSpPr txBox="1"/>
          <p:nvPr/>
        </p:nvSpPr>
        <p:spPr>
          <a:xfrm>
            <a:off x="6575911" y="2708555"/>
            <a:ext cx="4423879" cy="584775"/>
          </a:xfrm>
          <a:prstGeom prst="rect">
            <a:avLst/>
          </a:prstGeom>
          <a:noFill/>
        </p:spPr>
        <p:txBody>
          <a:bodyPr wrap="square" rtlCol="0">
            <a:spAutoFit/>
          </a:bodyPr>
          <a:lstStyle/>
          <a:p>
            <a:pPr algn="ctr"/>
            <a:r>
              <a:rPr lang="de-DE" sz="1600" dirty="0"/>
              <a:t>Andere Möglichkeit der FM-Demodulation:</a:t>
            </a:r>
            <a:br>
              <a:rPr lang="de-DE" sz="1600" dirty="0"/>
            </a:br>
            <a:r>
              <a:rPr lang="de-DE" sz="1600" dirty="0"/>
              <a:t>PLL-FM-Demodulator</a:t>
            </a:r>
          </a:p>
        </p:txBody>
      </p:sp>
      <p:pic>
        <p:nvPicPr>
          <p:cNvPr id="1129" name="Grafik 1128">
            <a:extLst>
              <a:ext uri="{FF2B5EF4-FFF2-40B4-BE49-F238E27FC236}">
                <a16:creationId xmlns:a16="http://schemas.microsoft.com/office/drawing/2014/main" id="{42E390C2-5C4A-42A0-F41A-9AB7E00FE6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9801" y="3347737"/>
            <a:ext cx="3387515" cy="1701219"/>
          </a:xfrm>
          <a:prstGeom prst="rect">
            <a:avLst/>
          </a:prstGeom>
        </p:spPr>
      </p:pic>
      <p:sp>
        <p:nvSpPr>
          <p:cNvPr id="6" name="Textfeld 5">
            <a:extLst>
              <a:ext uri="{FF2B5EF4-FFF2-40B4-BE49-F238E27FC236}">
                <a16:creationId xmlns:a16="http://schemas.microsoft.com/office/drawing/2014/main" id="{F0D2E70A-6D01-338E-F15E-57136E84B3EE}"/>
              </a:ext>
            </a:extLst>
          </p:cNvPr>
          <p:cNvSpPr txBox="1"/>
          <p:nvPr/>
        </p:nvSpPr>
        <p:spPr>
          <a:xfrm>
            <a:off x="9460316" y="5279998"/>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29907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Grundlagen: Logarithmische Darstellung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Für das Verhältnis von </a:t>
            </a:r>
            <a:r>
              <a:rPr lang="de-DE" dirty="0">
                <a:solidFill>
                  <a:srgbClr val="00B050"/>
                </a:solidFill>
              </a:rPr>
              <a:t>Leistungen</a:t>
            </a:r>
            <a:r>
              <a:rPr lang="de-DE" dirty="0"/>
              <a:t> (z. B. bei Verstärkung bzw. Gewinn) gilt:	g = </a:t>
            </a:r>
            <a:r>
              <a:rPr lang="de-DE" dirty="0">
                <a:solidFill>
                  <a:srgbClr val="00B050"/>
                </a:solidFill>
              </a:rPr>
              <a:t>10</a:t>
            </a:r>
            <a:r>
              <a:rPr lang="de-DE" dirty="0"/>
              <a:t> * log(P</a:t>
            </a:r>
            <a:r>
              <a:rPr lang="de-DE" baseline="-25000" dirty="0"/>
              <a:t>2</a:t>
            </a:r>
            <a:r>
              <a:rPr lang="de-DE" dirty="0"/>
              <a:t>/P</a:t>
            </a:r>
            <a:r>
              <a:rPr lang="de-DE" baseline="-25000" dirty="0"/>
              <a:t>1</a:t>
            </a:r>
            <a:r>
              <a:rPr lang="de-DE" dirty="0"/>
              <a:t>)</a:t>
            </a:r>
          </a:p>
          <a:p>
            <a:pPr lvl="4">
              <a:defRPr/>
            </a:pPr>
            <a:endParaRPr lang="de-DE" sz="800" dirty="0">
              <a:solidFill>
                <a:srgbClr val="000000"/>
              </a:solidFill>
            </a:endParaRPr>
          </a:p>
          <a:p>
            <a:r>
              <a:rPr lang="de-DE" dirty="0">
                <a:solidFill>
                  <a:srgbClr val="000000"/>
                </a:solidFill>
              </a:rPr>
              <a:t>Wir erinnern uns:  	R = U / I    ,    P = U * I        </a:t>
            </a:r>
            <a:r>
              <a:rPr lang="de-DE" dirty="0">
                <a:solidFill>
                  <a:srgbClr val="000000"/>
                </a:solidFill>
                <a:sym typeface="Wingdings" panose="05000000000000000000" pitchFamily="2" charset="2"/>
              </a:rPr>
              <a:t>      P = U² / R</a:t>
            </a:r>
            <a:endParaRPr lang="de-DE" dirty="0">
              <a:solidFill>
                <a:srgbClr val="000000"/>
              </a:solidFill>
            </a:endParaRPr>
          </a:p>
          <a:p>
            <a:pPr lvl="4">
              <a:defRPr/>
            </a:pPr>
            <a:endParaRPr lang="de-DE" sz="800" dirty="0">
              <a:solidFill>
                <a:srgbClr val="000000"/>
              </a:solidFill>
            </a:endParaRPr>
          </a:p>
          <a:p>
            <a:pPr>
              <a:defRPr/>
            </a:pPr>
            <a:r>
              <a:rPr lang="de-DE" dirty="0">
                <a:solidFill>
                  <a:srgbClr val="000000"/>
                </a:solidFill>
              </a:rPr>
              <a:t>Angewendet auf </a:t>
            </a:r>
            <a:r>
              <a:rPr lang="de-DE" dirty="0"/>
              <a:t>g = 10 * log(P</a:t>
            </a:r>
            <a:r>
              <a:rPr lang="de-DE" baseline="-25000" dirty="0"/>
              <a:t>2</a:t>
            </a:r>
            <a:r>
              <a:rPr lang="de-DE" dirty="0"/>
              <a:t>/P</a:t>
            </a:r>
            <a:r>
              <a:rPr lang="de-DE" baseline="-25000" dirty="0"/>
              <a:t>1</a:t>
            </a:r>
            <a:r>
              <a:rPr lang="de-DE" dirty="0"/>
              <a:t>):</a:t>
            </a:r>
          </a:p>
          <a:p>
            <a:pPr>
              <a:defRPr/>
            </a:pPr>
            <a:endParaRPr lang="de-DE" sz="800" dirty="0">
              <a:solidFill>
                <a:srgbClr val="000000"/>
              </a:solidFill>
            </a:endParaRPr>
          </a:p>
          <a:p>
            <a:pPr marL="525561" lvl="2" indent="0">
              <a:buNone/>
              <a:defRPr/>
            </a:pPr>
            <a:r>
              <a:rPr lang="de-DE" dirty="0"/>
              <a:t>g = 10 * log(P</a:t>
            </a:r>
            <a:r>
              <a:rPr lang="de-DE" baseline="-25000" dirty="0"/>
              <a:t>2</a:t>
            </a:r>
            <a:r>
              <a:rPr lang="de-DE" dirty="0"/>
              <a:t>/P</a:t>
            </a:r>
            <a:r>
              <a:rPr lang="de-DE" baseline="-25000" dirty="0"/>
              <a:t>1</a:t>
            </a:r>
            <a:r>
              <a:rPr lang="de-DE" dirty="0"/>
              <a:t>)    </a:t>
            </a:r>
            <a:r>
              <a:rPr lang="de-DE" dirty="0">
                <a:sym typeface="Wingdings" panose="05000000000000000000" pitchFamily="2" charset="2"/>
              </a:rPr>
              <a:t>    </a:t>
            </a:r>
            <a:r>
              <a:rPr lang="de-DE" dirty="0"/>
              <a:t>g = 10 * log( (U</a:t>
            </a:r>
            <a:r>
              <a:rPr lang="de-DE" baseline="-25000" dirty="0"/>
              <a:t>2</a:t>
            </a:r>
            <a:r>
              <a:rPr lang="de-DE" baseline="30000" dirty="0"/>
              <a:t>2</a:t>
            </a:r>
            <a:r>
              <a:rPr lang="de-DE" baseline="-25000" dirty="0"/>
              <a:t> </a:t>
            </a:r>
            <a:r>
              <a:rPr lang="de-DE" dirty="0"/>
              <a:t>/ R)  /  (U</a:t>
            </a:r>
            <a:r>
              <a:rPr lang="de-DE" baseline="-25000" dirty="0"/>
              <a:t>1</a:t>
            </a:r>
            <a:r>
              <a:rPr lang="de-DE" baseline="30000" dirty="0"/>
              <a:t>2</a:t>
            </a:r>
            <a:r>
              <a:rPr lang="de-DE" baseline="-25000" dirty="0"/>
              <a:t> </a:t>
            </a:r>
            <a:r>
              <a:rPr lang="de-DE" dirty="0"/>
              <a:t>/ R) )     </a:t>
            </a:r>
            <a:r>
              <a:rPr lang="de-DE" dirty="0">
                <a:sym typeface="Wingdings" panose="05000000000000000000" pitchFamily="2" charset="2"/>
              </a:rPr>
              <a:t>    </a:t>
            </a:r>
            <a:r>
              <a:rPr lang="de-DE" dirty="0"/>
              <a:t>g = 10 * log(U</a:t>
            </a:r>
            <a:r>
              <a:rPr lang="de-DE" baseline="-25000" dirty="0"/>
              <a:t>2</a:t>
            </a:r>
            <a:r>
              <a:rPr lang="de-DE" baseline="30000" dirty="0"/>
              <a:t>2</a:t>
            </a:r>
            <a:r>
              <a:rPr lang="de-DE" baseline="-25000" dirty="0"/>
              <a:t> </a:t>
            </a:r>
            <a:r>
              <a:rPr lang="de-DE" dirty="0"/>
              <a:t>/ U</a:t>
            </a:r>
            <a:r>
              <a:rPr lang="de-DE" baseline="-25000" dirty="0"/>
              <a:t>1</a:t>
            </a:r>
            <a:r>
              <a:rPr lang="de-DE" baseline="30000" dirty="0"/>
              <a:t>2</a:t>
            </a:r>
            <a:r>
              <a:rPr lang="de-DE" dirty="0"/>
              <a:t>) )    </a:t>
            </a:r>
            <a:r>
              <a:rPr lang="de-DE" dirty="0">
                <a:sym typeface="Wingdings" panose="05000000000000000000" pitchFamily="2" charset="2"/>
              </a:rPr>
              <a:t>    </a:t>
            </a:r>
            <a:r>
              <a:rPr lang="de-DE" dirty="0"/>
              <a:t>g = 10 * 2 * log(U</a:t>
            </a:r>
            <a:r>
              <a:rPr lang="de-DE" baseline="-25000" dirty="0"/>
              <a:t>2 </a:t>
            </a:r>
            <a:r>
              <a:rPr lang="de-DE" dirty="0"/>
              <a:t>/ U</a:t>
            </a:r>
            <a:r>
              <a:rPr lang="de-DE" baseline="-25000" dirty="0"/>
              <a:t>1 </a:t>
            </a:r>
            <a:r>
              <a:rPr lang="de-DE" dirty="0"/>
              <a:t>)</a:t>
            </a:r>
          </a:p>
          <a:p>
            <a:pPr lvl="4">
              <a:defRPr/>
            </a:pPr>
            <a:endParaRPr lang="de-DE" sz="800" dirty="0">
              <a:solidFill>
                <a:srgbClr val="000000"/>
              </a:solidFill>
            </a:endParaRPr>
          </a:p>
          <a:p>
            <a:pPr>
              <a:defRPr/>
            </a:pPr>
            <a:r>
              <a:rPr lang="de-DE" dirty="0">
                <a:solidFill>
                  <a:srgbClr val="000000"/>
                </a:solidFill>
              </a:rPr>
              <a:t>Somit ergibt sich für das Verhältnis der </a:t>
            </a:r>
            <a:r>
              <a:rPr lang="de-DE" dirty="0">
                <a:solidFill>
                  <a:srgbClr val="0070C0"/>
                </a:solidFill>
              </a:rPr>
              <a:t>Spannungen</a:t>
            </a:r>
            <a:r>
              <a:rPr lang="de-DE" dirty="0">
                <a:solidFill>
                  <a:srgbClr val="000000"/>
                </a:solidFill>
              </a:rPr>
              <a:t> dazu:		</a:t>
            </a:r>
            <a:r>
              <a:rPr lang="de-DE" dirty="0"/>
              <a:t>g = </a:t>
            </a:r>
            <a:r>
              <a:rPr lang="de-DE" dirty="0">
                <a:solidFill>
                  <a:srgbClr val="0070C0"/>
                </a:solidFill>
              </a:rPr>
              <a:t>20</a:t>
            </a:r>
            <a:r>
              <a:rPr lang="de-DE" dirty="0"/>
              <a:t> * log(U</a:t>
            </a:r>
            <a:r>
              <a:rPr lang="de-DE" baseline="-25000" dirty="0"/>
              <a:t>2</a:t>
            </a:r>
            <a:r>
              <a:rPr lang="de-DE" dirty="0"/>
              <a:t>/U</a:t>
            </a:r>
            <a:r>
              <a:rPr lang="de-DE" baseline="-25000" dirty="0"/>
              <a:t>1</a:t>
            </a:r>
            <a:r>
              <a:rPr lang="de-DE" dirty="0"/>
              <a:t>)</a:t>
            </a:r>
          </a:p>
          <a:p>
            <a:pPr lvl="4">
              <a:defRPr/>
            </a:pPr>
            <a:endParaRPr lang="de-DE" sz="800" dirty="0"/>
          </a:p>
          <a:p>
            <a:pPr>
              <a:defRPr/>
            </a:pPr>
            <a:r>
              <a:rPr lang="de-DE" dirty="0"/>
              <a:t>Leistung verdoppeln: (*2) </a:t>
            </a:r>
            <a:r>
              <a:rPr lang="de-DE" dirty="0">
                <a:sym typeface="Wingdings" panose="05000000000000000000" pitchFamily="2" charset="2"/>
              </a:rPr>
              <a:t> + 3dB,    </a:t>
            </a:r>
            <a:r>
              <a:rPr lang="de-DE" dirty="0"/>
              <a:t>Spannung verdoppeln: (*2) </a:t>
            </a:r>
            <a:r>
              <a:rPr lang="de-DE" dirty="0">
                <a:sym typeface="Wingdings" panose="05000000000000000000" pitchFamily="2" charset="2"/>
              </a:rPr>
              <a:t> + 6dB</a:t>
            </a:r>
          </a:p>
          <a:p>
            <a:pPr>
              <a:defRPr/>
            </a:pPr>
            <a:r>
              <a:rPr lang="de-DE" dirty="0">
                <a:sym typeface="Wingdings" panose="05000000000000000000" pitchFamily="2" charset="2"/>
              </a:rPr>
              <a:t>Eine Verstärkung von 6dB bedeutet eine Verdopplung der Spannung oder eine Vervierfachung der Leistung</a:t>
            </a:r>
          </a:p>
          <a:p>
            <a:endParaRPr lang="de-DE" sz="1000" dirty="0"/>
          </a:p>
          <a:p>
            <a:r>
              <a:rPr lang="de-DE" dirty="0"/>
              <a:t>Referenzen zu erkennen an der Einheit:</a:t>
            </a:r>
          </a:p>
          <a:p>
            <a:pPr marL="0" indent="0">
              <a:buNone/>
            </a:pPr>
            <a:r>
              <a:rPr lang="de-DE" sz="1200" dirty="0"/>
              <a:t>       </a:t>
            </a:r>
            <a:r>
              <a:rPr lang="de-DE" sz="1200" b="1" dirty="0" err="1"/>
              <a:t>dBm</a:t>
            </a:r>
            <a:r>
              <a:rPr lang="de-DE" sz="1200" dirty="0"/>
              <a:t> bezogen auf 1mW   </a:t>
            </a:r>
            <a:r>
              <a:rPr lang="de-DE" sz="1200" dirty="0">
                <a:solidFill>
                  <a:srgbClr val="00B050"/>
                </a:solidFill>
              </a:rPr>
              <a:t>Leistung</a:t>
            </a:r>
            <a:r>
              <a:rPr lang="de-DE" sz="1200" dirty="0"/>
              <a:t>sverhältnis    </a:t>
            </a:r>
            <a:r>
              <a:rPr lang="de-DE" sz="1200" dirty="0">
                <a:sym typeface="Wingdings" panose="05000000000000000000" pitchFamily="2" charset="2"/>
              </a:rPr>
              <a:t> </a:t>
            </a:r>
            <a:r>
              <a:rPr lang="de-DE" sz="1200" dirty="0"/>
              <a:t>g = </a:t>
            </a:r>
            <a:r>
              <a:rPr lang="de-DE" sz="1200" dirty="0">
                <a:solidFill>
                  <a:srgbClr val="00B050"/>
                </a:solidFill>
              </a:rPr>
              <a:t>10</a:t>
            </a:r>
            <a:r>
              <a:rPr lang="de-DE" sz="1200" dirty="0"/>
              <a:t> * log(P/1mW) 	</a:t>
            </a:r>
            <a:r>
              <a:rPr lang="de-DE" sz="1200" b="1" dirty="0" err="1"/>
              <a:t>dBW</a:t>
            </a:r>
            <a:r>
              <a:rPr lang="de-DE" sz="1200" dirty="0"/>
              <a:t> bezogen auf 1W    </a:t>
            </a:r>
            <a:r>
              <a:rPr lang="de-DE" sz="1200" dirty="0">
                <a:solidFill>
                  <a:srgbClr val="00B050"/>
                </a:solidFill>
              </a:rPr>
              <a:t>Leistung</a:t>
            </a:r>
            <a:r>
              <a:rPr lang="de-DE" sz="1200" dirty="0"/>
              <a:t>sverhältnis	  </a:t>
            </a:r>
            <a:r>
              <a:rPr lang="de-DE" sz="1200" dirty="0">
                <a:sym typeface="Wingdings" panose="05000000000000000000" pitchFamily="2" charset="2"/>
              </a:rPr>
              <a:t> </a:t>
            </a:r>
            <a:r>
              <a:rPr lang="de-DE" sz="1200" dirty="0"/>
              <a:t>g = </a:t>
            </a:r>
            <a:r>
              <a:rPr lang="de-DE" sz="1200" dirty="0">
                <a:solidFill>
                  <a:srgbClr val="00B050"/>
                </a:solidFill>
              </a:rPr>
              <a:t>10</a:t>
            </a:r>
            <a:r>
              <a:rPr lang="de-DE" sz="1200" dirty="0"/>
              <a:t> * log(P/1W)</a:t>
            </a:r>
          </a:p>
          <a:p>
            <a:pPr marL="0" indent="0">
              <a:buNone/>
            </a:pPr>
            <a:r>
              <a:rPr lang="de-DE" sz="1200" dirty="0"/>
              <a:t>       </a:t>
            </a:r>
            <a:r>
              <a:rPr lang="de-DE" sz="1200" b="1" dirty="0" err="1"/>
              <a:t>dBV</a:t>
            </a:r>
            <a:r>
              <a:rPr lang="de-DE" sz="1200" dirty="0"/>
              <a:t> bezogen auf 1V         </a:t>
            </a:r>
            <a:r>
              <a:rPr lang="de-DE" sz="1200" dirty="0">
                <a:solidFill>
                  <a:srgbClr val="0070C0"/>
                </a:solidFill>
              </a:rPr>
              <a:t>Spannung</a:t>
            </a:r>
            <a:r>
              <a:rPr lang="de-DE" sz="1200" dirty="0"/>
              <a:t>sverhältnis </a:t>
            </a:r>
            <a:r>
              <a:rPr lang="de-DE" sz="1200" dirty="0">
                <a:sym typeface="Wingdings" panose="05000000000000000000" pitchFamily="2" charset="2"/>
              </a:rPr>
              <a:t> </a:t>
            </a:r>
            <a:r>
              <a:rPr lang="de-DE" sz="1200" dirty="0"/>
              <a:t>g = </a:t>
            </a:r>
            <a:r>
              <a:rPr lang="de-DE" sz="1200" dirty="0">
                <a:solidFill>
                  <a:srgbClr val="0070C0"/>
                </a:solidFill>
              </a:rPr>
              <a:t>20</a:t>
            </a:r>
            <a:r>
              <a:rPr lang="de-DE" sz="1200" dirty="0"/>
              <a:t> * log(U/1V)		</a:t>
            </a:r>
            <a:r>
              <a:rPr lang="de-DE" sz="1200" b="1" dirty="0" err="1"/>
              <a:t>dBµV</a:t>
            </a:r>
            <a:r>
              <a:rPr lang="de-DE" sz="1200" dirty="0"/>
              <a:t> bezogen auf 1µV  </a:t>
            </a:r>
            <a:r>
              <a:rPr lang="de-DE" sz="1200" dirty="0">
                <a:solidFill>
                  <a:srgbClr val="0070C0"/>
                </a:solidFill>
              </a:rPr>
              <a:t>Spannung</a:t>
            </a:r>
            <a:r>
              <a:rPr lang="de-DE" sz="1200" dirty="0"/>
              <a:t>sverhältnis  </a:t>
            </a:r>
            <a:r>
              <a:rPr lang="de-DE" sz="1200" dirty="0">
                <a:sym typeface="Wingdings" panose="05000000000000000000" pitchFamily="2" charset="2"/>
              </a:rPr>
              <a:t> </a:t>
            </a:r>
            <a:r>
              <a:rPr lang="de-DE" sz="1200" dirty="0"/>
              <a:t>g = </a:t>
            </a:r>
            <a:r>
              <a:rPr lang="de-DE" sz="1200" dirty="0">
                <a:solidFill>
                  <a:srgbClr val="0070C0"/>
                </a:solidFill>
              </a:rPr>
              <a:t>20</a:t>
            </a:r>
            <a:r>
              <a:rPr lang="de-DE" sz="1200" dirty="0"/>
              <a:t> * log(U/1µV)</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356779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DSV Digitale Signalverarbeitung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Der Begriff </a:t>
            </a:r>
            <a:r>
              <a:rPr lang="de-DE" b="1" dirty="0">
                <a:solidFill>
                  <a:srgbClr val="000000"/>
                </a:solidFill>
              </a:rPr>
              <a:t>SDR</a:t>
            </a:r>
            <a:r>
              <a:rPr lang="de-DE" dirty="0">
                <a:solidFill>
                  <a:srgbClr val="000000"/>
                </a:solidFill>
              </a:rPr>
              <a:t> (</a:t>
            </a:r>
            <a:r>
              <a:rPr lang="de-DE" b="1" dirty="0">
                <a:solidFill>
                  <a:srgbClr val="000000"/>
                </a:solidFill>
              </a:rPr>
              <a:t>S</a:t>
            </a:r>
            <a:r>
              <a:rPr lang="de-DE" dirty="0">
                <a:solidFill>
                  <a:srgbClr val="000000"/>
                </a:solidFill>
              </a:rPr>
              <a:t>oftware </a:t>
            </a:r>
            <a:r>
              <a:rPr lang="de-DE" b="1" dirty="0" err="1">
                <a:solidFill>
                  <a:srgbClr val="000000"/>
                </a:solidFill>
              </a:rPr>
              <a:t>D</a:t>
            </a:r>
            <a:r>
              <a:rPr lang="de-DE" dirty="0" err="1">
                <a:solidFill>
                  <a:srgbClr val="000000"/>
                </a:solidFill>
              </a:rPr>
              <a:t>efined</a:t>
            </a:r>
            <a:r>
              <a:rPr lang="de-DE" dirty="0">
                <a:solidFill>
                  <a:srgbClr val="000000"/>
                </a:solidFill>
              </a:rPr>
              <a:t> </a:t>
            </a:r>
            <a:r>
              <a:rPr lang="de-DE" b="1" dirty="0">
                <a:solidFill>
                  <a:srgbClr val="000000"/>
                </a:solidFill>
              </a:rPr>
              <a:t>R</a:t>
            </a:r>
            <a:r>
              <a:rPr lang="de-DE" dirty="0">
                <a:solidFill>
                  <a:srgbClr val="000000"/>
                </a:solidFill>
              </a:rPr>
              <a:t>adio) </a:t>
            </a:r>
            <a:r>
              <a:rPr lang="de-DE" dirty="0" err="1">
                <a:solidFill>
                  <a:srgbClr val="000000"/>
                </a:solidFill>
              </a:rPr>
              <a:t>deuted</a:t>
            </a:r>
            <a:r>
              <a:rPr lang="de-DE" dirty="0">
                <a:solidFill>
                  <a:srgbClr val="000000"/>
                </a:solidFill>
              </a:rPr>
              <a:t> darauf hin, dass zumindest ein Teil der Signalaufbereitung in Software realisiert ist.</a:t>
            </a:r>
          </a:p>
          <a:p>
            <a:pPr marL="0" indent="0">
              <a:buNone/>
              <a:defRPr/>
            </a:pPr>
            <a:endParaRPr lang="de-DE" dirty="0">
              <a:solidFill>
                <a:srgbClr val="000000"/>
              </a:solidFill>
            </a:endParaRPr>
          </a:p>
          <a:p>
            <a:pPr marL="0" indent="0">
              <a:buNone/>
              <a:defRPr/>
            </a:pPr>
            <a:r>
              <a:rPr lang="de-DE" dirty="0">
                <a:solidFill>
                  <a:srgbClr val="000000"/>
                </a:solidFill>
              </a:rPr>
              <a:t>Voraussetzung für die </a:t>
            </a:r>
            <a:r>
              <a:rPr lang="de-DE" b="1" dirty="0">
                <a:solidFill>
                  <a:srgbClr val="000000"/>
                </a:solidFill>
              </a:rPr>
              <a:t>digitale Signalverarbeitung </a:t>
            </a:r>
            <a:r>
              <a:rPr lang="de-DE" dirty="0">
                <a:solidFill>
                  <a:srgbClr val="000000"/>
                </a:solidFill>
              </a:rPr>
              <a:t>(z. B. Filterung) ist es, dass das analoge Signal zunächst mit einem A/D-Umsetzer </a:t>
            </a:r>
            <a:r>
              <a:rPr lang="de-DE" b="1" dirty="0">
                <a:solidFill>
                  <a:srgbClr val="000000"/>
                </a:solidFill>
              </a:rPr>
              <a:t>digitalisiert</a:t>
            </a:r>
            <a:r>
              <a:rPr lang="de-DE" dirty="0">
                <a:solidFill>
                  <a:srgbClr val="000000"/>
                </a:solidFill>
              </a:rPr>
              <a:t> wird. Ggf. ist nach der digitalen Signalverarbeitung wieder ein D/A-Umsetzer erforderlich, wenn eine weitere Signalverarbeitung in einem analogen Schaltungsteil erfolgen soll.</a:t>
            </a:r>
          </a:p>
          <a:p>
            <a:pPr marL="0" indent="0">
              <a:buNone/>
              <a:defRPr/>
            </a:pPr>
            <a:endParaRPr lang="de-DE" dirty="0">
              <a:solidFill>
                <a:srgbClr val="000000"/>
              </a:solidFill>
            </a:endParaRPr>
          </a:p>
        </p:txBody>
      </p:sp>
      <p:grpSp>
        <p:nvGrpSpPr>
          <p:cNvPr id="36" name="Gruppieren 35">
            <a:extLst>
              <a:ext uri="{FF2B5EF4-FFF2-40B4-BE49-F238E27FC236}">
                <a16:creationId xmlns:a16="http://schemas.microsoft.com/office/drawing/2014/main" id="{57BFABFD-8698-B2A2-4243-132ADE21751A}"/>
              </a:ext>
            </a:extLst>
          </p:cNvPr>
          <p:cNvGrpSpPr/>
          <p:nvPr/>
        </p:nvGrpSpPr>
        <p:grpSpPr>
          <a:xfrm>
            <a:off x="2853335" y="4046852"/>
            <a:ext cx="5261652" cy="945299"/>
            <a:chOff x="1092853" y="3521380"/>
            <a:chExt cx="5261652" cy="945299"/>
          </a:xfrm>
        </p:grpSpPr>
        <p:sp>
          <p:nvSpPr>
            <p:cNvPr id="7" name="Rechteck 6">
              <a:extLst>
                <a:ext uri="{FF2B5EF4-FFF2-40B4-BE49-F238E27FC236}">
                  <a16:creationId xmlns:a16="http://schemas.microsoft.com/office/drawing/2014/main" id="{ED6A6ED3-BEE6-7DBB-6222-CDAFDA39CF5B}"/>
                </a:ext>
              </a:extLst>
            </p:cNvPr>
            <p:cNvSpPr/>
            <p:nvPr/>
          </p:nvSpPr>
          <p:spPr>
            <a:xfrm>
              <a:off x="1733266" y="3575712"/>
              <a:ext cx="630000" cy="63000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r Verbinder 14">
              <a:extLst>
                <a:ext uri="{FF2B5EF4-FFF2-40B4-BE49-F238E27FC236}">
                  <a16:creationId xmlns:a16="http://schemas.microsoft.com/office/drawing/2014/main" id="{21F6236D-4556-7497-E3E0-C4860D70A6A7}"/>
                </a:ext>
              </a:extLst>
            </p:cNvPr>
            <p:cNvCxnSpPr>
              <a:cxnSpLocks/>
            </p:cNvCxnSpPr>
            <p:nvPr/>
          </p:nvCxnSpPr>
          <p:spPr>
            <a:xfrm flipV="1">
              <a:off x="1733266" y="3575712"/>
              <a:ext cx="630000" cy="63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3F01C42E-2DDB-8FE3-56E2-F538B307F629}"/>
                </a:ext>
              </a:extLst>
            </p:cNvPr>
            <p:cNvSpPr/>
            <p:nvPr/>
          </p:nvSpPr>
          <p:spPr>
            <a:xfrm>
              <a:off x="3003679" y="3579549"/>
              <a:ext cx="1440000" cy="63000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Digitale Signalverarbeitung</a:t>
              </a:r>
            </a:p>
          </p:txBody>
        </p:sp>
        <p:sp>
          <p:nvSpPr>
            <p:cNvPr id="19" name="Rechteck 18">
              <a:extLst>
                <a:ext uri="{FF2B5EF4-FFF2-40B4-BE49-F238E27FC236}">
                  <a16:creationId xmlns:a16="http://schemas.microsoft.com/office/drawing/2014/main" id="{29014FC1-D3F0-51E7-B6A4-11373269A3EA}"/>
                </a:ext>
              </a:extLst>
            </p:cNvPr>
            <p:cNvSpPr/>
            <p:nvPr/>
          </p:nvSpPr>
          <p:spPr>
            <a:xfrm>
              <a:off x="5084092" y="3575712"/>
              <a:ext cx="630000" cy="63000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CE72CEEE-CE41-E2B6-79BE-3DCF27421FD9}"/>
                </a:ext>
              </a:extLst>
            </p:cNvPr>
            <p:cNvCxnSpPr>
              <a:cxnSpLocks/>
            </p:cNvCxnSpPr>
            <p:nvPr/>
          </p:nvCxnSpPr>
          <p:spPr>
            <a:xfrm flipV="1">
              <a:off x="5084092" y="3575712"/>
              <a:ext cx="630000" cy="63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16ABF07E-90E0-28E3-D8F8-9889BC32A6D7}"/>
                </a:ext>
              </a:extLst>
            </p:cNvPr>
            <p:cNvCxnSpPr>
              <a:cxnSpLocks/>
              <a:stCxn id="7" idx="3"/>
              <a:endCxn id="18" idx="1"/>
            </p:cNvCxnSpPr>
            <p:nvPr/>
          </p:nvCxnSpPr>
          <p:spPr>
            <a:xfrm>
              <a:off x="2363266" y="3890712"/>
              <a:ext cx="640413" cy="38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6854D4AB-D313-B3CD-A883-796959C0415E}"/>
                </a:ext>
              </a:extLst>
            </p:cNvPr>
            <p:cNvCxnSpPr>
              <a:cxnSpLocks/>
              <a:endCxn id="19" idx="1"/>
            </p:cNvCxnSpPr>
            <p:nvPr/>
          </p:nvCxnSpPr>
          <p:spPr>
            <a:xfrm>
              <a:off x="4443679" y="3890712"/>
              <a:ext cx="6404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09BB66A4-3535-A60C-8D47-DFEBBF3F019D}"/>
                </a:ext>
              </a:extLst>
            </p:cNvPr>
            <p:cNvCxnSpPr>
              <a:cxnSpLocks/>
            </p:cNvCxnSpPr>
            <p:nvPr/>
          </p:nvCxnSpPr>
          <p:spPr>
            <a:xfrm>
              <a:off x="5714092" y="3890712"/>
              <a:ext cx="6404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6178DF55-B1E3-B3B4-BC31-BBFDABB4B1BA}"/>
                </a:ext>
              </a:extLst>
            </p:cNvPr>
            <p:cNvCxnSpPr>
              <a:cxnSpLocks/>
            </p:cNvCxnSpPr>
            <p:nvPr/>
          </p:nvCxnSpPr>
          <p:spPr>
            <a:xfrm>
              <a:off x="1092853" y="3890712"/>
              <a:ext cx="6404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7D3C8155-51A7-19AB-4B0D-1887259053DB}"/>
                </a:ext>
              </a:extLst>
            </p:cNvPr>
            <p:cNvSpPr txBox="1"/>
            <p:nvPr/>
          </p:nvSpPr>
          <p:spPr>
            <a:xfrm>
              <a:off x="1733266" y="3521380"/>
              <a:ext cx="317716" cy="369332"/>
            </a:xfrm>
            <a:prstGeom prst="rect">
              <a:avLst/>
            </a:prstGeom>
            <a:noFill/>
          </p:spPr>
          <p:txBody>
            <a:bodyPr wrap="none" rtlCol="0">
              <a:spAutoFit/>
            </a:bodyPr>
            <a:lstStyle/>
            <a:p>
              <a:r>
                <a:rPr lang="de-DE" dirty="0"/>
                <a:t>A</a:t>
              </a:r>
            </a:p>
          </p:txBody>
        </p:sp>
        <p:sp>
          <p:nvSpPr>
            <p:cNvPr id="31" name="Textfeld 30">
              <a:extLst>
                <a:ext uri="{FF2B5EF4-FFF2-40B4-BE49-F238E27FC236}">
                  <a16:creationId xmlns:a16="http://schemas.microsoft.com/office/drawing/2014/main" id="{196EC661-ACF8-D22C-41BC-6B13B14DAF56}"/>
                </a:ext>
              </a:extLst>
            </p:cNvPr>
            <p:cNvSpPr txBox="1"/>
            <p:nvPr/>
          </p:nvSpPr>
          <p:spPr>
            <a:xfrm>
              <a:off x="5399092" y="3887332"/>
              <a:ext cx="317716" cy="369332"/>
            </a:xfrm>
            <a:prstGeom prst="rect">
              <a:avLst/>
            </a:prstGeom>
            <a:noFill/>
          </p:spPr>
          <p:txBody>
            <a:bodyPr wrap="none" rtlCol="0">
              <a:spAutoFit/>
            </a:bodyPr>
            <a:lstStyle/>
            <a:p>
              <a:r>
                <a:rPr lang="de-DE" dirty="0"/>
                <a:t>A</a:t>
              </a:r>
            </a:p>
          </p:txBody>
        </p:sp>
        <p:sp>
          <p:nvSpPr>
            <p:cNvPr id="32" name="Textfeld 31">
              <a:extLst>
                <a:ext uri="{FF2B5EF4-FFF2-40B4-BE49-F238E27FC236}">
                  <a16:creationId xmlns:a16="http://schemas.microsoft.com/office/drawing/2014/main" id="{DFD38046-3432-0BE8-795A-3EA0C7959CCA}"/>
                </a:ext>
              </a:extLst>
            </p:cNvPr>
            <p:cNvSpPr txBox="1"/>
            <p:nvPr/>
          </p:nvSpPr>
          <p:spPr>
            <a:xfrm>
              <a:off x="2053479" y="3894549"/>
              <a:ext cx="327334" cy="369332"/>
            </a:xfrm>
            <a:prstGeom prst="rect">
              <a:avLst/>
            </a:prstGeom>
            <a:noFill/>
          </p:spPr>
          <p:txBody>
            <a:bodyPr wrap="none" rtlCol="0">
              <a:spAutoFit/>
            </a:bodyPr>
            <a:lstStyle/>
            <a:p>
              <a:r>
                <a:rPr lang="de-DE" dirty="0"/>
                <a:t>D</a:t>
              </a:r>
            </a:p>
          </p:txBody>
        </p:sp>
        <p:sp>
          <p:nvSpPr>
            <p:cNvPr id="33" name="Textfeld 32">
              <a:extLst>
                <a:ext uri="{FF2B5EF4-FFF2-40B4-BE49-F238E27FC236}">
                  <a16:creationId xmlns:a16="http://schemas.microsoft.com/office/drawing/2014/main" id="{B36E7C74-56A0-9C34-7D58-7A12F55111D7}"/>
                </a:ext>
              </a:extLst>
            </p:cNvPr>
            <p:cNvSpPr txBox="1"/>
            <p:nvPr/>
          </p:nvSpPr>
          <p:spPr>
            <a:xfrm>
              <a:off x="5065591" y="3525217"/>
              <a:ext cx="327334" cy="369332"/>
            </a:xfrm>
            <a:prstGeom prst="rect">
              <a:avLst/>
            </a:prstGeom>
            <a:noFill/>
          </p:spPr>
          <p:txBody>
            <a:bodyPr wrap="none" rtlCol="0">
              <a:spAutoFit/>
            </a:bodyPr>
            <a:lstStyle/>
            <a:p>
              <a:r>
                <a:rPr lang="de-DE" dirty="0"/>
                <a:t>D</a:t>
              </a:r>
            </a:p>
          </p:txBody>
        </p:sp>
        <p:sp>
          <p:nvSpPr>
            <p:cNvPr id="34" name="Textfeld 33">
              <a:extLst>
                <a:ext uri="{FF2B5EF4-FFF2-40B4-BE49-F238E27FC236}">
                  <a16:creationId xmlns:a16="http://schemas.microsoft.com/office/drawing/2014/main" id="{9F1EAE10-1EB0-4108-A266-25F341055A4D}"/>
                </a:ext>
              </a:extLst>
            </p:cNvPr>
            <p:cNvSpPr txBox="1"/>
            <p:nvPr/>
          </p:nvSpPr>
          <p:spPr>
            <a:xfrm>
              <a:off x="1327494" y="4189680"/>
              <a:ext cx="1285463" cy="276999"/>
            </a:xfrm>
            <a:prstGeom prst="rect">
              <a:avLst/>
            </a:prstGeom>
            <a:noFill/>
          </p:spPr>
          <p:txBody>
            <a:bodyPr wrap="square" rtlCol="0">
              <a:spAutoFit/>
            </a:bodyPr>
            <a:lstStyle/>
            <a:p>
              <a:pPr algn="ctr"/>
              <a:r>
                <a:rPr lang="de-DE" sz="1200" dirty="0">
                  <a:solidFill>
                    <a:srgbClr val="000000"/>
                  </a:solidFill>
                </a:rPr>
                <a:t>A/D-Umsetzer</a:t>
              </a:r>
              <a:endParaRPr lang="de-DE" sz="1200" dirty="0"/>
            </a:p>
          </p:txBody>
        </p:sp>
        <p:sp>
          <p:nvSpPr>
            <p:cNvPr id="35" name="Textfeld 34">
              <a:extLst>
                <a:ext uri="{FF2B5EF4-FFF2-40B4-BE49-F238E27FC236}">
                  <a16:creationId xmlns:a16="http://schemas.microsoft.com/office/drawing/2014/main" id="{30A3058A-8FD3-7D98-F604-17152ED09D46}"/>
                </a:ext>
              </a:extLst>
            </p:cNvPr>
            <p:cNvSpPr txBox="1"/>
            <p:nvPr/>
          </p:nvSpPr>
          <p:spPr>
            <a:xfrm>
              <a:off x="4763885" y="4189680"/>
              <a:ext cx="1285463" cy="276999"/>
            </a:xfrm>
            <a:prstGeom prst="rect">
              <a:avLst/>
            </a:prstGeom>
            <a:noFill/>
          </p:spPr>
          <p:txBody>
            <a:bodyPr wrap="square" rtlCol="0">
              <a:spAutoFit/>
            </a:bodyPr>
            <a:lstStyle/>
            <a:p>
              <a:pPr algn="ctr"/>
              <a:r>
                <a:rPr lang="de-DE" sz="1200" dirty="0">
                  <a:solidFill>
                    <a:srgbClr val="000000"/>
                  </a:solidFill>
                </a:rPr>
                <a:t>D/A-Umsetzer</a:t>
              </a:r>
              <a:endParaRPr lang="de-DE" sz="1200" dirty="0"/>
            </a:p>
          </p:txBody>
        </p:sp>
      </p:grpSp>
      <p:sp>
        <p:nvSpPr>
          <p:cNvPr id="8" name="Rechteck 7">
            <a:extLst>
              <a:ext uri="{FF2B5EF4-FFF2-40B4-BE49-F238E27FC236}">
                <a16:creationId xmlns:a16="http://schemas.microsoft.com/office/drawing/2014/main" id="{9778FD09-3DB8-55F9-1D2A-218490D18AC4}"/>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2013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Digitale Signalverarbeitung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aphicFrame>
        <p:nvGraphicFramePr>
          <p:cNvPr id="6" name="Tabelle 5">
            <a:extLst>
              <a:ext uri="{FF2B5EF4-FFF2-40B4-BE49-F238E27FC236}">
                <a16:creationId xmlns:a16="http://schemas.microsoft.com/office/drawing/2014/main" id="{A5CF80A7-B3F8-5131-A2F8-D8A53E983E8C}"/>
              </a:ext>
            </a:extLst>
          </p:cNvPr>
          <p:cNvGraphicFramePr>
            <a:graphicFrameLocks noGrp="1"/>
          </p:cNvGraphicFramePr>
          <p:nvPr>
            <p:extLst>
              <p:ext uri="{D42A27DB-BD31-4B8C-83A1-F6EECF244321}">
                <p14:modId xmlns:p14="http://schemas.microsoft.com/office/powerpoint/2010/main" val="1236758613"/>
              </p:ext>
            </p:extLst>
          </p:nvPr>
        </p:nvGraphicFramePr>
        <p:xfrm>
          <a:off x="968989" y="1160207"/>
          <a:ext cx="8833373" cy="4455912"/>
        </p:xfrm>
        <a:graphic>
          <a:graphicData uri="http://schemas.openxmlformats.org/drawingml/2006/table">
            <a:tbl>
              <a:tblPr firstRow="1" bandRow="1">
                <a:tableStyleId>{5C22544A-7EE6-4342-B048-85BDC9FD1C3A}</a:tableStyleId>
              </a:tblPr>
              <a:tblGrid>
                <a:gridCol w="491319">
                  <a:extLst>
                    <a:ext uri="{9D8B030D-6E8A-4147-A177-3AD203B41FA5}">
                      <a16:colId xmlns:a16="http://schemas.microsoft.com/office/drawing/2014/main" val="3956921240"/>
                    </a:ext>
                  </a:extLst>
                </a:gridCol>
                <a:gridCol w="4022173">
                  <a:extLst>
                    <a:ext uri="{9D8B030D-6E8A-4147-A177-3AD203B41FA5}">
                      <a16:colId xmlns:a16="http://schemas.microsoft.com/office/drawing/2014/main" val="269931773"/>
                    </a:ext>
                  </a:extLst>
                </a:gridCol>
                <a:gridCol w="4319881">
                  <a:extLst>
                    <a:ext uri="{9D8B030D-6E8A-4147-A177-3AD203B41FA5}">
                      <a16:colId xmlns:a16="http://schemas.microsoft.com/office/drawing/2014/main" val="1335273016"/>
                    </a:ext>
                  </a:extLst>
                </a:gridCol>
              </a:tblGrid>
              <a:tr h="401914">
                <a:tc>
                  <a:txBody>
                    <a:bodyPr/>
                    <a:lstStyle/>
                    <a:p>
                      <a:endParaRPr lang="de-DE"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b="0" dirty="0">
                          <a:solidFill>
                            <a:schemeClr val="tx1"/>
                          </a:solidFill>
                        </a:rPr>
                        <a:t>zeitkontinuierlich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b="0" dirty="0">
                          <a:solidFill>
                            <a:schemeClr val="tx1"/>
                          </a:solidFill>
                        </a:rPr>
                        <a:t>zeitdiskret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7698503"/>
                  </a:ext>
                </a:extLst>
              </a:tr>
              <a:tr h="2026999">
                <a:tc>
                  <a:txBody>
                    <a:bodyPr/>
                    <a:lstStyle/>
                    <a:p>
                      <a:pPr algn="ctr"/>
                      <a:r>
                        <a:rPr lang="de-DE" dirty="0">
                          <a:solidFill>
                            <a:schemeClr val="tx1"/>
                          </a:solidFill>
                        </a:rPr>
                        <a:t>wertkontinuierlich</a:t>
                      </a:r>
                    </a:p>
                  </a:txBody>
                  <a:tcPr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9949405"/>
                  </a:ext>
                </a:extLst>
              </a:tr>
              <a:tr h="2026999">
                <a:tc>
                  <a:txBody>
                    <a:bodyPr/>
                    <a:lstStyle/>
                    <a:p>
                      <a:pPr algn="ctr"/>
                      <a:r>
                        <a:rPr lang="de-DE" dirty="0">
                          <a:solidFill>
                            <a:schemeClr val="tx1"/>
                          </a:solidFill>
                        </a:rPr>
                        <a:t>wertdiskret</a:t>
                      </a:r>
                    </a:p>
                  </a:txBody>
                  <a:tcPr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de-DE"/>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4254361"/>
                  </a:ext>
                </a:extLst>
              </a:tr>
            </a:tbl>
          </a:graphicData>
        </a:graphic>
      </p:graphicFrame>
      <p:pic>
        <p:nvPicPr>
          <p:cNvPr id="8" name="Grafik 7">
            <a:extLst>
              <a:ext uri="{FF2B5EF4-FFF2-40B4-BE49-F238E27FC236}">
                <a16:creationId xmlns:a16="http://schemas.microsoft.com/office/drawing/2014/main" id="{4EE8FE83-9E08-7BA0-C73A-F188D0A945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5243" y="1726854"/>
            <a:ext cx="3452414" cy="1733811"/>
          </a:xfrm>
          <a:prstGeom prst="rect">
            <a:avLst/>
          </a:prstGeom>
        </p:spPr>
      </p:pic>
      <p:pic>
        <p:nvPicPr>
          <p:cNvPr id="14" name="Grafik 13">
            <a:extLst>
              <a:ext uri="{FF2B5EF4-FFF2-40B4-BE49-F238E27FC236}">
                <a16:creationId xmlns:a16="http://schemas.microsoft.com/office/drawing/2014/main" id="{41FD12B3-5DD5-B49B-F8B3-CC065CDEE2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38034" y="1726853"/>
            <a:ext cx="3452413" cy="1733811"/>
          </a:xfrm>
          <a:prstGeom prst="rect">
            <a:avLst/>
          </a:prstGeom>
        </p:spPr>
      </p:pic>
      <p:pic>
        <p:nvPicPr>
          <p:cNvPr id="16" name="Grafik 15">
            <a:extLst>
              <a:ext uri="{FF2B5EF4-FFF2-40B4-BE49-F238E27FC236}">
                <a16:creationId xmlns:a16="http://schemas.microsoft.com/office/drawing/2014/main" id="{40921AF7-F8D0-25D8-31BE-C8C67FA354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25242" y="3702877"/>
            <a:ext cx="3452413" cy="1733811"/>
          </a:xfrm>
          <a:prstGeom prst="rect">
            <a:avLst/>
          </a:prstGeom>
        </p:spPr>
      </p:pic>
      <p:pic>
        <p:nvPicPr>
          <p:cNvPr id="18" name="Grafik 17">
            <a:extLst>
              <a:ext uri="{FF2B5EF4-FFF2-40B4-BE49-F238E27FC236}">
                <a16:creationId xmlns:a16="http://schemas.microsoft.com/office/drawing/2014/main" id="{BD950D17-0684-A388-4173-B33956819E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38036" y="3737011"/>
            <a:ext cx="3452411" cy="1733810"/>
          </a:xfrm>
          <a:prstGeom prst="rect">
            <a:avLst/>
          </a:prstGeom>
        </p:spPr>
      </p:pic>
      <p:cxnSp>
        <p:nvCxnSpPr>
          <p:cNvPr id="20" name="Gerade Verbindung mit Pfeil 19">
            <a:extLst>
              <a:ext uri="{FF2B5EF4-FFF2-40B4-BE49-F238E27FC236}">
                <a16:creationId xmlns:a16="http://schemas.microsoft.com/office/drawing/2014/main" id="{6AB90C3F-E4D0-2BA4-2C8E-6694BBE3CB9B}"/>
              </a:ext>
            </a:extLst>
          </p:cNvPr>
          <p:cNvCxnSpPr>
            <a:cxnSpLocks/>
          </p:cNvCxnSpPr>
          <p:nvPr/>
        </p:nvCxnSpPr>
        <p:spPr>
          <a:xfrm>
            <a:off x="3251545" y="3516880"/>
            <a:ext cx="0" cy="645690"/>
          </a:xfrm>
          <a:prstGeom prst="straightConnector1">
            <a:avLst/>
          </a:prstGeom>
          <a:ln w="952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7FA66CA9-7788-4873-868B-EF8BF5F5E948}"/>
              </a:ext>
            </a:extLst>
          </p:cNvPr>
          <p:cNvSpPr txBox="1"/>
          <p:nvPr/>
        </p:nvSpPr>
        <p:spPr>
          <a:xfrm>
            <a:off x="2482656" y="3182226"/>
            <a:ext cx="1586165" cy="369332"/>
          </a:xfrm>
          <a:prstGeom prst="rect">
            <a:avLst/>
          </a:prstGeom>
          <a:noFill/>
        </p:spPr>
        <p:txBody>
          <a:bodyPr wrap="square" rtlCol="0">
            <a:spAutoFit/>
          </a:bodyPr>
          <a:lstStyle/>
          <a:p>
            <a:r>
              <a:rPr lang="de-DE" dirty="0">
                <a:solidFill>
                  <a:srgbClr val="0070C0"/>
                </a:solidFill>
              </a:rPr>
              <a:t>Quantisierung</a:t>
            </a:r>
          </a:p>
        </p:txBody>
      </p:sp>
      <p:cxnSp>
        <p:nvCxnSpPr>
          <p:cNvPr id="25" name="Gerade Verbindung mit Pfeil 24">
            <a:extLst>
              <a:ext uri="{FF2B5EF4-FFF2-40B4-BE49-F238E27FC236}">
                <a16:creationId xmlns:a16="http://schemas.microsoft.com/office/drawing/2014/main" id="{31613FDE-6191-2165-1F5E-307DA04D06FE}"/>
              </a:ext>
            </a:extLst>
          </p:cNvPr>
          <p:cNvCxnSpPr>
            <a:cxnSpLocks/>
          </p:cNvCxnSpPr>
          <p:nvPr/>
        </p:nvCxnSpPr>
        <p:spPr>
          <a:xfrm>
            <a:off x="8646231" y="3516880"/>
            <a:ext cx="0" cy="645690"/>
          </a:xfrm>
          <a:prstGeom prst="straightConnector1">
            <a:avLst/>
          </a:prstGeom>
          <a:ln w="952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A5CD1E0F-0BE6-75F3-5BD2-C9FAAB338E6F}"/>
              </a:ext>
            </a:extLst>
          </p:cNvPr>
          <p:cNvSpPr txBox="1"/>
          <p:nvPr/>
        </p:nvSpPr>
        <p:spPr>
          <a:xfrm>
            <a:off x="7863694" y="3182226"/>
            <a:ext cx="1586165" cy="369332"/>
          </a:xfrm>
          <a:prstGeom prst="rect">
            <a:avLst/>
          </a:prstGeom>
          <a:noFill/>
        </p:spPr>
        <p:txBody>
          <a:bodyPr wrap="square" rtlCol="0">
            <a:spAutoFit/>
          </a:bodyPr>
          <a:lstStyle/>
          <a:p>
            <a:r>
              <a:rPr lang="de-DE" dirty="0">
                <a:solidFill>
                  <a:srgbClr val="0070C0"/>
                </a:solidFill>
              </a:rPr>
              <a:t>Quantisierung</a:t>
            </a:r>
          </a:p>
        </p:txBody>
      </p:sp>
      <p:cxnSp>
        <p:nvCxnSpPr>
          <p:cNvPr id="27" name="Gerade Verbindung mit Pfeil 26">
            <a:extLst>
              <a:ext uri="{FF2B5EF4-FFF2-40B4-BE49-F238E27FC236}">
                <a16:creationId xmlns:a16="http://schemas.microsoft.com/office/drawing/2014/main" id="{0CEB4F79-0EC9-6BB5-C2DB-31EB6F550905}"/>
              </a:ext>
            </a:extLst>
          </p:cNvPr>
          <p:cNvCxnSpPr>
            <a:cxnSpLocks/>
          </p:cNvCxnSpPr>
          <p:nvPr/>
        </p:nvCxnSpPr>
        <p:spPr>
          <a:xfrm rot="16200000">
            <a:off x="5500500" y="1701883"/>
            <a:ext cx="0" cy="645690"/>
          </a:xfrm>
          <a:prstGeom prst="straightConnector1">
            <a:avLst/>
          </a:prstGeom>
          <a:ln w="952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86BDCAB2-8D69-176A-257D-6ECB4DF5F8D9}"/>
              </a:ext>
            </a:extLst>
          </p:cNvPr>
          <p:cNvSpPr txBox="1"/>
          <p:nvPr/>
        </p:nvSpPr>
        <p:spPr>
          <a:xfrm>
            <a:off x="4971983" y="2105538"/>
            <a:ext cx="1219007" cy="369332"/>
          </a:xfrm>
          <a:prstGeom prst="rect">
            <a:avLst/>
          </a:prstGeom>
          <a:noFill/>
        </p:spPr>
        <p:txBody>
          <a:bodyPr wrap="square" rtlCol="0">
            <a:spAutoFit/>
          </a:bodyPr>
          <a:lstStyle/>
          <a:p>
            <a:r>
              <a:rPr lang="de-DE" dirty="0">
                <a:solidFill>
                  <a:srgbClr val="0070C0"/>
                </a:solidFill>
              </a:rPr>
              <a:t>Sampling</a:t>
            </a:r>
          </a:p>
        </p:txBody>
      </p:sp>
      <p:cxnSp>
        <p:nvCxnSpPr>
          <p:cNvPr id="29" name="Gerade Verbindung mit Pfeil 28">
            <a:extLst>
              <a:ext uri="{FF2B5EF4-FFF2-40B4-BE49-F238E27FC236}">
                <a16:creationId xmlns:a16="http://schemas.microsoft.com/office/drawing/2014/main" id="{3DB51F60-6499-635B-BCAB-197F0798C131}"/>
              </a:ext>
            </a:extLst>
          </p:cNvPr>
          <p:cNvCxnSpPr>
            <a:cxnSpLocks/>
          </p:cNvCxnSpPr>
          <p:nvPr/>
        </p:nvCxnSpPr>
        <p:spPr>
          <a:xfrm rot="16200000">
            <a:off x="5500500" y="4801435"/>
            <a:ext cx="0" cy="645690"/>
          </a:xfrm>
          <a:prstGeom prst="straightConnector1">
            <a:avLst/>
          </a:prstGeom>
          <a:ln w="952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8233A4D9-2AB5-0A24-F6E0-F4679E307C3B}"/>
              </a:ext>
            </a:extLst>
          </p:cNvPr>
          <p:cNvSpPr txBox="1"/>
          <p:nvPr/>
        </p:nvSpPr>
        <p:spPr>
          <a:xfrm>
            <a:off x="4971983" y="5205090"/>
            <a:ext cx="1219007" cy="369332"/>
          </a:xfrm>
          <a:prstGeom prst="rect">
            <a:avLst/>
          </a:prstGeom>
          <a:noFill/>
        </p:spPr>
        <p:txBody>
          <a:bodyPr wrap="square" rtlCol="0">
            <a:spAutoFit/>
          </a:bodyPr>
          <a:lstStyle/>
          <a:p>
            <a:r>
              <a:rPr lang="de-DE" dirty="0">
                <a:solidFill>
                  <a:srgbClr val="0070C0"/>
                </a:solidFill>
              </a:rPr>
              <a:t>Sampling</a:t>
            </a:r>
          </a:p>
        </p:txBody>
      </p:sp>
      <p:sp>
        <p:nvSpPr>
          <p:cNvPr id="7" name="Textfeld 6">
            <a:extLst>
              <a:ext uri="{FF2B5EF4-FFF2-40B4-BE49-F238E27FC236}">
                <a16:creationId xmlns:a16="http://schemas.microsoft.com/office/drawing/2014/main" id="{0B318F66-4266-F30D-DFF0-531F1CC55961}"/>
              </a:ext>
            </a:extLst>
          </p:cNvPr>
          <p:cNvSpPr txBox="1"/>
          <p:nvPr/>
        </p:nvSpPr>
        <p:spPr>
          <a:xfrm rot="16200000">
            <a:off x="9067678" y="4937666"/>
            <a:ext cx="1217000" cy="246221"/>
          </a:xfrm>
          <a:prstGeom prst="rect">
            <a:avLst/>
          </a:prstGeom>
          <a:noFill/>
        </p:spPr>
        <p:txBody>
          <a:bodyPr wrap="none" rtlCol="0">
            <a:spAutoFit/>
          </a:bodyPr>
          <a:lstStyle/>
          <a:p>
            <a:r>
              <a:rPr lang="de-DE" sz="1000" dirty="0"/>
              <a:t>Bildquellen: BNetzA</a:t>
            </a:r>
          </a:p>
        </p:txBody>
      </p:sp>
      <p:sp>
        <p:nvSpPr>
          <p:cNvPr id="9" name="Textfeld 8">
            <a:extLst>
              <a:ext uri="{FF2B5EF4-FFF2-40B4-BE49-F238E27FC236}">
                <a16:creationId xmlns:a16="http://schemas.microsoft.com/office/drawing/2014/main" id="{D53C6198-F8E9-DB16-0AFB-73DA3361AFC1}"/>
              </a:ext>
            </a:extLst>
          </p:cNvPr>
          <p:cNvSpPr txBox="1"/>
          <p:nvPr/>
        </p:nvSpPr>
        <p:spPr>
          <a:xfrm>
            <a:off x="6087452" y="2333401"/>
            <a:ext cx="325730" cy="246221"/>
          </a:xfrm>
          <a:prstGeom prst="rect">
            <a:avLst/>
          </a:prstGeom>
          <a:noFill/>
        </p:spPr>
        <p:txBody>
          <a:bodyPr wrap="none" rtlCol="0">
            <a:spAutoFit/>
          </a:bodyPr>
          <a:lstStyle/>
          <a:p>
            <a:r>
              <a:rPr lang="de-DE" sz="1000" b="1" dirty="0">
                <a:solidFill>
                  <a:srgbClr val="FF0000"/>
                </a:solidFill>
              </a:rPr>
              <a:t>1V</a:t>
            </a:r>
            <a:endParaRPr lang="de-DE" sz="1100" b="1" dirty="0">
              <a:solidFill>
                <a:srgbClr val="FF0000"/>
              </a:solidFill>
            </a:endParaRPr>
          </a:p>
        </p:txBody>
      </p:sp>
      <p:sp>
        <p:nvSpPr>
          <p:cNvPr id="15" name="Textfeld 14">
            <a:extLst>
              <a:ext uri="{FF2B5EF4-FFF2-40B4-BE49-F238E27FC236}">
                <a16:creationId xmlns:a16="http://schemas.microsoft.com/office/drawing/2014/main" id="{A35DD514-5874-27D3-2219-0E7AC7753245}"/>
              </a:ext>
            </a:extLst>
          </p:cNvPr>
          <p:cNvSpPr txBox="1"/>
          <p:nvPr/>
        </p:nvSpPr>
        <p:spPr>
          <a:xfrm>
            <a:off x="6260019" y="2174273"/>
            <a:ext cx="325730" cy="246221"/>
          </a:xfrm>
          <a:prstGeom prst="rect">
            <a:avLst/>
          </a:prstGeom>
          <a:noFill/>
        </p:spPr>
        <p:txBody>
          <a:bodyPr wrap="none" rtlCol="0">
            <a:spAutoFit/>
          </a:bodyPr>
          <a:lstStyle/>
          <a:p>
            <a:r>
              <a:rPr lang="de-DE" sz="1000" b="1" dirty="0">
                <a:solidFill>
                  <a:srgbClr val="FF0000"/>
                </a:solidFill>
              </a:rPr>
              <a:t>2V</a:t>
            </a:r>
          </a:p>
        </p:txBody>
      </p:sp>
      <p:sp>
        <p:nvSpPr>
          <p:cNvPr id="17" name="Textfeld 16">
            <a:extLst>
              <a:ext uri="{FF2B5EF4-FFF2-40B4-BE49-F238E27FC236}">
                <a16:creationId xmlns:a16="http://schemas.microsoft.com/office/drawing/2014/main" id="{5EC691BB-E622-92EF-0E1A-574DA61BAF7F}"/>
              </a:ext>
            </a:extLst>
          </p:cNvPr>
          <p:cNvSpPr txBox="1"/>
          <p:nvPr/>
        </p:nvSpPr>
        <p:spPr>
          <a:xfrm>
            <a:off x="6304277" y="2029752"/>
            <a:ext cx="425116" cy="246221"/>
          </a:xfrm>
          <a:prstGeom prst="rect">
            <a:avLst/>
          </a:prstGeom>
          <a:noFill/>
        </p:spPr>
        <p:txBody>
          <a:bodyPr wrap="none" rtlCol="0">
            <a:spAutoFit/>
          </a:bodyPr>
          <a:lstStyle/>
          <a:p>
            <a:r>
              <a:rPr lang="de-DE" sz="1000" b="1" dirty="0">
                <a:solidFill>
                  <a:srgbClr val="FF0000"/>
                </a:solidFill>
              </a:rPr>
              <a:t>2,9V</a:t>
            </a:r>
          </a:p>
        </p:txBody>
      </p:sp>
      <p:sp>
        <p:nvSpPr>
          <p:cNvPr id="19" name="Textfeld 18">
            <a:extLst>
              <a:ext uri="{FF2B5EF4-FFF2-40B4-BE49-F238E27FC236}">
                <a16:creationId xmlns:a16="http://schemas.microsoft.com/office/drawing/2014/main" id="{58000958-34C3-BEC1-B28C-0637F99D9FF4}"/>
              </a:ext>
            </a:extLst>
          </p:cNvPr>
          <p:cNvSpPr txBox="1"/>
          <p:nvPr/>
        </p:nvSpPr>
        <p:spPr>
          <a:xfrm>
            <a:off x="6650818" y="1881166"/>
            <a:ext cx="425116" cy="246221"/>
          </a:xfrm>
          <a:prstGeom prst="rect">
            <a:avLst/>
          </a:prstGeom>
          <a:noFill/>
        </p:spPr>
        <p:txBody>
          <a:bodyPr wrap="none" rtlCol="0">
            <a:spAutoFit/>
          </a:bodyPr>
          <a:lstStyle/>
          <a:p>
            <a:r>
              <a:rPr lang="de-DE" sz="1000" b="1" dirty="0">
                <a:solidFill>
                  <a:srgbClr val="FF0000"/>
                </a:solidFill>
              </a:rPr>
              <a:t>3,1V</a:t>
            </a:r>
          </a:p>
        </p:txBody>
      </p:sp>
      <p:sp>
        <p:nvSpPr>
          <p:cNvPr id="21" name="Textfeld 20">
            <a:extLst>
              <a:ext uri="{FF2B5EF4-FFF2-40B4-BE49-F238E27FC236}">
                <a16:creationId xmlns:a16="http://schemas.microsoft.com/office/drawing/2014/main" id="{7030FC65-428C-8D99-65DE-F069F6F0EC54}"/>
              </a:ext>
            </a:extLst>
          </p:cNvPr>
          <p:cNvSpPr txBox="1"/>
          <p:nvPr/>
        </p:nvSpPr>
        <p:spPr>
          <a:xfrm>
            <a:off x="1798512" y="4349687"/>
            <a:ext cx="325730" cy="246221"/>
          </a:xfrm>
          <a:prstGeom prst="rect">
            <a:avLst/>
          </a:prstGeom>
          <a:noFill/>
        </p:spPr>
        <p:txBody>
          <a:bodyPr wrap="none" rtlCol="0">
            <a:spAutoFit/>
          </a:bodyPr>
          <a:lstStyle/>
          <a:p>
            <a:r>
              <a:rPr lang="de-DE" sz="1000" b="1" dirty="0">
                <a:solidFill>
                  <a:srgbClr val="FF0000"/>
                </a:solidFill>
              </a:rPr>
              <a:t>1V</a:t>
            </a:r>
            <a:endParaRPr lang="de-DE" sz="1100" b="1" dirty="0">
              <a:solidFill>
                <a:srgbClr val="FF0000"/>
              </a:solidFill>
            </a:endParaRPr>
          </a:p>
        </p:txBody>
      </p:sp>
      <p:sp>
        <p:nvSpPr>
          <p:cNvPr id="22" name="Textfeld 21">
            <a:extLst>
              <a:ext uri="{FF2B5EF4-FFF2-40B4-BE49-F238E27FC236}">
                <a16:creationId xmlns:a16="http://schemas.microsoft.com/office/drawing/2014/main" id="{1C1A983A-D11F-EDAB-B9E0-B90DBBD4DF17}"/>
              </a:ext>
            </a:extLst>
          </p:cNvPr>
          <p:cNvSpPr txBox="1"/>
          <p:nvPr/>
        </p:nvSpPr>
        <p:spPr>
          <a:xfrm>
            <a:off x="1798512" y="4153308"/>
            <a:ext cx="325730" cy="246221"/>
          </a:xfrm>
          <a:prstGeom prst="rect">
            <a:avLst/>
          </a:prstGeom>
          <a:noFill/>
        </p:spPr>
        <p:txBody>
          <a:bodyPr wrap="none" rtlCol="0">
            <a:spAutoFit/>
          </a:bodyPr>
          <a:lstStyle/>
          <a:p>
            <a:r>
              <a:rPr lang="de-DE" sz="1000" b="1" dirty="0">
                <a:solidFill>
                  <a:srgbClr val="FF0000"/>
                </a:solidFill>
              </a:rPr>
              <a:t>2V</a:t>
            </a:r>
          </a:p>
        </p:txBody>
      </p:sp>
      <p:sp>
        <p:nvSpPr>
          <p:cNvPr id="23" name="Textfeld 22">
            <a:extLst>
              <a:ext uri="{FF2B5EF4-FFF2-40B4-BE49-F238E27FC236}">
                <a16:creationId xmlns:a16="http://schemas.microsoft.com/office/drawing/2014/main" id="{C8E93578-ABF6-A4AF-9FEE-CBDB18B1097D}"/>
              </a:ext>
            </a:extLst>
          </p:cNvPr>
          <p:cNvSpPr txBox="1"/>
          <p:nvPr/>
        </p:nvSpPr>
        <p:spPr>
          <a:xfrm>
            <a:off x="1792909" y="3965905"/>
            <a:ext cx="325730" cy="246221"/>
          </a:xfrm>
          <a:prstGeom prst="rect">
            <a:avLst/>
          </a:prstGeom>
          <a:noFill/>
        </p:spPr>
        <p:txBody>
          <a:bodyPr wrap="none" rtlCol="0">
            <a:spAutoFit/>
          </a:bodyPr>
          <a:lstStyle/>
          <a:p>
            <a:r>
              <a:rPr lang="de-DE" sz="1000" b="1" dirty="0">
                <a:solidFill>
                  <a:srgbClr val="FF0000"/>
                </a:solidFill>
              </a:rPr>
              <a:t>3V</a:t>
            </a:r>
          </a:p>
        </p:txBody>
      </p:sp>
      <p:sp>
        <p:nvSpPr>
          <p:cNvPr id="31" name="Textfeld 30">
            <a:extLst>
              <a:ext uri="{FF2B5EF4-FFF2-40B4-BE49-F238E27FC236}">
                <a16:creationId xmlns:a16="http://schemas.microsoft.com/office/drawing/2014/main" id="{667D2B20-DA30-15A3-669E-2DABE5DCCA7B}"/>
              </a:ext>
            </a:extLst>
          </p:cNvPr>
          <p:cNvSpPr txBox="1"/>
          <p:nvPr/>
        </p:nvSpPr>
        <p:spPr>
          <a:xfrm>
            <a:off x="3839697" y="4336037"/>
            <a:ext cx="381836" cy="246221"/>
          </a:xfrm>
          <a:prstGeom prst="rect">
            <a:avLst/>
          </a:prstGeom>
          <a:noFill/>
        </p:spPr>
        <p:txBody>
          <a:bodyPr wrap="none" rtlCol="0">
            <a:spAutoFit/>
          </a:bodyPr>
          <a:lstStyle/>
          <a:p>
            <a:r>
              <a:rPr lang="de-DE" sz="1000" b="1" dirty="0">
                <a:solidFill>
                  <a:srgbClr val="FF0000"/>
                </a:solidFill>
              </a:rPr>
              <a:t>001</a:t>
            </a:r>
            <a:endParaRPr lang="de-DE" sz="1100" b="1" dirty="0">
              <a:solidFill>
                <a:srgbClr val="FF0000"/>
              </a:solidFill>
            </a:endParaRPr>
          </a:p>
        </p:txBody>
      </p:sp>
      <p:sp>
        <p:nvSpPr>
          <p:cNvPr id="32" name="Textfeld 31">
            <a:extLst>
              <a:ext uri="{FF2B5EF4-FFF2-40B4-BE49-F238E27FC236}">
                <a16:creationId xmlns:a16="http://schemas.microsoft.com/office/drawing/2014/main" id="{8B1DDE8B-7461-B8A6-D96D-573FDF69A642}"/>
              </a:ext>
            </a:extLst>
          </p:cNvPr>
          <p:cNvSpPr txBox="1"/>
          <p:nvPr/>
        </p:nvSpPr>
        <p:spPr>
          <a:xfrm>
            <a:off x="3839697" y="4148492"/>
            <a:ext cx="381836" cy="246221"/>
          </a:xfrm>
          <a:prstGeom prst="rect">
            <a:avLst/>
          </a:prstGeom>
          <a:noFill/>
        </p:spPr>
        <p:txBody>
          <a:bodyPr wrap="none" rtlCol="0">
            <a:spAutoFit/>
          </a:bodyPr>
          <a:lstStyle/>
          <a:p>
            <a:r>
              <a:rPr lang="de-DE" sz="1000" b="1" dirty="0">
                <a:solidFill>
                  <a:srgbClr val="FF0000"/>
                </a:solidFill>
              </a:rPr>
              <a:t>010</a:t>
            </a:r>
            <a:endParaRPr lang="de-DE" sz="1100" b="1" dirty="0">
              <a:solidFill>
                <a:srgbClr val="FF0000"/>
              </a:solidFill>
            </a:endParaRPr>
          </a:p>
        </p:txBody>
      </p:sp>
      <p:sp>
        <p:nvSpPr>
          <p:cNvPr id="33" name="Textfeld 32">
            <a:extLst>
              <a:ext uri="{FF2B5EF4-FFF2-40B4-BE49-F238E27FC236}">
                <a16:creationId xmlns:a16="http://schemas.microsoft.com/office/drawing/2014/main" id="{1EA9C862-6C5E-A830-97F9-B0F373DCBE95}"/>
              </a:ext>
            </a:extLst>
          </p:cNvPr>
          <p:cNvSpPr txBox="1"/>
          <p:nvPr/>
        </p:nvSpPr>
        <p:spPr>
          <a:xfrm>
            <a:off x="3839697" y="3960947"/>
            <a:ext cx="381836" cy="246221"/>
          </a:xfrm>
          <a:prstGeom prst="rect">
            <a:avLst/>
          </a:prstGeom>
          <a:noFill/>
        </p:spPr>
        <p:txBody>
          <a:bodyPr wrap="none" rtlCol="0">
            <a:spAutoFit/>
          </a:bodyPr>
          <a:lstStyle/>
          <a:p>
            <a:r>
              <a:rPr lang="de-DE" sz="1000" b="1" dirty="0">
                <a:solidFill>
                  <a:srgbClr val="FF0000"/>
                </a:solidFill>
              </a:rPr>
              <a:t>011</a:t>
            </a:r>
            <a:endParaRPr lang="de-DE" sz="1100" b="1" dirty="0">
              <a:solidFill>
                <a:srgbClr val="FF0000"/>
              </a:solidFill>
            </a:endParaRPr>
          </a:p>
        </p:txBody>
      </p:sp>
      <p:sp>
        <p:nvSpPr>
          <p:cNvPr id="34" name="Textfeld 33">
            <a:extLst>
              <a:ext uri="{FF2B5EF4-FFF2-40B4-BE49-F238E27FC236}">
                <a16:creationId xmlns:a16="http://schemas.microsoft.com/office/drawing/2014/main" id="{ECDC480F-9812-29EF-EACE-F1B453C36A5E}"/>
              </a:ext>
            </a:extLst>
          </p:cNvPr>
          <p:cNvSpPr txBox="1"/>
          <p:nvPr/>
        </p:nvSpPr>
        <p:spPr>
          <a:xfrm>
            <a:off x="3839697" y="4523582"/>
            <a:ext cx="381836" cy="246221"/>
          </a:xfrm>
          <a:prstGeom prst="rect">
            <a:avLst/>
          </a:prstGeom>
          <a:noFill/>
        </p:spPr>
        <p:txBody>
          <a:bodyPr wrap="none" rtlCol="0">
            <a:spAutoFit/>
          </a:bodyPr>
          <a:lstStyle/>
          <a:p>
            <a:r>
              <a:rPr lang="de-DE" sz="1000" b="1" dirty="0">
                <a:solidFill>
                  <a:srgbClr val="FF0000"/>
                </a:solidFill>
              </a:rPr>
              <a:t>000</a:t>
            </a:r>
            <a:endParaRPr lang="de-DE" sz="1100" b="1" dirty="0">
              <a:solidFill>
                <a:srgbClr val="FF0000"/>
              </a:solidFill>
            </a:endParaRPr>
          </a:p>
        </p:txBody>
      </p:sp>
      <p:sp>
        <p:nvSpPr>
          <p:cNvPr id="35" name="Textfeld 34">
            <a:extLst>
              <a:ext uri="{FF2B5EF4-FFF2-40B4-BE49-F238E27FC236}">
                <a16:creationId xmlns:a16="http://schemas.microsoft.com/office/drawing/2014/main" id="{E7DB4002-1315-DA64-481D-703A4D44BE76}"/>
              </a:ext>
            </a:extLst>
          </p:cNvPr>
          <p:cNvSpPr txBox="1"/>
          <p:nvPr/>
        </p:nvSpPr>
        <p:spPr>
          <a:xfrm>
            <a:off x="3839697" y="4711127"/>
            <a:ext cx="381836" cy="246221"/>
          </a:xfrm>
          <a:prstGeom prst="rect">
            <a:avLst/>
          </a:prstGeom>
          <a:noFill/>
        </p:spPr>
        <p:txBody>
          <a:bodyPr wrap="none" rtlCol="0">
            <a:spAutoFit/>
          </a:bodyPr>
          <a:lstStyle/>
          <a:p>
            <a:r>
              <a:rPr lang="de-DE" sz="1000" b="1" dirty="0">
                <a:solidFill>
                  <a:srgbClr val="FF0000"/>
                </a:solidFill>
              </a:rPr>
              <a:t>111</a:t>
            </a:r>
            <a:endParaRPr lang="de-DE" sz="1100" b="1" dirty="0">
              <a:solidFill>
                <a:srgbClr val="FF0000"/>
              </a:solidFill>
            </a:endParaRPr>
          </a:p>
        </p:txBody>
      </p:sp>
      <p:sp>
        <p:nvSpPr>
          <p:cNvPr id="36" name="Textfeld 35">
            <a:extLst>
              <a:ext uri="{FF2B5EF4-FFF2-40B4-BE49-F238E27FC236}">
                <a16:creationId xmlns:a16="http://schemas.microsoft.com/office/drawing/2014/main" id="{0A975DA4-BB29-41F7-3A29-415A4DE41EAF}"/>
              </a:ext>
            </a:extLst>
          </p:cNvPr>
          <p:cNvSpPr txBox="1"/>
          <p:nvPr/>
        </p:nvSpPr>
        <p:spPr>
          <a:xfrm>
            <a:off x="3839697" y="4898672"/>
            <a:ext cx="381836" cy="246221"/>
          </a:xfrm>
          <a:prstGeom prst="rect">
            <a:avLst/>
          </a:prstGeom>
          <a:noFill/>
        </p:spPr>
        <p:txBody>
          <a:bodyPr wrap="none" rtlCol="0">
            <a:spAutoFit/>
          </a:bodyPr>
          <a:lstStyle/>
          <a:p>
            <a:r>
              <a:rPr lang="de-DE" sz="1000" b="1" dirty="0">
                <a:solidFill>
                  <a:srgbClr val="FF0000"/>
                </a:solidFill>
              </a:rPr>
              <a:t>110</a:t>
            </a:r>
            <a:endParaRPr lang="de-DE" sz="1100" b="1" dirty="0">
              <a:solidFill>
                <a:srgbClr val="FF0000"/>
              </a:solidFill>
            </a:endParaRPr>
          </a:p>
        </p:txBody>
      </p:sp>
      <p:sp>
        <p:nvSpPr>
          <p:cNvPr id="37" name="Textfeld 36">
            <a:extLst>
              <a:ext uri="{FF2B5EF4-FFF2-40B4-BE49-F238E27FC236}">
                <a16:creationId xmlns:a16="http://schemas.microsoft.com/office/drawing/2014/main" id="{C0947782-D2A1-7018-A07C-5ECB66CA5D48}"/>
              </a:ext>
            </a:extLst>
          </p:cNvPr>
          <p:cNvSpPr txBox="1"/>
          <p:nvPr/>
        </p:nvSpPr>
        <p:spPr>
          <a:xfrm>
            <a:off x="3839697" y="5086217"/>
            <a:ext cx="381836" cy="246221"/>
          </a:xfrm>
          <a:prstGeom prst="rect">
            <a:avLst/>
          </a:prstGeom>
          <a:noFill/>
        </p:spPr>
        <p:txBody>
          <a:bodyPr wrap="none" rtlCol="0">
            <a:spAutoFit/>
          </a:bodyPr>
          <a:lstStyle/>
          <a:p>
            <a:r>
              <a:rPr lang="de-DE" sz="1000" b="1" dirty="0">
                <a:solidFill>
                  <a:srgbClr val="FF0000"/>
                </a:solidFill>
              </a:rPr>
              <a:t>101</a:t>
            </a:r>
            <a:endParaRPr lang="de-DE" sz="1100" b="1" dirty="0">
              <a:solidFill>
                <a:srgbClr val="FF0000"/>
              </a:solidFill>
            </a:endParaRPr>
          </a:p>
        </p:txBody>
      </p:sp>
      <p:sp>
        <p:nvSpPr>
          <p:cNvPr id="38" name="Textfeld 37">
            <a:extLst>
              <a:ext uri="{FF2B5EF4-FFF2-40B4-BE49-F238E27FC236}">
                <a16:creationId xmlns:a16="http://schemas.microsoft.com/office/drawing/2014/main" id="{1C149899-368A-EC63-914D-E66A53B29DB7}"/>
              </a:ext>
            </a:extLst>
          </p:cNvPr>
          <p:cNvSpPr txBox="1"/>
          <p:nvPr/>
        </p:nvSpPr>
        <p:spPr>
          <a:xfrm>
            <a:off x="1779178" y="4690555"/>
            <a:ext cx="364202" cy="246221"/>
          </a:xfrm>
          <a:prstGeom prst="rect">
            <a:avLst/>
          </a:prstGeom>
          <a:noFill/>
        </p:spPr>
        <p:txBody>
          <a:bodyPr wrap="none" rtlCol="0">
            <a:spAutoFit/>
          </a:bodyPr>
          <a:lstStyle/>
          <a:p>
            <a:r>
              <a:rPr lang="de-DE" sz="1000" b="1" dirty="0">
                <a:solidFill>
                  <a:srgbClr val="FF0000"/>
                </a:solidFill>
              </a:rPr>
              <a:t>-1V</a:t>
            </a:r>
            <a:endParaRPr lang="de-DE" sz="1100" b="1" dirty="0">
              <a:solidFill>
                <a:srgbClr val="FF0000"/>
              </a:solidFill>
            </a:endParaRPr>
          </a:p>
        </p:txBody>
      </p:sp>
      <p:sp>
        <p:nvSpPr>
          <p:cNvPr id="48" name="Textfeld 47">
            <a:extLst>
              <a:ext uri="{FF2B5EF4-FFF2-40B4-BE49-F238E27FC236}">
                <a16:creationId xmlns:a16="http://schemas.microsoft.com/office/drawing/2014/main" id="{06041BE4-77AC-CAB2-4EA1-D30244EDADD5}"/>
              </a:ext>
            </a:extLst>
          </p:cNvPr>
          <p:cNvSpPr txBox="1"/>
          <p:nvPr/>
        </p:nvSpPr>
        <p:spPr>
          <a:xfrm>
            <a:off x="6383534" y="2642852"/>
            <a:ext cx="301686" cy="246221"/>
          </a:xfrm>
          <a:prstGeom prst="rect">
            <a:avLst/>
          </a:prstGeom>
          <a:noFill/>
        </p:spPr>
        <p:txBody>
          <a:bodyPr wrap="none" rtlCol="0">
            <a:spAutoFit/>
          </a:bodyPr>
          <a:lstStyle/>
          <a:p>
            <a:r>
              <a:rPr lang="de-DE" sz="1000" b="1" dirty="0">
                <a:solidFill>
                  <a:srgbClr val="00B050"/>
                </a:solidFill>
              </a:rPr>
              <a:t>2s</a:t>
            </a:r>
            <a:endParaRPr lang="de-DE" sz="1100" b="1" dirty="0">
              <a:solidFill>
                <a:srgbClr val="00B050"/>
              </a:solidFill>
            </a:endParaRPr>
          </a:p>
        </p:txBody>
      </p:sp>
      <p:sp>
        <p:nvSpPr>
          <p:cNvPr id="49" name="Textfeld 48">
            <a:extLst>
              <a:ext uri="{FF2B5EF4-FFF2-40B4-BE49-F238E27FC236}">
                <a16:creationId xmlns:a16="http://schemas.microsoft.com/office/drawing/2014/main" id="{263E3268-9FC3-7507-53AA-A3A6B3EB8829}"/>
              </a:ext>
            </a:extLst>
          </p:cNvPr>
          <p:cNvSpPr txBox="1"/>
          <p:nvPr/>
        </p:nvSpPr>
        <p:spPr>
          <a:xfrm>
            <a:off x="6697298" y="2647335"/>
            <a:ext cx="301686" cy="246221"/>
          </a:xfrm>
          <a:prstGeom prst="rect">
            <a:avLst/>
          </a:prstGeom>
          <a:noFill/>
        </p:spPr>
        <p:txBody>
          <a:bodyPr wrap="none" rtlCol="0">
            <a:spAutoFit/>
          </a:bodyPr>
          <a:lstStyle/>
          <a:p>
            <a:r>
              <a:rPr lang="de-DE" sz="1000" b="1" dirty="0">
                <a:solidFill>
                  <a:srgbClr val="00B050"/>
                </a:solidFill>
              </a:rPr>
              <a:t>4s</a:t>
            </a:r>
            <a:endParaRPr lang="de-DE" sz="1100" b="1" dirty="0">
              <a:solidFill>
                <a:srgbClr val="00B050"/>
              </a:solidFill>
            </a:endParaRPr>
          </a:p>
        </p:txBody>
      </p:sp>
      <p:sp>
        <p:nvSpPr>
          <p:cNvPr id="50" name="Textfeld 49">
            <a:extLst>
              <a:ext uri="{FF2B5EF4-FFF2-40B4-BE49-F238E27FC236}">
                <a16:creationId xmlns:a16="http://schemas.microsoft.com/office/drawing/2014/main" id="{533B83C2-485B-4DF0-75F3-58F8C9E8CB3E}"/>
              </a:ext>
            </a:extLst>
          </p:cNvPr>
          <p:cNvSpPr txBox="1"/>
          <p:nvPr/>
        </p:nvSpPr>
        <p:spPr>
          <a:xfrm>
            <a:off x="6685704" y="5233304"/>
            <a:ext cx="2613216" cy="415498"/>
          </a:xfrm>
          <a:prstGeom prst="rect">
            <a:avLst/>
          </a:prstGeom>
          <a:noFill/>
        </p:spPr>
        <p:txBody>
          <a:bodyPr wrap="none" rtlCol="0">
            <a:spAutoFit/>
          </a:bodyPr>
          <a:lstStyle/>
          <a:p>
            <a:r>
              <a:rPr lang="de-DE" sz="1000" b="1" dirty="0">
                <a:solidFill>
                  <a:srgbClr val="FF0000"/>
                </a:solidFill>
              </a:rPr>
              <a:t>000, 001, 010, 011, 011, 011, 010, 001, 000, …</a:t>
            </a:r>
          </a:p>
          <a:p>
            <a:r>
              <a:rPr lang="de-DE" sz="1000" b="1" dirty="0">
                <a:solidFill>
                  <a:srgbClr val="FF0000"/>
                </a:solidFill>
              </a:rPr>
              <a:t>Samplerate: z. B. 1 Sample/s</a:t>
            </a:r>
            <a:endParaRPr lang="de-DE" sz="1100" b="1" dirty="0">
              <a:solidFill>
                <a:srgbClr val="FF0000"/>
              </a:solidFill>
            </a:endParaRPr>
          </a:p>
        </p:txBody>
      </p:sp>
    </p:spTree>
    <p:extLst>
      <p:ext uri="{BB962C8B-B14F-4D97-AF65-F5344CB8AC3E}">
        <p14:creationId xmlns:p14="http://schemas.microsoft.com/office/powerpoint/2010/main" val="30848279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Analog-Digital-Umsetzer (A/D-Umsetzer)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Das Sampling und die Quantisierung wird mit einem A/D-Umsetzer durchgeführt.</a:t>
            </a:r>
          </a:p>
          <a:p>
            <a:pPr marL="0" indent="0">
              <a:buNone/>
              <a:defRPr/>
            </a:pPr>
            <a:r>
              <a:rPr lang="de-DE" b="1" dirty="0">
                <a:solidFill>
                  <a:srgbClr val="000000"/>
                </a:solidFill>
              </a:rPr>
              <a:t>Die Abtastrate (</a:t>
            </a:r>
            <a:r>
              <a:rPr lang="de-DE" b="1" dirty="0" err="1">
                <a:solidFill>
                  <a:srgbClr val="000000"/>
                </a:solidFill>
              </a:rPr>
              <a:t>Samplingrate</a:t>
            </a:r>
            <a:r>
              <a:rPr lang="de-DE" b="1" dirty="0">
                <a:solidFill>
                  <a:srgbClr val="000000"/>
                </a:solidFill>
              </a:rPr>
              <a:t>) des A/D-Umsetzer legt dabei fest, wie viele Abtastungen des Analogsignals je Zeiteinheit erfolgen</a:t>
            </a:r>
            <a:r>
              <a:rPr lang="de-DE" dirty="0">
                <a:solidFill>
                  <a:srgbClr val="000000"/>
                </a:solidFill>
              </a:rPr>
              <a:t>. Dabei ist zu beachten, dass das Abtasttheorem eingehalten wird:</a:t>
            </a:r>
          </a:p>
          <a:p>
            <a:pPr marL="0" indent="0">
              <a:buNone/>
              <a:defRPr/>
            </a:pPr>
            <a:r>
              <a:rPr lang="de-DE" b="1" dirty="0">
                <a:solidFill>
                  <a:srgbClr val="000000"/>
                </a:solidFill>
              </a:rPr>
              <a:t>Die Abtastrate muss größer sein, als das Doppelte der maximale Frequenz im abzutastenden Signal:</a:t>
            </a:r>
          </a:p>
          <a:p>
            <a:pPr marL="0" indent="0">
              <a:buNone/>
              <a:defRPr/>
            </a:pPr>
            <a:endParaRPr lang="de-DE" dirty="0">
              <a:solidFill>
                <a:srgbClr val="000000"/>
              </a:solidFill>
              <a:sym typeface="Wingdings" panose="05000000000000000000" pitchFamily="2" charset="2"/>
            </a:endParaRPr>
          </a:p>
          <a:p>
            <a:pPr marL="0" indent="0">
              <a:buNone/>
              <a:defRPr/>
            </a:pPr>
            <a:endParaRPr lang="de-DE" sz="600" dirty="0">
              <a:solidFill>
                <a:srgbClr val="000000"/>
              </a:solidFill>
              <a:sym typeface="Wingdings" panose="05000000000000000000" pitchFamily="2" charset="2"/>
            </a:endParaRPr>
          </a:p>
          <a:p>
            <a:pPr marL="0" indent="0">
              <a:buNone/>
              <a:defRPr/>
            </a:pPr>
            <a:r>
              <a:rPr lang="de-DE" b="1" dirty="0">
                <a:solidFill>
                  <a:srgbClr val="000000"/>
                </a:solidFill>
                <a:sym typeface="Wingdings" panose="05000000000000000000" pitchFamily="2" charset="2"/>
              </a:rPr>
              <a:t>Bei Nichtbeachtung des Abtasttheorems kommt es zum sog. Alias-Effekt:</a:t>
            </a:r>
          </a:p>
        </p:txBody>
      </p:sp>
      <p:sp>
        <p:nvSpPr>
          <p:cNvPr id="55" name="Textfeld 54">
            <a:extLst>
              <a:ext uri="{FF2B5EF4-FFF2-40B4-BE49-F238E27FC236}">
                <a16:creationId xmlns:a16="http://schemas.microsoft.com/office/drawing/2014/main" id="{38FA59EF-18A5-78CF-67B7-E49EE2B86664}"/>
              </a:ext>
            </a:extLst>
          </p:cNvPr>
          <p:cNvSpPr txBox="1"/>
          <p:nvPr/>
        </p:nvSpPr>
        <p:spPr>
          <a:xfrm>
            <a:off x="3909256" y="2624838"/>
            <a:ext cx="2565756" cy="707886"/>
          </a:xfrm>
          <a:prstGeom prst="rect">
            <a:avLst/>
          </a:prstGeom>
          <a:noFill/>
        </p:spPr>
        <p:txBody>
          <a:bodyPr wrap="square" rtlCol="0">
            <a:spAutoFit/>
          </a:bodyPr>
          <a:lstStyle/>
          <a:p>
            <a:r>
              <a:rPr lang="de-DE" sz="2000" dirty="0" err="1">
                <a:solidFill>
                  <a:srgbClr val="000000"/>
                </a:solidFill>
              </a:rPr>
              <a:t>f</a:t>
            </a:r>
            <a:r>
              <a:rPr lang="de-DE" sz="2000" baseline="-25000" dirty="0" err="1">
                <a:solidFill>
                  <a:srgbClr val="000000"/>
                </a:solidFill>
              </a:rPr>
              <a:t>Abtast</a:t>
            </a:r>
            <a:r>
              <a:rPr lang="de-DE" sz="2000" dirty="0">
                <a:solidFill>
                  <a:srgbClr val="000000"/>
                </a:solidFill>
              </a:rPr>
              <a:t> &gt; 2 * </a:t>
            </a:r>
            <a:r>
              <a:rPr lang="de-DE" sz="2000" dirty="0" err="1">
                <a:solidFill>
                  <a:srgbClr val="000000"/>
                </a:solidFill>
              </a:rPr>
              <a:t>f</a:t>
            </a:r>
            <a:r>
              <a:rPr lang="de-DE" sz="2000" baseline="-25000" dirty="0" err="1">
                <a:solidFill>
                  <a:srgbClr val="000000"/>
                </a:solidFill>
              </a:rPr>
              <a:t>Signal</a:t>
            </a:r>
            <a:r>
              <a:rPr lang="de-DE" sz="2000" baseline="-25000" dirty="0">
                <a:solidFill>
                  <a:srgbClr val="000000"/>
                </a:solidFill>
              </a:rPr>
              <a:t>, </a:t>
            </a:r>
            <a:r>
              <a:rPr lang="de-DE" sz="2000" baseline="-25000" dirty="0" err="1">
                <a:solidFill>
                  <a:srgbClr val="000000"/>
                </a:solidFill>
              </a:rPr>
              <a:t>max</a:t>
            </a:r>
            <a:endParaRPr lang="de-DE" sz="2000" baseline="-25000" dirty="0">
              <a:solidFill>
                <a:srgbClr val="000000"/>
              </a:solidFill>
            </a:endParaRPr>
          </a:p>
          <a:p>
            <a:endParaRPr lang="de-DE" sz="2000" dirty="0"/>
          </a:p>
        </p:txBody>
      </p:sp>
      <p:sp>
        <p:nvSpPr>
          <p:cNvPr id="1036" name="Textfeld 1035">
            <a:extLst>
              <a:ext uri="{FF2B5EF4-FFF2-40B4-BE49-F238E27FC236}">
                <a16:creationId xmlns:a16="http://schemas.microsoft.com/office/drawing/2014/main" id="{5286A76A-7DE8-96E6-2220-1D2603811C02}"/>
              </a:ext>
            </a:extLst>
          </p:cNvPr>
          <p:cNvSpPr txBox="1"/>
          <p:nvPr/>
        </p:nvSpPr>
        <p:spPr>
          <a:xfrm>
            <a:off x="4834782" y="3447179"/>
            <a:ext cx="5918380" cy="2308324"/>
          </a:xfrm>
          <a:prstGeom prst="rect">
            <a:avLst/>
          </a:prstGeom>
          <a:noFill/>
        </p:spPr>
        <p:txBody>
          <a:bodyPr wrap="square" rtlCol="0">
            <a:spAutoFit/>
          </a:bodyPr>
          <a:lstStyle/>
          <a:p>
            <a:r>
              <a:rPr lang="de-DE" dirty="0">
                <a:solidFill>
                  <a:srgbClr val="000000"/>
                </a:solidFill>
                <a:sym typeface="Wingdings" panose="05000000000000000000" pitchFamily="2" charset="2"/>
              </a:rPr>
              <a:t>bei zu kleiner Abtastrate (rote Abtastpunkte auf dem blauen, abzutastenden Signal) ließe sich durch diese Abtastpunkte auch eine von der blauen abweichende „falsche“ Kurve mit niedrigerer Frequenz rekonstruieren.</a:t>
            </a:r>
          </a:p>
          <a:p>
            <a:endParaRPr lang="de-DE" dirty="0">
              <a:solidFill>
                <a:srgbClr val="000000"/>
              </a:solidFill>
              <a:sym typeface="Wingdings" panose="05000000000000000000" pitchFamily="2" charset="2"/>
            </a:endParaRPr>
          </a:p>
          <a:p>
            <a:r>
              <a:rPr lang="de-DE" b="1" dirty="0">
                <a:solidFill>
                  <a:srgbClr val="000000"/>
                </a:solidFill>
                <a:sym typeface="Wingdings" panose="05000000000000000000" pitchFamily="2" charset="2"/>
              </a:rPr>
              <a:t>Das Abtasttheorem bestimmt somit die für eine fehlerfreie Rekonstruktion eines Signal theoretisch notwendige minimale Abtastrate.</a:t>
            </a:r>
            <a:endParaRPr lang="de-DE" b="1" dirty="0"/>
          </a:p>
        </p:txBody>
      </p:sp>
      <p:grpSp>
        <p:nvGrpSpPr>
          <p:cNvPr id="1051" name="Gruppieren 1050">
            <a:extLst>
              <a:ext uri="{FF2B5EF4-FFF2-40B4-BE49-F238E27FC236}">
                <a16:creationId xmlns:a16="http://schemas.microsoft.com/office/drawing/2014/main" id="{74CE175A-5FB6-E3D7-91E3-E9645080F2B0}"/>
              </a:ext>
            </a:extLst>
          </p:cNvPr>
          <p:cNvGrpSpPr/>
          <p:nvPr/>
        </p:nvGrpSpPr>
        <p:grpSpPr>
          <a:xfrm>
            <a:off x="576254" y="3911753"/>
            <a:ext cx="3889706" cy="1593717"/>
            <a:chOff x="576254" y="3911753"/>
            <a:chExt cx="3889706" cy="1593717"/>
          </a:xfrm>
        </p:grpSpPr>
        <p:sp>
          <p:nvSpPr>
            <p:cNvPr id="45" name="Freihandform 8">
              <a:extLst>
                <a:ext uri="{FF2B5EF4-FFF2-40B4-BE49-F238E27FC236}">
                  <a16:creationId xmlns:a16="http://schemas.microsoft.com/office/drawing/2014/main" id="{07B85E62-02EE-5F8E-2F52-B95970AAABE6}"/>
                </a:ext>
              </a:extLst>
            </p:cNvPr>
            <p:cNvSpPr/>
            <p:nvPr/>
          </p:nvSpPr>
          <p:spPr>
            <a:xfrm>
              <a:off x="879453" y="3939137"/>
              <a:ext cx="773044" cy="77922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9">
              <a:extLst>
                <a:ext uri="{FF2B5EF4-FFF2-40B4-BE49-F238E27FC236}">
                  <a16:creationId xmlns:a16="http://schemas.microsoft.com/office/drawing/2014/main" id="{0EF6842B-D302-1A99-0E5F-267F5DCAA4C3}"/>
                </a:ext>
              </a:extLst>
            </p:cNvPr>
            <p:cNvSpPr/>
            <p:nvPr/>
          </p:nvSpPr>
          <p:spPr>
            <a:xfrm flipV="1">
              <a:off x="1648891" y="4718362"/>
              <a:ext cx="773044" cy="71371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10">
              <a:extLst>
                <a:ext uri="{FF2B5EF4-FFF2-40B4-BE49-F238E27FC236}">
                  <a16:creationId xmlns:a16="http://schemas.microsoft.com/office/drawing/2014/main" id="{173059FD-88C1-5051-2B25-54332E4B6F38}"/>
                </a:ext>
              </a:extLst>
            </p:cNvPr>
            <p:cNvSpPr/>
            <p:nvPr/>
          </p:nvSpPr>
          <p:spPr>
            <a:xfrm>
              <a:off x="2421783" y="3939137"/>
              <a:ext cx="773044" cy="77922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11">
              <a:extLst>
                <a:ext uri="{FF2B5EF4-FFF2-40B4-BE49-F238E27FC236}">
                  <a16:creationId xmlns:a16="http://schemas.microsoft.com/office/drawing/2014/main" id="{DFB3EFBB-D57B-FC8A-E180-70B02D50DAF2}"/>
                </a:ext>
              </a:extLst>
            </p:cNvPr>
            <p:cNvSpPr/>
            <p:nvPr/>
          </p:nvSpPr>
          <p:spPr>
            <a:xfrm flipV="1">
              <a:off x="3191221" y="4718362"/>
              <a:ext cx="773044" cy="71371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mit Pfeil 48">
              <a:extLst>
                <a:ext uri="{FF2B5EF4-FFF2-40B4-BE49-F238E27FC236}">
                  <a16:creationId xmlns:a16="http://schemas.microsoft.com/office/drawing/2014/main" id="{CD022EBF-7ECB-4B31-2196-8DEB5FCB52AE}"/>
                </a:ext>
              </a:extLst>
            </p:cNvPr>
            <p:cNvCxnSpPr>
              <a:stCxn id="45" idx="0"/>
            </p:cNvCxnSpPr>
            <p:nvPr/>
          </p:nvCxnSpPr>
          <p:spPr>
            <a:xfrm flipV="1">
              <a:off x="879453" y="4715492"/>
              <a:ext cx="33399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050EE6A7-B2A0-5B4A-5D6F-405C4EE4A174}"/>
                </a:ext>
              </a:extLst>
            </p:cNvPr>
            <p:cNvCxnSpPr/>
            <p:nvPr/>
          </p:nvCxnSpPr>
          <p:spPr>
            <a:xfrm flipV="1">
              <a:off x="882919" y="4098891"/>
              <a:ext cx="0" cy="1233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BA779523-573A-C688-8D91-BE44A2C0AB5B}"/>
                </a:ext>
              </a:extLst>
            </p:cNvPr>
            <p:cNvSpPr txBox="1"/>
            <p:nvPr/>
          </p:nvSpPr>
          <p:spPr>
            <a:xfrm>
              <a:off x="4193878" y="4602399"/>
              <a:ext cx="139685" cy="235152"/>
            </a:xfrm>
            <a:prstGeom prst="rect">
              <a:avLst/>
            </a:prstGeom>
            <a:noFill/>
          </p:spPr>
          <p:txBody>
            <a:bodyPr wrap="none" rtlCol="0">
              <a:spAutoFit/>
            </a:bodyPr>
            <a:lstStyle/>
            <a:p>
              <a:r>
                <a:rPr lang="de-DE" dirty="0"/>
                <a:t>t</a:t>
              </a:r>
            </a:p>
          </p:txBody>
        </p:sp>
        <p:sp>
          <p:nvSpPr>
            <p:cNvPr id="56" name="Ellipse 55">
              <a:extLst>
                <a:ext uri="{FF2B5EF4-FFF2-40B4-BE49-F238E27FC236}">
                  <a16:creationId xmlns:a16="http://schemas.microsoft.com/office/drawing/2014/main" id="{C46D8AFB-AD5C-B66C-F71D-AC604EE86BC9}"/>
                </a:ext>
              </a:extLst>
            </p:cNvPr>
            <p:cNvSpPr/>
            <p:nvPr/>
          </p:nvSpPr>
          <p:spPr>
            <a:xfrm>
              <a:off x="1070333" y="4072193"/>
              <a:ext cx="72000" cy="720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04CD8E6F-922F-6F80-34F1-53C645AD15B8}"/>
                </a:ext>
              </a:extLst>
            </p:cNvPr>
            <p:cNvSpPr/>
            <p:nvPr/>
          </p:nvSpPr>
          <p:spPr>
            <a:xfrm>
              <a:off x="1473466" y="4255073"/>
              <a:ext cx="72000" cy="720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a:extLst>
                <a:ext uri="{FF2B5EF4-FFF2-40B4-BE49-F238E27FC236}">
                  <a16:creationId xmlns:a16="http://schemas.microsoft.com/office/drawing/2014/main" id="{2A95E611-BB18-8AE6-B0D9-7CCE67487718}"/>
                </a:ext>
              </a:extLst>
            </p:cNvPr>
            <p:cNvSpPr/>
            <p:nvPr/>
          </p:nvSpPr>
          <p:spPr>
            <a:xfrm>
              <a:off x="1876599" y="5295203"/>
              <a:ext cx="72000" cy="720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B2F102FF-F3C9-F6CD-0A1D-A7227063C9FE}"/>
                </a:ext>
              </a:extLst>
            </p:cNvPr>
            <p:cNvSpPr/>
            <p:nvPr/>
          </p:nvSpPr>
          <p:spPr>
            <a:xfrm>
              <a:off x="2279732" y="4963733"/>
              <a:ext cx="72000" cy="720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a:extLst>
                <a:ext uri="{FF2B5EF4-FFF2-40B4-BE49-F238E27FC236}">
                  <a16:creationId xmlns:a16="http://schemas.microsoft.com/office/drawing/2014/main" id="{7351C544-BEC3-0529-7880-4220A33F86E7}"/>
                </a:ext>
              </a:extLst>
            </p:cNvPr>
            <p:cNvSpPr/>
            <p:nvPr/>
          </p:nvSpPr>
          <p:spPr>
            <a:xfrm>
              <a:off x="2682865" y="3965513"/>
              <a:ext cx="72000" cy="720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2C200DFA-7761-F762-BFA0-9F7CE7337011}"/>
                </a:ext>
              </a:extLst>
            </p:cNvPr>
            <p:cNvSpPr/>
            <p:nvPr/>
          </p:nvSpPr>
          <p:spPr>
            <a:xfrm>
              <a:off x="3085998" y="4445573"/>
              <a:ext cx="72000" cy="720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a:extLst>
                <a:ext uri="{FF2B5EF4-FFF2-40B4-BE49-F238E27FC236}">
                  <a16:creationId xmlns:a16="http://schemas.microsoft.com/office/drawing/2014/main" id="{7FBDB6F0-2F3D-10D3-7B46-72A1C1FB9798}"/>
                </a:ext>
              </a:extLst>
            </p:cNvPr>
            <p:cNvSpPr/>
            <p:nvPr/>
          </p:nvSpPr>
          <p:spPr>
            <a:xfrm>
              <a:off x="3892265" y="4816345"/>
              <a:ext cx="72000" cy="720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5C3E8ECA-6CC6-31B1-EA6C-1CD0CEAA6288}"/>
                </a:ext>
              </a:extLst>
            </p:cNvPr>
            <p:cNvSpPr/>
            <p:nvPr/>
          </p:nvSpPr>
          <p:spPr>
            <a:xfrm>
              <a:off x="3489131" y="5371403"/>
              <a:ext cx="72000" cy="720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Ellipse 1029">
              <a:extLst>
                <a:ext uri="{FF2B5EF4-FFF2-40B4-BE49-F238E27FC236}">
                  <a16:creationId xmlns:a16="http://schemas.microsoft.com/office/drawing/2014/main" id="{2F8D9196-FA1B-7C63-59F0-B370621A4690}"/>
                </a:ext>
              </a:extLst>
            </p:cNvPr>
            <p:cNvSpPr/>
            <p:nvPr/>
          </p:nvSpPr>
          <p:spPr>
            <a:xfrm>
              <a:off x="1360308" y="4044090"/>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Ellipse 1030">
              <a:extLst>
                <a:ext uri="{FF2B5EF4-FFF2-40B4-BE49-F238E27FC236}">
                  <a16:creationId xmlns:a16="http://schemas.microsoft.com/office/drawing/2014/main" id="{C242169A-D161-6463-C556-885D64529157}"/>
                </a:ext>
              </a:extLst>
            </p:cNvPr>
            <p:cNvSpPr/>
            <p:nvPr/>
          </p:nvSpPr>
          <p:spPr>
            <a:xfrm>
              <a:off x="3742809" y="5146215"/>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Ellipse 1032">
              <a:extLst>
                <a:ext uri="{FF2B5EF4-FFF2-40B4-BE49-F238E27FC236}">
                  <a16:creationId xmlns:a16="http://schemas.microsoft.com/office/drawing/2014/main" id="{EFAE94A3-549F-8824-346E-1288C4CE2C9C}"/>
                </a:ext>
              </a:extLst>
            </p:cNvPr>
            <p:cNvSpPr/>
            <p:nvPr/>
          </p:nvSpPr>
          <p:spPr>
            <a:xfrm>
              <a:off x="2551558" y="4201232"/>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Freihandform 8">
              <a:extLst>
                <a:ext uri="{FF2B5EF4-FFF2-40B4-BE49-F238E27FC236}">
                  <a16:creationId xmlns:a16="http://schemas.microsoft.com/office/drawing/2014/main" id="{7CC545DD-70CA-1099-0C3B-B72950FCC352}"/>
                </a:ext>
              </a:extLst>
            </p:cNvPr>
            <p:cNvSpPr/>
            <p:nvPr/>
          </p:nvSpPr>
          <p:spPr>
            <a:xfrm>
              <a:off x="576254" y="3942011"/>
              <a:ext cx="2605395" cy="77922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Freihandform 9">
              <a:extLst>
                <a:ext uri="{FF2B5EF4-FFF2-40B4-BE49-F238E27FC236}">
                  <a16:creationId xmlns:a16="http://schemas.microsoft.com/office/drawing/2014/main" id="{D13DF189-0A46-6BC0-9D82-4D218C44D945}"/>
                </a:ext>
              </a:extLst>
            </p:cNvPr>
            <p:cNvSpPr/>
            <p:nvPr/>
          </p:nvSpPr>
          <p:spPr>
            <a:xfrm flipV="1">
              <a:off x="3169496" y="4721236"/>
              <a:ext cx="1296464" cy="713712"/>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720436"/>
                <a:gd name="connsiteY0" fmla="*/ 713509 h 713509"/>
                <a:gd name="connsiteX1" fmla="*/ 720436 w 720436"/>
                <a:gd name="connsiteY1" fmla="*/ 0 h 713509"/>
              </a:gdLst>
              <a:ahLst/>
              <a:cxnLst>
                <a:cxn ang="0">
                  <a:pos x="connsiteX0" y="connsiteY0"/>
                </a:cxn>
                <a:cxn ang="0">
                  <a:pos x="connsiteX1" y="connsiteY1"/>
                </a:cxn>
              </a:cxnLst>
              <a:rect l="l" t="t" r="r" b="b"/>
              <a:pathLst>
                <a:path w="720436" h="713509">
                  <a:moveTo>
                    <a:pt x="0" y="713509"/>
                  </a:moveTo>
                  <a:cubicBezTo>
                    <a:pt x="239568" y="356754"/>
                    <a:pt x="479136" y="0"/>
                    <a:pt x="720436"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9" name="Gerader Verbinder 1038">
              <a:extLst>
                <a:ext uri="{FF2B5EF4-FFF2-40B4-BE49-F238E27FC236}">
                  <a16:creationId xmlns:a16="http://schemas.microsoft.com/office/drawing/2014/main" id="{6ED2EECF-088D-A995-7D9F-C4517AFCD97D}"/>
                </a:ext>
              </a:extLst>
            </p:cNvPr>
            <p:cNvCxnSpPr>
              <a:cxnSpLocks/>
            </p:cNvCxnSpPr>
            <p:nvPr/>
          </p:nvCxnSpPr>
          <p:spPr>
            <a:xfrm>
              <a:off x="1104354" y="3914130"/>
              <a:ext cx="5587" cy="159134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FAD1C455-0753-C643-E138-69F189A815C1}"/>
                </a:ext>
              </a:extLst>
            </p:cNvPr>
            <p:cNvCxnSpPr>
              <a:cxnSpLocks/>
            </p:cNvCxnSpPr>
            <p:nvPr/>
          </p:nvCxnSpPr>
          <p:spPr>
            <a:xfrm>
              <a:off x="1507545" y="3914130"/>
              <a:ext cx="5587" cy="159134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17CF973F-BA8B-67F3-FB9F-287FCE16CDB5}"/>
                </a:ext>
              </a:extLst>
            </p:cNvPr>
            <p:cNvCxnSpPr>
              <a:cxnSpLocks/>
            </p:cNvCxnSpPr>
            <p:nvPr/>
          </p:nvCxnSpPr>
          <p:spPr>
            <a:xfrm>
              <a:off x="1910736" y="3914130"/>
              <a:ext cx="5587" cy="159134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B900DF2D-DEA1-A697-5132-5B835D2BD1DC}"/>
                </a:ext>
              </a:extLst>
            </p:cNvPr>
            <p:cNvCxnSpPr>
              <a:cxnSpLocks/>
            </p:cNvCxnSpPr>
            <p:nvPr/>
          </p:nvCxnSpPr>
          <p:spPr>
            <a:xfrm>
              <a:off x="2313927" y="3914130"/>
              <a:ext cx="5587" cy="159134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453CA2CD-5CA9-1248-5808-FF44A78B16D1}"/>
                </a:ext>
              </a:extLst>
            </p:cNvPr>
            <p:cNvCxnSpPr>
              <a:cxnSpLocks/>
            </p:cNvCxnSpPr>
            <p:nvPr/>
          </p:nvCxnSpPr>
          <p:spPr>
            <a:xfrm>
              <a:off x="2717118" y="3914130"/>
              <a:ext cx="5587" cy="159134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DB6B7F72-31CC-E268-AF25-1A5DB07BB316}"/>
                </a:ext>
              </a:extLst>
            </p:cNvPr>
            <p:cNvCxnSpPr>
              <a:cxnSpLocks/>
            </p:cNvCxnSpPr>
            <p:nvPr/>
          </p:nvCxnSpPr>
          <p:spPr>
            <a:xfrm>
              <a:off x="3120309" y="3914130"/>
              <a:ext cx="5587" cy="159134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5B91D70F-E006-01E1-0726-68BEF8276101}"/>
                </a:ext>
              </a:extLst>
            </p:cNvPr>
            <p:cNvCxnSpPr>
              <a:cxnSpLocks/>
            </p:cNvCxnSpPr>
            <p:nvPr/>
          </p:nvCxnSpPr>
          <p:spPr>
            <a:xfrm>
              <a:off x="3523500" y="3914130"/>
              <a:ext cx="5587" cy="159134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E7EAC99B-80D7-DC33-0457-04D323182037}"/>
                </a:ext>
              </a:extLst>
            </p:cNvPr>
            <p:cNvCxnSpPr>
              <a:cxnSpLocks/>
            </p:cNvCxnSpPr>
            <p:nvPr/>
          </p:nvCxnSpPr>
          <p:spPr>
            <a:xfrm>
              <a:off x="3926688" y="3914130"/>
              <a:ext cx="5587" cy="159134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F90F748A-83EB-0901-53D3-DB57D24E88ED}"/>
                </a:ext>
              </a:extLst>
            </p:cNvPr>
            <p:cNvCxnSpPr>
              <a:cxnSpLocks/>
            </p:cNvCxnSpPr>
            <p:nvPr/>
          </p:nvCxnSpPr>
          <p:spPr>
            <a:xfrm>
              <a:off x="1399999" y="3911753"/>
              <a:ext cx="5587" cy="159134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2AB123AE-4D26-134E-07DB-ED389DBF37A0}"/>
                </a:ext>
              </a:extLst>
            </p:cNvPr>
            <p:cNvCxnSpPr>
              <a:cxnSpLocks/>
            </p:cNvCxnSpPr>
            <p:nvPr/>
          </p:nvCxnSpPr>
          <p:spPr>
            <a:xfrm>
              <a:off x="3778149" y="3911753"/>
              <a:ext cx="5587" cy="159134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9BEABA35-17DD-12CA-445D-82F56FF8A900}"/>
                </a:ext>
              </a:extLst>
            </p:cNvPr>
            <p:cNvCxnSpPr>
              <a:cxnSpLocks/>
            </p:cNvCxnSpPr>
            <p:nvPr/>
          </p:nvCxnSpPr>
          <p:spPr>
            <a:xfrm>
              <a:off x="2589074" y="3911753"/>
              <a:ext cx="5587" cy="159134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1052" name="Gruppieren 1051">
            <a:extLst>
              <a:ext uri="{FF2B5EF4-FFF2-40B4-BE49-F238E27FC236}">
                <a16:creationId xmlns:a16="http://schemas.microsoft.com/office/drawing/2014/main" id="{9FBC3F93-4EBB-0F2E-70D2-F09AF9B6F282}"/>
              </a:ext>
            </a:extLst>
          </p:cNvPr>
          <p:cNvGrpSpPr/>
          <p:nvPr/>
        </p:nvGrpSpPr>
        <p:grpSpPr>
          <a:xfrm>
            <a:off x="8859974" y="1122981"/>
            <a:ext cx="591829" cy="557204"/>
            <a:chOff x="1171155" y="4075289"/>
            <a:chExt cx="591829" cy="557204"/>
          </a:xfrm>
        </p:grpSpPr>
        <p:grpSp>
          <p:nvGrpSpPr>
            <p:cNvPr id="1053" name="Gruppieren 1052">
              <a:extLst>
                <a:ext uri="{FF2B5EF4-FFF2-40B4-BE49-F238E27FC236}">
                  <a16:creationId xmlns:a16="http://schemas.microsoft.com/office/drawing/2014/main" id="{BBD9E2DE-04B6-CF8B-7262-2A2E6CB51201}"/>
                </a:ext>
              </a:extLst>
            </p:cNvPr>
            <p:cNvGrpSpPr/>
            <p:nvPr/>
          </p:nvGrpSpPr>
          <p:grpSpPr>
            <a:xfrm>
              <a:off x="1177834" y="4077435"/>
              <a:ext cx="540000" cy="540000"/>
              <a:chOff x="2118360" y="2573818"/>
              <a:chExt cx="540000" cy="540000"/>
            </a:xfrm>
          </p:grpSpPr>
          <p:sp>
            <p:nvSpPr>
              <p:cNvPr id="1055" name="Rechteck 1054">
                <a:extLst>
                  <a:ext uri="{FF2B5EF4-FFF2-40B4-BE49-F238E27FC236}">
                    <a16:creationId xmlns:a16="http://schemas.microsoft.com/office/drawing/2014/main" id="{E48D6A37-4C68-78A0-1327-7E1759C3529B}"/>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1056" name="Gerader Verbinder 1055">
                <a:extLst>
                  <a:ext uri="{FF2B5EF4-FFF2-40B4-BE49-F238E27FC236}">
                    <a16:creationId xmlns:a16="http://schemas.microsoft.com/office/drawing/2014/main" id="{970F2090-53C9-2C86-B0F1-D51D6D7060E6}"/>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4" name="Textfeld 1053">
              <a:extLst>
                <a:ext uri="{FF2B5EF4-FFF2-40B4-BE49-F238E27FC236}">
                  <a16:creationId xmlns:a16="http://schemas.microsoft.com/office/drawing/2014/main" id="{44773904-CB9B-71A4-F650-B346E49192D1}"/>
                </a:ext>
              </a:extLst>
            </p:cNvPr>
            <p:cNvSpPr txBox="1"/>
            <p:nvPr/>
          </p:nvSpPr>
          <p:spPr>
            <a:xfrm>
              <a:off x="1171155" y="4075289"/>
              <a:ext cx="591829" cy="557204"/>
            </a:xfrm>
            <a:prstGeom prst="rect">
              <a:avLst/>
            </a:prstGeom>
            <a:noFill/>
          </p:spPr>
          <p:txBody>
            <a:bodyPr wrap="none" rtlCol="0">
              <a:spAutoFit/>
            </a:bodyPr>
            <a:lstStyle/>
            <a:p>
              <a:pPr>
                <a:lnSpc>
                  <a:spcPts val="1800"/>
                </a:lnSpc>
              </a:pPr>
              <a:r>
                <a:rPr lang="de-DE" dirty="0"/>
                <a:t>A</a:t>
              </a:r>
            </a:p>
            <a:p>
              <a:pPr>
                <a:lnSpc>
                  <a:spcPts val="1800"/>
                </a:lnSpc>
              </a:pPr>
              <a:r>
                <a:rPr lang="de-DE" dirty="0"/>
                <a:t>     D</a:t>
              </a:r>
            </a:p>
          </p:txBody>
        </p:sp>
      </p:grpSp>
      <p:cxnSp>
        <p:nvCxnSpPr>
          <p:cNvPr id="1057" name="Gerade Verbindung mit Pfeil 1056">
            <a:extLst>
              <a:ext uri="{FF2B5EF4-FFF2-40B4-BE49-F238E27FC236}">
                <a16:creationId xmlns:a16="http://schemas.microsoft.com/office/drawing/2014/main" id="{CC8C68C5-5748-963F-7A18-6E58754B428F}"/>
              </a:ext>
            </a:extLst>
          </p:cNvPr>
          <p:cNvCxnSpPr>
            <a:endCxn id="1055" idx="1"/>
          </p:cNvCxnSpPr>
          <p:nvPr/>
        </p:nvCxnSpPr>
        <p:spPr>
          <a:xfrm flipV="1">
            <a:off x="8039800" y="1395127"/>
            <a:ext cx="826853"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58" name="Gerade Verbindung mit Pfeil 1057">
            <a:extLst>
              <a:ext uri="{FF2B5EF4-FFF2-40B4-BE49-F238E27FC236}">
                <a16:creationId xmlns:a16="http://schemas.microsoft.com/office/drawing/2014/main" id="{28488A86-491D-78D0-ACBE-E28CE4858124}"/>
              </a:ext>
            </a:extLst>
          </p:cNvPr>
          <p:cNvCxnSpPr>
            <a:stCxn id="1055" idx="3"/>
          </p:cNvCxnSpPr>
          <p:nvPr/>
        </p:nvCxnSpPr>
        <p:spPr>
          <a:xfrm>
            <a:off x="9406653" y="1395127"/>
            <a:ext cx="826852"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6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03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Analog-Digital-Umsetzer (A/D-Umsetzer)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Um Alias-Effekte zu vermeiden, ist ein entsprechender Tiefpassfilter (Anti-Alias-Filter) vor dem A/D-Umsetzer zu platzieren.</a:t>
            </a:r>
          </a:p>
          <a:p>
            <a:pPr marL="0" indent="0">
              <a:buNone/>
              <a:defRPr/>
            </a:pPr>
            <a:r>
              <a:rPr lang="de-DE" dirty="0">
                <a:solidFill>
                  <a:srgbClr val="000000"/>
                </a:solidFill>
              </a:rPr>
              <a:t>Der Durchlassbereich des Tiefpassfilters sollte unterhalb der halben Abtastrate des A/D-Umsetzers enden.</a:t>
            </a:r>
          </a:p>
          <a:p>
            <a:pPr marL="0" indent="0">
              <a:buNone/>
              <a:defRPr/>
            </a:pPr>
            <a:endParaRPr lang="de-DE" sz="900" dirty="0">
              <a:solidFill>
                <a:srgbClr val="000000"/>
              </a:solidFill>
            </a:endParaRPr>
          </a:p>
          <a:p>
            <a:pPr marL="0" indent="0">
              <a:buNone/>
              <a:defRPr/>
            </a:pPr>
            <a:r>
              <a:rPr lang="de-DE" dirty="0">
                <a:solidFill>
                  <a:srgbClr val="000000"/>
                </a:solidFill>
              </a:rPr>
              <a:t>Anwendungsbeispiel im digitaler Direktempfänger:</a:t>
            </a:r>
          </a:p>
        </p:txBody>
      </p:sp>
      <p:pic>
        <p:nvPicPr>
          <p:cNvPr id="8" name="Grafik 7">
            <a:extLst>
              <a:ext uri="{FF2B5EF4-FFF2-40B4-BE49-F238E27FC236}">
                <a16:creationId xmlns:a16="http://schemas.microsoft.com/office/drawing/2014/main" id="{2309A62C-3F00-9913-71CE-C952E18F93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455" y="3000203"/>
            <a:ext cx="3981992" cy="2396403"/>
          </a:xfrm>
          <a:prstGeom prst="rect">
            <a:avLst/>
          </a:prstGeom>
        </p:spPr>
      </p:pic>
      <p:sp>
        <p:nvSpPr>
          <p:cNvPr id="9" name="Textfeld 8">
            <a:extLst>
              <a:ext uri="{FF2B5EF4-FFF2-40B4-BE49-F238E27FC236}">
                <a16:creationId xmlns:a16="http://schemas.microsoft.com/office/drawing/2014/main" id="{1612CA35-77A1-DF3D-BAB3-961A9EE66904}"/>
              </a:ext>
            </a:extLst>
          </p:cNvPr>
          <p:cNvSpPr txBox="1"/>
          <p:nvPr/>
        </p:nvSpPr>
        <p:spPr>
          <a:xfrm>
            <a:off x="2183552" y="5375787"/>
            <a:ext cx="1149674" cy="246221"/>
          </a:xfrm>
          <a:prstGeom prst="rect">
            <a:avLst/>
          </a:prstGeom>
          <a:noFill/>
        </p:spPr>
        <p:txBody>
          <a:bodyPr wrap="none" rtlCol="0">
            <a:spAutoFit/>
          </a:bodyPr>
          <a:lstStyle/>
          <a:p>
            <a:r>
              <a:rPr lang="de-DE" sz="1000" dirty="0"/>
              <a:t>Bildquelle: BNetzA</a:t>
            </a:r>
          </a:p>
        </p:txBody>
      </p:sp>
      <p:sp>
        <p:nvSpPr>
          <p:cNvPr id="10" name="Textfeld 9">
            <a:extLst>
              <a:ext uri="{FF2B5EF4-FFF2-40B4-BE49-F238E27FC236}">
                <a16:creationId xmlns:a16="http://schemas.microsoft.com/office/drawing/2014/main" id="{E1F56CB0-84F6-DDBF-5899-5C720967C28A}"/>
              </a:ext>
            </a:extLst>
          </p:cNvPr>
          <p:cNvSpPr txBox="1"/>
          <p:nvPr/>
        </p:nvSpPr>
        <p:spPr>
          <a:xfrm>
            <a:off x="3851304" y="3127099"/>
            <a:ext cx="3265714" cy="923330"/>
          </a:xfrm>
          <a:prstGeom prst="rect">
            <a:avLst/>
          </a:prstGeom>
          <a:noFill/>
        </p:spPr>
        <p:txBody>
          <a:bodyPr wrap="square" rtlCol="0">
            <a:spAutoFit/>
          </a:bodyPr>
          <a:lstStyle/>
          <a:p>
            <a:r>
              <a:rPr lang="de-DE" dirty="0"/>
              <a:t>1: Antialiasing-Filter (Tiefpass)</a:t>
            </a:r>
          </a:p>
          <a:p>
            <a:r>
              <a:rPr lang="de-DE" dirty="0"/>
              <a:t>2: Abtastratengenerator</a:t>
            </a:r>
          </a:p>
          <a:p>
            <a:r>
              <a:rPr lang="de-DE" dirty="0"/>
              <a:t>3: Analog-Digital-Umsetzer</a:t>
            </a:r>
          </a:p>
        </p:txBody>
      </p:sp>
      <p:sp>
        <p:nvSpPr>
          <p:cNvPr id="14" name="Textfeld 13">
            <a:extLst>
              <a:ext uri="{FF2B5EF4-FFF2-40B4-BE49-F238E27FC236}">
                <a16:creationId xmlns:a16="http://schemas.microsoft.com/office/drawing/2014/main" id="{7DD9C3A9-9D60-4AE7-792A-528F592EBC1A}"/>
              </a:ext>
            </a:extLst>
          </p:cNvPr>
          <p:cNvSpPr txBox="1"/>
          <p:nvPr/>
        </p:nvSpPr>
        <p:spPr>
          <a:xfrm>
            <a:off x="5251393" y="4692882"/>
            <a:ext cx="5528027" cy="923330"/>
          </a:xfrm>
          <a:prstGeom prst="rect">
            <a:avLst/>
          </a:prstGeom>
          <a:noFill/>
        </p:spPr>
        <p:txBody>
          <a:bodyPr wrap="square" rtlCol="0">
            <a:spAutoFit/>
          </a:bodyPr>
          <a:lstStyle/>
          <a:p>
            <a:r>
              <a:rPr lang="de-DE" dirty="0"/>
              <a:t>Beim Abtastgenerator ist zu beachten, dass dieser ein möglichst geringes Taktzittern (</a:t>
            </a:r>
            <a:r>
              <a:rPr lang="de-DE" dirty="0" err="1"/>
              <a:t>Jitter</a:t>
            </a:r>
            <a:r>
              <a:rPr lang="de-DE" dirty="0"/>
              <a:t>) hat, da sonst ein zusätzliches Rauschen im Abtastergebnis entsteht.</a:t>
            </a:r>
          </a:p>
        </p:txBody>
      </p:sp>
      <p:sp>
        <p:nvSpPr>
          <p:cNvPr id="15" name="Textfeld 14">
            <a:extLst>
              <a:ext uri="{FF2B5EF4-FFF2-40B4-BE49-F238E27FC236}">
                <a16:creationId xmlns:a16="http://schemas.microsoft.com/office/drawing/2014/main" id="{E2ED0BCC-19FA-7D98-57E4-7DAA607C82C4}"/>
              </a:ext>
            </a:extLst>
          </p:cNvPr>
          <p:cNvSpPr txBox="1"/>
          <p:nvPr/>
        </p:nvSpPr>
        <p:spPr>
          <a:xfrm>
            <a:off x="441644" y="3516703"/>
            <a:ext cx="1309013" cy="276999"/>
          </a:xfrm>
          <a:prstGeom prst="rect">
            <a:avLst/>
          </a:prstGeom>
          <a:noFill/>
        </p:spPr>
        <p:txBody>
          <a:bodyPr wrap="none" rtlCol="0">
            <a:spAutoFit/>
          </a:bodyPr>
          <a:lstStyle/>
          <a:p>
            <a:r>
              <a:rPr lang="de-DE" sz="1200" dirty="0"/>
              <a:t>Empfangsantenne</a:t>
            </a:r>
            <a:endParaRPr lang="de-DE" sz="1400" dirty="0"/>
          </a:p>
        </p:txBody>
      </p:sp>
      <p:pic>
        <p:nvPicPr>
          <p:cNvPr id="17" name="Grafik 16">
            <a:extLst>
              <a:ext uri="{FF2B5EF4-FFF2-40B4-BE49-F238E27FC236}">
                <a16:creationId xmlns:a16="http://schemas.microsoft.com/office/drawing/2014/main" id="{7440279F-7CF0-11F5-832E-EAF0036766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17721" y="2335019"/>
            <a:ext cx="3726770" cy="1863385"/>
          </a:xfrm>
          <a:prstGeom prst="rect">
            <a:avLst/>
          </a:prstGeom>
        </p:spPr>
      </p:pic>
      <p:sp>
        <p:nvSpPr>
          <p:cNvPr id="18" name="Textfeld 17">
            <a:extLst>
              <a:ext uri="{FF2B5EF4-FFF2-40B4-BE49-F238E27FC236}">
                <a16:creationId xmlns:a16="http://schemas.microsoft.com/office/drawing/2014/main" id="{2CD73BC7-11BA-6278-F787-63A625AFA7F0}"/>
              </a:ext>
            </a:extLst>
          </p:cNvPr>
          <p:cNvSpPr txBox="1"/>
          <p:nvPr/>
        </p:nvSpPr>
        <p:spPr>
          <a:xfrm>
            <a:off x="8283281" y="2715972"/>
            <a:ext cx="1629164" cy="369332"/>
          </a:xfrm>
          <a:prstGeom prst="rect">
            <a:avLst/>
          </a:prstGeom>
          <a:noFill/>
        </p:spPr>
        <p:txBody>
          <a:bodyPr wrap="none" rtlCol="0">
            <a:spAutoFit/>
          </a:bodyPr>
          <a:lstStyle/>
          <a:p>
            <a:r>
              <a:rPr lang="de-DE" dirty="0"/>
              <a:t>Anti-Alias-Filter</a:t>
            </a:r>
          </a:p>
        </p:txBody>
      </p:sp>
      <p:sp>
        <p:nvSpPr>
          <p:cNvPr id="19" name="Textfeld 18">
            <a:extLst>
              <a:ext uri="{FF2B5EF4-FFF2-40B4-BE49-F238E27FC236}">
                <a16:creationId xmlns:a16="http://schemas.microsoft.com/office/drawing/2014/main" id="{008838D9-F304-5064-C402-E354187ADA12}"/>
              </a:ext>
            </a:extLst>
          </p:cNvPr>
          <p:cNvSpPr txBox="1"/>
          <p:nvPr/>
        </p:nvSpPr>
        <p:spPr>
          <a:xfrm>
            <a:off x="8523026" y="4118384"/>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1094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8" grpId="0"/>
      <p:bldP spid="1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Digital-Analog-Umsetzer (D/A-Umsetzer)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Um aus digitalen Signalen wieder das Analogsignal zu rekonstruieren, wird ein Digital-Analog-Umsetzer benötigt, dem ein Rekonstruktionsfilter (Tiefpass) nachgeschaltet wird. Bzgl. des Durchlassbereichs des Tiefpassfilters gilt wie beim Anti-Alias-Filter, dass dieser unterhalb der halben Abtastrate der Signale enden sollte.</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p:txBody>
      </p:sp>
      <p:grpSp>
        <p:nvGrpSpPr>
          <p:cNvPr id="36" name="Gruppieren 35">
            <a:extLst>
              <a:ext uri="{FF2B5EF4-FFF2-40B4-BE49-F238E27FC236}">
                <a16:creationId xmlns:a16="http://schemas.microsoft.com/office/drawing/2014/main" id="{27B28835-0452-BA2A-BC05-DEA8A0A46ABA}"/>
              </a:ext>
            </a:extLst>
          </p:cNvPr>
          <p:cNvGrpSpPr/>
          <p:nvPr/>
        </p:nvGrpSpPr>
        <p:grpSpPr>
          <a:xfrm>
            <a:off x="3448594" y="2644364"/>
            <a:ext cx="3541447" cy="881879"/>
            <a:chOff x="4362994" y="2528102"/>
            <a:chExt cx="3541447" cy="881879"/>
          </a:xfrm>
        </p:grpSpPr>
        <p:grpSp>
          <p:nvGrpSpPr>
            <p:cNvPr id="7" name="Gruppieren 6">
              <a:extLst>
                <a:ext uri="{FF2B5EF4-FFF2-40B4-BE49-F238E27FC236}">
                  <a16:creationId xmlns:a16="http://schemas.microsoft.com/office/drawing/2014/main" id="{27223869-3C39-1759-F959-23ADB2064558}"/>
                </a:ext>
              </a:extLst>
            </p:cNvPr>
            <p:cNvGrpSpPr/>
            <p:nvPr/>
          </p:nvGrpSpPr>
          <p:grpSpPr>
            <a:xfrm>
              <a:off x="5183168" y="2528102"/>
              <a:ext cx="582211" cy="557204"/>
              <a:chOff x="1171155" y="4075289"/>
              <a:chExt cx="582211" cy="557204"/>
            </a:xfrm>
          </p:grpSpPr>
          <p:grpSp>
            <p:nvGrpSpPr>
              <p:cNvPr id="16" name="Gruppieren 15">
                <a:extLst>
                  <a:ext uri="{FF2B5EF4-FFF2-40B4-BE49-F238E27FC236}">
                    <a16:creationId xmlns:a16="http://schemas.microsoft.com/office/drawing/2014/main" id="{7A8AABC5-D960-CD6F-6679-7C80CF4ADB17}"/>
                  </a:ext>
                </a:extLst>
              </p:cNvPr>
              <p:cNvGrpSpPr/>
              <p:nvPr/>
            </p:nvGrpSpPr>
            <p:grpSpPr>
              <a:xfrm>
                <a:off x="1177834" y="4077435"/>
                <a:ext cx="540000" cy="540000"/>
                <a:chOff x="2118360" y="2573818"/>
                <a:chExt cx="540000" cy="540000"/>
              </a:xfrm>
            </p:grpSpPr>
            <p:sp>
              <p:nvSpPr>
                <p:cNvPr id="20" name="Rechteck 19">
                  <a:extLst>
                    <a:ext uri="{FF2B5EF4-FFF2-40B4-BE49-F238E27FC236}">
                      <a16:creationId xmlns:a16="http://schemas.microsoft.com/office/drawing/2014/main" id="{7C2CFC52-C404-633B-A0EF-8BB009C555A6}"/>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21" name="Gerader Verbinder 20">
                  <a:extLst>
                    <a:ext uri="{FF2B5EF4-FFF2-40B4-BE49-F238E27FC236}">
                      <a16:creationId xmlns:a16="http://schemas.microsoft.com/office/drawing/2014/main" id="{DB4E0ABA-D71C-E142-7E16-3E58DBE1D282}"/>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024B042E-93C3-F2AE-EEBF-65905485C7C8}"/>
                  </a:ext>
                </a:extLst>
              </p:cNvPr>
              <p:cNvSpPr txBox="1"/>
              <p:nvPr/>
            </p:nvSpPr>
            <p:spPr>
              <a:xfrm>
                <a:off x="1171155" y="4075289"/>
                <a:ext cx="582211" cy="557204"/>
              </a:xfrm>
              <a:prstGeom prst="rect">
                <a:avLst/>
              </a:prstGeom>
              <a:noFill/>
            </p:spPr>
            <p:txBody>
              <a:bodyPr wrap="none" rtlCol="0">
                <a:spAutoFit/>
              </a:bodyPr>
              <a:lstStyle/>
              <a:p>
                <a:pPr>
                  <a:lnSpc>
                    <a:spcPts val="1800"/>
                  </a:lnSpc>
                </a:pPr>
                <a:r>
                  <a:rPr lang="de-DE" dirty="0"/>
                  <a:t>D</a:t>
                </a:r>
              </a:p>
              <a:p>
                <a:pPr>
                  <a:lnSpc>
                    <a:spcPts val="1800"/>
                  </a:lnSpc>
                </a:pPr>
                <a:r>
                  <a:rPr lang="de-DE" dirty="0"/>
                  <a:t>     A</a:t>
                </a:r>
              </a:p>
            </p:txBody>
          </p:sp>
        </p:grpSp>
        <p:cxnSp>
          <p:nvCxnSpPr>
            <p:cNvPr id="22" name="Gerade Verbindung mit Pfeil 21">
              <a:extLst>
                <a:ext uri="{FF2B5EF4-FFF2-40B4-BE49-F238E27FC236}">
                  <a16:creationId xmlns:a16="http://schemas.microsoft.com/office/drawing/2014/main" id="{C13F3902-AAA8-5992-8961-3E1961CCB305}"/>
                </a:ext>
              </a:extLst>
            </p:cNvPr>
            <p:cNvCxnSpPr>
              <a:endCxn id="20" idx="1"/>
            </p:cNvCxnSpPr>
            <p:nvPr/>
          </p:nvCxnSpPr>
          <p:spPr>
            <a:xfrm flipV="1">
              <a:off x="4362994" y="2800248"/>
              <a:ext cx="826853"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56BD2DA0-25A9-9CF0-974E-90309B1BF6B2}"/>
                </a:ext>
              </a:extLst>
            </p:cNvPr>
            <p:cNvCxnSpPr>
              <a:stCxn id="20" idx="3"/>
            </p:cNvCxnSpPr>
            <p:nvPr/>
          </p:nvCxnSpPr>
          <p:spPr>
            <a:xfrm>
              <a:off x="5729847" y="2800248"/>
              <a:ext cx="826852"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4" name="Gruppieren 23">
              <a:extLst>
                <a:ext uri="{FF2B5EF4-FFF2-40B4-BE49-F238E27FC236}">
                  <a16:creationId xmlns:a16="http://schemas.microsoft.com/office/drawing/2014/main" id="{7156DDFF-15CC-411D-7C8E-8EAC32A9B0DA}"/>
                </a:ext>
              </a:extLst>
            </p:cNvPr>
            <p:cNvGrpSpPr/>
            <p:nvPr/>
          </p:nvGrpSpPr>
          <p:grpSpPr>
            <a:xfrm>
              <a:off x="6546112" y="2530248"/>
              <a:ext cx="540000" cy="540000"/>
              <a:chOff x="7065937" y="3528556"/>
              <a:chExt cx="540000" cy="540000"/>
            </a:xfrm>
          </p:grpSpPr>
          <p:grpSp>
            <p:nvGrpSpPr>
              <p:cNvPr id="25" name="Gruppieren 24">
                <a:extLst>
                  <a:ext uri="{FF2B5EF4-FFF2-40B4-BE49-F238E27FC236}">
                    <a16:creationId xmlns:a16="http://schemas.microsoft.com/office/drawing/2014/main" id="{B6DB9538-E72B-4559-FEE3-D3D20F4B60EF}"/>
                  </a:ext>
                </a:extLst>
              </p:cNvPr>
              <p:cNvGrpSpPr/>
              <p:nvPr/>
            </p:nvGrpSpPr>
            <p:grpSpPr>
              <a:xfrm>
                <a:off x="7065937" y="3528556"/>
                <a:ext cx="540000" cy="540000"/>
                <a:chOff x="2866368" y="2482719"/>
                <a:chExt cx="540000" cy="540000"/>
              </a:xfrm>
            </p:grpSpPr>
            <p:sp>
              <p:nvSpPr>
                <p:cNvPr id="27" name="Rechteck 26">
                  <a:extLst>
                    <a:ext uri="{FF2B5EF4-FFF2-40B4-BE49-F238E27FC236}">
                      <a16:creationId xmlns:a16="http://schemas.microsoft.com/office/drawing/2014/main" id="{5B411117-84CD-13A8-9E3F-E57A1107448E}"/>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78ED1E69-169B-0608-75B8-B89B1E0F86C0}"/>
                    </a:ext>
                  </a:extLst>
                </p:cNvPr>
                <p:cNvGrpSpPr/>
                <p:nvPr/>
              </p:nvGrpSpPr>
              <p:grpSpPr>
                <a:xfrm>
                  <a:off x="2970718" y="2601785"/>
                  <a:ext cx="331299" cy="133779"/>
                  <a:chOff x="4854974" y="2638111"/>
                  <a:chExt cx="3831759" cy="462709"/>
                </a:xfrm>
              </p:grpSpPr>
              <p:sp>
                <p:nvSpPr>
                  <p:cNvPr id="32" name="Freihandform 209">
                    <a:extLst>
                      <a:ext uri="{FF2B5EF4-FFF2-40B4-BE49-F238E27FC236}">
                        <a16:creationId xmlns:a16="http://schemas.microsoft.com/office/drawing/2014/main" id="{B56473CC-FE49-C4F7-AC32-82B5673FD81F}"/>
                      </a:ext>
                    </a:extLst>
                  </p:cNvPr>
                  <p:cNvSpPr/>
                  <p:nvPr/>
                </p:nvSpPr>
                <p:spPr>
                  <a:xfrm rot="10800000" flipV="1">
                    <a:off x="4854974" y="2638111"/>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210">
                    <a:extLst>
                      <a:ext uri="{FF2B5EF4-FFF2-40B4-BE49-F238E27FC236}">
                        <a16:creationId xmlns:a16="http://schemas.microsoft.com/office/drawing/2014/main" id="{493E295B-9057-518C-141D-B6042D38D912}"/>
                      </a:ext>
                    </a:extLst>
                  </p:cNvPr>
                  <p:cNvSpPr/>
                  <p:nvPr/>
                </p:nvSpPr>
                <p:spPr>
                  <a:xfrm flipV="1">
                    <a:off x="6771761" y="2868433"/>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8">
                  <a:extLst>
                    <a:ext uri="{FF2B5EF4-FFF2-40B4-BE49-F238E27FC236}">
                      <a16:creationId xmlns:a16="http://schemas.microsoft.com/office/drawing/2014/main" id="{9266C73D-E81E-95F7-FD5F-06BEB2D55877}"/>
                    </a:ext>
                  </a:extLst>
                </p:cNvPr>
                <p:cNvGrpSpPr/>
                <p:nvPr/>
              </p:nvGrpSpPr>
              <p:grpSpPr>
                <a:xfrm>
                  <a:off x="2970718" y="2767520"/>
                  <a:ext cx="331299" cy="133779"/>
                  <a:chOff x="4854974" y="2336891"/>
                  <a:chExt cx="3831759" cy="462709"/>
                </a:xfrm>
              </p:grpSpPr>
              <p:sp>
                <p:nvSpPr>
                  <p:cNvPr id="30" name="Freihandform 205">
                    <a:extLst>
                      <a:ext uri="{FF2B5EF4-FFF2-40B4-BE49-F238E27FC236}">
                        <a16:creationId xmlns:a16="http://schemas.microsoft.com/office/drawing/2014/main" id="{1A0B120D-3441-B4FE-DBA8-EC0336F5756E}"/>
                      </a:ext>
                    </a:extLst>
                  </p:cNvPr>
                  <p:cNvSpPr/>
                  <p:nvPr/>
                </p:nvSpPr>
                <p:spPr>
                  <a:xfrm rot="10800000" flipV="1">
                    <a:off x="4854974" y="2336891"/>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206">
                    <a:extLst>
                      <a:ext uri="{FF2B5EF4-FFF2-40B4-BE49-F238E27FC236}">
                        <a16:creationId xmlns:a16="http://schemas.microsoft.com/office/drawing/2014/main" id="{D8260943-4524-CCF0-46D4-D52A526F7E2C}"/>
                      </a:ext>
                    </a:extLst>
                  </p:cNvPr>
                  <p:cNvSpPr/>
                  <p:nvPr/>
                </p:nvSpPr>
                <p:spPr>
                  <a:xfrm flipV="1">
                    <a:off x="6771761" y="2567213"/>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26" name="Gerader Verbinder 25">
                <a:extLst>
                  <a:ext uri="{FF2B5EF4-FFF2-40B4-BE49-F238E27FC236}">
                    <a16:creationId xmlns:a16="http://schemas.microsoft.com/office/drawing/2014/main" id="{226F6B9C-3DE4-2089-16BA-6A5206E29E8A}"/>
                  </a:ext>
                </a:extLst>
              </p:cNvPr>
              <p:cNvCxnSpPr/>
              <p:nvPr/>
            </p:nvCxnSpPr>
            <p:spPr>
              <a:xfrm flipV="1">
                <a:off x="7318364" y="3654462"/>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7CD40974-22BA-E0D6-E98F-D6DCADCF3009}"/>
                </a:ext>
              </a:extLst>
            </p:cNvPr>
            <p:cNvSpPr txBox="1"/>
            <p:nvPr/>
          </p:nvSpPr>
          <p:spPr>
            <a:xfrm>
              <a:off x="5971257" y="3102204"/>
              <a:ext cx="1711109" cy="307777"/>
            </a:xfrm>
            <a:prstGeom prst="rect">
              <a:avLst/>
            </a:prstGeom>
            <a:noFill/>
          </p:spPr>
          <p:txBody>
            <a:bodyPr wrap="none" rtlCol="0">
              <a:spAutoFit/>
            </a:bodyPr>
            <a:lstStyle/>
            <a:p>
              <a:r>
                <a:rPr lang="de-DE" sz="1400" dirty="0"/>
                <a:t>Rekonstruktionsfilter</a:t>
              </a:r>
            </a:p>
          </p:txBody>
        </p:sp>
        <p:cxnSp>
          <p:nvCxnSpPr>
            <p:cNvPr id="35" name="Gerade Verbindung mit Pfeil 34">
              <a:extLst>
                <a:ext uri="{FF2B5EF4-FFF2-40B4-BE49-F238E27FC236}">
                  <a16:creationId xmlns:a16="http://schemas.microsoft.com/office/drawing/2014/main" id="{C2951821-358E-9644-1B51-EC1D8A08B3E4}"/>
                </a:ext>
              </a:extLst>
            </p:cNvPr>
            <p:cNvCxnSpPr/>
            <p:nvPr/>
          </p:nvCxnSpPr>
          <p:spPr>
            <a:xfrm flipV="1">
              <a:off x="7077588" y="2797020"/>
              <a:ext cx="826853"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pic>
        <p:nvPicPr>
          <p:cNvPr id="38" name="Grafik 37">
            <a:extLst>
              <a:ext uri="{FF2B5EF4-FFF2-40B4-BE49-F238E27FC236}">
                <a16:creationId xmlns:a16="http://schemas.microsoft.com/office/drawing/2014/main" id="{84A04164-67B4-4C95-0D55-114EEB0EE0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4161" y="3633948"/>
            <a:ext cx="3777330" cy="1888665"/>
          </a:xfrm>
          <a:prstGeom prst="rect">
            <a:avLst/>
          </a:prstGeom>
        </p:spPr>
      </p:pic>
      <p:sp>
        <p:nvSpPr>
          <p:cNvPr id="39" name="Textfeld 38">
            <a:extLst>
              <a:ext uri="{FF2B5EF4-FFF2-40B4-BE49-F238E27FC236}">
                <a16:creationId xmlns:a16="http://schemas.microsoft.com/office/drawing/2014/main" id="{468E2D9A-A5B6-7A13-9376-8AAC83E42D72}"/>
              </a:ext>
            </a:extLst>
          </p:cNvPr>
          <p:cNvSpPr txBox="1"/>
          <p:nvPr/>
        </p:nvSpPr>
        <p:spPr>
          <a:xfrm>
            <a:off x="7051189" y="5429607"/>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2905276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Eigenschaften von A/D- bzw. D/A-Umsetzern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Quantisierungsfehler:</a:t>
            </a:r>
          </a:p>
          <a:p>
            <a:pPr marL="255581" lvl="1" indent="0">
              <a:buNone/>
              <a:defRPr/>
            </a:pPr>
            <a:r>
              <a:rPr lang="de-DE" dirty="0">
                <a:solidFill>
                  <a:srgbClr val="000000"/>
                </a:solidFill>
              </a:rPr>
              <a:t>Da A/D-Umsetzer bei der Quantisierung nur eine begrenzte Anzahl diskreter Werte zur Verfügung haben besteht eine Differenz zwischen dem analogen und dem im digitalen dargestellten Wert, diese Differenz wird Quantisierungsfehler genannt.</a:t>
            </a:r>
          </a:p>
          <a:p>
            <a:pPr marL="255581" lvl="1" indent="0">
              <a:buNone/>
              <a:defRPr/>
            </a:pPr>
            <a:endParaRPr lang="de-DE" dirty="0">
              <a:solidFill>
                <a:srgbClr val="000000"/>
              </a:solidFill>
            </a:endParaRPr>
          </a:p>
          <a:p>
            <a:pPr marL="0" indent="0">
              <a:buNone/>
              <a:defRPr/>
            </a:pPr>
            <a:r>
              <a:rPr lang="de-DE" b="1" dirty="0">
                <a:solidFill>
                  <a:srgbClr val="000000"/>
                </a:solidFill>
              </a:rPr>
              <a:t>Auflösung:</a:t>
            </a:r>
          </a:p>
          <a:p>
            <a:pPr marL="255581" lvl="1" indent="0">
              <a:buNone/>
              <a:defRPr/>
            </a:pPr>
            <a:r>
              <a:rPr lang="de-DE" dirty="0">
                <a:solidFill>
                  <a:srgbClr val="000000"/>
                </a:solidFill>
              </a:rPr>
              <a:t>Die Auflösung eines A/D- bzw. D/A-Umsetzers gibt an, wie viele Bit bei der Quantisierung genutzt werden. Daraus ergibt sich auch die Anzahl der Spannungsstufen, die für die Quantisierung genutzt werden.</a:t>
            </a:r>
          </a:p>
          <a:p>
            <a:pPr marL="255581" lvl="1" indent="0">
              <a:buNone/>
              <a:defRPr/>
            </a:pPr>
            <a:r>
              <a:rPr lang="de-DE" dirty="0">
                <a:solidFill>
                  <a:srgbClr val="000000"/>
                </a:solidFill>
              </a:rPr>
              <a:t>Die Stufenanzahl ergibt sich wie im folgenden Beispiel: Der Umsetzer hat 8 </a:t>
            </a:r>
            <a:r>
              <a:rPr lang="de-DE" dirty="0" err="1">
                <a:solidFill>
                  <a:srgbClr val="000000"/>
                </a:solidFill>
              </a:rPr>
              <a:t>bit</a:t>
            </a:r>
            <a:r>
              <a:rPr lang="de-DE" dirty="0">
                <a:solidFill>
                  <a:srgbClr val="000000"/>
                </a:solidFill>
              </a:rPr>
              <a:t> Auflösung </a:t>
            </a:r>
            <a:r>
              <a:rPr lang="de-DE" dirty="0">
                <a:solidFill>
                  <a:srgbClr val="000000"/>
                </a:solidFill>
                <a:sym typeface="Wingdings" panose="05000000000000000000" pitchFamily="2" charset="2"/>
              </a:rPr>
              <a:t> Anzahl der Stufen = 2</a:t>
            </a:r>
            <a:r>
              <a:rPr lang="de-DE" baseline="30000" dirty="0">
                <a:solidFill>
                  <a:srgbClr val="000000"/>
                </a:solidFill>
                <a:sym typeface="Wingdings" panose="05000000000000000000" pitchFamily="2" charset="2"/>
              </a:rPr>
              <a:t>8</a:t>
            </a:r>
            <a:r>
              <a:rPr lang="de-DE" dirty="0">
                <a:solidFill>
                  <a:srgbClr val="000000"/>
                </a:solidFill>
                <a:sym typeface="Wingdings" panose="05000000000000000000" pitchFamily="2" charset="2"/>
              </a:rPr>
              <a:t> = 256</a:t>
            </a:r>
          </a:p>
          <a:p>
            <a:pPr marL="255581" lvl="1" indent="0">
              <a:buNone/>
              <a:defRPr/>
            </a:pPr>
            <a:r>
              <a:rPr lang="de-DE" dirty="0">
                <a:solidFill>
                  <a:srgbClr val="000000"/>
                </a:solidFill>
                <a:sym typeface="Wingdings" panose="05000000000000000000" pitchFamily="2" charset="2"/>
              </a:rPr>
              <a:t>Aus der Anzahl der Stufen lässt sich auch die Schrittweite zwischen den Spannungsstufen berechnen, wenn der Wertebereich vorgegeben ist:</a:t>
            </a:r>
          </a:p>
          <a:p>
            <a:pPr marL="255581" lvl="1" indent="0">
              <a:buNone/>
              <a:defRPr/>
            </a:pPr>
            <a:r>
              <a:rPr lang="de-DE" dirty="0">
                <a:solidFill>
                  <a:srgbClr val="000000"/>
                </a:solidFill>
                <a:sym typeface="Wingdings" panose="05000000000000000000" pitchFamily="2" charset="2"/>
              </a:rPr>
              <a:t>Beispiel: Wertebereich für einen 10 bit-Umsetzer sei 0-1V</a:t>
            </a:r>
          </a:p>
          <a:p>
            <a:pPr marL="255581" lvl="1" indent="0">
              <a:buNone/>
              <a:defRPr/>
            </a:pPr>
            <a:r>
              <a:rPr lang="de-DE" dirty="0">
                <a:solidFill>
                  <a:srgbClr val="000000"/>
                </a:solidFill>
                <a:sym typeface="Wingdings" panose="05000000000000000000" pitchFamily="2" charset="2"/>
              </a:rPr>
              <a:t>	10 </a:t>
            </a:r>
            <a:r>
              <a:rPr lang="de-DE" dirty="0" err="1">
                <a:solidFill>
                  <a:srgbClr val="000000"/>
                </a:solidFill>
                <a:sym typeface="Wingdings" panose="05000000000000000000" pitchFamily="2" charset="2"/>
              </a:rPr>
              <a:t>bit</a:t>
            </a:r>
            <a:r>
              <a:rPr lang="de-DE" dirty="0">
                <a:solidFill>
                  <a:srgbClr val="000000"/>
                </a:solidFill>
                <a:sym typeface="Wingdings" panose="05000000000000000000" pitchFamily="2" charset="2"/>
              </a:rPr>
              <a:t> Auflösung  2</a:t>
            </a:r>
            <a:r>
              <a:rPr lang="de-DE" baseline="30000" dirty="0">
                <a:solidFill>
                  <a:srgbClr val="000000"/>
                </a:solidFill>
                <a:sym typeface="Wingdings" panose="05000000000000000000" pitchFamily="2" charset="2"/>
              </a:rPr>
              <a:t>10</a:t>
            </a:r>
            <a:r>
              <a:rPr lang="de-DE" dirty="0">
                <a:solidFill>
                  <a:srgbClr val="000000"/>
                </a:solidFill>
                <a:sym typeface="Wingdings" panose="05000000000000000000" pitchFamily="2" charset="2"/>
              </a:rPr>
              <a:t> Stufen = 1024 Stufen</a:t>
            </a:r>
            <a:endParaRPr lang="de-DE" dirty="0">
              <a:solidFill>
                <a:srgbClr val="000000"/>
              </a:solidFill>
            </a:endParaRPr>
          </a:p>
          <a:p>
            <a:pPr marL="255581" lvl="1" indent="0">
              <a:buNone/>
              <a:defRPr/>
            </a:pPr>
            <a:r>
              <a:rPr lang="de-DE" dirty="0">
                <a:solidFill>
                  <a:srgbClr val="000000"/>
                </a:solidFill>
              </a:rPr>
              <a:t>	1V / 1024 Stufen = 0,97mV pro Stufe, also ca. 1mV pro Stufe</a:t>
            </a:r>
          </a:p>
          <a:p>
            <a:pPr marL="0" indent="0">
              <a:buNone/>
              <a:defRPr/>
            </a:pPr>
            <a:endParaRPr lang="de-DE" dirty="0">
              <a:solidFill>
                <a:srgbClr val="000000"/>
              </a:solidFill>
            </a:endParaRPr>
          </a:p>
          <a:p>
            <a:pPr marL="0" indent="0">
              <a:buNone/>
              <a:defRPr/>
            </a:pPr>
            <a:endParaRPr lang="de-DE" dirty="0">
              <a:solidFill>
                <a:srgbClr val="000000"/>
              </a:solidFill>
            </a:endParaRPr>
          </a:p>
        </p:txBody>
      </p:sp>
    </p:spTree>
    <p:extLst>
      <p:ext uri="{BB962C8B-B14F-4D97-AF65-F5344CB8AC3E}">
        <p14:creationId xmlns:p14="http://schemas.microsoft.com/office/powerpoint/2010/main" val="5454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Übertragungsverfahren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Zur Übertragung von digitale Daten können unterschiedliche Modulationsverfahren angewendet werden:</a:t>
            </a:r>
          </a:p>
          <a:p>
            <a:pPr marL="0" indent="0">
              <a:buNone/>
              <a:defRPr/>
            </a:pPr>
            <a:r>
              <a:rPr lang="de-DE" dirty="0" err="1">
                <a:solidFill>
                  <a:srgbClr val="000000"/>
                </a:solidFill>
                <a:sym typeface="Wingdings" panose="05000000000000000000" pitchFamily="2" charset="2"/>
              </a:rPr>
              <a:t>Unmodulierter</a:t>
            </a:r>
            <a:r>
              <a:rPr lang="de-DE" dirty="0">
                <a:solidFill>
                  <a:srgbClr val="000000"/>
                </a:solidFill>
                <a:sym typeface="Wingdings" panose="05000000000000000000" pitchFamily="2" charset="2"/>
              </a:rPr>
              <a:t> Träger:</a:t>
            </a: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marL="0" indent="0">
              <a:buNone/>
              <a:defRPr/>
            </a:pPr>
            <a:r>
              <a:rPr lang="de-DE" dirty="0">
                <a:solidFill>
                  <a:srgbClr val="000000"/>
                </a:solidFill>
                <a:sym typeface="Wingdings" panose="05000000000000000000" pitchFamily="2" charset="2"/>
              </a:rPr>
              <a:t>ASK  (Amplitude Shift </a:t>
            </a:r>
            <a:r>
              <a:rPr lang="de-DE" dirty="0" err="1">
                <a:solidFill>
                  <a:srgbClr val="000000"/>
                </a:solidFill>
                <a:sym typeface="Wingdings" panose="05000000000000000000" pitchFamily="2" charset="2"/>
              </a:rPr>
              <a:t>Keying</a:t>
            </a:r>
            <a:r>
              <a:rPr lang="de-DE" dirty="0">
                <a:solidFill>
                  <a:srgbClr val="000000"/>
                </a:solidFill>
                <a:sym typeface="Wingdings" panose="05000000000000000000" pitchFamily="2" charset="2"/>
              </a:rPr>
              <a:t>, </a:t>
            </a:r>
            <a:r>
              <a:rPr lang="de-DE" dirty="0" err="1">
                <a:solidFill>
                  <a:srgbClr val="000000"/>
                </a:solidFill>
                <a:sym typeface="Wingdings" panose="05000000000000000000" pitchFamily="2" charset="2"/>
              </a:rPr>
              <a:t>Amplitudenumtastung</a:t>
            </a:r>
            <a:r>
              <a:rPr lang="de-DE" dirty="0">
                <a:solidFill>
                  <a:srgbClr val="000000"/>
                </a:solidFill>
                <a:sym typeface="Wingdings" panose="05000000000000000000" pitchFamily="2" charset="2"/>
              </a:rPr>
              <a:t>):</a:t>
            </a:r>
          </a:p>
          <a:p>
            <a:pPr marL="0" indent="0">
              <a:buNone/>
              <a:defRPr/>
            </a:pPr>
            <a:endParaRPr lang="de-DE" dirty="0">
              <a:solidFill>
                <a:srgbClr val="000000"/>
              </a:solidFill>
              <a:sym typeface="Wingdings" panose="05000000000000000000" pitchFamily="2" charset="2"/>
            </a:endParaRPr>
          </a:p>
        </p:txBody>
      </p:sp>
      <p:sp>
        <p:nvSpPr>
          <p:cNvPr id="16" name="Textfeld 15">
            <a:extLst>
              <a:ext uri="{FF2B5EF4-FFF2-40B4-BE49-F238E27FC236}">
                <a16:creationId xmlns:a16="http://schemas.microsoft.com/office/drawing/2014/main" id="{EEC40844-0194-A991-27ED-0FDCABC29A7B}"/>
              </a:ext>
            </a:extLst>
          </p:cNvPr>
          <p:cNvSpPr txBox="1"/>
          <p:nvPr/>
        </p:nvSpPr>
        <p:spPr>
          <a:xfrm>
            <a:off x="9598485" y="5461779"/>
            <a:ext cx="1217000" cy="246221"/>
          </a:xfrm>
          <a:prstGeom prst="rect">
            <a:avLst/>
          </a:prstGeom>
          <a:noFill/>
        </p:spPr>
        <p:txBody>
          <a:bodyPr wrap="none" rtlCol="0">
            <a:spAutoFit/>
          </a:bodyPr>
          <a:lstStyle/>
          <a:p>
            <a:r>
              <a:rPr lang="de-DE" sz="1000" dirty="0"/>
              <a:t>Bildquellen: BNetzA</a:t>
            </a:r>
          </a:p>
        </p:txBody>
      </p:sp>
      <p:pic>
        <p:nvPicPr>
          <p:cNvPr id="10" name="Grafik 9">
            <a:extLst>
              <a:ext uri="{FF2B5EF4-FFF2-40B4-BE49-F238E27FC236}">
                <a16:creationId xmlns:a16="http://schemas.microsoft.com/office/drawing/2014/main" id="{B2BAFEDC-A554-7B1C-E68C-24D7069A9F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1581" y="2120496"/>
            <a:ext cx="4089925" cy="1473495"/>
          </a:xfrm>
          <a:prstGeom prst="rect">
            <a:avLst/>
          </a:prstGeom>
        </p:spPr>
      </p:pic>
      <p:pic>
        <p:nvPicPr>
          <p:cNvPr id="17" name="Grafik 16">
            <a:extLst>
              <a:ext uri="{FF2B5EF4-FFF2-40B4-BE49-F238E27FC236}">
                <a16:creationId xmlns:a16="http://schemas.microsoft.com/office/drawing/2014/main" id="{AEAAFCA0-65B4-DFA6-7DA0-3607EDA31E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0165" y="2120497"/>
            <a:ext cx="3969769" cy="1473495"/>
          </a:xfrm>
          <a:prstGeom prst="rect">
            <a:avLst/>
          </a:prstGeom>
        </p:spPr>
      </p:pic>
      <p:pic>
        <p:nvPicPr>
          <p:cNvPr id="19" name="Grafik 18">
            <a:extLst>
              <a:ext uri="{FF2B5EF4-FFF2-40B4-BE49-F238E27FC236}">
                <a16:creationId xmlns:a16="http://schemas.microsoft.com/office/drawing/2014/main" id="{B73E247B-5E2F-72E7-3A16-417C1091B7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45716" y="4195528"/>
            <a:ext cx="4085790" cy="1473495"/>
          </a:xfrm>
          <a:prstGeom prst="rect">
            <a:avLst/>
          </a:prstGeom>
        </p:spPr>
      </p:pic>
      <p:pic>
        <p:nvPicPr>
          <p:cNvPr id="21" name="Grafik 20">
            <a:extLst>
              <a:ext uri="{FF2B5EF4-FFF2-40B4-BE49-F238E27FC236}">
                <a16:creationId xmlns:a16="http://schemas.microsoft.com/office/drawing/2014/main" id="{CA5DB326-A729-91F3-A732-AC6B2BB8B3C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0164" y="4195528"/>
            <a:ext cx="3969769" cy="1473495"/>
          </a:xfrm>
          <a:prstGeom prst="rect">
            <a:avLst/>
          </a:prstGeom>
        </p:spPr>
      </p:pic>
      <p:cxnSp>
        <p:nvCxnSpPr>
          <p:cNvPr id="8" name="Gerader Verbinder 7">
            <a:extLst>
              <a:ext uri="{FF2B5EF4-FFF2-40B4-BE49-F238E27FC236}">
                <a16:creationId xmlns:a16="http://schemas.microsoft.com/office/drawing/2014/main" id="{98C07BF3-5A10-EBD6-25A8-1DBEEEFEAA1E}"/>
              </a:ext>
            </a:extLst>
          </p:cNvPr>
          <p:cNvCxnSpPr>
            <a:cxnSpLocks/>
          </p:cNvCxnSpPr>
          <p:nvPr/>
        </p:nvCxnSpPr>
        <p:spPr>
          <a:xfrm>
            <a:off x="1303714" y="4356847"/>
            <a:ext cx="0" cy="115342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4AD9435-FBED-07C8-7277-938CE0BD4353}"/>
              </a:ext>
            </a:extLst>
          </p:cNvPr>
          <p:cNvCxnSpPr>
            <a:cxnSpLocks/>
          </p:cNvCxnSpPr>
          <p:nvPr/>
        </p:nvCxnSpPr>
        <p:spPr>
          <a:xfrm>
            <a:off x="2168538" y="4356847"/>
            <a:ext cx="0" cy="115342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EBDFB466-5F10-A416-D35E-23993173AEAD}"/>
              </a:ext>
            </a:extLst>
          </p:cNvPr>
          <p:cNvCxnSpPr>
            <a:cxnSpLocks/>
          </p:cNvCxnSpPr>
          <p:nvPr/>
        </p:nvCxnSpPr>
        <p:spPr>
          <a:xfrm>
            <a:off x="3020185" y="4356847"/>
            <a:ext cx="0" cy="115342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2AAD77B8-28DC-60F1-AE04-1112741FE98F}"/>
              </a:ext>
            </a:extLst>
          </p:cNvPr>
          <p:cNvSpPr txBox="1"/>
          <p:nvPr/>
        </p:nvSpPr>
        <p:spPr>
          <a:xfrm>
            <a:off x="739378" y="4058752"/>
            <a:ext cx="259413" cy="461665"/>
          </a:xfrm>
          <a:prstGeom prst="rect">
            <a:avLst/>
          </a:prstGeom>
          <a:noFill/>
        </p:spPr>
        <p:txBody>
          <a:bodyPr wrap="square" rtlCol="0">
            <a:spAutoFit/>
          </a:bodyPr>
          <a:lstStyle/>
          <a:p>
            <a:r>
              <a:rPr lang="de-DE" sz="2400" dirty="0">
                <a:solidFill>
                  <a:srgbClr val="FF0000"/>
                </a:solidFill>
              </a:rPr>
              <a:t>1</a:t>
            </a:r>
          </a:p>
        </p:txBody>
      </p:sp>
      <p:sp>
        <p:nvSpPr>
          <p:cNvPr id="22" name="Textfeld 21">
            <a:extLst>
              <a:ext uri="{FF2B5EF4-FFF2-40B4-BE49-F238E27FC236}">
                <a16:creationId xmlns:a16="http://schemas.microsoft.com/office/drawing/2014/main" id="{01ABEB37-0080-7D5F-C620-52B10D268974}"/>
              </a:ext>
            </a:extLst>
          </p:cNvPr>
          <p:cNvSpPr txBox="1"/>
          <p:nvPr/>
        </p:nvSpPr>
        <p:spPr>
          <a:xfrm>
            <a:off x="1563128" y="4058752"/>
            <a:ext cx="259413" cy="461665"/>
          </a:xfrm>
          <a:prstGeom prst="rect">
            <a:avLst/>
          </a:prstGeom>
          <a:noFill/>
        </p:spPr>
        <p:txBody>
          <a:bodyPr wrap="square" rtlCol="0">
            <a:spAutoFit/>
          </a:bodyPr>
          <a:lstStyle/>
          <a:p>
            <a:r>
              <a:rPr lang="de-DE" sz="2400" dirty="0">
                <a:solidFill>
                  <a:srgbClr val="FF0000"/>
                </a:solidFill>
              </a:rPr>
              <a:t>0</a:t>
            </a:r>
          </a:p>
        </p:txBody>
      </p:sp>
      <p:sp>
        <p:nvSpPr>
          <p:cNvPr id="23" name="Textfeld 22">
            <a:extLst>
              <a:ext uri="{FF2B5EF4-FFF2-40B4-BE49-F238E27FC236}">
                <a16:creationId xmlns:a16="http://schemas.microsoft.com/office/drawing/2014/main" id="{F23A3B37-D3CC-DAB0-A8BB-86CD4E8E9413}"/>
              </a:ext>
            </a:extLst>
          </p:cNvPr>
          <p:cNvSpPr txBox="1"/>
          <p:nvPr/>
        </p:nvSpPr>
        <p:spPr>
          <a:xfrm>
            <a:off x="2420709" y="4058752"/>
            <a:ext cx="259413" cy="461665"/>
          </a:xfrm>
          <a:prstGeom prst="rect">
            <a:avLst/>
          </a:prstGeom>
          <a:noFill/>
        </p:spPr>
        <p:txBody>
          <a:bodyPr wrap="square" rtlCol="0">
            <a:spAutoFit/>
          </a:bodyPr>
          <a:lstStyle/>
          <a:p>
            <a:r>
              <a:rPr lang="de-DE" sz="2400" dirty="0">
                <a:solidFill>
                  <a:srgbClr val="FF0000"/>
                </a:solidFill>
              </a:rPr>
              <a:t>1</a:t>
            </a:r>
          </a:p>
        </p:txBody>
      </p:sp>
      <p:sp>
        <p:nvSpPr>
          <p:cNvPr id="24" name="Textfeld 23">
            <a:extLst>
              <a:ext uri="{FF2B5EF4-FFF2-40B4-BE49-F238E27FC236}">
                <a16:creationId xmlns:a16="http://schemas.microsoft.com/office/drawing/2014/main" id="{26543DDE-1DE6-52D5-C67C-C3704B236FFC}"/>
              </a:ext>
            </a:extLst>
          </p:cNvPr>
          <p:cNvSpPr txBox="1"/>
          <p:nvPr/>
        </p:nvSpPr>
        <p:spPr>
          <a:xfrm>
            <a:off x="3244459" y="4058752"/>
            <a:ext cx="259413" cy="461665"/>
          </a:xfrm>
          <a:prstGeom prst="rect">
            <a:avLst/>
          </a:prstGeom>
          <a:noFill/>
        </p:spPr>
        <p:txBody>
          <a:bodyPr wrap="square" rtlCol="0">
            <a:spAutoFit/>
          </a:bodyPr>
          <a:lstStyle/>
          <a:p>
            <a:r>
              <a:rPr lang="de-DE" sz="2400" dirty="0">
                <a:solidFill>
                  <a:srgbClr val="FF0000"/>
                </a:solidFill>
              </a:rPr>
              <a:t>0</a:t>
            </a:r>
          </a:p>
        </p:txBody>
      </p:sp>
      <p:cxnSp>
        <p:nvCxnSpPr>
          <p:cNvPr id="25" name="Gerader Verbinder 24">
            <a:extLst>
              <a:ext uri="{FF2B5EF4-FFF2-40B4-BE49-F238E27FC236}">
                <a16:creationId xmlns:a16="http://schemas.microsoft.com/office/drawing/2014/main" id="{6CEEBA93-0A8D-4AB2-8090-5F6DB3912C35}"/>
              </a:ext>
            </a:extLst>
          </p:cNvPr>
          <p:cNvCxnSpPr>
            <a:cxnSpLocks/>
          </p:cNvCxnSpPr>
          <p:nvPr/>
        </p:nvCxnSpPr>
        <p:spPr>
          <a:xfrm>
            <a:off x="7076984" y="2271157"/>
            <a:ext cx="0" cy="115342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1792BB0-C712-088F-21F9-4974B29056D1}"/>
              </a:ext>
            </a:extLst>
          </p:cNvPr>
          <p:cNvCxnSpPr>
            <a:cxnSpLocks/>
          </p:cNvCxnSpPr>
          <p:nvPr/>
        </p:nvCxnSpPr>
        <p:spPr>
          <a:xfrm>
            <a:off x="7941808" y="2271157"/>
            <a:ext cx="0" cy="115342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ED7F5346-0A67-871F-CA6F-508EE51FFCFB}"/>
              </a:ext>
            </a:extLst>
          </p:cNvPr>
          <p:cNvSpPr txBox="1"/>
          <p:nvPr/>
        </p:nvSpPr>
        <p:spPr>
          <a:xfrm>
            <a:off x="6512648" y="1973062"/>
            <a:ext cx="259413" cy="461665"/>
          </a:xfrm>
          <a:prstGeom prst="rect">
            <a:avLst/>
          </a:prstGeom>
          <a:noFill/>
        </p:spPr>
        <p:txBody>
          <a:bodyPr wrap="square" rtlCol="0">
            <a:spAutoFit/>
          </a:bodyPr>
          <a:lstStyle/>
          <a:p>
            <a:r>
              <a:rPr lang="de-DE" sz="2400" dirty="0">
                <a:solidFill>
                  <a:srgbClr val="FF0000"/>
                </a:solidFill>
              </a:rPr>
              <a:t>1</a:t>
            </a:r>
          </a:p>
        </p:txBody>
      </p:sp>
      <p:sp>
        <p:nvSpPr>
          <p:cNvPr id="29" name="Textfeld 28">
            <a:extLst>
              <a:ext uri="{FF2B5EF4-FFF2-40B4-BE49-F238E27FC236}">
                <a16:creationId xmlns:a16="http://schemas.microsoft.com/office/drawing/2014/main" id="{4E0DB6FC-C8A2-2C67-7F2F-80FA6C4B9381}"/>
              </a:ext>
            </a:extLst>
          </p:cNvPr>
          <p:cNvSpPr txBox="1"/>
          <p:nvPr/>
        </p:nvSpPr>
        <p:spPr>
          <a:xfrm>
            <a:off x="7336398" y="1973062"/>
            <a:ext cx="259413" cy="461665"/>
          </a:xfrm>
          <a:prstGeom prst="rect">
            <a:avLst/>
          </a:prstGeom>
          <a:noFill/>
        </p:spPr>
        <p:txBody>
          <a:bodyPr wrap="square" rtlCol="0">
            <a:spAutoFit/>
          </a:bodyPr>
          <a:lstStyle/>
          <a:p>
            <a:r>
              <a:rPr lang="de-DE" sz="2400" dirty="0">
                <a:solidFill>
                  <a:srgbClr val="FF0000"/>
                </a:solidFill>
              </a:rPr>
              <a:t>0</a:t>
            </a:r>
          </a:p>
        </p:txBody>
      </p:sp>
      <p:cxnSp>
        <p:nvCxnSpPr>
          <p:cNvPr id="34" name="Gerader Verbinder 33">
            <a:extLst>
              <a:ext uri="{FF2B5EF4-FFF2-40B4-BE49-F238E27FC236}">
                <a16:creationId xmlns:a16="http://schemas.microsoft.com/office/drawing/2014/main" id="{C45DB656-4293-D2E3-E488-797B99A17BF0}"/>
              </a:ext>
            </a:extLst>
          </p:cNvPr>
          <p:cNvCxnSpPr>
            <a:cxnSpLocks/>
          </p:cNvCxnSpPr>
          <p:nvPr/>
        </p:nvCxnSpPr>
        <p:spPr>
          <a:xfrm>
            <a:off x="7088221" y="4330868"/>
            <a:ext cx="0" cy="115342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04B1320C-EA07-78A7-C3A0-4B14D506D305}"/>
              </a:ext>
            </a:extLst>
          </p:cNvPr>
          <p:cNvCxnSpPr>
            <a:cxnSpLocks/>
          </p:cNvCxnSpPr>
          <p:nvPr/>
        </p:nvCxnSpPr>
        <p:spPr>
          <a:xfrm>
            <a:off x="7953045" y="4330868"/>
            <a:ext cx="0" cy="115342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47C98017-8A99-5465-CE07-543A09B80F0B}"/>
              </a:ext>
            </a:extLst>
          </p:cNvPr>
          <p:cNvCxnSpPr>
            <a:cxnSpLocks/>
          </p:cNvCxnSpPr>
          <p:nvPr/>
        </p:nvCxnSpPr>
        <p:spPr>
          <a:xfrm>
            <a:off x="8804692" y="4330868"/>
            <a:ext cx="0" cy="115342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2BFDE66A-C460-9369-9F41-DD4BE1EC6239}"/>
              </a:ext>
            </a:extLst>
          </p:cNvPr>
          <p:cNvSpPr txBox="1"/>
          <p:nvPr/>
        </p:nvSpPr>
        <p:spPr>
          <a:xfrm>
            <a:off x="6523885" y="4032773"/>
            <a:ext cx="259413" cy="461665"/>
          </a:xfrm>
          <a:prstGeom prst="rect">
            <a:avLst/>
          </a:prstGeom>
          <a:noFill/>
        </p:spPr>
        <p:txBody>
          <a:bodyPr wrap="square" rtlCol="0">
            <a:spAutoFit/>
          </a:bodyPr>
          <a:lstStyle/>
          <a:p>
            <a:r>
              <a:rPr lang="de-DE" sz="2400" dirty="0">
                <a:solidFill>
                  <a:srgbClr val="FF0000"/>
                </a:solidFill>
              </a:rPr>
              <a:t>1</a:t>
            </a:r>
          </a:p>
        </p:txBody>
      </p:sp>
      <p:sp>
        <p:nvSpPr>
          <p:cNvPr id="38" name="Textfeld 37">
            <a:extLst>
              <a:ext uri="{FF2B5EF4-FFF2-40B4-BE49-F238E27FC236}">
                <a16:creationId xmlns:a16="http://schemas.microsoft.com/office/drawing/2014/main" id="{FC0B9795-D0E1-F831-812F-A8709F6856E0}"/>
              </a:ext>
            </a:extLst>
          </p:cNvPr>
          <p:cNvSpPr txBox="1"/>
          <p:nvPr/>
        </p:nvSpPr>
        <p:spPr>
          <a:xfrm>
            <a:off x="7347635" y="4032773"/>
            <a:ext cx="259413" cy="461665"/>
          </a:xfrm>
          <a:prstGeom prst="rect">
            <a:avLst/>
          </a:prstGeom>
          <a:noFill/>
        </p:spPr>
        <p:txBody>
          <a:bodyPr wrap="square" rtlCol="0">
            <a:spAutoFit/>
          </a:bodyPr>
          <a:lstStyle/>
          <a:p>
            <a:r>
              <a:rPr lang="de-DE" sz="2400" dirty="0">
                <a:solidFill>
                  <a:srgbClr val="FF0000"/>
                </a:solidFill>
              </a:rPr>
              <a:t>0</a:t>
            </a:r>
          </a:p>
        </p:txBody>
      </p:sp>
      <p:sp>
        <p:nvSpPr>
          <p:cNvPr id="39" name="Textfeld 38">
            <a:extLst>
              <a:ext uri="{FF2B5EF4-FFF2-40B4-BE49-F238E27FC236}">
                <a16:creationId xmlns:a16="http://schemas.microsoft.com/office/drawing/2014/main" id="{C2E7C2BF-7612-54B0-C471-7C678761F756}"/>
              </a:ext>
            </a:extLst>
          </p:cNvPr>
          <p:cNvSpPr txBox="1"/>
          <p:nvPr/>
        </p:nvSpPr>
        <p:spPr>
          <a:xfrm>
            <a:off x="8205216" y="4032773"/>
            <a:ext cx="259413" cy="461665"/>
          </a:xfrm>
          <a:prstGeom prst="rect">
            <a:avLst/>
          </a:prstGeom>
          <a:noFill/>
        </p:spPr>
        <p:txBody>
          <a:bodyPr wrap="square" rtlCol="0">
            <a:spAutoFit/>
          </a:bodyPr>
          <a:lstStyle/>
          <a:p>
            <a:r>
              <a:rPr lang="de-DE" sz="2400" dirty="0">
                <a:solidFill>
                  <a:srgbClr val="FF0000"/>
                </a:solidFill>
              </a:rPr>
              <a:t>1</a:t>
            </a:r>
          </a:p>
        </p:txBody>
      </p:sp>
      <p:sp>
        <p:nvSpPr>
          <p:cNvPr id="40" name="Textfeld 39">
            <a:extLst>
              <a:ext uri="{FF2B5EF4-FFF2-40B4-BE49-F238E27FC236}">
                <a16:creationId xmlns:a16="http://schemas.microsoft.com/office/drawing/2014/main" id="{4737017D-C933-0B00-6B60-9814C95D8278}"/>
              </a:ext>
            </a:extLst>
          </p:cNvPr>
          <p:cNvSpPr txBox="1"/>
          <p:nvPr/>
        </p:nvSpPr>
        <p:spPr>
          <a:xfrm>
            <a:off x="9028966" y="4032773"/>
            <a:ext cx="259413" cy="461665"/>
          </a:xfrm>
          <a:prstGeom prst="rect">
            <a:avLst/>
          </a:prstGeom>
          <a:noFill/>
        </p:spPr>
        <p:txBody>
          <a:bodyPr wrap="square" rtlCol="0">
            <a:spAutoFit/>
          </a:bodyPr>
          <a:lstStyle/>
          <a:p>
            <a:r>
              <a:rPr lang="de-DE" sz="2400" dirty="0">
                <a:solidFill>
                  <a:srgbClr val="FF0000"/>
                </a:solidFill>
              </a:rPr>
              <a:t>0</a:t>
            </a:r>
          </a:p>
        </p:txBody>
      </p:sp>
      <p:sp>
        <p:nvSpPr>
          <p:cNvPr id="41" name="Ellipse 40">
            <a:extLst>
              <a:ext uri="{FF2B5EF4-FFF2-40B4-BE49-F238E27FC236}">
                <a16:creationId xmlns:a16="http://schemas.microsoft.com/office/drawing/2014/main" id="{D735BE8A-2C76-0AD7-420F-8DFF20D4B806}"/>
              </a:ext>
            </a:extLst>
          </p:cNvPr>
          <p:cNvSpPr/>
          <p:nvPr/>
        </p:nvSpPr>
        <p:spPr>
          <a:xfrm>
            <a:off x="8621380" y="2174282"/>
            <a:ext cx="360000" cy="837859"/>
          </a:xfrm>
          <a:prstGeom prst="ellipse">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CD040923-B6ED-280A-E6D8-C08D24B451CB}"/>
              </a:ext>
            </a:extLst>
          </p:cNvPr>
          <p:cNvSpPr txBox="1"/>
          <p:nvPr/>
        </p:nvSpPr>
        <p:spPr>
          <a:xfrm>
            <a:off x="8801380" y="1887298"/>
            <a:ext cx="1801193" cy="369332"/>
          </a:xfrm>
          <a:prstGeom prst="rect">
            <a:avLst/>
          </a:prstGeom>
          <a:noFill/>
        </p:spPr>
        <p:txBody>
          <a:bodyPr wrap="square" rtlCol="0">
            <a:spAutoFit/>
          </a:bodyPr>
          <a:lstStyle/>
          <a:p>
            <a:r>
              <a:rPr lang="de-DE" dirty="0">
                <a:solidFill>
                  <a:srgbClr val="00B050"/>
                </a:solidFill>
              </a:rPr>
              <a:t>Phasenänderung</a:t>
            </a:r>
          </a:p>
        </p:txBody>
      </p:sp>
      <p:sp>
        <p:nvSpPr>
          <p:cNvPr id="43" name="Textfeld 42">
            <a:extLst>
              <a:ext uri="{FF2B5EF4-FFF2-40B4-BE49-F238E27FC236}">
                <a16:creationId xmlns:a16="http://schemas.microsoft.com/office/drawing/2014/main" id="{10E7A4DF-0547-904A-E188-9D8C3950EF80}"/>
              </a:ext>
            </a:extLst>
          </p:cNvPr>
          <p:cNvSpPr txBox="1"/>
          <p:nvPr/>
        </p:nvSpPr>
        <p:spPr>
          <a:xfrm>
            <a:off x="3045058" y="5509854"/>
            <a:ext cx="3138570" cy="276999"/>
          </a:xfrm>
          <a:prstGeom prst="rect">
            <a:avLst/>
          </a:prstGeom>
          <a:noFill/>
        </p:spPr>
        <p:txBody>
          <a:bodyPr wrap="square" rtlCol="0">
            <a:spAutoFit/>
          </a:bodyPr>
          <a:lstStyle/>
          <a:p>
            <a:r>
              <a:rPr lang="de-DE" sz="1200" dirty="0"/>
              <a:t>eingetragene Zustände 1 und 0 nur beispielhaft</a:t>
            </a:r>
          </a:p>
        </p:txBody>
      </p:sp>
      <p:sp>
        <p:nvSpPr>
          <p:cNvPr id="7" name="Textfeld 6">
            <a:extLst>
              <a:ext uri="{FF2B5EF4-FFF2-40B4-BE49-F238E27FC236}">
                <a16:creationId xmlns:a16="http://schemas.microsoft.com/office/drawing/2014/main" id="{264359F8-5F3B-BC63-9598-8EFC178D5895}"/>
              </a:ext>
            </a:extLst>
          </p:cNvPr>
          <p:cNvSpPr txBox="1"/>
          <p:nvPr/>
        </p:nvSpPr>
        <p:spPr>
          <a:xfrm>
            <a:off x="5861757" y="1611790"/>
            <a:ext cx="4367354" cy="369332"/>
          </a:xfrm>
          <a:prstGeom prst="rect">
            <a:avLst/>
          </a:prstGeom>
          <a:noFill/>
        </p:spPr>
        <p:txBody>
          <a:bodyPr wrap="square" rtlCol="0">
            <a:spAutoFit/>
          </a:bodyPr>
          <a:lstStyle/>
          <a:p>
            <a:r>
              <a:rPr lang="de-DE" dirty="0">
                <a:solidFill>
                  <a:srgbClr val="000000"/>
                </a:solidFill>
                <a:sym typeface="Wingdings" panose="05000000000000000000" pitchFamily="2" charset="2"/>
              </a:rPr>
              <a:t>PSK (Phase Shift </a:t>
            </a:r>
            <a:r>
              <a:rPr lang="de-DE" dirty="0" err="1">
                <a:solidFill>
                  <a:srgbClr val="000000"/>
                </a:solidFill>
                <a:sym typeface="Wingdings" panose="05000000000000000000" pitchFamily="2" charset="2"/>
              </a:rPr>
              <a:t>Keying</a:t>
            </a:r>
            <a:r>
              <a:rPr lang="de-DE" dirty="0">
                <a:solidFill>
                  <a:srgbClr val="000000"/>
                </a:solidFill>
                <a:sym typeface="Wingdings" panose="05000000000000000000" pitchFamily="2" charset="2"/>
              </a:rPr>
              <a:t>, </a:t>
            </a:r>
            <a:r>
              <a:rPr lang="de-DE" dirty="0" err="1">
                <a:solidFill>
                  <a:srgbClr val="000000"/>
                </a:solidFill>
                <a:sym typeface="Wingdings" panose="05000000000000000000" pitchFamily="2" charset="2"/>
              </a:rPr>
              <a:t>Phasenumtastung</a:t>
            </a:r>
            <a:r>
              <a:rPr lang="de-DE" dirty="0">
                <a:solidFill>
                  <a:srgbClr val="000000"/>
                </a:solidFill>
                <a:sym typeface="Wingdings" panose="05000000000000000000" pitchFamily="2" charset="2"/>
              </a:rPr>
              <a:t>):</a:t>
            </a:r>
            <a:endParaRPr lang="de-DE" dirty="0"/>
          </a:p>
        </p:txBody>
      </p:sp>
      <p:sp>
        <p:nvSpPr>
          <p:cNvPr id="9" name="Textfeld 8">
            <a:extLst>
              <a:ext uri="{FF2B5EF4-FFF2-40B4-BE49-F238E27FC236}">
                <a16:creationId xmlns:a16="http://schemas.microsoft.com/office/drawing/2014/main" id="{97EDAAF6-BDB2-EF76-9FD7-D36EFC30B81F}"/>
              </a:ext>
            </a:extLst>
          </p:cNvPr>
          <p:cNvSpPr txBox="1"/>
          <p:nvPr/>
        </p:nvSpPr>
        <p:spPr>
          <a:xfrm>
            <a:off x="5859272" y="3753382"/>
            <a:ext cx="4902535" cy="369332"/>
          </a:xfrm>
          <a:prstGeom prst="rect">
            <a:avLst/>
          </a:prstGeom>
          <a:noFill/>
        </p:spPr>
        <p:txBody>
          <a:bodyPr wrap="square" rtlCol="0">
            <a:spAutoFit/>
          </a:bodyPr>
          <a:lstStyle/>
          <a:p>
            <a:r>
              <a:rPr lang="de-DE" dirty="0">
                <a:solidFill>
                  <a:srgbClr val="000000"/>
                </a:solidFill>
                <a:sym typeface="Wingdings" panose="05000000000000000000" pitchFamily="2" charset="2"/>
              </a:rPr>
              <a:t>FSK (</a:t>
            </a:r>
            <a:r>
              <a:rPr lang="de-DE" dirty="0" err="1">
                <a:solidFill>
                  <a:srgbClr val="000000"/>
                </a:solidFill>
                <a:sym typeface="Wingdings" panose="05000000000000000000" pitchFamily="2" charset="2"/>
              </a:rPr>
              <a:t>Frequency</a:t>
            </a:r>
            <a:r>
              <a:rPr lang="de-DE" dirty="0">
                <a:solidFill>
                  <a:srgbClr val="000000"/>
                </a:solidFill>
                <a:sym typeface="Wingdings" panose="05000000000000000000" pitchFamily="2" charset="2"/>
              </a:rPr>
              <a:t> Shift </a:t>
            </a:r>
            <a:r>
              <a:rPr lang="de-DE" dirty="0" err="1">
                <a:solidFill>
                  <a:srgbClr val="000000"/>
                </a:solidFill>
                <a:sym typeface="Wingdings" panose="05000000000000000000" pitchFamily="2" charset="2"/>
              </a:rPr>
              <a:t>Keying</a:t>
            </a:r>
            <a:r>
              <a:rPr lang="de-DE" dirty="0">
                <a:solidFill>
                  <a:srgbClr val="000000"/>
                </a:solidFill>
                <a:sym typeface="Wingdings" panose="05000000000000000000" pitchFamily="2" charset="2"/>
              </a:rPr>
              <a:t>, </a:t>
            </a:r>
            <a:r>
              <a:rPr lang="de-DE" dirty="0" err="1">
                <a:solidFill>
                  <a:srgbClr val="000000"/>
                </a:solidFill>
                <a:sym typeface="Wingdings" panose="05000000000000000000" pitchFamily="2" charset="2"/>
              </a:rPr>
              <a:t>Frequenzumtastung</a:t>
            </a:r>
            <a:r>
              <a:rPr lang="de-DE" dirty="0">
                <a:solidFill>
                  <a:srgbClr val="000000"/>
                </a:solidFill>
                <a:sym typeface="Wingdings" panose="05000000000000000000" pitchFamily="2" charset="2"/>
              </a:rPr>
              <a:t>):</a:t>
            </a:r>
            <a:endParaRPr lang="de-DE" dirty="0"/>
          </a:p>
        </p:txBody>
      </p:sp>
    </p:spTree>
    <p:extLst>
      <p:ext uri="{BB962C8B-B14F-4D97-AF65-F5344CB8AC3E}">
        <p14:creationId xmlns:p14="http://schemas.microsoft.com/office/powerpoint/2010/main" val="38259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23" grpId="0"/>
      <p:bldP spid="24" grpId="0"/>
      <p:bldP spid="28" grpId="0"/>
      <p:bldP spid="29" grpId="0"/>
      <p:bldP spid="37" grpId="0"/>
      <p:bldP spid="38" grpId="0"/>
      <p:bldP spid="39" grpId="0"/>
      <p:bldP spid="40" grpId="0"/>
      <p:bldP spid="41" grpId="0" animBg="1"/>
      <p:bldP spid="42" grpId="0"/>
      <p:bldP spid="43" grpId="0"/>
      <p:bldP spid="7" grpId="0"/>
      <p:bldP spid="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Übertragungsverfahren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Statt bei ASK nur zwei Amplitudenzustände könnte man auch mehrere</a:t>
            </a:r>
            <a:br>
              <a:rPr lang="de-DE" dirty="0">
                <a:solidFill>
                  <a:srgbClr val="000000"/>
                </a:solidFill>
              </a:rPr>
            </a:br>
            <a:r>
              <a:rPr lang="de-DE" dirty="0">
                <a:solidFill>
                  <a:srgbClr val="000000"/>
                </a:solidFill>
              </a:rPr>
              <a:t>Amplitudenstufungen nutzen. Bei zwei Stufen steht jede Stufe für 1 Bit.</a:t>
            </a:r>
          </a:p>
          <a:p>
            <a:pPr marL="0" indent="0">
              <a:buNone/>
              <a:defRPr/>
            </a:pPr>
            <a:endParaRPr lang="de-DE" dirty="0">
              <a:solidFill>
                <a:srgbClr val="000000"/>
              </a:solidFill>
            </a:endParaRPr>
          </a:p>
          <a:p>
            <a:pPr marL="0" indent="0">
              <a:buNone/>
              <a:defRPr/>
            </a:pPr>
            <a:r>
              <a:rPr lang="de-DE" dirty="0">
                <a:solidFill>
                  <a:srgbClr val="000000"/>
                </a:solidFill>
              </a:rPr>
              <a:t>Bei 4 Stufen, könnte jede Stufe/jeder Zustand (</a:t>
            </a:r>
            <a:r>
              <a:rPr lang="de-DE" dirty="0">
                <a:solidFill>
                  <a:srgbClr val="000000"/>
                </a:solidFill>
                <a:sym typeface="Wingdings" panose="05000000000000000000" pitchFamily="2" charset="2"/>
              </a:rPr>
              <a:t> =</a:t>
            </a:r>
            <a:r>
              <a:rPr lang="de-DE" dirty="0">
                <a:solidFill>
                  <a:srgbClr val="000000"/>
                </a:solidFill>
              </a:rPr>
              <a:t>Symbol) die Information von 2 Bit tragen:</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sz="1400" dirty="0">
              <a:solidFill>
                <a:srgbClr val="000000"/>
              </a:solidFill>
            </a:endParaRPr>
          </a:p>
          <a:p>
            <a:pPr marL="0" indent="0">
              <a:buNone/>
              <a:defRPr/>
            </a:pPr>
            <a:r>
              <a:rPr lang="de-DE" dirty="0">
                <a:solidFill>
                  <a:srgbClr val="000000"/>
                </a:solidFill>
              </a:rPr>
              <a:t>Man könnte aber auch vier unterschiedliche Phasenstufen nutzen (QPSK, </a:t>
            </a:r>
            <a:r>
              <a:rPr lang="de-DE" b="1" dirty="0" err="1">
                <a:solidFill>
                  <a:srgbClr val="000000"/>
                </a:solidFill>
              </a:rPr>
              <a:t>Q</a:t>
            </a:r>
            <a:r>
              <a:rPr lang="de-DE" dirty="0" err="1">
                <a:solidFill>
                  <a:srgbClr val="000000"/>
                </a:solidFill>
              </a:rPr>
              <a:t>uadrature</a:t>
            </a:r>
            <a:r>
              <a:rPr lang="de-DE" dirty="0">
                <a:solidFill>
                  <a:srgbClr val="000000"/>
                </a:solidFill>
              </a:rPr>
              <a:t>-</a:t>
            </a:r>
            <a:r>
              <a:rPr lang="de-DE" b="1" dirty="0">
                <a:solidFill>
                  <a:srgbClr val="000000"/>
                </a:solidFill>
              </a:rPr>
              <a:t>P</a:t>
            </a:r>
            <a:r>
              <a:rPr lang="de-DE" dirty="0">
                <a:solidFill>
                  <a:srgbClr val="000000"/>
                </a:solidFill>
              </a:rPr>
              <a:t>hase-</a:t>
            </a:r>
            <a:r>
              <a:rPr lang="de-DE" b="1" dirty="0">
                <a:solidFill>
                  <a:srgbClr val="000000"/>
                </a:solidFill>
              </a:rPr>
              <a:t>S</a:t>
            </a:r>
            <a:r>
              <a:rPr lang="de-DE" dirty="0">
                <a:solidFill>
                  <a:srgbClr val="000000"/>
                </a:solidFill>
              </a:rPr>
              <a:t>hift-</a:t>
            </a:r>
            <a:r>
              <a:rPr lang="de-DE" b="1" dirty="0" err="1">
                <a:solidFill>
                  <a:srgbClr val="000000"/>
                </a:solidFill>
              </a:rPr>
              <a:t>K</a:t>
            </a:r>
            <a:r>
              <a:rPr lang="de-DE" dirty="0" err="1">
                <a:solidFill>
                  <a:srgbClr val="000000"/>
                </a:solidFill>
              </a:rPr>
              <a:t>eying</a:t>
            </a:r>
            <a:r>
              <a:rPr lang="de-DE" dirty="0">
                <a:solidFill>
                  <a:srgbClr val="000000"/>
                </a:solidFill>
              </a:rPr>
              <a:t>):</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p:txBody>
      </p:sp>
      <p:pic>
        <p:nvPicPr>
          <p:cNvPr id="9" name="Grafik 8">
            <a:extLst>
              <a:ext uri="{FF2B5EF4-FFF2-40B4-BE49-F238E27FC236}">
                <a16:creationId xmlns:a16="http://schemas.microsoft.com/office/drawing/2014/main" id="{9FBE6A19-5045-109A-987D-57D86DD5B2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8319" y="1299730"/>
            <a:ext cx="2293008" cy="836505"/>
          </a:xfrm>
          <a:prstGeom prst="rect">
            <a:avLst/>
          </a:prstGeom>
        </p:spPr>
      </p:pic>
      <p:sp>
        <p:nvSpPr>
          <p:cNvPr id="16" name="Textfeld 15">
            <a:extLst>
              <a:ext uri="{FF2B5EF4-FFF2-40B4-BE49-F238E27FC236}">
                <a16:creationId xmlns:a16="http://schemas.microsoft.com/office/drawing/2014/main" id="{EEC40844-0194-A991-27ED-0FDCABC29A7B}"/>
              </a:ext>
            </a:extLst>
          </p:cNvPr>
          <p:cNvSpPr txBox="1"/>
          <p:nvPr/>
        </p:nvSpPr>
        <p:spPr>
          <a:xfrm>
            <a:off x="8816328" y="1828323"/>
            <a:ext cx="1149674" cy="246221"/>
          </a:xfrm>
          <a:prstGeom prst="rect">
            <a:avLst/>
          </a:prstGeom>
          <a:noFill/>
        </p:spPr>
        <p:txBody>
          <a:bodyPr wrap="none" rtlCol="0">
            <a:spAutoFit/>
          </a:bodyPr>
          <a:lstStyle/>
          <a:p>
            <a:r>
              <a:rPr lang="de-DE" sz="1000" dirty="0"/>
              <a:t>Bildquelle: BNetzA</a:t>
            </a:r>
          </a:p>
        </p:txBody>
      </p:sp>
      <p:grpSp>
        <p:nvGrpSpPr>
          <p:cNvPr id="1085" name="Gruppieren 1084">
            <a:extLst>
              <a:ext uri="{FF2B5EF4-FFF2-40B4-BE49-F238E27FC236}">
                <a16:creationId xmlns:a16="http://schemas.microsoft.com/office/drawing/2014/main" id="{2EF995B9-C0D8-F13D-DDD9-86EA9281F3AF}"/>
              </a:ext>
            </a:extLst>
          </p:cNvPr>
          <p:cNvGrpSpPr/>
          <p:nvPr/>
        </p:nvGrpSpPr>
        <p:grpSpPr>
          <a:xfrm>
            <a:off x="933689" y="2607626"/>
            <a:ext cx="4139119" cy="1227396"/>
            <a:chOff x="933689" y="2607624"/>
            <a:chExt cx="4921204" cy="2156599"/>
          </a:xfrm>
        </p:grpSpPr>
        <p:sp>
          <p:nvSpPr>
            <p:cNvPr id="1072" name="Rechteck 1071">
              <a:extLst>
                <a:ext uri="{FF2B5EF4-FFF2-40B4-BE49-F238E27FC236}">
                  <a16:creationId xmlns:a16="http://schemas.microsoft.com/office/drawing/2014/main" id="{6A3D90FB-0178-57CF-2F78-46104B08738E}"/>
                </a:ext>
              </a:extLst>
            </p:cNvPr>
            <p:cNvSpPr/>
            <p:nvPr/>
          </p:nvSpPr>
          <p:spPr>
            <a:xfrm>
              <a:off x="933689" y="2825082"/>
              <a:ext cx="900000" cy="144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3" name="Rechteck 1072">
              <a:extLst>
                <a:ext uri="{FF2B5EF4-FFF2-40B4-BE49-F238E27FC236}">
                  <a16:creationId xmlns:a16="http://schemas.microsoft.com/office/drawing/2014/main" id="{FA87C79D-861C-596D-00E1-CBB5AB0F1861}"/>
                </a:ext>
              </a:extLst>
            </p:cNvPr>
            <p:cNvSpPr/>
            <p:nvPr/>
          </p:nvSpPr>
          <p:spPr>
            <a:xfrm>
              <a:off x="2731629" y="3005082"/>
              <a:ext cx="900000" cy="108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4" name="Rechteck 1073">
              <a:extLst>
                <a:ext uri="{FF2B5EF4-FFF2-40B4-BE49-F238E27FC236}">
                  <a16:creationId xmlns:a16="http://schemas.microsoft.com/office/drawing/2014/main" id="{D14015E1-0E9B-3F11-5E95-0C28FB7D25E1}"/>
                </a:ext>
              </a:extLst>
            </p:cNvPr>
            <p:cNvSpPr/>
            <p:nvPr/>
          </p:nvSpPr>
          <p:spPr>
            <a:xfrm>
              <a:off x="4529569" y="3185082"/>
              <a:ext cx="900000" cy="72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5" name="Rechteck 1074">
              <a:extLst>
                <a:ext uri="{FF2B5EF4-FFF2-40B4-BE49-F238E27FC236}">
                  <a16:creationId xmlns:a16="http://schemas.microsoft.com/office/drawing/2014/main" id="{5EE723B7-E11B-3D94-0384-A33B094465B6}"/>
                </a:ext>
              </a:extLst>
            </p:cNvPr>
            <p:cNvSpPr/>
            <p:nvPr/>
          </p:nvSpPr>
          <p:spPr>
            <a:xfrm>
              <a:off x="1832659" y="3365082"/>
              <a:ext cx="900000" cy="36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6" name="Rechteck 1075">
              <a:extLst>
                <a:ext uri="{FF2B5EF4-FFF2-40B4-BE49-F238E27FC236}">
                  <a16:creationId xmlns:a16="http://schemas.microsoft.com/office/drawing/2014/main" id="{76653E42-9F6A-B719-3BED-D1CFB1477685}"/>
                </a:ext>
              </a:extLst>
            </p:cNvPr>
            <p:cNvSpPr/>
            <p:nvPr/>
          </p:nvSpPr>
          <p:spPr>
            <a:xfrm>
              <a:off x="3630599" y="2825082"/>
              <a:ext cx="900000" cy="144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7" name="Textfeld 1076">
              <a:extLst>
                <a:ext uri="{FF2B5EF4-FFF2-40B4-BE49-F238E27FC236}">
                  <a16:creationId xmlns:a16="http://schemas.microsoft.com/office/drawing/2014/main" id="{1CF39A37-6A56-EDAC-B38E-ADFDE46411BD}"/>
                </a:ext>
              </a:extLst>
            </p:cNvPr>
            <p:cNvSpPr txBox="1"/>
            <p:nvPr/>
          </p:nvSpPr>
          <p:spPr>
            <a:xfrm>
              <a:off x="1120195" y="4259719"/>
              <a:ext cx="526987" cy="504504"/>
            </a:xfrm>
            <a:prstGeom prst="rect">
              <a:avLst/>
            </a:prstGeom>
            <a:noFill/>
          </p:spPr>
          <p:txBody>
            <a:bodyPr wrap="square" rtlCol="0">
              <a:spAutoFit/>
            </a:bodyPr>
            <a:lstStyle/>
            <a:p>
              <a:pPr algn="ctr"/>
              <a:r>
                <a:rPr lang="de-DE" sz="1600" dirty="0">
                  <a:solidFill>
                    <a:srgbClr val="FF0000"/>
                  </a:solidFill>
                </a:rPr>
                <a:t>11</a:t>
              </a:r>
            </a:p>
          </p:txBody>
        </p:sp>
        <p:cxnSp>
          <p:nvCxnSpPr>
            <p:cNvPr id="1069" name="Gerade Verbindung mit Pfeil 1068">
              <a:extLst>
                <a:ext uri="{FF2B5EF4-FFF2-40B4-BE49-F238E27FC236}">
                  <a16:creationId xmlns:a16="http://schemas.microsoft.com/office/drawing/2014/main" id="{ED6F7CB6-07AB-20CF-830B-F34DFB9C06AD}"/>
                </a:ext>
              </a:extLst>
            </p:cNvPr>
            <p:cNvCxnSpPr>
              <a:cxnSpLocks/>
            </p:cNvCxnSpPr>
            <p:nvPr/>
          </p:nvCxnSpPr>
          <p:spPr>
            <a:xfrm flipV="1">
              <a:off x="938313" y="3545082"/>
              <a:ext cx="4916580" cy="219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Gerade Verbindung mit Pfeil 1069">
              <a:extLst>
                <a:ext uri="{FF2B5EF4-FFF2-40B4-BE49-F238E27FC236}">
                  <a16:creationId xmlns:a16="http://schemas.microsoft.com/office/drawing/2014/main" id="{3FF563DB-AE14-974F-746F-362FC99AFE12}"/>
                </a:ext>
              </a:extLst>
            </p:cNvPr>
            <p:cNvCxnSpPr>
              <a:cxnSpLocks/>
            </p:cNvCxnSpPr>
            <p:nvPr/>
          </p:nvCxnSpPr>
          <p:spPr>
            <a:xfrm flipV="1">
              <a:off x="944390" y="2607624"/>
              <a:ext cx="0" cy="1887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0" name="Textfeld 1079">
              <a:extLst>
                <a:ext uri="{FF2B5EF4-FFF2-40B4-BE49-F238E27FC236}">
                  <a16:creationId xmlns:a16="http://schemas.microsoft.com/office/drawing/2014/main" id="{0AA20661-8072-C455-3C2E-41AA7468AA62}"/>
                </a:ext>
              </a:extLst>
            </p:cNvPr>
            <p:cNvSpPr txBox="1"/>
            <p:nvPr/>
          </p:nvSpPr>
          <p:spPr>
            <a:xfrm>
              <a:off x="2019165" y="4259717"/>
              <a:ext cx="526987" cy="504504"/>
            </a:xfrm>
            <a:prstGeom prst="rect">
              <a:avLst/>
            </a:prstGeom>
            <a:noFill/>
          </p:spPr>
          <p:txBody>
            <a:bodyPr wrap="square" rtlCol="0">
              <a:spAutoFit/>
            </a:bodyPr>
            <a:lstStyle/>
            <a:p>
              <a:pPr algn="ctr"/>
              <a:r>
                <a:rPr lang="de-DE" sz="1600" dirty="0">
                  <a:solidFill>
                    <a:srgbClr val="FF0000"/>
                  </a:solidFill>
                </a:rPr>
                <a:t>00</a:t>
              </a:r>
            </a:p>
          </p:txBody>
        </p:sp>
        <p:sp>
          <p:nvSpPr>
            <p:cNvPr id="1081" name="Textfeld 1080">
              <a:extLst>
                <a:ext uri="{FF2B5EF4-FFF2-40B4-BE49-F238E27FC236}">
                  <a16:creationId xmlns:a16="http://schemas.microsoft.com/office/drawing/2014/main" id="{F8D09493-0533-27A4-BC1E-6DA882370D9E}"/>
                </a:ext>
              </a:extLst>
            </p:cNvPr>
            <p:cNvSpPr txBox="1"/>
            <p:nvPr/>
          </p:nvSpPr>
          <p:spPr>
            <a:xfrm>
              <a:off x="2918135" y="4259717"/>
              <a:ext cx="526987" cy="504504"/>
            </a:xfrm>
            <a:prstGeom prst="rect">
              <a:avLst/>
            </a:prstGeom>
            <a:noFill/>
          </p:spPr>
          <p:txBody>
            <a:bodyPr wrap="square" rtlCol="0">
              <a:spAutoFit/>
            </a:bodyPr>
            <a:lstStyle/>
            <a:p>
              <a:pPr algn="ctr"/>
              <a:r>
                <a:rPr lang="de-DE" sz="1600" dirty="0">
                  <a:solidFill>
                    <a:srgbClr val="FF0000"/>
                  </a:solidFill>
                </a:rPr>
                <a:t>10</a:t>
              </a:r>
            </a:p>
          </p:txBody>
        </p:sp>
        <p:sp>
          <p:nvSpPr>
            <p:cNvPr id="1082" name="Textfeld 1081">
              <a:extLst>
                <a:ext uri="{FF2B5EF4-FFF2-40B4-BE49-F238E27FC236}">
                  <a16:creationId xmlns:a16="http://schemas.microsoft.com/office/drawing/2014/main" id="{891C0327-6AF0-9444-47A5-65EF036C6EEC}"/>
                </a:ext>
              </a:extLst>
            </p:cNvPr>
            <p:cNvSpPr txBox="1"/>
            <p:nvPr/>
          </p:nvSpPr>
          <p:spPr>
            <a:xfrm>
              <a:off x="3817104" y="4259717"/>
              <a:ext cx="526987" cy="504504"/>
            </a:xfrm>
            <a:prstGeom prst="rect">
              <a:avLst/>
            </a:prstGeom>
            <a:noFill/>
          </p:spPr>
          <p:txBody>
            <a:bodyPr wrap="square" rtlCol="0">
              <a:spAutoFit/>
            </a:bodyPr>
            <a:lstStyle/>
            <a:p>
              <a:pPr algn="ctr"/>
              <a:r>
                <a:rPr lang="de-DE" sz="1600" dirty="0">
                  <a:solidFill>
                    <a:srgbClr val="FF0000"/>
                  </a:solidFill>
                </a:rPr>
                <a:t>11</a:t>
              </a:r>
            </a:p>
          </p:txBody>
        </p:sp>
        <p:sp>
          <p:nvSpPr>
            <p:cNvPr id="1083" name="Textfeld 1082">
              <a:extLst>
                <a:ext uri="{FF2B5EF4-FFF2-40B4-BE49-F238E27FC236}">
                  <a16:creationId xmlns:a16="http://schemas.microsoft.com/office/drawing/2014/main" id="{98B50DBE-F8AA-06E7-12D4-99273A477CFC}"/>
                </a:ext>
              </a:extLst>
            </p:cNvPr>
            <p:cNvSpPr txBox="1"/>
            <p:nvPr/>
          </p:nvSpPr>
          <p:spPr>
            <a:xfrm>
              <a:off x="4716074" y="4259717"/>
              <a:ext cx="526987" cy="504504"/>
            </a:xfrm>
            <a:prstGeom prst="rect">
              <a:avLst/>
            </a:prstGeom>
            <a:noFill/>
          </p:spPr>
          <p:txBody>
            <a:bodyPr wrap="square" rtlCol="0">
              <a:spAutoFit/>
            </a:bodyPr>
            <a:lstStyle/>
            <a:p>
              <a:pPr algn="ctr"/>
              <a:r>
                <a:rPr lang="de-DE" sz="1600" dirty="0">
                  <a:solidFill>
                    <a:srgbClr val="FF0000"/>
                  </a:solidFill>
                </a:rPr>
                <a:t>01</a:t>
              </a:r>
            </a:p>
          </p:txBody>
        </p:sp>
      </p:grpSp>
      <p:sp>
        <p:nvSpPr>
          <p:cNvPr id="1084" name="Textfeld 1083">
            <a:extLst>
              <a:ext uri="{FF2B5EF4-FFF2-40B4-BE49-F238E27FC236}">
                <a16:creationId xmlns:a16="http://schemas.microsoft.com/office/drawing/2014/main" id="{21B9FF58-3C9F-6329-47DE-132F9C027EFA}"/>
              </a:ext>
            </a:extLst>
          </p:cNvPr>
          <p:cNvSpPr txBox="1"/>
          <p:nvPr/>
        </p:nvSpPr>
        <p:spPr>
          <a:xfrm>
            <a:off x="5332871" y="2928285"/>
            <a:ext cx="2538546" cy="646331"/>
          </a:xfrm>
          <a:prstGeom prst="rect">
            <a:avLst/>
          </a:prstGeom>
          <a:noFill/>
        </p:spPr>
        <p:txBody>
          <a:bodyPr wrap="square" rtlCol="0">
            <a:spAutoFit/>
          </a:bodyPr>
          <a:lstStyle/>
          <a:p>
            <a:r>
              <a:rPr lang="de-DE" dirty="0"/>
              <a:t>hier werden nun 2 Bit</a:t>
            </a:r>
          </a:p>
          <a:p>
            <a:r>
              <a:rPr lang="de-DE" dirty="0"/>
              <a:t>pro Symbol übertragen</a:t>
            </a:r>
          </a:p>
        </p:txBody>
      </p:sp>
      <p:grpSp>
        <p:nvGrpSpPr>
          <p:cNvPr id="1102" name="Gruppieren 1101">
            <a:extLst>
              <a:ext uri="{FF2B5EF4-FFF2-40B4-BE49-F238E27FC236}">
                <a16:creationId xmlns:a16="http://schemas.microsoft.com/office/drawing/2014/main" id="{9784E731-C069-F032-E600-DB64656BAC63}"/>
              </a:ext>
            </a:extLst>
          </p:cNvPr>
          <p:cNvGrpSpPr/>
          <p:nvPr/>
        </p:nvGrpSpPr>
        <p:grpSpPr>
          <a:xfrm>
            <a:off x="933689" y="4355014"/>
            <a:ext cx="4139119" cy="1227395"/>
            <a:chOff x="933689" y="4355014"/>
            <a:chExt cx="4139119" cy="1227395"/>
          </a:xfrm>
        </p:grpSpPr>
        <p:sp>
          <p:nvSpPr>
            <p:cNvPr id="1087" name="Rechteck 1086">
              <a:extLst>
                <a:ext uri="{FF2B5EF4-FFF2-40B4-BE49-F238E27FC236}">
                  <a16:creationId xmlns:a16="http://schemas.microsoft.com/office/drawing/2014/main" id="{4C9A7F02-CCBD-E7A2-6E54-0F1F642EA38A}"/>
                </a:ext>
              </a:extLst>
            </p:cNvPr>
            <p:cNvSpPr/>
            <p:nvPr/>
          </p:nvSpPr>
          <p:spPr>
            <a:xfrm>
              <a:off x="933689" y="4478776"/>
              <a:ext cx="756971" cy="81955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8" name="Rechteck 1087">
              <a:extLst>
                <a:ext uri="{FF2B5EF4-FFF2-40B4-BE49-F238E27FC236}">
                  <a16:creationId xmlns:a16="http://schemas.microsoft.com/office/drawing/2014/main" id="{97ABAF16-BE52-9EC1-7B10-66BB4258C103}"/>
                </a:ext>
              </a:extLst>
            </p:cNvPr>
            <p:cNvSpPr/>
            <p:nvPr/>
          </p:nvSpPr>
          <p:spPr>
            <a:xfrm>
              <a:off x="2445899" y="4477162"/>
              <a:ext cx="756971" cy="81489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9" name="Rechteck 1088">
              <a:extLst>
                <a:ext uri="{FF2B5EF4-FFF2-40B4-BE49-F238E27FC236}">
                  <a16:creationId xmlns:a16="http://schemas.microsoft.com/office/drawing/2014/main" id="{955A1EB6-7999-F3D0-842F-B01CE8421BE6}"/>
                </a:ext>
              </a:extLst>
            </p:cNvPr>
            <p:cNvSpPr/>
            <p:nvPr/>
          </p:nvSpPr>
          <p:spPr>
            <a:xfrm>
              <a:off x="3958106" y="4478774"/>
              <a:ext cx="756971" cy="81650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0" name="Rechteck 1089">
              <a:extLst>
                <a:ext uri="{FF2B5EF4-FFF2-40B4-BE49-F238E27FC236}">
                  <a16:creationId xmlns:a16="http://schemas.microsoft.com/office/drawing/2014/main" id="{6A77AC3E-8A1B-27D8-F1C3-40A1F09ADD9F}"/>
                </a:ext>
              </a:extLst>
            </p:cNvPr>
            <p:cNvSpPr/>
            <p:nvPr/>
          </p:nvSpPr>
          <p:spPr>
            <a:xfrm>
              <a:off x="1689794" y="4478775"/>
              <a:ext cx="756971" cy="81489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1" name="Rechteck 1090">
              <a:extLst>
                <a:ext uri="{FF2B5EF4-FFF2-40B4-BE49-F238E27FC236}">
                  <a16:creationId xmlns:a16="http://schemas.microsoft.com/office/drawing/2014/main" id="{99416050-062B-80F5-3257-0885470456F4}"/>
                </a:ext>
              </a:extLst>
            </p:cNvPr>
            <p:cNvSpPr/>
            <p:nvPr/>
          </p:nvSpPr>
          <p:spPr>
            <a:xfrm>
              <a:off x="3202002" y="4478776"/>
              <a:ext cx="756971" cy="81955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2" name="Textfeld 1091">
              <a:extLst>
                <a:ext uri="{FF2B5EF4-FFF2-40B4-BE49-F238E27FC236}">
                  <a16:creationId xmlns:a16="http://schemas.microsoft.com/office/drawing/2014/main" id="{80BDA223-2298-F6BF-0C98-68033B781AAC}"/>
                </a:ext>
              </a:extLst>
            </p:cNvPr>
            <p:cNvSpPr txBox="1"/>
            <p:nvPr/>
          </p:nvSpPr>
          <p:spPr>
            <a:xfrm>
              <a:off x="1090555" y="5295278"/>
              <a:ext cx="443237" cy="287131"/>
            </a:xfrm>
            <a:prstGeom prst="rect">
              <a:avLst/>
            </a:prstGeom>
            <a:noFill/>
          </p:spPr>
          <p:txBody>
            <a:bodyPr wrap="square" rtlCol="0">
              <a:spAutoFit/>
            </a:bodyPr>
            <a:lstStyle/>
            <a:p>
              <a:pPr algn="ctr"/>
              <a:r>
                <a:rPr lang="de-DE" sz="1600" dirty="0">
                  <a:solidFill>
                    <a:srgbClr val="FF0000"/>
                  </a:solidFill>
                </a:rPr>
                <a:t>11</a:t>
              </a:r>
            </a:p>
          </p:txBody>
        </p:sp>
        <p:cxnSp>
          <p:nvCxnSpPr>
            <p:cNvPr id="1093" name="Gerade Verbindung mit Pfeil 1092">
              <a:extLst>
                <a:ext uri="{FF2B5EF4-FFF2-40B4-BE49-F238E27FC236}">
                  <a16:creationId xmlns:a16="http://schemas.microsoft.com/office/drawing/2014/main" id="{F4E49666-4FFD-E7E2-07A4-C6EA66540B65}"/>
                </a:ext>
              </a:extLst>
            </p:cNvPr>
            <p:cNvCxnSpPr>
              <a:cxnSpLocks/>
            </p:cNvCxnSpPr>
            <p:nvPr/>
          </p:nvCxnSpPr>
          <p:spPr>
            <a:xfrm flipV="1">
              <a:off x="937578" y="4888553"/>
              <a:ext cx="4135230" cy="124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4" name="Gerade Verbindung mit Pfeil 1093">
              <a:extLst>
                <a:ext uri="{FF2B5EF4-FFF2-40B4-BE49-F238E27FC236}">
                  <a16:creationId xmlns:a16="http://schemas.microsoft.com/office/drawing/2014/main" id="{50A4453D-FCB3-E55F-F5F1-1E188E5B838D}"/>
                </a:ext>
              </a:extLst>
            </p:cNvPr>
            <p:cNvCxnSpPr>
              <a:cxnSpLocks/>
            </p:cNvCxnSpPr>
            <p:nvPr/>
          </p:nvCxnSpPr>
          <p:spPr>
            <a:xfrm flipV="1">
              <a:off x="942689" y="4355014"/>
              <a:ext cx="0" cy="10739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5" name="Textfeld 1094">
              <a:extLst>
                <a:ext uri="{FF2B5EF4-FFF2-40B4-BE49-F238E27FC236}">
                  <a16:creationId xmlns:a16="http://schemas.microsoft.com/office/drawing/2014/main" id="{A764BEBF-1145-BA55-BB06-B65AC304BC97}"/>
                </a:ext>
              </a:extLst>
            </p:cNvPr>
            <p:cNvSpPr txBox="1"/>
            <p:nvPr/>
          </p:nvSpPr>
          <p:spPr>
            <a:xfrm>
              <a:off x="1846661" y="5295278"/>
              <a:ext cx="443237" cy="287131"/>
            </a:xfrm>
            <a:prstGeom prst="rect">
              <a:avLst/>
            </a:prstGeom>
            <a:noFill/>
          </p:spPr>
          <p:txBody>
            <a:bodyPr wrap="square" rtlCol="0">
              <a:spAutoFit/>
            </a:bodyPr>
            <a:lstStyle/>
            <a:p>
              <a:pPr algn="ctr"/>
              <a:r>
                <a:rPr lang="de-DE" sz="1600" dirty="0">
                  <a:solidFill>
                    <a:srgbClr val="FF0000"/>
                  </a:solidFill>
                </a:rPr>
                <a:t>00</a:t>
              </a:r>
            </a:p>
          </p:txBody>
        </p:sp>
        <p:sp>
          <p:nvSpPr>
            <p:cNvPr id="1096" name="Textfeld 1095">
              <a:extLst>
                <a:ext uri="{FF2B5EF4-FFF2-40B4-BE49-F238E27FC236}">
                  <a16:creationId xmlns:a16="http://schemas.microsoft.com/office/drawing/2014/main" id="{9F8EB67E-A89E-AC5D-FBC7-C74595237F98}"/>
                </a:ext>
              </a:extLst>
            </p:cNvPr>
            <p:cNvSpPr txBox="1"/>
            <p:nvPr/>
          </p:nvSpPr>
          <p:spPr>
            <a:xfrm>
              <a:off x="2602763" y="5295278"/>
              <a:ext cx="443237" cy="287131"/>
            </a:xfrm>
            <a:prstGeom prst="rect">
              <a:avLst/>
            </a:prstGeom>
            <a:noFill/>
          </p:spPr>
          <p:txBody>
            <a:bodyPr wrap="square" rtlCol="0">
              <a:spAutoFit/>
            </a:bodyPr>
            <a:lstStyle/>
            <a:p>
              <a:pPr algn="ctr"/>
              <a:r>
                <a:rPr lang="de-DE" sz="1600" dirty="0">
                  <a:solidFill>
                    <a:srgbClr val="FF0000"/>
                  </a:solidFill>
                </a:rPr>
                <a:t>10</a:t>
              </a:r>
            </a:p>
          </p:txBody>
        </p:sp>
        <p:sp>
          <p:nvSpPr>
            <p:cNvPr id="1097" name="Textfeld 1096">
              <a:extLst>
                <a:ext uri="{FF2B5EF4-FFF2-40B4-BE49-F238E27FC236}">
                  <a16:creationId xmlns:a16="http://schemas.microsoft.com/office/drawing/2014/main" id="{102EB890-60FE-1ED5-866B-7E74A740DC11}"/>
                </a:ext>
              </a:extLst>
            </p:cNvPr>
            <p:cNvSpPr txBox="1"/>
            <p:nvPr/>
          </p:nvSpPr>
          <p:spPr>
            <a:xfrm>
              <a:off x="3358865" y="5295277"/>
              <a:ext cx="443237" cy="287131"/>
            </a:xfrm>
            <a:prstGeom prst="rect">
              <a:avLst/>
            </a:prstGeom>
            <a:noFill/>
          </p:spPr>
          <p:txBody>
            <a:bodyPr wrap="square" rtlCol="0">
              <a:spAutoFit/>
            </a:bodyPr>
            <a:lstStyle/>
            <a:p>
              <a:pPr algn="ctr"/>
              <a:r>
                <a:rPr lang="de-DE" sz="1600" dirty="0">
                  <a:solidFill>
                    <a:srgbClr val="FF0000"/>
                  </a:solidFill>
                </a:rPr>
                <a:t>11</a:t>
              </a:r>
            </a:p>
          </p:txBody>
        </p:sp>
        <p:sp>
          <p:nvSpPr>
            <p:cNvPr id="1098" name="Textfeld 1097">
              <a:extLst>
                <a:ext uri="{FF2B5EF4-FFF2-40B4-BE49-F238E27FC236}">
                  <a16:creationId xmlns:a16="http://schemas.microsoft.com/office/drawing/2014/main" id="{5744B979-D860-54F2-CF7E-FB77C5A55058}"/>
                </a:ext>
              </a:extLst>
            </p:cNvPr>
            <p:cNvSpPr txBox="1"/>
            <p:nvPr/>
          </p:nvSpPr>
          <p:spPr>
            <a:xfrm>
              <a:off x="4114973" y="5295278"/>
              <a:ext cx="443237" cy="287131"/>
            </a:xfrm>
            <a:prstGeom prst="rect">
              <a:avLst/>
            </a:prstGeom>
            <a:noFill/>
          </p:spPr>
          <p:txBody>
            <a:bodyPr wrap="square" rtlCol="0">
              <a:spAutoFit/>
            </a:bodyPr>
            <a:lstStyle/>
            <a:p>
              <a:pPr algn="ctr"/>
              <a:r>
                <a:rPr lang="de-DE" sz="1600" dirty="0">
                  <a:solidFill>
                    <a:srgbClr val="FF0000"/>
                  </a:solidFill>
                </a:rPr>
                <a:t>01</a:t>
              </a:r>
            </a:p>
          </p:txBody>
        </p:sp>
      </p:grpSp>
      <p:sp>
        <p:nvSpPr>
          <p:cNvPr id="1100" name="Textfeld 1099">
            <a:extLst>
              <a:ext uri="{FF2B5EF4-FFF2-40B4-BE49-F238E27FC236}">
                <a16:creationId xmlns:a16="http://schemas.microsoft.com/office/drawing/2014/main" id="{F4F97840-B5F2-68E0-4628-6EB5CCD5D47F}"/>
              </a:ext>
            </a:extLst>
          </p:cNvPr>
          <p:cNvSpPr txBox="1"/>
          <p:nvPr/>
        </p:nvSpPr>
        <p:spPr>
          <a:xfrm>
            <a:off x="5332870" y="4525408"/>
            <a:ext cx="2869835" cy="646331"/>
          </a:xfrm>
          <a:prstGeom prst="rect">
            <a:avLst/>
          </a:prstGeom>
          <a:noFill/>
        </p:spPr>
        <p:txBody>
          <a:bodyPr wrap="square" rtlCol="0">
            <a:spAutoFit/>
          </a:bodyPr>
          <a:lstStyle/>
          <a:p>
            <a:r>
              <a:rPr lang="de-DE" dirty="0"/>
              <a:t>auch hier werden nun 2 Bit</a:t>
            </a:r>
          </a:p>
          <a:p>
            <a:r>
              <a:rPr lang="de-DE" dirty="0"/>
              <a:t>pro Symbol übertragen</a:t>
            </a:r>
          </a:p>
        </p:txBody>
      </p:sp>
      <p:sp>
        <p:nvSpPr>
          <p:cNvPr id="1101" name="Textfeld 1100">
            <a:extLst>
              <a:ext uri="{FF2B5EF4-FFF2-40B4-BE49-F238E27FC236}">
                <a16:creationId xmlns:a16="http://schemas.microsoft.com/office/drawing/2014/main" id="{D4118D86-EC06-78C8-6553-07A251779316}"/>
              </a:ext>
            </a:extLst>
          </p:cNvPr>
          <p:cNvSpPr txBox="1"/>
          <p:nvPr/>
        </p:nvSpPr>
        <p:spPr>
          <a:xfrm>
            <a:off x="9049198" y="4428922"/>
            <a:ext cx="1355944" cy="1200329"/>
          </a:xfrm>
          <a:prstGeom prst="rect">
            <a:avLst/>
          </a:prstGeom>
          <a:solidFill>
            <a:schemeClr val="bg1"/>
          </a:solidFill>
        </p:spPr>
        <p:txBody>
          <a:bodyPr wrap="square" rtlCol="0">
            <a:spAutoFit/>
          </a:bodyPr>
          <a:lstStyle/>
          <a:p>
            <a:r>
              <a:rPr lang="de-DE" dirty="0">
                <a:solidFill>
                  <a:srgbClr val="FFC000"/>
                </a:solidFill>
              </a:rPr>
              <a:t>Phase 45°</a:t>
            </a:r>
          </a:p>
          <a:p>
            <a:r>
              <a:rPr lang="de-DE" dirty="0">
                <a:solidFill>
                  <a:srgbClr val="C00000"/>
                </a:solidFill>
              </a:rPr>
              <a:t>Phase 135°</a:t>
            </a:r>
          </a:p>
          <a:p>
            <a:r>
              <a:rPr lang="de-DE" dirty="0">
                <a:solidFill>
                  <a:srgbClr val="7030A0"/>
                </a:solidFill>
              </a:rPr>
              <a:t>Phase 225°</a:t>
            </a:r>
          </a:p>
          <a:p>
            <a:r>
              <a:rPr lang="de-DE" dirty="0">
                <a:solidFill>
                  <a:srgbClr val="00B0F0"/>
                </a:solidFill>
              </a:rPr>
              <a:t>Phase 315°</a:t>
            </a:r>
          </a:p>
        </p:txBody>
      </p:sp>
    </p:spTree>
    <p:extLst>
      <p:ext uri="{BB962C8B-B14F-4D97-AF65-F5344CB8AC3E}">
        <p14:creationId xmlns:p14="http://schemas.microsoft.com/office/powerpoint/2010/main" val="1390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84" grpId="0"/>
      <p:bldP spid="1100" grpId="0"/>
      <p:bldP spid="110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Übertragungsverfahren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4198463"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Wie lassen sich definierte Amplituden- und Phasenzustände realisieren: Lösung IQ-Modulator</a:t>
            </a:r>
          </a:p>
          <a:p>
            <a:pPr marL="0" indent="0">
              <a:buNone/>
              <a:defRPr/>
            </a:pPr>
            <a:r>
              <a:rPr lang="de-DE" dirty="0">
                <a:solidFill>
                  <a:srgbClr val="000000"/>
                </a:solidFill>
              </a:rPr>
              <a:t>Durch Summation zweier um 90° phasenverschobener Signale variabler Amplitude, lässt sich ein Ausgangssignal mit definierter Amplitude und Phasenlage erzeugen: </a:t>
            </a:r>
            <a:r>
              <a:rPr lang="de-DE" dirty="0">
                <a:solidFill>
                  <a:srgbClr val="212529"/>
                </a:solidFill>
              </a:rPr>
              <a:t>I(t) * sin(</a:t>
            </a:r>
            <a:r>
              <a:rPr lang="de-DE" dirty="0" err="1">
                <a:solidFill>
                  <a:srgbClr val="212529"/>
                </a:solidFill>
                <a:latin typeface="Symbol" panose="05050102010706020507" pitchFamily="18" charset="2"/>
              </a:rPr>
              <a:t>w</a:t>
            </a:r>
            <a:r>
              <a:rPr lang="de-DE" dirty="0" err="1">
                <a:solidFill>
                  <a:srgbClr val="212529"/>
                </a:solidFill>
              </a:rPr>
              <a:t>t</a:t>
            </a:r>
            <a:r>
              <a:rPr lang="de-DE" dirty="0">
                <a:solidFill>
                  <a:srgbClr val="212529"/>
                </a:solidFill>
              </a:rPr>
              <a:t>) + Q(t) * sin(</a:t>
            </a:r>
            <a:r>
              <a:rPr lang="de-DE" dirty="0">
                <a:solidFill>
                  <a:srgbClr val="212529"/>
                </a:solidFill>
                <a:latin typeface="Symbol" panose="05050102010706020507" pitchFamily="18" charset="2"/>
              </a:rPr>
              <a:t>w</a:t>
            </a:r>
            <a:r>
              <a:rPr lang="de-DE" dirty="0">
                <a:solidFill>
                  <a:srgbClr val="212529"/>
                </a:solidFill>
              </a:rPr>
              <a:t>t+90°) = A * sin(</a:t>
            </a:r>
            <a:r>
              <a:rPr lang="de-DE" dirty="0" err="1">
                <a:solidFill>
                  <a:srgbClr val="212529"/>
                </a:solidFill>
                <a:latin typeface="Symbol" panose="05050102010706020507" pitchFamily="18" charset="2"/>
              </a:rPr>
              <a:t>w</a:t>
            </a:r>
            <a:r>
              <a:rPr lang="de-DE" dirty="0" err="1">
                <a:solidFill>
                  <a:srgbClr val="212529"/>
                </a:solidFill>
              </a:rPr>
              <a:t>t+</a:t>
            </a:r>
            <a:r>
              <a:rPr lang="de-DE" dirty="0" err="1">
                <a:latin typeface="Symbol" panose="05050102010706020507" pitchFamily="18" charset="2"/>
              </a:rPr>
              <a:t>j</a:t>
            </a:r>
            <a:r>
              <a:rPr lang="el-GR" dirty="0">
                <a:solidFill>
                  <a:srgbClr val="212529"/>
                </a:solidFill>
              </a:rPr>
              <a:t>)</a:t>
            </a:r>
            <a:endParaRPr lang="de-DE" dirty="0"/>
          </a:p>
          <a:p>
            <a:pPr marL="0" indent="0">
              <a:buNone/>
              <a:defRPr/>
            </a:pPr>
            <a:endParaRPr lang="de-DE" sz="400" dirty="0">
              <a:solidFill>
                <a:srgbClr val="000000"/>
              </a:solidFill>
            </a:endParaRPr>
          </a:p>
          <a:p>
            <a:pPr marL="0" indent="0">
              <a:buNone/>
              <a:defRPr/>
            </a:pPr>
            <a:r>
              <a:rPr lang="de-DE" dirty="0">
                <a:solidFill>
                  <a:srgbClr val="000000"/>
                </a:solidFill>
              </a:rPr>
              <a:t>Haben I(t) und Q(t) jeweils nur zwei Amplitudenzustände, so bleibt die Amplitude A stets gleich </a:t>
            </a:r>
            <a:r>
              <a:rPr lang="de-DE" dirty="0">
                <a:solidFill>
                  <a:srgbClr val="000000"/>
                </a:solidFill>
                <a:sym typeface="Wingdings" panose="05000000000000000000" pitchFamily="2" charset="2"/>
              </a:rPr>
              <a:t> QPSK</a:t>
            </a: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p:txBody>
      </p:sp>
      <p:grpSp>
        <p:nvGrpSpPr>
          <p:cNvPr id="1071" name="Gruppieren 1070">
            <a:extLst>
              <a:ext uri="{FF2B5EF4-FFF2-40B4-BE49-F238E27FC236}">
                <a16:creationId xmlns:a16="http://schemas.microsoft.com/office/drawing/2014/main" id="{588FFC59-26AA-4950-CA1D-DAD66213F169}"/>
              </a:ext>
            </a:extLst>
          </p:cNvPr>
          <p:cNvGrpSpPr/>
          <p:nvPr/>
        </p:nvGrpSpPr>
        <p:grpSpPr>
          <a:xfrm>
            <a:off x="7997730" y="2793989"/>
            <a:ext cx="2797336" cy="2869550"/>
            <a:chOff x="8055463" y="1928430"/>
            <a:chExt cx="2180582" cy="2236874"/>
          </a:xfrm>
        </p:grpSpPr>
        <p:grpSp>
          <p:nvGrpSpPr>
            <p:cNvPr id="10" name="Gruppieren 9">
              <a:extLst>
                <a:ext uri="{FF2B5EF4-FFF2-40B4-BE49-F238E27FC236}">
                  <a16:creationId xmlns:a16="http://schemas.microsoft.com/office/drawing/2014/main" id="{44F9F4F4-178D-8B64-B0C7-F90D932BB30B}"/>
                </a:ext>
              </a:extLst>
            </p:cNvPr>
            <p:cNvGrpSpPr/>
            <p:nvPr/>
          </p:nvGrpSpPr>
          <p:grpSpPr>
            <a:xfrm>
              <a:off x="8055463" y="2005304"/>
              <a:ext cx="2160000" cy="2160000"/>
              <a:chOff x="831680" y="2005306"/>
              <a:chExt cx="2160000" cy="2160000"/>
            </a:xfrm>
          </p:grpSpPr>
          <p:cxnSp>
            <p:nvCxnSpPr>
              <p:cNvPr id="7" name="Gerade Verbindung mit Pfeil 6">
                <a:extLst>
                  <a:ext uri="{FF2B5EF4-FFF2-40B4-BE49-F238E27FC236}">
                    <a16:creationId xmlns:a16="http://schemas.microsoft.com/office/drawing/2014/main" id="{2827012E-1D97-D83A-B937-EA0058AB5EEE}"/>
                  </a:ext>
                </a:extLst>
              </p:cNvPr>
              <p:cNvCxnSpPr>
                <a:cxnSpLocks/>
              </p:cNvCxnSpPr>
              <p:nvPr/>
            </p:nvCxnSpPr>
            <p:spPr>
              <a:xfrm flipV="1">
                <a:off x="831680" y="3085306"/>
                <a:ext cx="2160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ADD65C03-6FC5-3C62-7553-810A1AA40924}"/>
                  </a:ext>
                </a:extLst>
              </p:cNvPr>
              <p:cNvCxnSpPr>
                <a:cxnSpLocks/>
              </p:cNvCxnSpPr>
              <p:nvPr/>
            </p:nvCxnSpPr>
            <p:spPr>
              <a:xfrm flipV="1">
                <a:off x="1911680" y="2005306"/>
                <a:ext cx="0" cy="216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Ellipse 13">
              <a:extLst>
                <a:ext uri="{FF2B5EF4-FFF2-40B4-BE49-F238E27FC236}">
                  <a16:creationId xmlns:a16="http://schemas.microsoft.com/office/drawing/2014/main" id="{960D7652-F7E3-DFC3-5D4C-560C96DB1430}"/>
                </a:ext>
              </a:extLst>
            </p:cNvPr>
            <p:cNvSpPr/>
            <p:nvPr/>
          </p:nvSpPr>
          <p:spPr>
            <a:xfrm>
              <a:off x="8415463" y="2365304"/>
              <a:ext cx="1440000" cy="1440000"/>
            </a:xfrm>
            <a:prstGeom prst="ellipse">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B183C8CB-E5CA-C0CF-F58D-AFBCABB8DC2D}"/>
                </a:ext>
              </a:extLst>
            </p:cNvPr>
            <p:cNvSpPr txBox="1"/>
            <p:nvPr/>
          </p:nvSpPr>
          <p:spPr>
            <a:xfrm>
              <a:off x="10043211" y="2803597"/>
              <a:ext cx="192834" cy="287902"/>
            </a:xfrm>
            <a:prstGeom prst="rect">
              <a:avLst/>
            </a:prstGeom>
            <a:noFill/>
          </p:spPr>
          <p:txBody>
            <a:bodyPr wrap="square" rtlCol="0">
              <a:spAutoFit/>
            </a:bodyPr>
            <a:lstStyle/>
            <a:p>
              <a:r>
                <a:rPr lang="de-DE" dirty="0">
                  <a:solidFill>
                    <a:srgbClr val="FF0000"/>
                  </a:solidFill>
                </a:rPr>
                <a:t>I</a:t>
              </a:r>
            </a:p>
          </p:txBody>
        </p:sp>
        <p:sp>
          <p:nvSpPr>
            <p:cNvPr id="17" name="Textfeld 16">
              <a:extLst>
                <a:ext uri="{FF2B5EF4-FFF2-40B4-BE49-F238E27FC236}">
                  <a16:creationId xmlns:a16="http://schemas.microsoft.com/office/drawing/2014/main" id="{FBD376D0-3272-B78C-5392-D1559DA90D31}"/>
                </a:ext>
              </a:extLst>
            </p:cNvPr>
            <p:cNvSpPr txBox="1"/>
            <p:nvPr/>
          </p:nvSpPr>
          <p:spPr>
            <a:xfrm>
              <a:off x="8881645" y="1928430"/>
              <a:ext cx="300251" cy="369332"/>
            </a:xfrm>
            <a:prstGeom prst="rect">
              <a:avLst/>
            </a:prstGeom>
            <a:noFill/>
          </p:spPr>
          <p:txBody>
            <a:bodyPr wrap="square" rtlCol="0">
              <a:spAutoFit/>
            </a:bodyPr>
            <a:lstStyle/>
            <a:p>
              <a:r>
                <a:rPr lang="de-DE" dirty="0">
                  <a:solidFill>
                    <a:srgbClr val="00B050"/>
                  </a:solidFill>
                </a:rPr>
                <a:t>Q</a:t>
              </a:r>
            </a:p>
          </p:txBody>
        </p:sp>
        <p:cxnSp>
          <p:nvCxnSpPr>
            <p:cNvPr id="18" name="Gerade Verbindung mit Pfeil 17">
              <a:extLst>
                <a:ext uri="{FF2B5EF4-FFF2-40B4-BE49-F238E27FC236}">
                  <a16:creationId xmlns:a16="http://schemas.microsoft.com/office/drawing/2014/main" id="{A6598EB9-A0B8-E740-3827-2B5EFBA2CF04}"/>
                </a:ext>
              </a:extLst>
            </p:cNvPr>
            <p:cNvCxnSpPr>
              <a:cxnSpLocks/>
            </p:cNvCxnSpPr>
            <p:nvPr/>
          </p:nvCxnSpPr>
          <p:spPr>
            <a:xfrm flipV="1">
              <a:off x="9135463" y="2591659"/>
              <a:ext cx="509321" cy="490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Bogen 18">
              <a:extLst>
                <a:ext uri="{FF2B5EF4-FFF2-40B4-BE49-F238E27FC236}">
                  <a16:creationId xmlns:a16="http://schemas.microsoft.com/office/drawing/2014/main" id="{B7849FF2-DFF0-EAC4-3A8A-5E7AFD80CE40}"/>
                </a:ext>
              </a:extLst>
            </p:cNvPr>
            <p:cNvSpPr/>
            <p:nvPr/>
          </p:nvSpPr>
          <p:spPr>
            <a:xfrm>
              <a:off x="8746305" y="2691175"/>
              <a:ext cx="791347" cy="801167"/>
            </a:xfrm>
            <a:prstGeom prst="arc">
              <a:avLst>
                <a:gd name="adj1" fmla="val 18962233"/>
                <a:gd name="adj2" fmla="val 0"/>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Textfeld 19">
              <a:extLst>
                <a:ext uri="{FF2B5EF4-FFF2-40B4-BE49-F238E27FC236}">
                  <a16:creationId xmlns:a16="http://schemas.microsoft.com/office/drawing/2014/main" id="{E4D1A452-4D7D-4CDA-56D9-295DC9953036}"/>
                </a:ext>
              </a:extLst>
            </p:cNvPr>
            <p:cNvSpPr txBox="1"/>
            <p:nvPr/>
          </p:nvSpPr>
          <p:spPr>
            <a:xfrm>
              <a:off x="9242639" y="2866414"/>
              <a:ext cx="274648" cy="276999"/>
            </a:xfrm>
            <a:prstGeom prst="rect">
              <a:avLst/>
            </a:prstGeom>
            <a:noFill/>
          </p:spPr>
          <p:txBody>
            <a:bodyPr wrap="square" rtlCol="0">
              <a:spAutoFit/>
            </a:bodyPr>
            <a:lstStyle/>
            <a:p>
              <a:r>
                <a:rPr lang="de-DE" sz="1200" dirty="0">
                  <a:latin typeface="Symbol" panose="05050102010706020507" pitchFamily="18" charset="2"/>
                </a:rPr>
                <a:t>j</a:t>
              </a:r>
              <a:endParaRPr lang="de-DE" sz="1200" baseline="-25000" dirty="0"/>
            </a:p>
          </p:txBody>
        </p:sp>
        <p:sp>
          <p:nvSpPr>
            <p:cNvPr id="27" name="Textfeld 26">
              <a:extLst>
                <a:ext uri="{FF2B5EF4-FFF2-40B4-BE49-F238E27FC236}">
                  <a16:creationId xmlns:a16="http://schemas.microsoft.com/office/drawing/2014/main" id="{FE6D5003-919F-0A15-10E9-F021298DE35D}"/>
                </a:ext>
              </a:extLst>
            </p:cNvPr>
            <p:cNvSpPr txBox="1"/>
            <p:nvPr/>
          </p:nvSpPr>
          <p:spPr>
            <a:xfrm>
              <a:off x="8958354" y="2537645"/>
              <a:ext cx="300251" cy="307777"/>
            </a:xfrm>
            <a:prstGeom prst="rect">
              <a:avLst/>
            </a:prstGeom>
            <a:noFill/>
          </p:spPr>
          <p:txBody>
            <a:bodyPr wrap="square" rtlCol="0">
              <a:spAutoFit/>
            </a:bodyPr>
            <a:lstStyle/>
            <a:p>
              <a:r>
                <a:rPr lang="de-DE" sz="1400" dirty="0">
                  <a:solidFill>
                    <a:srgbClr val="00B050"/>
                  </a:solidFill>
                </a:rPr>
                <a:t>1</a:t>
              </a:r>
            </a:p>
          </p:txBody>
        </p:sp>
        <p:cxnSp>
          <p:nvCxnSpPr>
            <p:cNvPr id="29" name="Gerader Verbinder 28">
              <a:extLst>
                <a:ext uri="{FF2B5EF4-FFF2-40B4-BE49-F238E27FC236}">
                  <a16:creationId xmlns:a16="http://schemas.microsoft.com/office/drawing/2014/main" id="{1C54CE74-635A-E01B-5F73-3A46166F6AD4}"/>
                </a:ext>
              </a:extLst>
            </p:cNvPr>
            <p:cNvCxnSpPr/>
            <p:nvPr/>
          </p:nvCxnSpPr>
          <p:spPr>
            <a:xfrm>
              <a:off x="8626063" y="2585166"/>
              <a:ext cx="1018800"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E2467698-9A85-0F99-57DC-36AFA8512DAF}"/>
                </a:ext>
              </a:extLst>
            </p:cNvPr>
            <p:cNvCxnSpPr>
              <a:cxnSpLocks/>
            </p:cNvCxnSpPr>
            <p:nvPr/>
          </p:nvCxnSpPr>
          <p:spPr>
            <a:xfrm rot="5400000">
              <a:off x="8112815" y="3097827"/>
              <a:ext cx="10188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54CAC13-E574-1BF4-7E7E-82BB183130A6}"/>
                </a:ext>
              </a:extLst>
            </p:cNvPr>
            <p:cNvCxnSpPr/>
            <p:nvPr/>
          </p:nvCxnSpPr>
          <p:spPr>
            <a:xfrm>
              <a:off x="8637330" y="3607227"/>
              <a:ext cx="1018800"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832AADD-DC02-C485-4984-CC7D29BCA87B}"/>
                </a:ext>
              </a:extLst>
            </p:cNvPr>
            <p:cNvCxnSpPr>
              <a:cxnSpLocks/>
            </p:cNvCxnSpPr>
            <p:nvPr/>
          </p:nvCxnSpPr>
          <p:spPr>
            <a:xfrm rot="5400000">
              <a:off x="9138793" y="3097827"/>
              <a:ext cx="10188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0096E879-B365-ED20-4A70-C8663A0E7ED3}"/>
                </a:ext>
              </a:extLst>
            </p:cNvPr>
            <p:cNvSpPr txBox="1"/>
            <p:nvPr/>
          </p:nvSpPr>
          <p:spPr>
            <a:xfrm>
              <a:off x="8952091" y="3404093"/>
              <a:ext cx="300251" cy="307777"/>
            </a:xfrm>
            <a:prstGeom prst="rect">
              <a:avLst/>
            </a:prstGeom>
            <a:noFill/>
          </p:spPr>
          <p:txBody>
            <a:bodyPr wrap="square" rtlCol="0">
              <a:spAutoFit/>
            </a:bodyPr>
            <a:lstStyle/>
            <a:p>
              <a:r>
                <a:rPr lang="de-DE" sz="1400" dirty="0">
                  <a:solidFill>
                    <a:srgbClr val="00B050"/>
                  </a:solidFill>
                </a:rPr>
                <a:t>0</a:t>
              </a:r>
            </a:p>
          </p:txBody>
        </p:sp>
        <p:sp>
          <p:nvSpPr>
            <p:cNvPr id="34" name="Textfeld 33">
              <a:extLst>
                <a:ext uri="{FF2B5EF4-FFF2-40B4-BE49-F238E27FC236}">
                  <a16:creationId xmlns:a16="http://schemas.microsoft.com/office/drawing/2014/main" id="{589F2039-0BA5-3486-54F0-007CD49766CF}"/>
                </a:ext>
              </a:extLst>
            </p:cNvPr>
            <p:cNvSpPr txBox="1"/>
            <p:nvPr/>
          </p:nvSpPr>
          <p:spPr>
            <a:xfrm>
              <a:off x="9474783" y="3027399"/>
              <a:ext cx="300251" cy="307777"/>
            </a:xfrm>
            <a:prstGeom prst="rect">
              <a:avLst/>
            </a:prstGeom>
            <a:noFill/>
          </p:spPr>
          <p:txBody>
            <a:bodyPr wrap="square" rtlCol="0">
              <a:spAutoFit/>
            </a:bodyPr>
            <a:lstStyle/>
            <a:p>
              <a:r>
                <a:rPr lang="de-DE" sz="1400" dirty="0">
                  <a:solidFill>
                    <a:srgbClr val="FF0000"/>
                  </a:solidFill>
                </a:rPr>
                <a:t>1</a:t>
              </a:r>
            </a:p>
          </p:txBody>
        </p:sp>
        <p:sp>
          <p:nvSpPr>
            <p:cNvPr id="35" name="Textfeld 34">
              <a:extLst>
                <a:ext uri="{FF2B5EF4-FFF2-40B4-BE49-F238E27FC236}">
                  <a16:creationId xmlns:a16="http://schemas.microsoft.com/office/drawing/2014/main" id="{51B207E3-0A26-7274-AE79-04B998A6BF87}"/>
                </a:ext>
              </a:extLst>
            </p:cNvPr>
            <p:cNvSpPr txBox="1"/>
            <p:nvPr/>
          </p:nvSpPr>
          <p:spPr>
            <a:xfrm>
              <a:off x="8569014" y="3025477"/>
              <a:ext cx="300251" cy="307777"/>
            </a:xfrm>
            <a:prstGeom prst="rect">
              <a:avLst/>
            </a:prstGeom>
            <a:noFill/>
          </p:spPr>
          <p:txBody>
            <a:bodyPr wrap="square" rtlCol="0">
              <a:spAutoFit/>
            </a:bodyPr>
            <a:lstStyle/>
            <a:p>
              <a:r>
                <a:rPr lang="de-DE" sz="1400" dirty="0">
                  <a:solidFill>
                    <a:srgbClr val="FF0000"/>
                  </a:solidFill>
                </a:rPr>
                <a:t>0</a:t>
              </a:r>
            </a:p>
          </p:txBody>
        </p:sp>
        <p:sp>
          <p:nvSpPr>
            <p:cNvPr id="36" name="Ellipse 35">
              <a:extLst>
                <a:ext uri="{FF2B5EF4-FFF2-40B4-BE49-F238E27FC236}">
                  <a16:creationId xmlns:a16="http://schemas.microsoft.com/office/drawing/2014/main" id="{09529FC2-227B-0636-CA3C-9C2F61C73E88}"/>
                </a:ext>
              </a:extLst>
            </p:cNvPr>
            <p:cNvSpPr/>
            <p:nvPr/>
          </p:nvSpPr>
          <p:spPr>
            <a:xfrm>
              <a:off x="9601141" y="2534427"/>
              <a:ext cx="108000" cy="108000"/>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A220A6D4-2DC2-6213-66DA-34FF47AF8249}"/>
                </a:ext>
              </a:extLst>
            </p:cNvPr>
            <p:cNvSpPr/>
            <p:nvPr/>
          </p:nvSpPr>
          <p:spPr>
            <a:xfrm>
              <a:off x="9590784" y="3553694"/>
              <a:ext cx="108000" cy="108000"/>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4DFD0313-B236-6E91-AF44-51577E0335FA}"/>
                </a:ext>
              </a:extLst>
            </p:cNvPr>
            <p:cNvSpPr/>
            <p:nvPr/>
          </p:nvSpPr>
          <p:spPr>
            <a:xfrm>
              <a:off x="8575131" y="2539359"/>
              <a:ext cx="108000" cy="108000"/>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3A31A959-D208-E2C9-9F7D-D5C16B982864}"/>
                </a:ext>
              </a:extLst>
            </p:cNvPr>
            <p:cNvSpPr/>
            <p:nvPr/>
          </p:nvSpPr>
          <p:spPr>
            <a:xfrm>
              <a:off x="8575943" y="3551299"/>
              <a:ext cx="108000" cy="108000"/>
            </a:xfrm>
            <a:prstGeom prst="ellipse">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9E988607-6260-A082-2006-77E5FA754B9C}"/>
                </a:ext>
              </a:extLst>
            </p:cNvPr>
            <p:cNvSpPr txBox="1"/>
            <p:nvPr/>
          </p:nvSpPr>
          <p:spPr>
            <a:xfrm>
              <a:off x="9624061" y="2327554"/>
              <a:ext cx="383181" cy="307777"/>
            </a:xfrm>
            <a:prstGeom prst="rect">
              <a:avLst/>
            </a:prstGeom>
            <a:noFill/>
          </p:spPr>
          <p:txBody>
            <a:bodyPr wrap="square" rtlCol="0">
              <a:spAutoFit/>
            </a:bodyPr>
            <a:lstStyle/>
            <a:p>
              <a:pPr algn="ctr"/>
              <a:r>
                <a:rPr lang="de-DE" sz="1400" dirty="0">
                  <a:solidFill>
                    <a:srgbClr val="FF0000"/>
                  </a:solidFill>
                </a:rPr>
                <a:t>1</a:t>
              </a:r>
              <a:r>
                <a:rPr lang="de-DE" sz="1400" dirty="0">
                  <a:solidFill>
                    <a:srgbClr val="00B050"/>
                  </a:solidFill>
                </a:rPr>
                <a:t>1</a:t>
              </a:r>
            </a:p>
          </p:txBody>
        </p:sp>
        <p:sp>
          <p:nvSpPr>
            <p:cNvPr id="41" name="Textfeld 40">
              <a:extLst>
                <a:ext uri="{FF2B5EF4-FFF2-40B4-BE49-F238E27FC236}">
                  <a16:creationId xmlns:a16="http://schemas.microsoft.com/office/drawing/2014/main" id="{BC63077C-2B89-2E03-70F3-4C74F8096696}"/>
                </a:ext>
              </a:extLst>
            </p:cNvPr>
            <p:cNvSpPr txBox="1"/>
            <p:nvPr/>
          </p:nvSpPr>
          <p:spPr>
            <a:xfrm>
              <a:off x="8279070" y="2318342"/>
              <a:ext cx="383181" cy="307777"/>
            </a:xfrm>
            <a:prstGeom prst="rect">
              <a:avLst/>
            </a:prstGeom>
            <a:noFill/>
          </p:spPr>
          <p:txBody>
            <a:bodyPr wrap="square" rtlCol="0">
              <a:spAutoFit/>
            </a:bodyPr>
            <a:lstStyle/>
            <a:p>
              <a:pPr algn="ctr"/>
              <a:r>
                <a:rPr lang="de-DE" sz="1400" dirty="0">
                  <a:solidFill>
                    <a:srgbClr val="FF0000"/>
                  </a:solidFill>
                </a:rPr>
                <a:t>0</a:t>
              </a:r>
              <a:r>
                <a:rPr lang="de-DE" sz="1400" dirty="0">
                  <a:solidFill>
                    <a:srgbClr val="00B050"/>
                  </a:solidFill>
                </a:rPr>
                <a:t>1</a:t>
              </a:r>
            </a:p>
          </p:txBody>
        </p:sp>
        <p:sp>
          <p:nvSpPr>
            <p:cNvPr id="42" name="Textfeld 41">
              <a:extLst>
                <a:ext uri="{FF2B5EF4-FFF2-40B4-BE49-F238E27FC236}">
                  <a16:creationId xmlns:a16="http://schemas.microsoft.com/office/drawing/2014/main" id="{02977094-4BC5-9B3C-5F9F-CF0F7AA9C434}"/>
                </a:ext>
              </a:extLst>
            </p:cNvPr>
            <p:cNvSpPr txBox="1"/>
            <p:nvPr/>
          </p:nvSpPr>
          <p:spPr>
            <a:xfrm>
              <a:off x="8350094" y="3588387"/>
              <a:ext cx="383181" cy="307777"/>
            </a:xfrm>
            <a:prstGeom prst="rect">
              <a:avLst/>
            </a:prstGeom>
            <a:noFill/>
          </p:spPr>
          <p:txBody>
            <a:bodyPr wrap="square" rtlCol="0">
              <a:spAutoFit/>
            </a:bodyPr>
            <a:lstStyle/>
            <a:p>
              <a:pPr algn="ctr"/>
              <a:r>
                <a:rPr lang="de-DE" sz="1400" dirty="0">
                  <a:solidFill>
                    <a:srgbClr val="FF0000"/>
                  </a:solidFill>
                </a:rPr>
                <a:t>0</a:t>
              </a:r>
              <a:r>
                <a:rPr lang="de-DE" sz="1400" dirty="0">
                  <a:solidFill>
                    <a:srgbClr val="00B050"/>
                  </a:solidFill>
                </a:rPr>
                <a:t>0</a:t>
              </a:r>
            </a:p>
          </p:txBody>
        </p:sp>
        <p:sp>
          <p:nvSpPr>
            <p:cNvPr id="43" name="Textfeld 42">
              <a:extLst>
                <a:ext uri="{FF2B5EF4-FFF2-40B4-BE49-F238E27FC236}">
                  <a16:creationId xmlns:a16="http://schemas.microsoft.com/office/drawing/2014/main" id="{7A164592-6F1D-DAFF-089D-7AB4638A85A6}"/>
                </a:ext>
              </a:extLst>
            </p:cNvPr>
            <p:cNvSpPr txBox="1"/>
            <p:nvPr/>
          </p:nvSpPr>
          <p:spPr>
            <a:xfrm>
              <a:off x="9558649" y="3617027"/>
              <a:ext cx="383181" cy="307777"/>
            </a:xfrm>
            <a:prstGeom prst="rect">
              <a:avLst/>
            </a:prstGeom>
            <a:noFill/>
          </p:spPr>
          <p:txBody>
            <a:bodyPr wrap="square" rtlCol="0">
              <a:spAutoFit/>
            </a:bodyPr>
            <a:lstStyle/>
            <a:p>
              <a:pPr algn="ctr"/>
              <a:r>
                <a:rPr lang="de-DE" sz="1400" dirty="0">
                  <a:solidFill>
                    <a:srgbClr val="FF0000"/>
                  </a:solidFill>
                </a:rPr>
                <a:t>1</a:t>
              </a:r>
              <a:r>
                <a:rPr lang="de-DE" sz="1400" dirty="0">
                  <a:solidFill>
                    <a:srgbClr val="00B050"/>
                  </a:solidFill>
                </a:rPr>
                <a:t>0</a:t>
              </a:r>
            </a:p>
          </p:txBody>
        </p:sp>
      </p:grpSp>
      <p:sp>
        <p:nvSpPr>
          <p:cNvPr id="1066" name="Textfeld 1065">
            <a:extLst>
              <a:ext uri="{FF2B5EF4-FFF2-40B4-BE49-F238E27FC236}">
                <a16:creationId xmlns:a16="http://schemas.microsoft.com/office/drawing/2014/main" id="{79388991-7C8F-00AF-F6CB-7E8329854EF4}"/>
              </a:ext>
            </a:extLst>
          </p:cNvPr>
          <p:cNvSpPr txBox="1"/>
          <p:nvPr/>
        </p:nvSpPr>
        <p:spPr>
          <a:xfrm>
            <a:off x="6928736" y="4976629"/>
            <a:ext cx="1637442" cy="646331"/>
          </a:xfrm>
          <a:prstGeom prst="rect">
            <a:avLst/>
          </a:prstGeom>
          <a:noFill/>
        </p:spPr>
        <p:txBody>
          <a:bodyPr wrap="square" rtlCol="0">
            <a:spAutoFit/>
          </a:bodyPr>
          <a:lstStyle/>
          <a:p>
            <a:r>
              <a:rPr lang="de-DE" b="1" dirty="0">
                <a:solidFill>
                  <a:srgbClr val="FF0000"/>
                </a:solidFill>
              </a:rPr>
              <a:t>I</a:t>
            </a:r>
            <a:r>
              <a:rPr lang="de-DE" dirty="0"/>
              <a:t>n-Phase </a:t>
            </a:r>
            <a:r>
              <a:rPr lang="de-DE" dirty="0" err="1"/>
              <a:t>data</a:t>
            </a:r>
            <a:endParaRPr lang="de-DE" dirty="0"/>
          </a:p>
          <a:p>
            <a:r>
              <a:rPr lang="de-DE" b="1" dirty="0" err="1">
                <a:solidFill>
                  <a:srgbClr val="00B050"/>
                </a:solidFill>
              </a:rPr>
              <a:t>Q</a:t>
            </a:r>
            <a:r>
              <a:rPr lang="de-DE" dirty="0" err="1"/>
              <a:t>udrature</a:t>
            </a:r>
            <a:r>
              <a:rPr lang="de-DE" dirty="0"/>
              <a:t> </a:t>
            </a:r>
            <a:r>
              <a:rPr lang="de-DE" dirty="0" err="1"/>
              <a:t>data</a:t>
            </a:r>
            <a:r>
              <a:rPr lang="de-DE" dirty="0"/>
              <a:t>  </a:t>
            </a:r>
          </a:p>
        </p:txBody>
      </p:sp>
      <p:grpSp>
        <p:nvGrpSpPr>
          <p:cNvPr id="1078" name="Gruppieren 1077">
            <a:extLst>
              <a:ext uri="{FF2B5EF4-FFF2-40B4-BE49-F238E27FC236}">
                <a16:creationId xmlns:a16="http://schemas.microsoft.com/office/drawing/2014/main" id="{B478A864-DC6D-4415-EEAA-173CAA3E0515}"/>
              </a:ext>
            </a:extLst>
          </p:cNvPr>
          <p:cNvGrpSpPr/>
          <p:nvPr/>
        </p:nvGrpSpPr>
        <p:grpSpPr>
          <a:xfrm>
            <a:off x="3347335" y="3067999"/>
            <a:ext cx="2787282" cy="2543289"/>
            <a:chOff x="2279134" y="2051659"/>
            <a:chExt cx="2787282" cy="2543289"/>
          </a:xfrm>
        </p:grpSpPr>
        <p:grpSp>
          <p:nvGrpSpPr>
            <p:cNvPr id="44" name="Gruppieren 43">
              <a:extLst>
                <a:ext uri="{FF2B5EF4-FFF2-40B4-BE49-F238E27FC236}">
                  <a16:creationId xmlns:a16="http://schemas.microsoft.com/office/drawing/2014/main" id="{8B0FEE1A-47CF-C9C6-837D-06972A12A38E}"/>
                </a:ext>
              </a:extLst>
            </p:cNvPr>
            <p:cNvGrpSpPr/>
            <p:nvPr/>
          </p:nvGrpSpPr>
          <p:grpSpPr>
            <a:xfrm>
              <a:off x="3164691" y="3053303"/>
              <a:ext cx="540000" cy="540000"/>
              <a:chOff x="2866368" y="2482719"/>
              <a:chExt cx="540000" cy="540000"/>
            </a:xfrm>
          </p:grpSpPr>
          <p:sp>
            <p:nvSpPr>
              <p:cNvPr id="45" name="Rechteck 44">
                <a:extLst>
                  <a:ext uri="{FF2B5EF4-FFF2-40B4-BE49-F238E27FC236}">
                    <a16:creationId xmlns:a16="http://schemas.microsoft.com/office/drawing/2014/main" id="{E4D01092-79D1-4594-1D77-11C08B2548A6}"/>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 name="Gruppieren 45">
                <a:extLst>
                  <a:ext uri="{FF2B5EF4-FFF2-40B4-BE49-F238E27FC236}">
                    <a16:creationId xmlns:a16="http://schemas.microsoft.com/office/drawing/2014/main" id="{B1B1BD49-D83A-E95B-2B32-94EE0726CBCA}"/>
                  </a:ext>
                </a:extLst>
              </p:cNvPr>
              <p:cNvGrpSpPr/>
              <p:nvPr/>
            </p:nvGrpSpPr>
            <p:grpSpPr>
              <a:xfrm>
                <a:off x="2970718" y="2558245"/>
                <a:ext cx="331299" cy="133779"/>
                <a:chOff x="4854974" y="2487501"/>
                <a:chExt cx="3831759" cy="462709"/>
              </a:xfrm>
            </p:grpSpPr>
            <p:sp>
              <p:nvSpPr>
                <p:cNvPr id="55" name="Freihandform 72">
                  <a:extLst>
                    <a:ext uri="{FF2B5EF4-FFF2-40B4-BE49-F238E27FC236}">
                      <a16:creationId xmlns:a16="http://schemas.microsoft.com/office/drawing/2014/main" id="{1A84CCD5-DF38-74FE-A2FA-57AB3CF07481}"/>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reihandform 73">
                  <a:extLst>
                    <a:ext uri="{FF2B5EF4-FFF2-40B4-BE49-F238E27FC236}">
                      <a16:creationId xmlns:a16="http://schemas.microsoft.com/office/drawing/2014/main" id="{54168470-B3A1-5165-C31A-991627BCBDB2}"/>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a:extLst>
                  <a:ext uri="{FF2B5EF4-FFF2-40B4-BE49-F238E27FC236}">
                    <a16:creationId xmlns:a16="http://schemas.microsoft.com/office/drawing/2014/main" id="{8F9F0FAE-0D78-47EE-1CF8-FA903422115A}"/>
                  </a:ext>
                </a:extLst>
              </p:cNvPr>
              <p:cNvGrpSpPr/>
              <p:nvPr/>
            </p:nvGrpSpPr>
            <p:grpSpPr>
              <a:xfrm>
                <a:off x="2970718" y="2685189"/>
                <a:ext cx="331299" cy="133779"/>
                <a:chOff x="4854974" y="2487501"/>
                <a:chExt cx="3831759" cy="462709"/>
              </a:xfrm>
            </p:grpSpPr>
            <p:sp>
              <p:nvSpPr>
                <p:cNvPr id="51" name="Freihandform 75">
                  <a:extLst>
                    <a:ext uri="{FF2B5EF4-FFF2-40B4-BE49-F238E27FC236}">
                      <a16:creationId xmlns:a16="http://schemas.microsoft.com/office/drawing/2014/main" id="{C0EBCF80-3B99-2873-7C50-ADF4EEE7E2DE}"/>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reihandform 76">
                  <a:extLst>
                    <a:ext uri="{FF2B5EF4-FFF2-40B4-BE49-F238E27FC236}">
                      <a16:creationId xmlns:a16="http://schemas.microsoft.com/office/drawing/2014/main" id="{1D914F25-9CB4-FDF1-5235-D5C7AB23E283}"/>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8" name="Gruppieren 47">
                <a:extLst>
                  <a:ext uri="{FF2B5EF4-FFF2-40B4-BE49-F238E27FC236}">
                    <a16:creationId xmlns:a16="http://schemas.microsoft.com/office/drawing/2014/main" id="{D508DD8B-FEC9-845A-D4B3-75A8D101770A}"/>
                  </a:ext>
                </a:extLst>
              </p:cNvPr>
              <p:cNvGrpSpPr/>
              <p:nvPr/>
            </p:nvGrpSpPr>
            <p:grpSpPr>
              <a:xfrm>
                <a:off x="2970718" y="2811063"/>
                <a:ext cx="331299" cy="133779"/>
                <a:chOff x="4854974" y="2487501"/>
                <a:chExt cx="3831759" cy="462709"/>
              </a:xfrm>
            </p:grpSpPr>
            <p:sp>
              <p:nvSpPr>
                <p:cNvPr id="49" name="Freihandform 78">
                  <a:extLst>
                    <a:ext uri="{FF2B5EF4-FFF2-40B4-BE49-F238E27FC236}">
                      <a16:creationId xmlns:a16="http://schemas.microsoft.com/office/drawing/2014/main" id="{2538502A-9E07-C3A4-B947-9A57749D96B4}"/>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79">
                  <a:extLst>
                    <a:ext uri="{FF2B5EF4-FFF2-40B4-BE49-F238E27FC236}">
                      <a16:creationId xmlns:a16="http://schemas.microsoft.com/office/drawing/2014/main" id="{C75500F6-0C14-088A-C177-F66DBC624A14}"/>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57" name="Gerade Verbindung mit Pfeil 56">
              <a:extLst>
                <a:ext uri="{FF2B5EF4-FFF2-40B4-BE49-F238E27FC236}">
                  <a16:creationId xmlns:a16="http://schemas.microsoft.com/office/drawing/2014/main" id="{EB2EE9E9-4CEA-8551-46B1-A4BD852CF44D}"/>
                </a:ext>
              </a:extLst>
            </p:cNvPr>
            <p:cNvCxnSpPr>
              <a:cxnSpLocks/>
              <a:stCxn id="45" idx="0"/>
              <a:endCxn id="59" idx="2"/>
            </p:cNvCxnSpPr>
            <p:nvPr/>
          </p:nvCxnSpPr>
          <p:spPr>
            <a:xfrm flipV="1">
              <a:off x="3434691" y="2591659"/>
              <a:ext cx="0" cy="461644"/>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8" name="Gruppieren 57">
              <a:extLst>
                <a:ext uri="{FF2B5EF4-FFF2-40B4-BE49-F238E27FC236}">
                  <a16:creationId xmlns:a16="http://schemas.microsoft.com/office/drawing/2014/main" id="{3FC1297E-E166-C2F7-BC1D-870CD9BADB28}"/>
                </a:ext>
              </a:extLst>
            </p:cNvPr>
            <p:cNvGrpSpPr/>
            <p:nvPr/>
          </p:nvGrpSpPr>
          <p:grpSpPr>
            <a:xfrm>
              <a:off x="3164691" y="2051659"/>
              <a:ext cx="540000" cy="540000"/>
              <a:chOff x="6107045" y="2822414"/>
              <a:chExt cx="540000" cy="540000"/>
            </a:xfrm>
          </p:grpSpPr>
          <p:sp>
            <p:nvSpPr>
              <p:cNvPr id="59" name="Rechteck 58">
                <a:extLst>
                  <a:ext uri="{FF2B5EF4-FFF2-40B4-BE49-F238E27FC236}">
                    <a16:creationId xmlns:a16="http://schemas.microsoft.com/office/drawing/2014/main" id="{6233EDB5-B4EA-BBD5-382E-7C0693239F1B}"/>
                  </a:ext>
                </a:extLst>
              </p:cNvPr>
              <p:cNvSpPr/>
              <p:nvPr/>
            </p:nvSpPr>
            <p:spPr>
              <a:xfrm>
                <a:off x="6107045" y="282241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60" name="Gruppieren 59">
                <a:extLst>
                  <a:ext uri="{FF2B5EF4-FFF2-40B4-BE49-F238E27FC236}">
                    <a16:creationId xmlns:a16="http://schemas.microsoft.com/office/drawing/2014/main" id="{866A4CED-9508-D29C-FDFB-976FD88F98B4}"/>
                  </a:ext>
                </a:extLst>
              </p:cNvPr>
              <p:cNvGrpSpPr>
                <a:grpSpLocks noChangeAspect="1"/>
              </p:cNvGrpSpPr>
              <p:nvPr/>
            </p:nvGrpSpPr>
            <p:grpSpPr>
              <a:xfrm>
                <a:off x="6258247" y="2963849"/>
                <a:ext cx="227596" cy="227597"/>
                <a:chOff x="6050280" y="3044923"/>
                <a:chExt cx="540000" cy="540001"/>
              </a:xfrm>
            </p:grpSpPr>
            <p:cxnSp>
              <p:nvCxnSpPr>
                <p:cNvPr id="62" name="Gerader Verbinder 61">
                  <a:extLst>
                    <a:ext uri="{FF2B5EF4-FFF2-40B4-BE49-F238E27FC236}">
                      <a16:creationId xmlns:a16="http://schemas.microsoft.com/office/drawing/2014/main" id="{B05F855F-FBB1-E7FB-720F-539410B77A9F}"/>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5B3774EE-18D6-3724-26C8-F80827CB258F}"/>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Ellipse 60">
                <a:extLst>
                  <a:ext uri="{FF2B5EF4-FFF2-40B4-BE49-F238E27FC236}">
                    <a16:creationId xmlns:a16="http://schemas.microsoft.com/office/drawing/2014/main" id="{7CC9CAA1-B52E-4238-135B-093272BACE9F}"/>
                  </a:ext>
                </a:extLst>
              </p:cNvPr>
              <p:cNvSpPr/>
              <p:nvPr/>
            </p:nvSpPr>
            <p:spPr>
              <a:xfrm>
                <a:off x="6210120" y="2918839"/>
                <a:ext cx="324000" cy="324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24" name="Gruppieren 1023">
              <a:extLst>
                <a:ext uri="{FF2B5EF4-FFF2-40B4-BE49-F238E27FC236}">
                  <a16:creationId xmlns:a16="http://schemas.microsoft.com/office/drawing/2014/main" id="{DA72A536-016F-7896-B6F0-FB973931CFCA}"/>
                </a:ext>
              </a:extLst>
            </p:cNvPr>
            <p:cNvGrpSpPr/>
            <p:nvPr/>
          </p:nvGrpSpPr>
          <p:grpSpPr>
            <a:xfrm>
              <a:off x="3164691" y="4054948"/>
              <a:ext cx="540000" cy="540000"/>
              <a:chOff x="6107045" y="2822414"/>
              <a:chExt cx="540000" cy="540000"/>
            </a:xfrm>
          </p:grpSpPr>
          <p:sp>
            <p:nvSpPr>
              <p:cNvPr id="1025" name="Rechteck 1024">
                <a:extLst>
                  <a:ext uri="{FF2B5EF4-FFF2-40B4-BE49-F238E27FC236}">
                    <a16:creationId xmlns:a16="http://schemas.microsoft.com/office/drawing/2014/main" id="{70063A49-5E74-ACD2-743B-F082CF557FCD}"/>
                  </a:ext>
                </a:extLst>
              </p:cNvPr>
              <p:cNvSpPr/>
              <p:nvPr/>
            </p:nvSpPr>
            <p:spPr>
              <a:xfrm>
                <a:off x="6107045" y="282241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1027" name="Gruppieren 1026">
                <a:extLst>
                  <a:ext uri="{FF2B5EF4-FFF2-40B4-BE49-F238E27FC236}">
                    <a16:creationId xmlns:a16="http://schemas.microsoft.com/office/drawing/2014/main" id="{A38D15D2-A686-2F55-8AFF-5117A413EDE5}"/>
                  </a:ext>
                </a:extLst>
              </p:cNvPr>
              <p:cNvGrpSpPr>
                <a:grpSpLocks noChangeAspect="1"/>
              </p:cNvGrpSpPr>
              <p:nvPr/>
            </p:nvGrpSpPr>
            <p:grpSpPr>
              <a:xfrm>
                <a:off x="6258247" y="2963849"/>
                <a:ext cx="227596" cy="227597"/>
                <a:chOff x="6050280" y="3044923"/>
                <a:chExt cx="540000" cy="540001"/>
              </a:xfrm>
            </p:grpSpPr>
            <p:cxnSp>
              <p:nvCxnSpPr>
                <p:cNvPr id="1029" name="Gerader Verbinder 1028">
                  <a:extLst>
                    <a:ext uri="{FF2B5EF4-FFF2-40B4-BE49-F238E27FC236}">
                      <a16:creationId xmlns:a16="http://schemas.microsoft.com/office/drawing/2014/main" id="{ADB2D0F0-5604-B810-FBE2-004D3689F48C}"/>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FFE93B4F-EB14-A040-379D-A8FB41622586}"/>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8" name="Ellipse 1027">
                <a:extLst>
                  <a:ext uri="{FF2B5EF4-FFF2-40B4-BE49-F238E27FC236}">
                    <a16:creationId xmlns:a16="http://schemas.microsoft.com/office/drawing/2014/main" id="{1D664DF6-03AB-E0D1-1901-C6CF7E218782}"/>
                  </a:ext>
                </a:extLst>
              </p:cNvPr>
              <p:cNvSpPr/>
              <p:nvPr/>
            </p:nvSpPr>
            <p:spPr>
              <a:xfrm>
                <a:off x="6210120" y="2918839"/>
                <a:ext cx="324000" cy="324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34" name="Gerade Verbindung mit Pfeil 1033">
              <a:extLst>
                <a:ext uri="{FF2B5EF4-FFF2-40B4-BE49-F238E27FC236}">
                  <a16:creationId xmlns:a16="http://schemas.microsoft.com/office/drawing/2014/main" id="{B348C52A-BBB7-AE58-0E47-E50F85E7522D}"/>
                </a:ext>
              </a:extLst>
            </p:cNvPr>
            <p:cNvCxnSpPr>
              <a:cxnSpLocks/>
              <a:stCxn id="45" idx="2"/>
              <a:endCxn id="1025" idx="0"/>
            </p:cNvCxnSpPr>
            <p:nvPr/>
          </p:nvCxnSpPr>
          <p:spPr>
            <a:xfrm>
              <a:off x="3434691" y="3593303"/>
              <a:ext cx="0" cy="46164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37" name="Textfeld 1036">
              <a:extLst>
                <a:ext uri="{FF2B5EF4-FFF2-40B4-BE49-F238E27FC236}">
                  <a16:creationId xmlns:a16="http://schemas.microsoft.com/office/drawing/2014/main" id="{87CCD6CE-BD46-4CBE-DB92-5C464A2EE058}"/>
                </a:ext>
              </a:extLst>
            </p:cNvPr>
            <p:cNvSpPr txBox="1"/>
            <p:nvPr/>
          </p:nvSpPr>
          <p:spPr>
            <a:xfrm>
              <a:off x="3315893" y="2675170"/>
              <a:ext cx="503529" cy="307777"/>
            </a:xfrm>
            <a:prstGeom prst="rect">
              <a:avLst/>
            </a:prstGeom>
            <a:noFill/>
          </p:spPr>
          <p:txBody>
            <a:bodyPr wrap="square" rtlCol="0">
              <a:spAutoFit/>
            </a:bodyPr>
            <a:lstStyle/>
            <a:p>
              <a:pPr algn="ctr"/>
              <a:r>
                <a:rPr lang="de-DE" sz="1400" dirty="0"/>
                <a:t>0°</a:t>
              </a:r>
            </a:p>
          </p:txBody>
        </p:sp>
        <p:sp>
          <p:nvSpPr>
            <p:cNvPr id="1038" name="Textfeld 1037">
              <a:extLst>
                <a:ext uri="{FF2B5EF4-FFF2-40B4-BE49-F238E27FC236}">
                  <a16:creationId xmlns:a16="http://schemas.microsoft.com/office/drawing/2014/main" id="{BC6E4D12-1A27-8215-C393-3A27C06B1E94}"/>
                </a:ext>
              </a:extLst>
            </p:cNvPr>
            <p:cNvSpPr txBox="1"/>
            <p:nvPr/>
          </p:nvSpPr>
          <p:spPr>
            <a:xfrm>
              <a:off x="3381924" y="3638915"/>
              <a:ext cx="503529" cy="307777"/>
            </a:xfrm>
            <a:prstGeom prst="rect">
              <a:avLst/>
            </a:prstGeom>
            <a:noFill/>
          </p:spPr>
          <p:txBody>
            <a:bodyPr wrap="square" rtlCol="0">
              <a:spAutoFit/>
            </a:bodyPr>
            <a:lstStyle/>
            <a:p>
              <a:pPr algn="ctr"/>
              <a:r>
                <a:rPr lang="de-DE" sz="1400" dirty="0"/>
                <a:t>90°</a:t>
              </a:r>
            </a:p>
          </p:txBody>
        </p:sp>
        <p:grpSp>
          <p:nvGrpSpPr>
            <p:cNvPr id="1047" name="Gruppieren 1046">
              <a:extLst>
                <a:ext uri="{FF2B5EF4-FFF2-40B4-BE49-F238E27FC236}">
                  <a16:creationId xmlns:a16="http://schemas.microsoft.com/office/drawing/2014/main" id="{B4AD44B4-AA16-D175-2287-1F484E7DC693}"/>
                </a:ext>
              </a:extLst>
            </p:cNvPr>
            <p:cNvGrpSpPr/>
            <p:nvPr/>
          </p:nvGrpSpPr>
          <p:grpSpPr>
            <a:xfrm>
              <a:off x="4195129" y="2996979"/>
              <a:ext cx="389850" cy="584775"/>
              <a:chOff x="403620" y="3633120"/>
              <a:chExt cx="389850" cy="584775"/>
            </a:xfrm>
          </p:grpSpPr>
          <p:sp>
            <p:nvSpPr>
              <p:cNvPr id="1043" name="Ellipse 1042">
                <a:extLst>
                  <a:ext uri="{FF2B5EF4-FFF2-40B4-BE49-F238E27FC236}">
                    <a16:creationId xmlns:a16="http://schemas.microsoft.com/office/drawing/2014/main" id="{EAB8DF2F-0F37-A8B2-F036-ACF0E180BDEE}"/>
                  </a:ext>
                </a:extLst>
              </p:cNvPr>
              <p:cNvSpPr/>
              <p:nvPr/>
            </p:nvSpPr>
            <p:spPr>
              <a:xfrm>
                <a:off x="429746" y="3776378"/>
                <a:ext cx="324000" cy="324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6" name="Textfeld 1045">
                <a:extLst>
                  <a:ext uri="{FF2B5EF4-FFF2-40B4-BE49-F238E27FC236}">
                    <a16:creationId xmlns:a16="http://schemas.microsoft.com/office/drawing/2014/main" id="{C75EB6A3-4FF8-18A0-E818-F7B275364E1C}"/>
                  </a:ext>
                </a:extLst>
              </p:cNvPr>
              <p:cNvSpPr txBox="1"/>
              <p:nvPr/>
            </p:nvSpPr>
            <p:spPr>
              <a:xfrm>
                <a:off x="403620" y="3633120"/>
                <a:ext cx="389850" cy="584775"/>
              </a:xfrm>
              <a:prstGeom prst="rect">
                <a:avLst/>
              </a:prstGeom>
              <a:noFill/>
            </p:spPr>
            <p:txBody>
              <a:bodyPr wrap="none" rtlCol="0">
                <a:spAutoFit/>
              </a:bodyPr>
              <a:lstStyle/>
              <a:p>
                <a:r>
                  <a:rPr lang="de-DE" sz="3200" dirty="0"/>
                  <a:t>+</a:t>
                </a:r>
              </a:p>
            </p:txBody>
          </p:sp>
        </p:grpSp>
        <p:cxnSp>
          <p:nvCxnSpPr>
            <p:cNvPr id="1048" name="Gerade Verbindung mit Pfeil 1047">
              <a:extLst>
                <a:ext uri="{FF2B5EF4-FFF2-40B4-BE49-F238E27FC236}">
                  <a16:creationId xmlns:a16="http://schemas.microsoft.com/office/drawing/2014/main" id="{49E5BE76-C597-607B-A9E6-1C2428D542E0}"/>
                </a:ext>
              </a:extLst>
            </p:cNvPr>
            <p:cNvCxnSpPr>
              <a:cxnSpLocks/>
              <a:stCxn id="59" idx="3"/>
            </p:cNvCxnSpPr>
            <p:nvPr/>
          </p:nvCxnSpPr>
          <p:spPr>
            <a:xfrm>
              <a:off x="3704691" y="2321659"/>
              <a:ext cx="678564" cy="0"/>
            </a:xfrm>
            <a:prstGeom prst="straightConnector1">
              <a:avLst/>
            </a:prstGeom>
            <a:ln w="2540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52" name="Gerade Verbindung mit Pfeil 1051">
              <a:extLst>
                <a:ext uri="{FF2B5EF4-FFF2-40B4-BE49-F238E27FC236}">
                  <a16:creationId xmlns:a16="http://schemas.microsoft.com/office/drawing/2014/main" id="{DADD68C1-664C-D905-97C5-1ECE0063F458}"/>
                </a:ext>
              </a:extLst>
            </p:cNvPr>
            <p:cNvCxnSpPr>
              <a:cxnSpLocks/>
            </p:cNvCxnSpPr>
            <p:nvPr/>
          </p:nvCxnSpPr>
          <p:spPr>
            <a:xfrm>
              <a:off x="4383255" y="2327554"/>
              <a:ext cx="6799" cy="80127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56" name="Gerade Verbindung mit Pfeil 1055">
              <a:extLst>
                <a:ext uri="{FF2B5EF4-FFF2-40B4-BE49-F238E27FC236}">
                  <a16:creationId xmlns:a16="http://schemas.microsoft.com/office/drawing/2014/main" id="{A62DFB0F-9436-DF85-085F-302270AA138C}"/>
                </a:ext>
              </a:extLst>
            </p:cNvPr>
            <p:cNvCxnSpPr>
              <a:cxnSpLocks/>
            </p:cNvCxnSpPr>
            <p:nvPr/>
          </p:nvCxnSpPr>
          <p:spPr>
            <a:xfrm flipH="1" flipV="1">
              <a:off x="4385799" y="3471911"/>
              <a:ext cx="4255" cy="853037"/>
            </a:xfrm>
            <a:prstGeom prst="straightConnector1">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59" name="Gerade Verbindung mit Pfeil 1058">
              <a:extLst>
                <a:ext uri="{FF2B5EF4-FFF2-40B4-BE49-F238E27FC236}">
                  <a16:creationId xmlns:a16="http://schemas.microsoft.com/office/drawing/2014/main" id="{30F6CF04-3051-C773-F46F-153A9AB9AE05}"/>
                </a:ext>
              </a:extLst>
            </p:cNvPr>
            <p:cNvCxnSpPr>
              <a:cxnSpLocks/>
            </p:cNvCxnSpPr>
            <p:nvPr/>
          </p:nvCxnSpPr>
          <p:spPr>
            <a:xfrm flipV="1">
              <a:off x="3704691" y="4315560"/>
              <a:ext cx="678564" cy="0"/>
            </a:xfrm>
            <a:prstGeom prst="straightConnector1">
              <a:avLst/>
            </a:prstGeom>
            <a:ln w="25400">
              <a:solidFill>
                <a:srgbClr val="00B05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62" name="Gerade Verbindung mit Pfeil 1061">
              <a:extLst>
                <a:ext uri="{FF2B5EF4-FFF2-40B4-BE49-F238E27FC236}">
                  <a16:creationId xmlns:a16="http://schemas.microsoft.com/office/drawing/2014/main" id="{41B8DF89-66A0-7B6C-5DFB-02411A0BD0B2}"/>
                </a:ext>
              </a:extLst>
            </p:cNvPr>
            <p:cNvCxnSpPr>
              <a:cxnSpLocks/>
            </p:cNvCxnSpPr>
            <p:nvPr/>
          </p:nvCxnSpPr>
          <p:spPr>
            <a:xfrm>
              <a:off x="4545255" y="3304490"/>
              <a:ext cx="521161"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4" name="Gerade Verbindung mit Pfeil 1063">
              <a:extLst>
                <a:ext uri="{FF2B5EF4-FFF2-40B4-BE49-F238E27FC236}">
                  <a16:creationId xmlns:a16="http://schemas.microsoft.com/office/drawing/2014/main" id="{A10C5574-D72B-EF65-34C2-FF70D147B579}"/>
                </a:ext>
              </a:extLst>
            </p:cNvPr>
            <p:cNvCxnSpPr>
              <a:cxnSpLocks/>
            </p:cNvCxnSpPr>
            <p:nvPr/>
          </p:nvCxnSpPr>
          <p:spPr>
            <a:xfrm>
              <a:off x="2643530" y="4310181"/>
              <a:ext cx="521161" cy="0"/>
            </a:xfrm>
            <a:prstGeom prst="straightConnector1">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5" name="Gerade Verbindung mit Pfeil 1064">
              <a:extLst>
                <a:ext uri="{FF2B5EF4-FFF2-40B4-BE49-F238E27FC236}">
                  <a16:creationId xmlns:a16="http://schemas.microsoft.com/office/drawing/2014/main" id="{09B24A92-F408-9FD2-2FB0-5D2B073A93AC}"/>
                </a:ext>
              </a:extLst>
            </p:cNvPr>
            <p:cNvCxnSpPr>
              <a:cxnSpLocks/>
            </p:cNvCxnSpPr>
            <p:nvPr/>
          </p:nvCxnSpPr>
          <p:spPr>
            <a:xfrm>
              <a:off x="2643529" y="2306892"/>
              <a:ext cx="521161"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67" name="Textfeld 1066">
              <a:extLst>
                <a:ext uri="{FF2B5EF4-FFF2-40B4-BE49-F238E27FC236}">
                  <a16:creationId xmlns:a16="http://schemas.microsoft.com/office/drawing/2014/main" id="{151C3AFC-3592-BA95-9DB5-1C1245EAE73F}"/>
                </a:ext>
              </a:extLst>
            </p:cNvPr>
            <p:cNvSpPr txBox="1"/>
            <p:nvPr/>
          </p:nvSpPr>
          <p:spPr>
            <a:xfrm>
              <a:off x="2279134" y="4125515"/>
              <a:ext cx="300251" cy="369332"/>
            </a:xfrm>
            <a:prstGeom prst="rect">
              <a:avLst/>
            </a:prstGeom>
            <a:noFill/>
          </p:spPr>
          <p:txBody>
            <a:bodyPr wrap="square" rtlCol="0">
              <a:spAutoFit/>
            </a:bodyPr>
            <a:lstStyle/>
            <a:p>
              <a:r>
                <a:rPr lang="de-DE" dirty="0">
                  <a:solidFill>
                    <a:srgbClr val="00B050"/>
                  </a:solidFill>
                </a:rPr>
                <a:t>Q</a:t>
              </a:r>
            </a:p>
          </p:txBody>
        </p:sp>
        <p:sp>
          <p:nvSpPr>
            <p:cNvPr id="1068" name="Textfeld 1067">
              <a:extLst>
                <a:ext uri="{FF2B5EF4-FFF2-40B4-BE49-F238E27FC236}">
                  <a16:creationId xmlns:a16="http://schemas.microsoft.com/office/drawing/2014/main" id="{4D127460-CA2D-FFD6-B3ED-ABF44E0693D5}"/>
                </a:ext>
              </a:extLst>
            </p:cNvPr>
            <p:cNvSpPr txBox="1"/>
            <p:nvPr/>
          </p:nvSpPr>
          <p:spPr>
            <a:xfrm>
              <a:off x="2378945" y="2122226"/>
              <a:ext cx="300251" cy="369332"/>
            </a:xfrm>
            <a:prstGeom prst="rect">
              <a:avLst/>
            </a:prstGeom>
            <a:noFill/>
          </p:spPr>
          <p:txBody>
            <a:bodyPr wrap="square" rtlCol="0">
              <a:spAutoFit/>
            </a:bodyPr>
            <a:lstStyle/>
            <a:p>
              <a:r>
                <a:rPr lang="de-DE" dirty="0">
                  <a:solidFill>
                    <a:srgbClr val="FF0000"/>
                  </a:solidFill>
                </a:rPr>
                <a:t>I</a:t>
              </a:r>
            </a:p>
          </p:txBody>
        </p:sp>
      </p:grpSp>
      <p:grpSp>
        <p:nvGrpSpPr>
          <p:cNvPr id="1079" name="Gruppieren 1078">
            <a:extLst>
              <a:ext uri="{FF2B5EF4-FFF2-40B4-BE49-F238E27FC236}">
                <a16:creationId xmlns:a16="http://schemas.microsoft.com/office/drawing/2014/main" id="{27DF7B3F-F22A-B577-0E62-6F6D65CAEED9}"/>
              </a:ext>
            </a:extLst>
          </p:cNvPr>
          <p:cNvGrpSpPr/>
          <p:nvPr/>
        </p:nvGrpSpPr>
        <p:grpSpPr>
          <a:xfrm>
            <a:off x="5760054" y="3692371"/>
            <a:ext cx="2474030" cy="594486"/>
            <a:chOff x="933689" y="4355014"/>
            <a:chExt cx="4139119" cy="1537103"/>
          </a:xfrm>
        </p:grpSpPr>
        <p:sp>
          <p:nvSpPr>
            <p:cNvPr id="1099" name="Rechteck 1098">
              <a:extLst>
                <a:ext uri="{FF2B5EF4-FFF2-40B4-BE49-F238E27FC236}">
                  <a16:creationId xmlns:a16="http://schemas.microsoft.com/office/drawing/2014/main" id="{1C4A96E7-8270-C0FD-A4C5-FB2A8CA8DC96}"/>
                </a:ext>
              </a:extLst>
            </p:cNvPr>
            <p:cNvSpPr/>
            <p:nvPr/>
          </p:nvSpPr>
          <p:spPr>
            <a:xfrm>
              <a:off x="933689" y="4478776"/>
              <a:ext cx="756971" cy="81955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2" name="Rechteck 1101">
              <a:extLst>
                <a:ext uri="{FF2B5EF4-FFF2-40B4-BE49-F238E27FC236}">
                  <a16:creationId xmlns:a16="http://schemas.microsoft.com/office/drawing/2014/main" id="{E0FA8832-AF66-063E-4C76-9B5FA33E6863}"/>
                </a:ext>
              </a:extLst>
            </p:cNvPr>
            <p:cNvSpPr/>
            <p:nvPr/>
          </p:nvSpPr>
          <p:spPr>
            <a:xfrm>
              <a:off x="2445899" y="4477162"/>
              <a:ext cx="756971" cy="81489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3" name="Rechteck 1102">
              <a:extLst>
                <a:ext uri="{FF2B5EF4-FFF2-40B4-BE49-F238E27FC236}">
                  <a16:creationId xmlns:a16="http://schemas.microsoft.com/office/drawing/2014/main" id="{189492D4-E407-CBBB-DCBD-8DF147554478}"/>
                </a:ext>
              </a:extLst>
            </p:cNvPr>
            <p:cNvSpPr/>
            <p:nvPr/>
          </p:nvSpPr>
          <p:spPr>
            <a:xfrm>
              <a:off x="3958106" y="4478774"/>
              <a:ext cx="756971" cy="81650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4" name="Rechteck 1103">
              <a:extLst>
                <a:ext uri="{FF2B5EF4-FFF2-40B4-BE49-F238E27FC236}">
                  <a16:creationId xmlns:a16="http://schemas.microsoft.com/office/drawing/2014/main" id="{C1368B04-850B-D97E-3EAC-DA12531B871D}"/>
                </a:ext>
              </a:extLst>
            </p:cNvPr>
            <p:cNvSpPr/>
            <p:nvPr/>
          </p:nvSpPr>
          <p:spPr>
            <a:xfrm>
              <a:off x="1689794" y="4478775"/>
              <a:ext cx="756971" cy="81489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5" name="Rechteck 1104">
              <a:extLst>
                <a:ext uri="{FF2B5EF4-FFF2-40B4-BE49-F238E27FC236}">
                  <a16:creationId xmlns:a16="http://schemas.microsoft.com/office/drawing/2014/main" id="{BA2D62C9-841E-B666-35C3-464D81547186}"/>
                </a:ext>
              </a:extLst>
            </p:cNvPr>
            <p:cNvSpPr/>
            <p:nvPr/>
          </p:nvSpPr>
          <p:spPr>
            <a:xfrm>
              <a:off x="3202002" y="4478776"/>
              <a:ext cx="756971" cy="81955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6" name="Textfeld 1105">
              <a:extLst>
                <a:ext uri="{FF2B5EF4-FFF2-40B4-BE49-F238E27FC236}">
                  <a16:creationId xmlns:a16="http://schemas.microsoft.com/office/drawing/2014/main" id="{4A7F8ED6-C87E-121C-8EA6-C90DF303D262}"/>
                </a:ext>
              </a:extLst>
            </p:cNvPr>
            <p:cNvSpPr txBox="1"/>
            <p:nvPr/>
          </p:nvSpPr>
          <p:spPr>
            <a:xfrm>
              <a:off x="1001609" y="5295278"/>
              <a:ext cx="666055" cy="596839"/>
            </a:xfrm>
            <a:prstGeom prst="rect">
              <a:avLst/>
            </a:prstGeom>
            <a:noFill/>
          </p:spPr>
          <p:txBody>
            <a:bodyPr wrap="square" rtlCol="0">
              <a:spAutoFit/>
            </a:bodyPr>
            <a:lstStyle/>
            <a:p>
              <a:pPr algn="ctr"/>
              <a:r>
                <a:rPr lang="de-DE" sz="900" dirty="0"/>
                <a:t>11</a:t>
              </a:r>
            </a:p>
          </p:txBody>
        </p:sp>
        <p:cxnSp>
          <p:nvCxnSpPr>
            <p:cNvPr id="1107" name="Gerade Verbindung mit Pfeil 1106">
              <a:extLst>
                <a:ext uri="{FF2B5EF4-FFF2-40B4-BE49-F238E27FC236}">
                  <a16:creationId xmlns:a16="http://schemas.microsoft.com/office/drawing/2014/main" id="{13FCA298-45A4-EB9E-C27D-FCCC1A5E7034}"/>
                </a:ext>
              </a:extLst>
            </p:cNvPr>
            <p:cNvCxnSpPr>
              <a:cxnSpLocks/>
            </p:cNvCxnSpPr>
            <p:nvPr/>
          </p:nvCxnSpPr>
          <p:spPr>
            <a:xfrm flipV="1">
              <a:off x="937578" y="4888553"/>
              <a:ext cx="4135230" cy="124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8" name="Gerade Verbindung mit Pfeil 1107">
              <a:extLst>
                <a:ext uri="{FF2B5EF4-FFF2-40B4-BE49-F238E27FC236}">
                  <a16:creationId xmlns:a16="http://schemas.microsoft.com/office/drawing/2014/main" id="{FA1C40A9-827A-0958-924F-3CD770F0F999}"/>
                </a:ext>
              </a:extLst>
            </p:cNvPr>
            <p:cNvCxnSpPr>
              <a:cxnSpLocks/>
            </p:cNvCxnSpPr>
            <p:nvPr/>
          </p:nvCxnSpPr>
          <p:spPr>
            <a:xfrm flipV="1">
              <a:off x="942689" y="4355014"/>
              <a:ext cx="0" cy="10739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9" name="Textfeld 1108">
              <a:extLst>
                <a:ext uri="{FF2B5EF4-FFF2-40B4-BE49-F238E27FC236}">
                  <a16:creationId xmlns:a16="http://schemas.microsoft.com/office/drawing/2014/main" id="{B3B5482B-0ACF-DDB6-A9F0-6FF1A50C47D2}"/>
                </a:ext>
              </a:extLst>
            </p:cNvPr>
            <p:cNvSpPr txBox="1"/>
            <p:nvPr/>
          </p:nvSpPr>
          <p:spPr>
            <a:xfrm>
              <a:off x="1757715" y="5295278"/>
              <a:ext cx="666055" cy="596839"/>
            </a:xfrm>
            <a:prstGeom prst="rect">
              <a:avLst/>
            </a:prstGeom>
            <a:noFill/>
          </p:spPr>
          <p:txBody>
            <a:bodyPr wrap="square" rtlCol="0">
              <a:spAutoFit/>
            </a:bodyPr>
            <a:lstStyle/>
            <a:p>
              <a:pPr algn="ctr"/>
              <a:r>
                <a:rPr lang="de-DE" sz="900" dirty="0"/>
                <a:t>00</a:t>
              </a:r>
            </a:p>
          </p:txBody>
        </p:sp>
        <p:sp>
          <p:nvSpPr>
            <p:cNvPr id="1110" name="Textfeld 1109">
              <a:extLst>
                <a:ext uri="{FF2B5EF4-FFF2-40B4-BE49-F238E27FC236}">
                  <a16:creationId xmlns:a16="http://schemas.microsoft.com/office/drawing/2014/main" id="{C52D12D8-71F3-606B-15C4-6DF9B55C8E72}"/>
                </a:ext>
              </a:extLst>
            </p:cNvPr>
            <p:cNvSpPr txBox="1"/>
            <p:nvPr/>
          </p:nvSpPr>
          <p:spPr>
            <a:xfrm>
              <a:off x="2513816" y="5295278"/>
              <a:ext cx="666055" cy="596839"/>
            </a:xfrm>
            <a:prstGeom prst="rect">
              <a:avLst/>
            </a:prstGeom>
            <a:noFill/>
          </p:spPr>
          <p:txBody>
            <a:bodyPr wrap="square" rtlCol="0">
              <a:spAutoFit/>
            </a:bodyPr>
            <a:lstStyle/>
            <a:p>
              <a:pPr algn="ctr"/>
              <a:r>
                <a:rPr lang="de-DE" sz="900" dirty="0"/>
                <a:t>10</a:t>
              </a:r>
            </a:p>
          </p:txBody>
        </p:sp>
        <p:sp>
          <p:nvSpPr>
            <p:cNvPr id="1111" name="Textfeld 1110">
              <a:extLst>
                <a:ext uri="{FF2B5EF4-FFF2-40B4-BE49-F238E27FC236}">
                  <a16:creationId xmlns:a16="http://schemas.microsoft.com/office/drawing/2014/main" id="{DE9D6A4E-1936-E529-D2C7-015621675E9F}"/>
                </a:ext>
              </a:extLst>
            </p:cNvPr>
            <p:cNvSpPr txBox="1"/>
            <p:nvPr/>
          </p:nvSpPr>
          <p:spPr>
            <a:xfrm>
              <a:off x="3269919" y="5295278"/>
              <a:ext cx="666055" cy="596839"/>
            </a:xfrm>
            <a:prstGeom prst="rect">
              <a:avLst/>
            </a:prstGeom>
            <a:noFill/>
          </p:spPr>
          <p:txBody>
            <a:bodyPr wrap="square" rtlCol="0">
              <a:spAutoFit/>
            </a:bodyPr>
            <a:lstStyle/>
            <a:p>
              <a:pPr algn="ctr"/>
              <a:r>
                <a:rPr lang="de-DE" sz="900" dirty="0"/>
                <a:t>11</a:t>
              </a:r>
            </a:p>
          </p:txBody>
        </p:sp>
        <p:sp>
          <p:nvSpPr>
            <p:cNvPr id="1112" name="Textfeld 1111">
              <a:extLst>
                <a:ext uri="{FF2B5EF4-FFF2-40B4-BE49-F238E27FC236}">
                  <a16:creationId xmlns:a16="http://schemas.microsoft.com/office/drawing/2014/main" id="{900E7CC6-0803-3D00-F035-5F928EB25B00}"/>
                </a:ext>
              </a:extLst>
            </p:cNvPr>
            <p:cNvSpPr txBox="1"/>
            <p:nvPr/>
          </p:nvSpPr>
          <p:spPr>
            <a:xfrm>
              <a:off x="4026027" y="5295278"/>
              <a:ext cx="666055" cy="596839"/>
            </a:xfrm>
            <a:prstGeom prst="rect">
              <a:avLst/>
            </a:prstGeom>
            <a:noFill/>
          </p:spPr>
          <p:txBody>
            <a:bodyPr wrap="square" rtlCol="0">
              <a:spAutoFit/>
            </a:bodyPr>
            <a:lstStyle/>
            <a:p>
              <a:pPr algn="ctr"/>
              <a:r>
                <a:rPr lang="de-DE" sz="900" dirty="0"/>
                <a:t>01</a:t>
              </a:r>
            </a:p>
          </p:txBody>
        </p:sp>
      </p:grpSp>
      <p:sp>
        <p:nvSpPr>
          <p:cNvPr id="1113" name="Textfeld 1112">
            <a:extLst>
              <a:ext uri="{FF2B5EF4-FFF2-40B4-BE49-F238E27FC236}">
                <a16:creationId xmlns:a16="http://schemas.microsoft.com/office/drawing/2014/main" id="{A1A5E6EE-B805-4C21-A53D-2501D091A8F7}"/>
              </a:ext>
            </a:extLst>
          </p:cNvPr>
          <p:cNvSpPr txBox="1"/>
          <p:nvPr/>
        </p:nvSpPr>
        <p:spPr>
          <a:xfrm>
            <a:off x="5891979" y="4668853"/>
            <a:ext cx="1041630" cy="954107"/>
          </a:xfrm>
          <a:prstGeom prst="rect">
            <a:avLst/>
          </a:prstGeom>
          <a:solidFill>
            <a:schemeClr val="bg1"/>
          </a:solidFill>
        </p:spPr>
        <p:txBody>
          <a:bodyPr wrap="square" rtlCol="0">
            <a:spAutoFit/>
          </a:bodyPr>
          <a:lstStyle/>
          <a:p>
            <a:r>
              <a:rPr lang="de-DE" sz="1400" dirty="0">
                <a:solidFill>
                  <a:srgbClr val="FFC000"/>
                </a:solidFill>
              </a:rPr>
              <a:t>Phase 45°</a:t>
            </a:r>
          </a:p>
          <a:p>
            <a:r>
              <a:rPr lang="de-DE" sz="1400" dirty="0">
                <a:solidFill>
                  <a:srgbClr val="C00000"/>
                </a:solidFill>
              </a:rPr>
              <a:t>Phase 135°</a:t>
            </a:r>
          </a:p>
          <a:p>
            <a:r>
              <a:rPr lang="de-DE" sz="1400" dirty="0">
                <a:solidFill>
                  <a:srgbClr val="7030A0"/>
                </a:solidFill>
              </a:rPr>
              <a:t>Phase 225°</a:t>
            </a:r>
          </a:p>
          <a:p>
            <a:r>
              <a:rPr lang="de-DE" sz="1400" dirty="0">
                <a:solidFill>
                  <a:srgbClr val="00B0F0"/>
                </a:solidFill>
              </a:rPr>
              <a:t>Phase 315°</a:t>
            </a:r>
          </a:p>
        </p:txBody>
      </p:sp>
      <p:sp>
        <p:nvSpPr>
          <p:cNvPr id="1114" name="Textfeld 1113">
            <a:extLst>
              <a:ext uri="{FF2B5EF4-FFF2-40B4-BE49-F238E27FC236}">
                <a16:creationId xmlns:a16="http://schemas.microsoft.com/office/drawing/2014/main" id="{BDF62504-FEA6-26E5-5A6B-4E1199094CDC}"/>
              </a:ext>
            </a:extLst>
          </p:cNvPr>
          <p:cNvSpPr txBox="1"/>
          <p:nvPr/>
        </p:nvSpPr>
        <p:spPr>
          <a:xfrm>
            <a:off x="185339" y="4017107"/>
            <a:ext cx="1544068" cy="369332"/>
          </a:xfrm>
          <a:prstGeom prst="rect">
            <a:avLst/>
          </a:prstGeom>
          <a:noFill/>
        </p:spPr>
        <p:txBody>
          <a:bodyPr wrap="square" rtlCol="0">
            <a:spAutoFit/>
          </a:bodyPr>
          <a:lstStyle/>
          <a:p>
            <a:r>
              <a:rPr lang="de-DE" dirty="0">
                <a:solidFill>
                  <a:srgbClr val="FF0000"/>
                </a:solidFill>
              </a:rPr>
              <a:t>1</a:t>
            </a:r>
            <a:r>
              <a:rPr lang="de-DE" dirty="0">
                <a:solidFill>
                  <a:srgbClr val="00B050"/>
                </a:solidFill>
              </a:rPr>
              <a:t>1</a:t>
            </a:r>
            <a:r>
              <a:rPr lang="de-DE" dirty="0">
                <a:solidFill>
                  <a:srgbClr val="FF0000"/>
                </a:solidFill>
              </a:rPr>
              <a:t>0</a:t>
            </a:r>
            <a:r>
              <a:rPr lang="de-DE" dirty="0">
                <a:solidFill>
                  <a:srgbClr val="00B050"/>
                </a:solidFill>
              </a:rPr>
              <a:t>0</a:t>
            </a:r>
            <a:r>
              <a:rPr lang="de-DE" dirty="0">
                <a:solidFill>
                  <a:srgbClr val="FF0000"/>
                </a:solidFill>
              </a:rPr>
              <a:t>1</a:t>
            </a:r>
            <a:r>
              <a:rPr lang="de-DE" dirty="0">
                <a:solidFill>
                  <a:srgbClr val="00B050"/>
                </a:solidFill>
              </a:rPr>
              <a:t>0</a:t>
            </a:r>
            <a:r>
              <a:rPr lang="de-DE" dirty="0">
                <a:solidFill>
                  <a:srgbClr val="FF0000"/>
                </a:solidFill>
              </a:rPr>
              <a:t>1</a:t>
            </a:r>
            <a:r>
              <a:rPr lang="de-DE" dirty="0">
                <a:solidFill>
                  <a:srgbClr val="00B050"/>
                </a:solidFill>
              </a:rPr>
              <a:t>1</a:t>
            </a:r>
            <a:r>
              <a:rPr lang="de-DE" dirty="0">
                <a:solidFill>
                  <a:srgbClr val="FF0000"/>
                </a:solidFill>
              </a:rPr>
              <a:t>0</a:t>
            </a:r>
            <a:r>
              <a:rPr lang="de-DE" dirty="0">
                <a:solidFill>
                  <a:srgbClr val="00B050"/>
                </a:solidFill>
              </a:rPr>
              <a:t>1</a:t>
            </a:r>
            <a:r>
              <a:rPr lang="de-DE" dirty="0"/>
              <a:t>…</a:t>
            </a:r>
          </a:p>
        </p:txBody>
      </p:sp>
      <p:sp>
        <p:nvSpPr>
          <p:cNvPr id="1115" name="Textfeld 1114">
            <a:extLst>
              <a:ext uri="{FF2B5EF4-FFF2-40B4-BE49-F238E27FC236}">
                <a16:creationId xmlns:a16="http://schemas.microsoft.com/office/drawing/2014/main" id="{C39D9A81-7A55-5F05-1958-0648A8DBC3A4}"/>
              </a:ext>
            </a:extLst>
          </p:cNvPr>
          <p:cNvSpPr txBox="1"/>
          <p:nvPr/>
        </p:nvSpPr>
        <p:spPr>
          <a:xfrm>
            <a:off x="7986002" y="3806334"/>
            <a:ext cx="443692" cy="369332"/>
          </a:xfrm>
          <a:prstGeom prst="rect">
            <a:avLst/>
          </a:prstGeom>
          <a:noFill/>
        </p:spPr>
        <p:txBody>
          <a:bodyPr wrap="square" rtlCol="0">
            <a:spAutoFit/>
          </a:bodyPr>
          <a:lstStyle/>
          <a:p>
            <a:r>
              <a:rPr lang="de-DE" dirty="0"/>
              <a:t>…</a:t>
            </a:r>
          </a:p>
        </p:txBody>
      </p:sp>
      <p:cxnSp>
        <p:nvCxnSpPr>
          <p:cNvPr id="1117" name="Gerade Verbindung mit Pfeil 1116">
            <a:extLst>
              <a:ext uri="{FF2B5EF4-FFF2-40B4-BE49-F238E27FC236}">
                <a16:creationId xmlns:a16="http://schemas.microsoft.com/office/drawing/2014/main" id="{EA687602-30BF-F24F-1E13-80E8865A4D2F}"/>
              </a:ext>
            </a:extLst>
          </p:cNvPr>
          <p:cNvCxnSpPr/>
          <p:nvPr/>
        </p:nvCxnSpPr>
        <p:spPr>
          <a:xfrm>
            <a:off x="276269" y="4400994"/>
            <a:ext cx="7359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8" name="Textfeld 1117">
            <a:extLst>
              <a:ext uri="{FF2B5EF4-FFF2-40B4-BE49-F238E27FC236}">
                <a16:creationId xmlns:a16="http://schemas.microsoft.com/office/drawing/2014/main" id="{B14BBD40-8CC0-B90F-19D4-C50A43BB7857}"/>
              </a:ext>
            </a:extLst>
          </p:cNvPr>
          <p:cNvSpPr txBox="1"/>
          <p:nvPr/>
        </p:nvSpPr>
        <p:spPr>
          <a:xfrm>
            <a:off x="175156" y="4378256"/>
            <a:ext cx="1618804" cy="276999"/>
          </a:xfrm>
          <a:prstGeom prst="rect">
            <a:avLst/>
          </a:prstGeom>
          <a:noFill/>
        </p:spPr>
        <p:txBody>
          <a:bodyPr wrap="square" rtlCol="0">
            <a:spAutoFit/>
          </a:bodyPr>
          <a:lstStyle/>
          <a:p>
            <a:r>
              <a:rPr lang="de-DE" sz="1200" dirty="0"/>
              <a:t>Verarbeitungsrichtung</a:t>
            </a:r>
          </a:p>
        </p:txBody>
      </p:sp>
      <p:sp>
        <p:nvSpPr>
          <p:cNvPr id="1119" name="Textfeld 1118">
            <a:extLst>
              <a:ext uri="{FF2B5EF4-FFF2-40B4-BE49-F238E27FC236}">
                <a16:creationId xmlns:a16="http://schemas.microsoft.com/office/drawing/2014/main" id="{F07355ED-B133-E473-5458-1BDA1E15238E}"/>
              </a:ext>
            </a:extLst>
          </p:cNvPr>
          <p:cNvSpPr txBox="1"/>
          <p:nvPr/>
        </p:nvSpPr>
        <p:spPr>
          <a:xfrm>
            <a:off x="1892723" y="3978953"/>
            <a:ext cx="1054352" cy="646331"/>
          </a:xfrm>
          <a:prstGeom prst="rect">
            <a:avLst/>
          </a:prstGeom>
          <a:noFill/>
        </p:spPr>
        <p:txBody>
          <a:bodyPr wrap="square" rtlCol="0">
            <a:spAutoFit/>
          </a:bodyPr>
          <a:lstStyle/>
          <a:p>
            <a:r>
              <a:rPr lang="de-DE" dirty="0">
                <a:solidFill>
                  <a:srgbClr val="FF0000"/>
                </a:solidFill>
                <a:latin typeface="Courier New" panose="02070309020205020404" pitchFamily="49" charset="0"/>
                <a:cs typeface="Courier New" panose="02070309020205020404" pitchFamily="49" charset="0"/>
              </a:rPr>
              <a:t>10110</a:t>
            </a:r>
            <a:r>
              <a:rPr lang="de-DE" dirty="0">
                <a:latin typeface="Courier New" panose="02070309020205020404" pitchFamily="49" charset="0"/>
                <a:cs typeface="Courier New" panose="02070309020205020404" pitchFamily="49" charset="0"/>
              </a:rPr>
              <a:t>…</a:t>
            </a:r>
          </a:p>
          <a:p>
            <a:r>
              <a:rPr lang="de-DE" dirty="0">
                <a:solidFill>
                  <a:srgbClr val="00B050"/>
                </a:solidFill>
                <a:latin typeface="Courier New" panose="02070309020205020404" pitchFamily="49" charset="0"/>
                <a:cs typeface="Courier New" panose="02070309020205020404" pitchFamily="49" charset="0"/>
              </a:rPr>
              <a:t>10011</a:t>
            </a:r>
            <a:r>
              <a:rPr lang="de-DE" dirty="0">
                <a:latin typeface="Courier New" panose="02070309020205020404" pitchFamily="49" charset="0"/>
                <a:cs typeface="Courier New" panose="02070309020205020404" pitchFamily="49" charset="0"/>
              </a:rPr>
              <a:t>…</a:t>
            </a:r>
          </a:p>
        </p:txBody>
      </p:sp>
      <p:sp>
        <p:nvSpPr>
          <p:cNvPr id="1120" name="Textfeld 1119">
            <a:extLst>
              <a:ext uri="{FF2B5EF4-FFF2-40B4-BE49-F238E27FC236}">
                <a16:creationId xmlns:a16="http://schemas.microsoft.com/office/drawing/2014/main" id="{1854641C-DAD8-B2E5-FC77-5057190F5379}"/>
              </a:ext>
            </a:extLst>
          </p:cNvPr>
          <p:cNvSpPr txBox="1"/>
          <p:nvPr/>
        </p:nvSpPr>
        <p:spPr>
          <a:xfrm rot="16200000">
            <a:off x="852636" y="4168689"/>
            <a:ext cx="1967914" cy="276999"/>
          </a:xfrm>
          <a:prstGeom prst="rect">
            <a:avLst/>
          </a:prstGeom>
          <a:noFill/>
        </p:spPr>
        <p:txBody>
          <a:bodyPr wrap="square" rtlCol="0">
            <a:spAutoFit/>
          </a:bodyPr>
          <a:lstStyle/>
          <a:p>
            <a:r>
              <a:rPr lang="de-DE" sz="1200" dirty="0"/>
              <a:t>seriell -&gt; parallel-Wandlung</a:t>
            </a:r>
          </a:p>
        </p:txBody>
      </p:sp>
      <p:cxnSp>
        <p:nvCxnSpPr>
          <p:cNvPr id="1123" name="Gerade Verbindung mit Pfeil 1122">
            <a:extLst>
              <a:ext uri="{FF2B5EF4-FFF2-40B4-BE49-F238E27FC236}">
                <a16:creationId xmlns:a16="http://schemas.microsoft.com/office/drawing/2014/main" id="{3C4AC5B1-5F65-BF22-2E04-8AE51C596BF9}"/>
              </a:ext>
            </a:extLst>
          </p:cNvPr>
          <p:cNvCxnSpPr>
            <a:cxnSpLocks/>
          </p:cNvCxnSpPr>
          <p:nvPr/>
        </p:nvCxnSpPr>
        <p:spPr>
          <a:xfrm flipV="1">
            <a:off x="2089138" y="3337999"/>
            <a:ext cx="1272504" cy="639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6" name="Gerade Verbindung mit Pfeil 1125">
            <a:extLst>
              <a:ext uri="{FF2B5EF4-FFF2-40B4-BE49-F238E27FC236}">
                <a16:creationId xmlns:a16="http://schemas.microsoft.com/office/drawing/2014/main" id="{B37347E3-5BEC-B2DA-5375-DB6D7ABE8059}"/>
              </a:ext>
            </a:extLst>
          </p:cNvPr>
          <p:cNvCxnSpPr>
            <a:cxnSpLocks/>
          </p:cNvCxnSpPr>
          <p:nvPr/>
        </p:nvCxnSpPr>
        <p:spPr>
          <a:xfrm>
            <a:off x="2050704" y="4619697"/>
            <a:ext cx="1267554" cy="661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3" name="Textfeld 1132">
            <a:extLst>
              <a:ext uri="{FF2B5EF4-FFF2-40B4-BE49-F238E27FC236}">
                <a16:creationId xmlns:a16="http://schemas.microsoft.com/office/drawing/2014/main" id="{E7EFC72F-6933-F454-B765-E02EFF4CB94E}"/>
              </a:ext>
            </a:extLst>
          </p:cNvPr>
          <p:cNvSpPr txBox="1"/>
          <p:nvPr/>
        </p:nvSpPr>
        <p:spPr>
          <a:xfrm>
            <a:off x="9589550" y="3591546"/>
            <a:ext cx="317716" cy="369332"/>
          </a:xfrm>
          <a:prstGeom prst="rect">
            <a:avLst/>
          </a:prstGeom>
          <a:noFill/>
        </p:spPr>
        <p:txBody>
          <a:bodyPr wrap="none" rtlCol="0">
            <a:spAutoFit/>
          </a:bodyPr>
          <a:lstStyle/>
          <a:p>
            <a:r>
              <a:rPr lang="de-DE" dirty="0"/>
              <a:t>A</a:t>
            </a:r>
          </a:p>
        </p:txBody>
      </p:sp>
      <p:sp>
        <p:nvSpPr>
          <p:cNvPr id="9" name="Textfeld 8">
            <a:extLst>
              <a:ext uri="{FF2B5EF4-FFF2-40B4-BE49-F238E27FC236}">
                <a16:creationId xmlns:a16="http://schemas.microsoft.com/office/drawing/2014/main" id="{8A15264B-AB51-6902-78EF-B1D92359D267}"/>
              </a:ext>
            </a:extLst>
          </p:cNvPr>
          <p:cNvSpPr txBox="1"/>
          <p:nvPr/>
        </p:nvSpPr>
        <p:spPr>
          <a:xfrm>
            <a:off x="2824829" y="3717332"/>
            <a:ext cx="1459076" cy="1107996"/>
          </a:xfrm>
          <a:prstGeom prst="rect">
            <a:avLst/>
          </a:prstGeom>
          <a:noFill/>
        </p:spPr>
        <p:txBody>
          <a:bodyPr wrap="square" rtlCol="0">
            <a:spAutoFit/>
          </a:bodyPr>
          <a:lstStyle/>
          <a:p>
            <a:r>
              <a:rPr lang="de-DE" sz="1100" dirty="0"/>
              <a:t>Hinweis:</a:t>
            </a:r>
          </a:p>
          <a:p>
            <a:r>
              <a:rPr lang="de-DE" sz="1100" dirty="0"/>
              <a:t>hier wird der</a:t>
            </a:r>
          </a:p>
          <a:p>
            <a:r>
              <a:rPr lang="de-DE" sz="1100" dirty="0"/>
              <a:t>Zustand „1“ als +1V</a:t>
            </a:r>
          </a:p>
          <a:p>
            <a:r>
              <a:rPr lang="de-DE" sz="1100" dirty="0"/>
              <a:t>und der</a:t>
            </a:r>
          </a:p>
          <a:p>
            <a:r>
              <a:rPr lang="de-DE" sz="1100" dirty="0"/>
              <a:t>Zustand „0“ als -1V</a:t>
            </a:r>
          </a:p>
          <a:p>
            <a:r>
              <a:rPr lang="de-DE" sz="1100" dirty="0"/>
              <a:t>dargestellt</a:t>
            </a:r>
          </a:p>
        </p:txBody>
      </p:sp>
    </p:spTree>
    <p:extLst>
      <p:ext uri="{BB962C8B-B14F-4D97-AF65-F5344CB8AC3E}">
        <p14:creationId xmlns:p14="http://schemas.microsoft.com/office/powerpoint/2010/main" val="272627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 grpId="0"/>
      <p:bldP spid="1113" grpId="0" animBg="1"/>
      <p:bldP spid="1114" grpId="0"/>
      <p:bldP spid="1115" grpId="0"/>
      <p:bldP spid="1118" grpId="0"/>
      <p:bldP spid="1119" grpId="0"/>
      <p:bldP spid="1120" grpId="0"/>
      <p:bldP spid="1133" grpId="0"/>
      <p:bldP spid="9"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Betrachtung Abtasttheorem beim IQ-Modulator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4198463"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Angenommen ein Datenstrom besteht aus einem I- und Q-Anteil mit jeweils 48000 Samples/s.</a:t>
            </a:r>
          </a:p>
          <a:p>
            <a:pPr marL="0" indent="0">
              <a:buNone/>
              <a:defRPr/>
            </a:pPr>
            <a:r>
              <a:rPr lang="de-DE" dirty="0">
                <a:solidFill>
                  <a:srgbClr val="000000"/>
                </a:solidFill>
              </a:rPr>
              <a:t>Es ergibt sich daraus ein Gesamtdatenstrom von 96000 Samples/s.</a:t>
            </a:r>
          </a:p>
          <a:p>
            <a:pPr marL="0" indent="0">
              <a:buNone/>
              <a:defRPr/>
            </a:pPr>
            <a:r>
              <a:rPr lang="de-DE" dirty="0">
                <a:solidFill>
                  <a:srgbClr val="000000"/>
                </a:solidFill>
              </a:rPr>
              <a:t>Entsprechend dem Abtasttheorem (</a:t>
            </a:r>
            <a:r>
              <a:rPr lang="de-DE" dirty="0" err="1">
                <a:solidFill>
                  <a:srgbClr val="000000"/>
                </a:solidFill>
              </a:rPr>
              <a:t>f</a:t>
            </a:r>
            <a:r>
              <a:rPr lang="de-DE" baseline="-25000" dirty="0" err="1">
                <a:solidFill>
                  <a:srgbClr val="000000"/>
                </a:solidFill>
              </a:rPr>
              <a:t>Abtast</a:t>
            </a:r>
            <a:r>
              <a:rPr lang="de-DE" dirty="0">
                <a:solidFill>
                  <a:srgbClr val="000000"/>
                </a:solidFill>
              </a:rPr>
              <a:t> &gt; 2 * </a:t>
            </a:r>
            <a:r>
              <a:rPr lang="de-DE" dirty="0" err="1">
                <a:solidFill>
                  <a:srgbClr val="000000"/>
                </a:solidFill>
              </a:rPr>
              <a:t>f</a:t>
            </a:r>
            <a:r>
              <a:rPr lang="de-DE" baseline="-25000" dirty="0" err="1">
                <a:solidFill>
                  <a:srgbClr val="000000"/>
                </a:solidFill>
              </a:rPr>
              <a:t>Signal</a:t>
            </a:r>
            <a:r>
              <a:rPr lang="de-DE" baseline="-25000" dirty="0">
                <a:solidFill>
                  <a:srgbClr val="000000"/>
                </a:solidFill>
              </a:rPr>
              <a:t>, </a:t>
            </a:r>
            <a:r>
              <a:rPr lang="de-DE" baseline="-25000" dirty="0" err="1">
                <a:solidFill>
                  <a:srgbClr val="000000"/>
                </a:solidFill>
              </a:rPr>
              <a:t>max</a:t>
            </a:r>
            <a:r>
              <a:rPr lang="de-DE" dirty="0">
                <a:solidFill>
                  <a:srgbClr val="000000"/>
                </a:solidFill>
              </a:rPr>
              <a:t>) ist somit die höchste abtastbare Frequenz bzw. abtastbare Bandbreite 48 kHz</a:t>
            </a:r>
          </a:p>
          <a:p>
            <a:pPr marL="0" indent="0">
              <a:buNone/>
            </a:pPr>
            <a:r>
              <a:rPr lang="de-DE" dirty="0">
                <a:solidFill>
                  <a:srgbClr val="000000"/>
                </a:solidFill>
              </a:rPr>
              <a:t>Bezogen auf eine Mittenfrequenz ergibt dies somit einen abbildbaren Bereich von -24 kHz … +24 kHz.</a:t>
            </a:r>
          </a:p>
          <a:p>
            <a:pPr>
              <a:defRPr/>
            </a:pPr>
            <a:endParaRPr lang="de-DE" dirty="0">
              <a:solidFill>
                <a:srgbClr val="000000"/>
              </a:solidFill>
            </a:endParaRPr>
          </a:p>
        </p:txBody>
      </p:sp>
      <p:grpSp>
        <p:nvGrpSpPr>
          <p:cNvPr id="1078" name="Gruppieren 1077">
            <a:extLst>
              <a:ext uri="{FF2B5EF4-FFF2-40B4-BE49-F238E27FC236}">
                <a16:creationId xmlns:a16="http://schemas.microsoft.com/office/drawing/2014/main" id="{B478A864-DC6D-4415-EEAA-173CAA3E0515}"/>
              </a:ext>
            </a:extLst>
          </p:cNvPr>
          <p:cNvGrpSpPr/>
          <p:nvPr/>
        </p:nvGrpSpPr>
        <p:grpSpPr>
          <a:xfrm>
            <a:off x="7581956" y="3273748"/>
            <a:ext cx="2329473" cy="2125556"/>
            <a:chOff x="2279134" y="2051659"/>
            <a:chExt cx="2787282" cy="2543289"/>
          </a:xfrm>
        </p:grpSpPr>
        <p:grpSp>
          <p:nvGrpSpPr>
            <p:cNvPr id="44" name="Gruppieren 43">
              <a:extLst>
                <a:ext uri="{FF2B5EF4-FFF2-40B4-BE49-F238E27FC236}">
                  <a16:creationId xmlns:a16="http://schemas.microsoft.com/office/drawing/2014/main" id="{8B0FEE1A-47CF-C9C6-837D-06972A12A38E}"/>
                </a:ext>
              </a:extLst>
            </p:cNvPr>
            <p:cNvGrpSpPr/>
            <p:nvPr/>
          </p:nvGrpSpPr>
          <p:grpSpPr>
            <a:xfrm>
              <a:off x="3164691" y="3053303"/>
              <a:ext cx="540000" cy="540000"/>
              <a:chOff x="2866368" y="2482719"/>
              <a:chExt cx="540000" cy="540000"/>
            </a:xfrm>
          </p:grpSpPr>
          <p:sp>
            <p:nvSpPr>
              <p:cNvPr id="45" name="Rechteck 44">
                <a:extLst>
                  <a:ext uri="{FF2B5EF4-FFF2-40B4-BE49-F238E27FC236}">
                    <a16:creationId xmlns:a16="http://schemas.microsoft.com/office/drawing/2014/main" id="{E4D01092-79D1-4594-1D77-11C08B2548A6}"/>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 name="Gruppieren 45">
                <a:extLst>
                  <a:ext uri="{FF2B5EF4-FFF2-40B4-BE49-F238E27FC236}">
                    <a16:creationId xmlns:a16="http://schemas.microsoft.com/office/drawing/2014/main" id="{B1B1BD49-D83A-E95B-2B32-94EE0726CBCA}"/>
                  </a:ext>
                </a:extLst>
              </p:cNvPr>
              <p:cNvGrpSpPr/>
              <p:nvPr/>
            </p:nvGrpSpPr>
            <p:grpSpPr>
              <a:xfrm>
                <a:off x="2970718" y="2558245"/>
                <a:ext cx="331299" cy="133779"/>
                <a:chOff x="4854974" y="2487501"/>
                <a:chExt cx="3831759" cy="462709"/>
              </a:xfrm>
            </p:grpSpPr>
            <p:sp>
              <p:nvSpPr>
                <p:cNvPr id="55" name="Freihandform 72">
                  <a:extLst>
                    <a:ext uri="{FF2B5EF4-FFF2-40B4-BE49-F238E27FC236}">
                      <a16:creationId xmlns:a16="http://schemas.microsoft.com/office/drawing/2014/main" id="{1A84CCD5-DF38-74FE-A2FA-57AB3CF07481}"/>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reihandform 73">
                  <a:extLst>
                    <a:ext uri="{FF2B5EF4-FFF2-40B4-BE49-F238E27FC236}">
                      <a16:creationId xmlns:a16="http://schemas.microsoft.com/office/drawing/2014/main" id="{54168470-B3A1-5165-C31A-991627BCBDB2}"/>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a:extLst>
                  <a:ext uri="{FF2B5EF4-FFF2-40B4-BE49-F238E27FC236}">
                    <a16:creationId xmlns:a16="http://schemas.microsoft.com/office/drawing/2014/main" id="{8F9F0FAE-0D78-47EE-1CF8-FA903422115A}"/>
                  </a:ext>
                </a:extLst>
              </p:cNvPr>
              <p:cNvGrpSpPr/>
              <p:nvPr/>
            </p:nvGrpSpPr>
            <p:grpSpPr>
              <a:xfrm>
                <a:off x="2970718" y="2685189"/>
                <a:ext cx="331299" cy="133779"/>
                <a:chOff x="4854974" y="2487501"/>
                <a:chExt cx="3831759" cy="462709"/>
              </a:xfrm>
            </p:grpSpPr>
            <p:sp>
              <p:nvSpPr>
                <p:cNvPr id="51" name="Freihandform 75">
                  <a:extLst>
                    <a:ext uri="{FF2B5EF4-FFF2-40B4-BE49-F238E27FC236}">
                      <a16:creationId xmlns:a16="http://schemas.microsoft.com/office/drawing/2014/main" id="{C0EBCF80-3B99-2873-7C50-ADF4EEE7E2DE}"/>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reihandform 76">
                  <a:extLst>
                    <a:ext uri="{FF2B5EF4-FFF2-40B4-BE49-F238E27FC236}">
                      <a16:creationId xmlns:a16="http://schemas.microsoft.com/office/drawing/2014/main" id="{1D914F25-9CB4-FDF1-5235-D5C7AB23E283}"/>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8" name="Gruppieren 47">
                <a:extLst>
                  <a:ext uri="{FF2B5EF4-FFF2-40B4-BE49-F238E27FC236}">
                    <a16:creationId xmlns:a16="http://schemas.microsoft.com/office/drawing/2014/main" id="{D508DD8B-FEC9-845A-D4B3-75A8D101770A}"/>
                  </a:ext>
                </a:extLst>
              </p:cNvPr>
              <p:cNvGrpSpPr/>
              <p:nvPr/>
            </p:nvGrpSpPr>
            <p:grpSpPr>
              <a:xfrm>
                <a:off x="2970718" y="2811063"/>
                <a:ext cx="331299" cy="133779"/>
                <a:chOff x="4854974" y="2487501"/>
                <a:chExt cx="3831759" cy="462709"/>
              </a:xfrm>
            </p:grpSpPr>
            <p:sp>
              <p:nvSpPr>
                <p:cNvPr id="49" name="Freihandform 78">
                  <a:extLst>
                    <a:ext uri="{FF2B5EF4-FFF2-40B4-BE49-F238E27FC236}">
                      <a16:creationId xmlns:a16="http://schemas.microsoft.com/office/drawing/2014/main" id="{2538502A-9E07-C3A4-B947-9A57749D96B4}"/>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79">
                  <a:extLst>
                    <a:ext uri="{FF2B5EF4-FFF2-40B4-BE49-F238E27FC236}">
                      <a16:creationId xmlns:a16="http://schemas.microsoft.com/office/drawing/2014/main" id="{C75500F6-0C14-088A-C177-F66DBC624A14}"/>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57" name="Gerade Verbindung mit Pfeil 56">
              <a:extLst>
                <a:ext uri="{FF2B5EF4-FFF2-40B4-BE49-F238E27FC236}">
                  <a16:creationId xmlns:a16="http://schemas.microsoft.com/office/drawing/2014/main" id="{EB2EE9E9-4CEA-8551-46B1-A4BD852CF44D}"/>
                </a:ext>
              </a:extLst>
            </p:cNvPr>
            <p:cNvCxnSpPr>
              <a:cxnSpLocks/>
              <a:stCxn id="45" idx="0"/>
              <a:endCxn id="59" idx="2"/>
            </p:cNvCxnSpPr>
            <p:nvPr/>
          </p:nvCxnSpPr>
          <p:spPr>
            <a:xfrm flipV="1">
              <a:off x="3434691" y="2591659"/>
              <a:ext cx="0" cy="461644"/>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8" name="Gruppieren 57">
              <a:extLst>
                <a:ext uri="{FF2B5EF4-FFF2-40B4-BE49-F238E27FC236}">
                  <a16:creationId xmlns:a16="http://schemas.microsoft.com/office/drawing/2014/main" id="{3FC1297E-E166-C2F7-BC1D-870CD9BADB28}"/>
                </a:ext>
              </a:extLst>
            </p:cNvPr>
            <p:cNvGrpSpPr/>
            <p:nvPr/>
          </p:nvGrpSpPr>
          <p:grpSpPr>
            <a:xfrm>
              <a:off x="3164691" y="2051659"/>
              <a:ext cx="540000" cy="540000"/>
              <a:chOff x="6107045" y="2822414"/>
              <a:chExt cx="540000" cy="540000"/>
            </a:xfrm>
          </p:grpSpPr>
          <p:sp>
            <p:nvSpPr>
              <p:cNvPr id="59" name="Rechteck 58">
                <a:extLst>
                  <a:ext uri="{FF2B5EF4-FFF2-40B4-BE49-F238E27FC236}">
                    <a16:creationId xmlns:a16="http://schemas.microsoft.com/office/drawing/2014/main" id="{6233EDB5-B4EA-BBD5-382E-7C0693239F1B}"/>
                  </a:ext>
                </a:extLst>
              </p:cNvPr>
              <p:cNvSpPr/>
              <p:nvPr/>
            </p:nvSpPr>
            <p:spPr>
              <a:xfrm>
                <a:off x="6107045" y="282241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60" name="Gruppieren 59">
                <a:extLst>
                  <a:ext uri="{FF2B5EF4-FFF2-40B4-BE49-F238E27FC236}">
                    <a16:creationId xmlns:a16="http://schemas.microsoft.com/office/drawing/2014/main" id="{866A4CED-9508-D29C-FDFB-976FD88F98B4}"/>
                  </a:ext>
                </a:extLst>
              </p:cNvPr>
              <p:cNvGrpSpPr>
                <a:grpSpLocks noChangeAspect="1"/>
              </p:cNvGrpSpPr>
              <p:nvPr/>
            </p:nvGrpSpPr>
            <p:grpSpPr>
              <a:xfrm>
                <a:off x="6258247" y="2963849"/>
                <a:ext cx="227596" cy="227597"/>
                <a:chOff x="6050280" y="3044923"/>
                <a:chExt cx="540000" cy="540001"/>
              </a:xfrm>
            </p:grpSpPr>
            <p:cxnSp>
              <p:nvCxnSpPr>
                <p:cNvPr id="62" name="Gerader Verbinder 61">
                  <a:extLst>
                    <a:ext uri="{FF2B5EF4-FFF2-40B4-BE49-F238E27FC236}">
                      <a16:creationId xmlns:a16="http://schemas.microsoft.com/office/drawing/2014/main" id="{B05F855F-FBB1-E7FB-720F-539410B77A9F}"/>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5B3774EE-18D6-3724-26C8-F80827CB258F}"/>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Ellipse 60">
                <a:extLst>
                  <a:ext uri="{FF2B5EF4-FFF2-40B4-BE49-F238E27FC236}">
                    <a16:creationId xmlns:a16="http://schemas.microsoft.com/office/drawing/2014/main" id="{7CC9CAA1-B52E-4238-135B-093272BACE9F}"/>
                  </a:ext>
                </a:extLst>
              </p:cNvPr>
              <p:cNvSpPr/>
              <p:nvPr/>
            </p:nvSpPr>
            <p:spPr>
              <a:xfrm>
                <a:off x="6210120" y="2918839"/>
                <a:ext cx="324000" cy="324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24" name="Gruppieren 1023">
              <a:extLst>
                <a:ext uri="{FF2B5EF4-FFF2-40B4-BE49-F238E27FC236}">
                  <a16:creationId xmlns:a16="http://schemas.microsoft.com/office/drawing/2014/main" id="{DA72A536-016F-7896-B6F0-FB973931CFCA}"/>
                </a:ext>
              </a:extLst>
            </p:cNvPr>
            <p:cNvGrpSpPr/>
            <p:nvPr/>
          </p:nvGrpSpPr>
          <p:grpSpPr>
            <a:xfrm>
              <a:off x="3164691" y="4054948"/>
              <a:ext cx="540000" cy="540000"/>
              <a:chOff x="6107045" y="2822414"/>
              <a:chExt cx="540000" cy="540000"/>
            </a:xfrm>
          </p:grpSpPr>
          <p:sp>
            <p:nvSpPr>
              <p:cNvPr id="1025" name="Rechteck 1024">
                <a:extLst>
                  <a:ext uri="{FF2B5EF4-FFF2-40B4-BE49-F238E27FC236}">
                    <a16:creationId xmlns:a16="http://schemas.microsoft.com/office/drawing/2014/main" id="{70063A49-5E74-ACD2-743B-F082CF557FCD}"/>
                  </a:ext>
                </a:extLst>
              </p:cNvPr>
              <p:cNvSpPr/>
              <p:nvPr/>
            </p:nvSpPr>
            <p:spPr>
              <a:xfrm>
                <a:off x="6107045" y="282241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1027" name="Gruppieren 1026">
                <a:extLst>
                  <a:ext uri="{FF2B5EF4-FFF2-40B4-BE49-F238E27FC236}">
                    <a16:creationId xmlns:a16="http://schemas.microsoft.com/office/drawing/2014/main" id="{A38D15D2-A686-2F55-8AFF-5117A413EDE5}"/>
                  </a:ext>
                </a:extLst>
              </p:cNvPr>
              <p:cNvGrpSpPr>
                <a:grpSpLocks noChangeAspect="1"/>
              </p:cNvGrpSpPr>
              <p:nvPr/>
            </p:nvGrpSpPr>
            <p:grpSpPr>
              <a:xfrm>
                <a:off x="6258247" y="2963849"/>
                <a:ext cx="227596" cy="227597"/>
                <a:chOff x="6050280" y="3044923"/>
                <a:chExt cx="540000" cy="540001"/>
              </a:xfrm>
            </p:grpSpPr>
            <p:cxnSp>
              <p:nvCxnSpPr>
                <p:cNvPr id="1029" name="Gerader Verbinder 1028">
                  <a:extLst>
                    <a:ext uri="{FF2B5EF4-FFF2-40B4-BE49-F238E27FC236}">
                      <a16:creationId xmlns:a16="http://schemas.microsoft.com/office/drawing/2014/main" id="{ADB2D0F0-5604-B810-FBE2-004D3689F48C}"/>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FFE93B4F-EB14-A040-379D-A8FB41622586}"/>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8" name="Ellipse 1027">
                <a:extLst>
                  <a:ext uri="{FF2B5EF4-FFF2-40B4-BE49-F238E27FC236}">
                    <a16:creationId xmlns:a16="http://schemas.microsoft.com/office/drawing/2014/main" id="{1D664DF6-03AB-E0D1-1901-C6CF7E218782}"/>
                  </a:ext>
                </a:extLst>
              </p:cNvPr>
              <p:cNvSpPr/>
              <p:nvPr/>
            </p:nvSpPr>
            <p:spPr>
              <a:xfrm>
                <a:off x="6210120" y="2918839"/>
                <a:ext cx="324000" cy="324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34" name="Gerade Verbindung mit Pfeil 1033">
              <a:extLst>
                <a:ext uri="{FF2B5EF4-FFF2-40B4-BE49-F238E27FC236}">
                  <a16:creationId xmlns:a16="http://schemas.microsoft.com/office/drawing/2014/main" id="{B348C52A-BBB7-AE58-0E47-E50F85E7522D}"/>
                </a:ext>
              </a:extLst>
            </p:cNvPr>
            <p:cNvCxnSpPr>
              <a:cxnSpLocks/>
              <a:stCxn id="45" idx="2"/>
              <a:endCxn id="1025" idx="0"/>
            </p:cNvCxnSpPr>
            <p:nvPr/>
          </p:nvCxnSpPr>
          <p:spPr>
            <a:xfrm>
              <a:off x="3434691" y="3593303"/>
              <a:ext cx="0" cy="46164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37" name="Textfeld 1036">
              <a:extLst>
                <a:ext uri="{FF2B5EF4-FFF2-40B4-BE49-F238E27FC236}">
                  <a16:creationId xmlns:a16="http://schemas.microsoft.com/office/drawing/2014/main" id="{87CCD6CE-BD46-4CBE-DB92-5C464A2EE058}"/>
                </a:ext>
              </a:extLst>
            </p:cNvPr>
            <p:cNvSpPr txBox="1"/>
            <p:nvPr/>
          </p:nvSpPr>
          <p:spPr>
            <a:xfrm>
              <a:off x="3315893" y="2675170"/>
              <a:ext cx="503529" cy="307777"/>
            </a:xfrm>
            <a:prstGeom prst="rect">
              <a:avLst/>
            </a:prstGeom>
            <a:noFill/>
          </p:spPr>
          <p:txBody>
            <a:bodyPr wrap="square" rtlCol="0">
              <a:spAutoFit/>
            </a:bodyPr>
            <a:lstStyle/>
            <a:p>
              <a:pPr algn="ctr"/>
              <a:r>
                <a:rPr lang="de-DE" sz="1400" dirty="0"/>
                <a:t>0°</a:t>
              </a:r>
            </a:p>
          </p:txBody>
        </p:sp>
        <p:sp>
          <p:nvSpPr>
            <p:cNvPr id="1038" name="Textfeld 1037">
              <a:extLst>
                <a:ext uri="{FF2B5EF4-FFF2-40B4-BE49-F238E27FC236}">
                  <a16:creationId xmlns:a16="http://schemas.microsoft.com/office/drawing/2014/main" id="{BC6E4D12-1A27-8215-C393-3A27C06B1E94}"/>
                </a:ext>
              </a:extLst>
            </p:cNvPr>
            <p:cNvSpPr txBox="1"/>
            <p:nvPr/>
          </p:nvSpPr>
          <p:spPr>
            <a:xfrm>
              <a:off x="3381925" y="3621726"/>
              <a:ext cx="709004" cy="368264"/>
            </a:xfrm>
            <a:prstGeom prst="rect">
              <a:avLst/>
            </a:prstGeom>
            <a:noFill/>
          </p:spPr>
          <p:txBody>
            <a:bodyPr wrap="square" rtlCol="0">
              <a:spAutoFit/>
            </a:bodyPr>
            <a:lstStyle/>
            <a:p>
              <a:pPr algn="ctr"/>
              <a:r>
                <a:rPr lang="de-DE" sz="1400" dirty="0"/>
                <a:t>90°</a:t>
              </a:r>
            </a:p>
          </p:txBody>
        </p:sp>
        <p:grpSp>
          <p:nvGrpSpPr>
            <p:cNvPr id="1047" name="Gruppieren 1046">
              <a:extLst>
                <a:ext uri="{FF2B5EF4-FFF2-40B4-BE49-F238E27FC236}">
                  <a16:creationId xmlns:a16="http://schemas.microsoft.com/office/drawing/2014/main" id="{B4AD44B4-AA16-D175-2287-1F484E7DC693}"/>
                </a:ext>
              </a:extLst>
            </p:cNvPr>
            <p:cNvGrpSpPr/>
            <p:nvPr/>
          </p:nvGrpSpPr>
          <p:grpSpPr>
            <a:xfrm>
              <a:off x="4150938" y="2931659"/>
              <a:ext cx="394317" cy="584775"/>
              <a:chOff x="359429" y="3567800"/>
              <a:chExt cx="394317" cy="584775"/>
            </a:xfrm>
          </p:grpSpPr>
          <p:sp>
            <p:nvSpPr>
              <p:cNvPr id="1043" name="Ellipse 1042">
                <a:extLst>
                  <a:ext uri="{FF2B5EF4-FFF2-40B4-BE49-F238E27FC236}">
                    <a16:creationId xmlns:a16="http://schemas.microsoft.com/office/drawing/2014/main" id="{EAB8DF2F-0F37-A8B2-F036-ACF0E180BDEE}"/>
                  </a:ext>
                </a:extLst>
              </p:cNvPr>
              <p:cNvSpPr/>
              <p:nvPr/>
            </p:nvSpPr>
            <p:spPr>
              <a:xfrm>
                <a:off x="429746" y="3776378"/>
                <a:ext cx="324000" cy="324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6" name="Textfeld 1045">
                <a:extLst>
                  <a:ext uri="{FF2B5EF4-FFF2-40B4-BE49-F238E27FC236}">
                    <a16:creationId xmlns:a16="http://schemas.microsoft.com/office/drawing/2014/main" id="{C75EB6A3-4FF8-18A0-E818-F7B275364E1C}"/>
                  </a:ext>
                </a:extLst>
              </p:cNvPr>
              <p:cNvSpPr txBox="1"/>
              <p:nvPr/>
            </p:nvSpPr>
            <p:spPr>
              <a:xfrm>
                <a:off x="359429" y="3567800"/>
                <a:ext cx="389850" cy="584775"/>
              </a:xfrm>
              <a:prstGeom prst="rect">
                <a:avLst/>
              </a:prstGeom>
              <a:noFill/>
            </p:spPr>
            <p:txBody>
              <a:bodyPr wrap="none" rtlCol="0">
                <a:spAutoFit/>
              </a:bodyPr>
              <a:lstStyle/>
              <a:p>
                <a:r>
                  <a:rPr lang="de-DE" sz="3200" dirty="0"/>
                  <a:t>+</a:t>
                </a:r>
              </a:p>
            </p:txBody>
          </p:sp>
        </p:grpSp>
        <p:cxnSp>
          <p:nvCxnSpPr>
            <p:cNvPr id="1048" name="Gerade Verbindung mit Pfeil 1047">
              <a:extLst>
                <a:ext uri="{FF2B5EF4-FFF2-40B4-BE49-F238E27FC236}">
                  <a16:creationId xmlns:a16="http://schemas.microsoft.com/office/drawing/2014/main" id="{49E5BE76-C597-607B-A9E6-1C2428D542E0}"/>
                </a:ext>
              </a:extLst>
            </p:cNvPr>
            <p:cNvCxnSpPr>
              <a:cxnSpLocks/>
              <a:stCxn id="59" idx="3"/>
            </p:cNvCxnSpPr>
            <p:nvPr/>
          </p:nvCxnSpPr>
          <p:spPr>
            <a:xfrm>
              <a:off x="3704691" y="2321659"/>
              <a:ext cx="678564" cy="0"/>
            </a:xfrm>
            <a:prstGeom prst="straightConnector1">
              <a:avLst/>
            </a:prstGeom>
            <a:ln w="2540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52" name="Gerade Verbindung mit Pfeil 1051">
              <a:extLst>
                <a:ext uri="{FF2B5EF4-FFF2-40B4-BE49-F238E27FC236}">
                  <a16:creationId xmlns:a16="http://schemas.microsoft.com/office/drawing/2014/main" id="{DADD68C1-664C-D905-97C5-1ECE0063F458}"/>
                </a:ext>
              </a:extLst>
            </p:cNvPr>
            <p:cNvCxnSpPr>
              <a:cxnSpLocks/>
            </p:cNvCxnSpPr>
            <p:nvPr/>
          </p:nvCxnSpPr>
          <p:spPr>
            <a:xfrm>
              <a:off x="4383255" y="2327554"/>
              <a:ext cx="6799" cy="80127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56" name="Gerade Verbindung mit Pfeil 1055">
              <a:extLst>
                <a:ext uri="{FF2B5EF4-FFF2-40B4-BE49-F238E27FC236}">
                  <a16:creationId xmlns:a16="http://schemas.microsoft.com/office/drawing/2014/main" id="{A62DFB0F-9436-DF85-085F-302270AA138C}"/>
                </a:ext>
              </a:extLst>
            </p:cNvPr>
            <p:cNvCxnSpPr>
              <a:cxnSpLocks/>
            </p:cNvCxnSpPr>
            <p:nvPr/>
          </p:nvCxnSpPr>
          <p:spPr>
            <a:xfrm flipH="1" flipV="1">
              <a:off x="4385799" y="3471911"/>
              <a:ext cx="4255" cy="853037"/>
            </a:xfrm>
            <a:prstGeom prst="straightConnector1">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59" name="Gerade Verbindung mit Pfeil 1058">
              <a:extLst>
                <a:ext uri="{FF2B5EF4-FFF2-40B4-BE49-F238E27FC236}">
                  <a16:creationId xmlns:a16="http://schemas.microsoft.com/office/drawing/2014/main" id="{30F6CF04-3051-C773-F46F-153A9AB9AE05}"/>
                </a:ext>
              </a:extLst>
            </p:cNvPr>
            <p:cNvCxnSpPr>
              <a:cxnSpLocks/>
            </p:cNvCxnSpPr>
            <p:nvPr/>
          </p:nvCxnSpPr>
          <p:spPr>
            <a:xfrm flipV="1">
              <a:off x="3704691" y="4315560"/>
              <a:ext cx="678564" cy="0"/>
            </a:xfrm>
            <a:prstGeom prst="straightConnector1">
              <a:avLst/>
            </a:prstGeom>
            <a:ln w="25400">
              <a:solidFill>
                <a:srgbClr val="00B05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62" name="Gerade Verbindung mit Pfeil 1061">
              <a:extLst>
                <a:ext uri="{FF2B5EF4-FFF2-40B4-BE49-F238E27FC236}">
                  <a16:creationId xmlns:a16="http://schemas.microsoft.com/office/drawing/2014/main" id="{41B8DF89-66A0-7B6C-5DFB-02411A0BD0B2}"/>
                </a:ext>
              </a:extLst>
            </p:cNvPr>
            <p:cNvCxnSpPr>
              <a:cxnSpLocks/>
            </p:cNvCxnSpPr>
            <p:nvPr/>
          </p:nvCxnSpPr>
          <p:spPr>
            <a:xfrm>
              <a:off x="4545255" y="3304490"/>
              <a:ext cx="521161"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4" name="Gerade Verbindung mit Pfeil 1063">
              <a:extLst>
                <a:ext uri="{FF2B5EF4-FFF2-40B4-BE49-F238E27FC236}">
                  <a16:creationId xmlns:a16="http://schemas.microsoft.com/office/drawing/2014/main" id="{A10C5574-D72B-EF65-34C2-FF70D147B579}"/>
                </a:ext>
              </a:extLst>
            </p:cNvPr>
            <p:cNvCxnSpPr>
              <a:cxnSpLocks/>
            </p:cNvCxnSpPr>
            <p:nvPr/>
          </p:nvCxnSpPr>
          <p:spPr>
            <a:xfrm>
              <a:off x="2643530" y="4310181"/>
              <a:ext cx="521161" cy="0"/>
            </a:xfrm>
            <a:prstGeom prst="straightConnector1">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5" name="Gerade Verbindung mit Pfeil 1064">
              <a:extLst>
                <a:ext uri="{FF2B5EF4-FFF2-40B4-BE49-F238E27FC236}">
                  <a16:creationId xmlns:a16="http://schemas.microsoft.com/office/drawing/2014/main" id="{09B24A92-F408-9FD2-2FB0-5D2B073A93AC}"/>
                </a:ext>
              </a:extLst>
            </p:cNvPr>
            <p:cNvCxnSpPr>
              <a:cxnSpLocks/>
            </p:cNvCxnSpPr>
            <p:nvPr/>
          </p:nvCxnSpPr>
          <p:spPr>
            <a:xfrm>
              <a:off x="2643529" y="2306892"/>
              <a:ext cx="521161"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67" name="Textfeld 1066">
              <a:extLst>
                <a:ext uri="{FF2B5EF4-FFF2-40B4-BE49-F238E27FC236}">
                  <a16:creationId xmlns:a16="http://schemas.microsoft.com/office/drawing/2014/main" id="{151C3AFC-3592-BA95-9DB5-1C1245EAE73F}"/>
                </a:ext>
              </a:extLst>
            </p:cNvPr>
            <p:cNvSpPr txBox="1"/>
            <p:nvPr/>
          </p:nvSpPr>
          <p:spPr>
            <a:xfrm>
              <a:off x="2279134" y="4125515"/>
              <a:ext cx="300251" cy="369332"/>
            </a:xfrm>
            <a:prstGeom prst="rect">
              <a:avLst/>
            </a:prstGeom>
            <a:noFill/>
          </p:spPr>
          <p:txBody>
            <a:bodyPr wrap="square" rtlCol="0">
              <a:spAutoFit/>
            </a:bodyPr>
            <a:lstStyle/>
            <a:p>
              <a:r>
                <a:rPr lang="de-DE" dirty="0">
                  <a:solidFill>
                    <a:srgbClr val="00B050"/>
                  </a:solidFill>
                </a:rPr>
                <a:t>Q</a:t>
              </a:r>
            </a:p>
          </p:txBody>
        </p:sp>
        <p:sp>
          <p:nvSpPr>
            <p:cNvPr id="1068" name="Textfeld 1067">
              <a:extLst>
                <a:ext uri="{FF2B5EF4-FFF2-40B4-BE49-F238E27FC236}">
                  <a16:creationId xmlns:a16="http://schemas.microsoft.com/office/drawing/2014/main" id="{4D127460-CA2D-FFD6-B3ED-ABF44E0693D5}"/>
                </a:ext>
              </a:extLst>
            </p:cNvPr>
            <p:cNvSpPr txBox="1"/>
            <p:nvPr/>
          </p:nvSpPr>
          <p:spPr>
            <a:xfrm>
              <a:off x="2378945" y="2122226"/>
              <a:ext cx="300251" cy="369332"/>
            </a:xfrm>
            <a:prstGeom prst="rect">
              <a:avLst/>
            </a:prstGeom>
            <a:noFill/>
          </p:spPr>
          <p:txBody>
            <a:bodyPr wrap="square" rtlCol="0">
              <a:spAutoFit/>
            </a:bodyPr>
            <a:lstStyle/>
            <a:p>
              <a:r>
                <a:rPr lang="de-DE" dirty="0">
                  <a:solidFill>
                    <a:srgbClr val="FF0000"/>
                  </a:solidFill>
                </a:rPr>
                <a:t>I</a:t>
              </a:r>
            </a:p>
          </p:txBody>
        </p:sp>
      </p:grpSp>
      <p:cxnSp>
        <p:nvCxnSpPr>
          <p:cNvPr id="1117" name="Gerade Verbindung mit Pfeil 1116">
            <a:extLst>
              <a:ext uri="{FF2B5EF4-FFF2-40B4-BE49-F238E27FC236}">
                <a16:creationId xmlns:a16="http://schemas.microsoft.com/office/drawing/2014/main" id="{EA687602-30BF-F24F-1E13-80E8865A4D2F}"/>
              </a:ext>
            </a:extLst>
          </p:cNvPr>
          <p:cNvCxnSpPr>
            <a:cxnSpLocks/>
          </p:cNvCxnSpPr>
          <p:nvPr/>
        </p:nvCxnSpPr>
        <p:spPr>
          <a:xfrm flipV="1">
            <a:off x="4510890" y="4349779"/>
            <a:ext cx="1703460" cy="3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9" name="Textfeld 1118">
            <a:extLst>
              <a:ext uri="{FF2B5EF4-FFF2-40B4-BE49-F238E27FC236}">
                <a16:creationId xmlns:a16="http://schemas.microsoft.com/office/drawing/2014/main" id="{F07355ED-B133-E473-5458-1BDA1E15238E}"/>
              </a:ext>
            </a:extLst>
          </p:cNvPr>
          <p:cNvSpPr txBox="1"/>
          <p:nvPr/>
        </p:nvSpPr>
        <p:spPr>
          <a:xfrm rot="19932517">
            <a:off x="6183300" y="3766349"/>
            <a:ext cx="1826087" cy="338554"/>
          </a:xfrm>
          <a:prstGeom prst="rect">
            <a:avLst/>
          </a:prstGeom>
          <a:noFill/>
        </p:spPr>
        <p:txBody>
          <a:bodyPr wrap="square" rtlCol="0">
            <a:spAutoFit/>
          </a:bodyPr>
          <a:lstStyle/>
          <a:p>
            <a:r>
              <a:rPr lang="de-DE" sz="1600" dirty="0">
                <a:solidFill>
                  <a:srgbClr val="FF0000"/>
                </a:solidFill>
                <a:cs typeface="Courier New" panose="02070309020205020404" pitchFamily="49" charset="0"/>
              </a:rPr>
              <a:t>48000 Samples/s</a:t>
            </a:r>
            <a:endParaRPr lang="de-DE" sz="1600" dirty="0">
              <a:cs typeface="Courier New" panose="02070309020205020404" pitchFamily="49" charset="0"/>
            </a:endParaRPr>
          </a:p>
        </p:txBody>
      </p:sp>
      <p:cxnSp>
        <p:nvCxnSpPr>
          <p:cNvPr id="1123" name="Gerade Verbindung mit Pfeil 1122">
            <a:extLst>
              <a:ext uri="{FF2B5EF4-FFF2-40B4-BE49-F238E27FC236}">
                <a16:creationId xmlns:a16="http://schemas.microsoft.com/office/drawing/2014/main" id="{3C4AC5B1-5F65-BF22-2E04-8AE51C596BF9}"/>
              </a:ext>
            </a:extLst>
          </p:cNvPr>
          <p:cNvCxnSpPr>
            <a:cxnSpLocks/>
          </p:cNvCxnSpPr>
          <p:nvPr/>
        </p:nvCxnSpPr>
        <p:spPr>
          <a:xfrm flipV="1">
            <a:off x="6323759" y="3514341"/>
            <a:ext cx="1284756" cy="676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6" name="Gerade Verbindung mit Pfeil 1125">
            <a:extLst>
              <a:ext uri="{FF2B5EF4-FFF2-40B4-BE49-F238E27FC236}">
                <a16:creationId xmlns:a16="http://schemas.microsoft.com/office/drawing/2014/main" id="{B37347E3-5BEC-B2DA-5375-DB6D7ABE8059}"/>
              </a:ext>
            </a:extLst>
          </p:cNvPr>
          <p:cNvCxnSpPr>
            <a:cxnSpLocks/>
          </p:cNvCxnSpPr>
          <p:nvPr/>
        </p:nvCxnSpPr>
        <p:spPr>
          <a:xfrm>
            <a:off x="6323759" y="4604011"/>
            <a:ext cx="1229120" cy="465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B0DBCE2-911E-F21B-8617-6E99066E43E2}"/>
              </a:ext>
            </a:extLst>
          </p:cNvPr>
          <p:cNvSpPr txBox="1"/>
          <p:nvPr/>
        </p:nvSpPr>
        <p:spPr>
          <a:xfrm rot="1256030">
            <a:off x="6220938" y="4599457"/>
            <a:ext cx="1826087" cy="338554"/>
          </a:xfrm>
          <a:prstGeom prst="rect">
            <a:avLst/>
          </a:prstGeom>
          <a:noFill/>
        </p:spPr>
        <p:txBody>
          <a:bodyPr wrap="square" rtlCol="0">
            <a:spAutoFit/>
          </a:bodyPr>
          <a:lstStyle/>
          <a:p>
            <a:r>
              <a:rPr lang="de-DE" sz="1600" dirty="0">
                <a:solidFill>
                  <a:srgbClr val="00B050"/>
                </a:solidFill>
                <a:cs typeface="Courier New" panose="02070309020205020404" pitchFamily="49" charset="0"/>
              </a:rPr>
              <a:t>48000 Samples/s</a:t>
            </a:r>
          </a:p>
        </p:txBody>
      </p:sp>
      <p:sp>
        <p:nvSpPr>
          <p:cNvPr id="21" name="Textfeld 20">
            <a:extLst>
              <a:ext uri="{FF2B5EF4-FFF2-40B4-BE49-F238E27FC236}">
                <a16:creationId xmlns:a16="http://schemas.microsoft.com/office/drawing/2014/main" id="{CBD628C4-FBCA-E378-D9D7-6B58AAA7164B}"/>
              </a:ext>
            </a:extLst>
          </p:cNvPr>
          <p:cNvSpPr txBox="1"/>
          <p:nvPr/>
        </p:nvSpPr>
        <p:spPr>
          <a:xfrm>
            <a:off x="4457948" y="3965736"/>
            <a:ext cx="1826087" cy="369332"/>
          </a:xfrm>
          <a:prstGeom prst="rect">
            <a:avLst/>
          </a:prstGeom>
          <a:noFill/>
        </p:spPr>
        <p:txBody>
          <a:bodyPr wrap="square" rtlCol="0">
            <a:spAutoFit/>
          </a:bodyPr>
          <a:lstStyle/>
          <a:p>
            <a:r>
              <a:rPr lang="de-DE" dirty="0">
                <a:cs typeface="Courier New" panose="02070309020205020404" pitchFamily="49" charset="0"/>
              </a:rPr>
              <a:t>96000 Samples/s</a:t>
            </a:r>
          </a:p>
        </p:txBody>
      </p:sp>
      <p:grpSp>
        <p:nvGrpSpPr>
          <p:cNvPr id="24" name="Gruppieren 23">
            <a:extLst>
              <a:ext uri="{FF2B5EF4-FFF2-40B4-BE49-F238E27FC236}">
                <a16:creationId xmlns:a16="http://schemas.microsoft.com/office/drawing/2014/main" id="{05C44380-60C9-E57B-6721-4B695A8D5337}"/>
              </a:ext>
            </a:extLst>
          </p:cNvPr>
          <p:cNvGrpSpPr/>
          <p:nvPr/>
        </p:nvGrpSpPr>
        <p:grpSpPr>
          <a:xfrm>
            <a:off x="1229731" y="3622977"/>
            <a:ext cx="2830398" cy="1402771"/>
            <a:chOff x="4326948" y="1131235"/>
            <a:chExt cx="1811415" cy="1402771"/>
          </a:xfrm>
        </p:grpSpPr>
        <p:cxnSp>
          <p:nvCxnSpPr>
            <p:cNvPr id="25" name="Gerade Verbindung mit Pfeil 24">
              <a:extLst>
                <a:ext uri="{FF2B5EF4-FFF2-40B4-BE49-F238E27FC236}">
                  <a16:creationId xmlns:a16="http://schemas.microsoft.com/office/drawing/2014/main" id="{4EECAF78-C494-5111-C7D9-DBA0ADFD9AF0}"/>
                </a:ext>
              </a:extLst>
            </p:cNvPr>
            <p:cNvCxnSpPr/>
            <p:nvPr/>
          </p:nvCxnSpPr>
          <p:spPr>
            <a:xfrm flipV="1">
              <a:off x="4332829" y="1390434"/>
              <a:ext cx="0" cy="603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63961DAB-9F62-82F2-6219-7F414C03ADD5}"/>
                </a:ext>
              </a:extLst>
            </p:cNvPr>
            <p:cNvCxnSpPr/>
            <p:nvPr/>
          </p:nvCxnSpPr>
          <p:spPr>
            <a:xfrm flipV="1">
              <a:off x="5051809" y="1458603"/>
              <a:ext cx="0" cy="643633"/>
            </a:xfrm>
            <a:prstGeom prst="straightConnector1">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A383DD51-5DBF-7902-F436-38AA6C9B0315}"/>
                </a:ext>
              </a:extLst>
            </p:cNvPr>
            <p:cNvSpPr/>
            <p:nvPr/>
          </p:nvSpPr>
          <p:spPr>
            <a:xfrm>
              <a:off x="4661998" y="1571794"/>
              <a:ext cx="779753" cy="41725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Geschweifte Klammer rechts 1030">
              <a:extLst>
                <a:ext uri="{FF2B5EF4-FFF2-40B4-BE49-F238E27FC236}">
                  <a16:creationId xmlns:a16="http://schemas.microsoft.com/office/drawing/2014/main" id="{D17FCFD1-1B1C-45AF-E4E0-9DD646807CA7}"/>
                </a:ext>
              </a:extLst>
            </p:cNvPr>
            <p:cNvSpPr/>
            <p:nvPr/>
          </p:nvSpPr>
          <p:spPr>
            <a:xfrm rot="5400000">
              <a:off x="4928652" y="1722393"/>
              <a:ext cx="246445" cy="779753"/>
            </a:xfrm>
            <a:prstGeom prst="rightBrace">
              <a:avLst>
                <a:gd name="adj1" fmla="val 8333"/>
                <a:gd name="adj2" fmla="val 501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2" name="Textfeld 1031">
              <a:extLst>
                <a:ext uri="{FF2B5EF4-FFF2-40B4-BE49-F238E27FC236}">
                  <a16:creationId xmlns:a16="http://schemas.microsoft.com/office/drawing/2014/main" id="{59AFA741-7CDB-5BFB-EC25-42B583462508}"/>
                </a:ext>
              </a:extLst>
            </p:cNvPr>
            <p:cNvSpPr txBox="1"/>
            <p:nvPr/>
          </p:nvSpPr>
          <p:spPr>
            <a:xfrm>
              <a:off x="6007832" y="1917570"/>
              <a:ext cx="130531" cy="369332"/>
            </a:xfrm>
            <a:prstGeom prst="rect">
              <a:avLst/>
            </a:prstGeom>
            <a:noFill/>
          </p:spPr>
          <p:txBody>
            <a:bodyPr wrap="square" rtlCol="0">
              <a:spAutoFit/>
            </a:bodyPr>
            <a:lstStyle/>
            <a:p>
              <a:r>
                <a:rPr lang="de-DE" dirty="0"/>
                <a:t>f</a:t>
              </a:r>
            </a:p>
          </p:txBody>
        </p:sp>
        <p:sp>
          <p:nvSpPr>
            <p:cNvPr id="1033" name="Textfeld 1032">
              <a:extLst>
                <a:ext uri="{FF2B5EF4-FFF2-40B4-BE49-F238E27FC236}">
                  <a16:creationId xmlns:a16="http://schemas.microsoft.com/office/drawing/2014/main" id="{2B20BAD5-2BA1-677B-D83F-65E99DA85094}"/>
                </a:ext>
              </a:extLst>
            </p:cNvPr>
            <p:cNvSpPr txBox="1"/>
            <p:nvPr/>
          </p:nvSpPr>
          <p:spPr>
            <a:xfrm>
              <a:off x="4736650" y="2195452"/>
              <a:ext cx="732441" cy="338554"/>
            </a:xfrm>
            <a:prstGeom prst="rect">
              <a:avLst/>
            </a:prstGeom>
            <a:noFill/>
          </p:spPr>
          <p:txBody>
            <a:bodyPr wrap="square" rtlCol="0">
              <a:spAutoFit/>
            </a:bodyPr>
            <a:lstStyle/>
            <a:p>
              <a:r>
                <a:rPr lang="de-DE" sz="1600" dirty="0"/>
                <a:t>B = 48kHz</a:t>
              </a:r>
            </a:p>
          </p:txBody>
        </p:sp>
        <p:sp>
          <p:nvSpPr>
            <p:cNvPr id="1035" name="Textfeld 1034">
              <a:extLst>
                <a:ext uri="{FF2B5EF4-FFF2-40B4-BE49-F238E27FC236}">
                  <a16:creationId xmlns:a16="http://schemas.microsoft.com/office/drawing/2014/main" id="{9921EA03-E2BC-64E6-6257-95FFD2B4BCFE}"/>
                </a:ext>
              </a:extLst>
            </p:cNvPr>
            <p:cNvSpPr txBox="1"/>
            <p:nvPr/>
          </p:nvSpPr>
          <p:spPr>
            <a:xfrm>
              <a:off x="4955065" y="1131235"/>
              <a:ext cx="327772" cy="338554"/>
            </a:xfrm>
            <a:prstGeom prst="rect">
              <a:avLst/>
            </a:prstGeom>
            <a:noFill/>
          </p:spPr>
          <p:txBody>
            <a:bodyPr wrap="square" rtlCol="0">
              <a:spAutoFit/>
            </a:bodyPr>
            <a:lstStyle/>
            <a:p>
              <a:r>
                <a:rPr lang="de-DE" sz="1600" dirty="0" err="1"/>
                <a:t>f</a:t>
              </a:r>
              <a:r>
                <a:rPr lang="de-DE" sz="1600" baseline="-25000" dirty="0" err="1"/>
                <a:t>c</a:t>
              </a:r>
              <a:endParaRPr lang="de-DE" sz="1600" baseline="-25000" dirty="0"/>
            </a:p>
          </p:txBody>
        </p:sp>
        <p:cxnSp>
          <p:nvCxnSpPr>
            <p:cNvPr id="1036" name="Gerade Verbindung mit Pfeil 1035">
              <a:extLst>
                <a:ext uri="{FF2B5EF4-FFF2-40B4-BE49-F238E27FC236}">
                  <a16:creationId xmlns:a16="http://schemas.microsoft.com/office/drawing/2014/main" id="{B605567E-636D-BF2A-7C9B-1EF55DD6F0B9}"/>
                </a:ext>
              </a:extLst>
            </p:cNvPr>
            <p:cNvCxnSpPr/>
            <p:nvPr/>
          </p:nvCxnSpPr>
          <p:spPr>
            <a:xfrm>
              <a:off x="4326948" y="1989046"/>
              <a:ext cx="16992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40" name="Gerade Verbindung mit Pfeil 1039">
            <a:extLst>
              <a:ext uri="{FF2B5EF4-FFF2-40B4-BE49-F238E27FC236}">
                <a16:creationId xmlns:a16="http://schemas.microsoft.com/office/drawing/2014/main" id="{AF9B5DC3-FBE5-CE40-863B-3948598BF7BC}"/>
              </a:ext>
            </a:extLst>
          </p:cNvPr>
          <p:cNvCxnSpPr/>
          <p:nvPr/>
        </p:nvCxnSpPr>
        <p:spPr>
          <a:xfrm flipV="1">
            <a:off x="2971649" y="4645422"/>
            <a:ext cx="0" cy="643633"/>
          </a:xfrm>
          <a:prstGeom prst="straightConnector1">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41" name="Gerade Verbindung mit Pfeil 1040">
            <a:extLst>
              <a:ext uri="{FF2B5EF4-FFF2-40B4-BE49-F238E27FC236}">
                <a16:creationId xmlns:a16="http://schemas.microsoft.com/office/drawing/2014/main" id="{038215E8-BFE3-BCCC-D649-325D00D6A4E0}"/>
              </a:ext>
            </a:extLst>
          </p:cNvPr>
          <p:cNvCxnSpPr/>
          <p:nvPr/>
        </p:nvCxnSpPr>
        <p:spPr>
          <a:xfrm flipV="1">
            <a:off x="1763748" y="4645422"/>
            <a:ext cx="0" cy="643633"/>
          </a:xfrm>
          <a:prstGeom prst="straightConnector1">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44" name="Textfeld 1043">
            <a:extLst>
              <a:ext uri="{FF2B5EF4-FFF2-40B4-BE49-F238E27FC236}">
                <a16:creationId xmlns:a16="http://schemas.microsoft.com/office/drawing/2014/main" id="{2CBD12DC-E1E9-2FC3-C944-6E1C86642021}"/>
              </a:ext>
            </a:extLst>
          </p:cNvPr>
          <p:cNvSpPr txBox="1"/>
          <p:nvPr/>
        </p:nvSpPr>
        <p:spPr>
          <a:xfrm>
            <a:off x="1229731" y="5342873"/>
            <a:ext cx="1112181" cy="338554"/>
          </a:xfrm>
          <a:prstGeom prst="rect">
            <a:avLst/>
          </a:prstGeom>
          <a:noFill/>
        </p:spPr>
        <p:txBody>
          <a:bodyPr wrap="square" rtlCol="0">
            <a:spAutoFit/>
          </a:bodyPr>
          <a:lstStyle/>
          <a:p>
            <a:r>
              <a:rPr lang="de-DE" sz="1600" dirty="0" err="1"/>
              <a:t>f</a:t>
            </a:r>
            <a:r>
              <a:rPr lang="de-DE" sz="1600" baseline="-25000" dirty="0" err="1"/>
              <a:t>c</a:t>
            </a:r>
            <a:r>
              <a:rPr lang="de-DE" sz="1600" dirty="0"/>
              <a:t> - 24 kHz</a:t>
            </a:r>
            <a:endParaRPr lang="de-DE" sz="1600" baseline="-25000" dirty="0"/>
          </a:p>
        </p:txBody>
      </p:sp>
      <p:sp>
        <p:nvSpPr>
          <p:cNvPr id="1045" name="Textfeld 1044">
            <a:extLst>
              <a:ext uri="{FF2B5EF4-FFF2-40B4-BE49-F238E27FC236}">
                <a16:creationId xmlns:a16="http://schemas.microsoft.com/office/drawing/2014/main" id="{E373D13C-5B1C-FED0-2CF6-F83AE445DD63}"/>
              </a:ext>
            </a:extLst>
          </p:cNvPr>
          <p:cNvSpPr txBox="1"/>
          <p:nvPr/>
        </p:nvSpPr>
        <p:spPr>
          <a:xfrm>
            <a:off x="2700455" y="5332551"/>
            <a:ext cx="1112181" cy="338554"/>
          </a:xfrm>
          <a:prstGeom prst="rect">
            <a:avLst/>
          </a:prstGeom>
          <a:noFill/>
        </p:spPr>
        <p:txBody>
          <a:bodyPr wrap="square" rtlCol="0">
            <a:spAutoFit/>
          </a:bodyPr>
          <a:lstStyle/>
          <a:p>
            <a:r>
              <a:rPr lang="de-DE" sz="1600" dirty="0" err="1"/>
              <a:t>f</a:t>
            </a:r>
            <a:r>
              <a:rPr lang="de-DE" sz="1600" baseline="-25000" dirty="0" err="1"/>
              <a:t>c</a:t>
            </a:r>
            <a:r>
              <a:rPr lang="de-DE" sz="1600" dirty="0"/>
              <a:t> + 24 kHz</a:t>
            </a:r>
            <a:endParaRPr lang="de-DE" sz="1600" baseline="-25000" dirty="0"/>
          </a:p>
        </p:txBody>
      </p:sp>
    </p:spTree>
    <p:extLst>
      <p:ext uri="{BB962C8B-B14F-4D97-AF65-F5344CB8AC3E}">
        <p14:creationId xmlns:p14="http://schemas.microsoft.com/office/powerpoint/2010/main" val="12741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44" grpId="0"/>
      <p:bldP spid="10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302"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Signalbeurteilung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251982" marR="0" lvl="0" indent="-251982" algn="l" defTabSz="914333" rtl="0" eaLnBrk="1" fontAlgn="auto" latinLnBrk="0" hangingPunct="1">
              <a:lnSpc>
                <a:spcPct val="107000"/>
              </a:lnSpc>
              <a:spcBef>
                <a:spcPts val="500"/>
              </a:spcBef>
              <a:spcAft>
                <a:spcPts val="0"/>
              </a:spcAft>
              <a:buClrTx/>
              <a:buSzTx/>
              <a:buFont typeface="Wingdings 3" panose="05040102010807070707" pitchFamily="18" charset="2"/>
              <a:buChar char=""/>
              <a:tabLst/>
              <a:defRPr/>
            </a:pPr>
            <a:r>
              <a:rPr lang="de-DE" dirty="0">
                <a:solidFill>
                  <a:srgbClr val="000000"/>
                </a:solidFill>
              </a:rPr>
              <a:t>Der Abstand zwischen zwei S-Stufen entspricht einer Spannungsdifferenz am Empfängereingang von 6dB</a:t>
            </a:r>
          </a:p>
          <a:p>
            <a:pPr>
              <a:defRPr/>
            </a:pPr>
            <a:endParaRPr lang="de-DE" sz="400" dirty="0">
              <a:solidFill>
                <a:srgbClr val="000000"/>
              </a:solidFill>
            </a:endParaRPr>
          </a:p>
          <a:p>
            <a:pPr>
              <a:defRPr/>
            </a:pPr>
            <a:r>
              <a:rPr lang="de-DE" dirty="0">
                <a:solidFill>
                  <a:srgbClr val="000000"/>
                </a:solidFill>
              </a:rPr>
              <a:t>Eine Differenz von +6dB (=eine S-Stufe höher) entspricht einem Spannungsfaktor von 2 bzw. einem Leistungsfaktor von 4, eine Differenz von -6dB (=eine S-Stufe tiefer) entspricht einem Spannungsfaktor von 1/2 bzw. einem Leistungsfaktor von 1/4</a:t>
            </a:r>
          </a:p>
          <a:p>
            <a:pPr>
              <a:defRPr/>
            </a:pPr>
            <a:endParaRPr lang="de-DE" sz="400" dirty="0">
              <a:solidFill>
                <a:srgbClr val="000000"/>
              </a:solidFill>
            </a:endParaRPr>
          </a:p>
          <a:p>
            <a:pPr lvl="0">
              <a:defRPr/>
            </a:pPr>
            <a:r>
              <a:rPr lang="de-DE" dirty="0">
                <a:solidFill>
                  <a:srgbClr val="000000"/>
                </a:solidFill>
              </a:rPr>
              <a:t>Referenz bildet die S-Stufe S9, die wie folgt definiert ist:</a:t>
            </a:r>
          </a:p>
          <a:p>
            <a:pPr lvl="1" indent="-251982">
              <a:lnSpc>
                <a:spcPct val="107000"/>
              </a:lnSpc>
              <a:defRPr/>
            </a:pPr>
            <a:r>
              <a:rPr lang="de-DE" dirty="0"/>
              <a:t>KW: 50 µV am 50-Ohm-Antenneneingang, UKW: 5 µV am 50-Ohm-Antenneneingang</a:t>
            </a:r>
            <a:endParaRPr lang="de-DE" dirty="0">
              <a:solidFill>
                <a:srgbClr val="000000"/>
              </a:solidFill>
            </a:endParaRPr>
          </a:p>
          <a:p>
            <a:pPr>
              <a:defRPr/>
            </a:pPr>
            <a:endParaRPr lang="de-DE" sz="400" dirty="0">
              <a:solidFill>
                <a:srgbClr val="000000"/>
              </a:solidFill>
            </a:endParaRPr>
          </a:p>
          <a:p>
            <a:pPr>
              <a:defRPr/>
            </a:pPr>
            <a:r>
              <a:rPr lang="de-DE" dirty="0">
                <a:solidFill>
                  <a:srgbClr val="000000"/>
                </a:solidFill>
              </a:rPr>
              <a:t>Beispiel: angenommen, Ich sende mit 50Watt und erziele damit beim Empfänger den Rapport S6. Um beim Empfänger nun den Rapport S7 zu erreichen, müsste ich meine Sendeleistung vervierfachen und somit mit 200Watt senden. Beim Empfänger würde sich dann von S6 auf S7 die Eingangsspannung am Empfänger verdoppeln.</a:t>
            </a: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6B766136-5E16-C77E-FBA2-D717C7406BB2}"/>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7" name="Rechteck 6">
            <a:extLst>
              <a:ext uri="{FF2B5EF4-FFF2-40B4-BE49-F238E27FC236}">
                <a16:creationId xmlns:a16="http://schemas.microsoft.com/office/drawing/2014/main" id="{A6828BD0-A64D-5B4B-85D0-64AE45D619C1}"/>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7125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Übertragungsverfahren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BPSK</a:t>
            </a:r>
            <a:r>
              <a:rPr lang="de-DE" dirty="0">
                <a:solidFill>
                  <a:srgbClr val="000000"/>
                </a:solidFill>
              </a:rPr>
              <a:t> = </a:t>
            </a:r>
            <a:r>
              <a:rPr lang="de-DE" b="1" dirty="0">
                <a:solidFill>
                  <a:srgbClr val="000000"/>
                </a:solidFill>
              </a:rPr>
              <a:t>B</a:t>
            </a:r>
            <a:r>
              <a:rPr lang="de-DE" dirty="0">
                <a:solidFill>
                  <a:srgbClr val="000000"/>
                </a:solidFill>
              </a:rPr>
              <a:t>inary-</a:t>
            </a:r>
            <a:r>
              <a:rPr lang="de-DE" b="1" dirty="0">
                <a:solidFill>
                  <a:srgbClr val="000000"/>
                </a:solidFill>
              </a:rPr>
              <a:t>P</a:t>
            </a:r>
            <a:r>
              <a:rPr lang="de-DE" dirty="0">
                <a:solidFill>
                  <a:srgbClr val="000000"/>
                </a:solidFill>
              </a:rPr>
              <a:t>hase-</a:t>
            </a:r>
            <a:r>
              <a:rPr lang="de-DE" b="1" dirty="0">
                <a:solidFill>
                  <a:srgbClr val="000000"/>
                </a:solidFill>
              </a:rPr>
              <a:t>S</a:t>
            </a:r>
            <a:r>
              <a:rPr lang="de-DE" dirty="0">
                <a:solidFill>
                  <a:srgbClr val="000000"/>
                </a:solidFill>
              </a:rPr>
              <a:t>hift-</a:t>
            </a:r>
            <a:r>
              <a:rPr lang="de-DE" b="1" dirty="0" err="1">
                <a:solidFill>
                  <a:srgbClr val="000000"/>
                </a:solidFill>
              </a:rPr>
              <a:t>K</a:t>
            </a:r>
            <a:r>
              <a:rPr lang="de-DE" dirty="0" err="1">
                <a:solidFill>
                  <a:srgbClr val="000000"/>
                </a:solidFill>
              </a:rPr>
              <a:t>eying</a:t>
            </a:r>
            <a:endParaRPr lang="de-DE" dirty="0">
              <a:solidFill>
                <a:srgbClr val="000000"/>
              </a:solidFill>
            </a:endParaRPr>
          </a:p>
          <a:p>
            <a:pPr marL="255581" lvl="1" indent="0">
              <a:buNone/>
              <a:defRPr/>
            </a:pPr>
            <a:r>
              <a:rPr lang="de-DE" dirty="0">
                <a:solidFill>
                  <a:srgbClr val="000000"/>
                </a:solidFill>
              </a:rPr>
              <a:t>Es werden nur zwei Phasenzustände genutzt, folglich ist mit jedem Symbol (Zustand) nur ein Bit übertragbar</a:t>
            </a:r>
          </a:p>
          <a:p>
            <a:pPr marL="255581" lvl="1" indent="0">
              <a:buNone/>
              <a:defRPr/>
            </a:pPr>
            <a:endParaRPr lang="de-DE" sz="600" dirty="0">
              <a:solidFill>
                <a:srgbClr val="000000"/>
              </a:solidFill>
            </a:endParaRPr>
          </a:p>
          <a:p>
            <a:pPr marL="0" indent="0">
              <a:buNone/>
              <a:defRPr/>
            </a:pPr>
            <a:r>
              <a:rPr lang="de-DE" b="1" dirty="0">
                <a:solidFill>
                  <a:srgbClr val="000000"/>
                </a:solidFill>
              </a:rPr>
              <a:t>QPSK</a:t>
            </a:r>
            <a:r>
              <a:rPr lang="de-DE" dirty="0">
                <a:solidFill>
                  <a:srgbClr val="000000"/>
                </a:solidFill>
              </a:rPr>
              <a:t> = </a:t>
            </a:r>
            <a:r>
              <a:rPr lang="de-DE" b="1" dirty="0" err="1">
                <a:solidFill>
                  <a:srgbClr val="000000"/>
                </a:solidFill>
              </a:rPr>
              <a:t>Q</a:t>
            </a:r>
            <a:r>
              <a:rPr lang="de-DE" dirty="0" err="1">
                <a:solidFill>
                  <a:srgbClr val="000000"/>
                </a:solidFill>
              </a:rPr>
              <a:t>adrature</a:t>
            </a:r>
            <a:r>
              <a:rPr lang="de-DE" dirty="0">
                <a:solidFill>
                  <a:srgbClr val="000000"/>
                </a:solidFill>
              </a:rPr>
              <a:t>-</a:t>
            </a:r>
            <a:r>
              <a:rPr lang="de-DE" b="1" dirty="0">
                <a:solidFill>
                  <a:srgbClr val="000000"/>
                </a:solidFill>
              </a:rPr>
              <a:t>P</a:t>
            </a:r>
            <a:r>
              <a:rPr lang="de-DE" dirty="0">
                <a:solidFill>
                  <a:srgbClr val="000000"/>
                </a:solidFill>
              </a:rPr>
              <a:t>hase-</a:t>
            </a:r>
            <a:r>
              <a:rPr lang="de-DE" b="1" dirty="0">
                <a:solidFill>
                  <a:srgbClr val="000000"/>
                </a:solidFill>
              </a:rPr>
              <a:t>S</a:t>
            </a:r>
            <a:r>
              <a:rPr lang="de-DE" dirty="0">
                <a:solidFill>
                  <a:srgbClr val="000000"/>
                </a:solidFill>
              </a:rPr>
              <a:t>hift-</a:t>
            </a:r>
            <a:r>
              <a:rPr lang="de-DE" b="1" dirty="0" err="1">
                <a:solidFill>
                  <a:srgbClr val="000000"/>
                </a:solidFill>
              </a:rPr>
              <a:t>K</a:t>
            </a:r>
            <a:r>
              <a:rPr lang="de-DE" dirty="0" err="1">
                <a:solidFill>
                  <a:srgbClr val="000000"/>
                </a:solidFill>
              </a:rPr>
              <a:t>eying</a:t>
            </a:r>
            <a:endParaRPr lang="de-DE" dirty="0">
              <a:solidFill>
                <a:srgbClr val="000000"/>
              </a:solidFill>
            </a:endParaRPr>
          </a:p>
          <a:p>
            <a:pPr marL="255581" lvl="1" indent="0">
              <a:buNone/>
              <a:defRPr/>
            </a:pPr>
            <a:r>
              <a:rPr lang="de-DE" dirty="0">
                <a:solidFill>
                  <a:srgbClr val="000000"/>
                </a:solidFill>
              </a:rPr>
              <a:t>Es werden vier Phasenzustände genutzt, folglich sind mit jedem Symbol (Zustand) zwei Bit übertragbar</a:t>
            </a:r>
          </a:p>
          <a:p>
            <a:pPr marL="255581" lvl="1" indent="0">
              <a:buNone/>
              <a:defRPr/>
            </a:pPr>
            <a:endParaRPr lang="de-DE" sz="600" dirty="0">
              <a:solidFill>
                <a:srgbClr val="000000"/>
              </a:solidFill>
            </a:endParaRPr>
          </a:p>
          <a:p>
            <a:pPr marL="0" indent="0">
              <a:buNone/>
              <a:defRPr/>
            </a:pPr>
            <a:r>
              <a:rPr lang="de-DE" b="1" dirty="0">
                <a:solidFill>
                  <a:srgbClr val="000000"/>
                </a:solidFill>
              </a:rPr>
              <a:t>QAM</a:t>
            </a:r>
            <a:r>
              <a:rPr lang="de-DE" dirty="0">
                <a:solidFill>
                  <a:srgbClr val="000000"/>
                </a:solidFill>
              </a:rPr>
              <a:t> = </a:t>
            </a:r>
            <a:r>
              <a:rPr lang="de-DE" b="1" dirty="0" err="1">
                <a:solidFill>
                  <a:srgbClr val="000000"/>
                </a:solidFill>
              </a:rPr>
              <a:t>Q</a:t>
            </a:r>
            <a:r>
              <a:rPr lang="de-DE" dirty="0" err="1">
                <a:solidFill>
                  <a:srgbClr val="000000"/>
                </a:solidFill>
              </a:rPr>
              <a:t>adrature</a:t>
            </a:r>
            <a:r>
              <a:rPr lang="de-DE" dirty="0">
                <a:solidFill>
                  <a:srgbClr val="000000"/>
                </a:solidFill>
              </a:rPr>
              <a:t>-</a:t>
            </a:r>
            <a:r>
              <a:rPr lang="de-DE" b="1" dirty="0">
                <a:solidFill>
                  <a:srgbClr val="000000"/>
                </a:solidFill>
              </a:rPr>
              <a:t>A</a:t>
            </a:r>
            <a:r>
              <a:rPr lang="de-DE" dirty="0">
                <a:solidFill>
                  <a:srgbClr val="000000"/>
                </a:solidFill>
              </a:rPr>
              <a:t>mplitude-</a:t>
            </a:r>
            <a:r>
              <a:rPr lang="de-DE" b="1" dirty="0">
                <a:solidFill>
                  <a:srgbClr val="000000"/>
                </a:solidFill>
              </a:rPr>
              <a:t>M</a:t>
            </a:r>
            <a:r>
              <a:rPr lang="de-DE" dirty="0">
                <a:solidFill>
                  <a:srgbClr val="000000"/>
                </a:solidFill>
              </a:rPr>
              <a:t>odulation</a:t>
            </a:r>
          </a:p>
          <a:p>
            <a:pPr marL="255581" lvl="1" indent="0">
              <a:buNone/>
              <a:defRPr/>
            </a:pPr>
            <a:r>
              <a:rPr lang="de-DE" dirty="0">
                <a:solidFill>
                  <a:srgbClr val="000000"/>
                </a:solidFill>
              </a:rPr>
              <a:t>Gegenüber QPSK werden nun auch die Amplituden von I(t) und Q(t) mehrstufig genutzt, wodurch sich mehr Bit pro Symbol übertragen lassen (z. B. 4 Bit/Symbol bei 16-QAM)</a:t>
            </a:r>
          </a:p>
          <a:p>
            <a:pPr marL="0" indent="0">
              <a:buNone/>
              <a:defRPr/>
            </a:pPr>
            <a:endParaRPr lang="de-DE" sz="600" dirty="0">
              <a:solidFill>
                <a:srgbClr val="000000"/>
              </a:solidFill>
            </a:endParaRPr>
          </a:p>
          <a:p>
            <a:pPr marL="0" indent="0">
              <a:buNone/>
              <a:defRPr/>
            </a:pPr>
            <a:r>
              <a:rPr lang="de-DE" b="1" dirty="0">
                <a:solidFill>
                  <a:srgbClr val="000000"/>
                </a:solidFill>
              </a:rPr>
              <a:t>Symbolrate und Datenrate</a:t>
            </a:r>
            <a:r>
              <a:rPr lang="de-DE" dirty="0">
                <a:solidFill>
                  <a:srgbClr val="000000"/>
                </a:solidFill>
              </a:rPr>
              <a:t>:</a:t>
            </a:r>
          </a:p>
          <a:p>
            <a:pPr marL="255581" lvl="1" indent="0">
              <a:buNone/>
              <a:defRPr/>
            </a:pPr>
            <a:r>
              <a:rPr lang="de-DE" dirty="0">
                <a:solidFill>
                  <a:srgbClr val="000000"/>
                </a:solidFill>
              </a:rPr>
              <a:t>Die Symbolrate beschreibt die Anzahl der in einer Zeiteinheit übertragenen Symbole und wird</a:t>
            </a:r>
            <a:br>
              <a:rPr lang="de-DE" dirty="0">
                <a:solidFill>
                  <a:srgbClr val="000000"/>
                </a:solidFill>
              </a:rPr>
            </a:br>
            <a:r>
              <a:rPr lang="de-DE" dirty="0">
                <a:solidFill>
                  <a:srgbClr val="000000"/>
                </a:solidFill>
              </a:rPr>
              <a:t>in Baud (</a:t>
            </a:r>
            <a:r>
              <a:rPr lang="de-DE" dirty="0" err="1">
                <a:solidFill>
                  <a:srgbClr val="000000"/>
                </a:solidFill>
              </a:rPr>
              <a:t>Bd</a:t>
            </a:r>
            <a:r>
              <a:rPr lang="de-DE" dirty="0">
                <a:solidFill>
                  <a:srgbClr val="000000"/>
                </a:solidFill>
              </a:rPr>
              <a:t>) angegeben, während die Datenrate die Anzahl der in einer Zeiteinheit übertragenen</a:t>
            </a:r>
            <a:br>
              <a:rPr lang="de-DE" dirty="0">
                <a:solidFill>
                  <a:srgbClr val="000000"/>
                </a:solidFill>
              </a:rPr>
            </a:br>
            <a:r>
              <a:rPr lang="de-DE" dirty="0">
                <a:solidFill>
                  <a:srgbClr val="000000"/>
                </a:solidFill>
              </a:rPr>
              <a:t>Bit beschreibt und in </a:t>
            </a:r>
            <a:r>
              <a:rPr lang="de-DE" dirty="0" err="1">
                <a:solidFill>
                  <a:srgbClr val="000000"/>
                </a:solidFill>
              </a:rPr>
              <a:t>bit</a:t>
            </a:r>
            <a:r>
              <a:rPr lang="de-DE" dirty="0">
                <a:solidFill>
                  <a:srgbClr val="000000"/>
                </a:solidFill>
              </a:rPr>
              <a:t>/s angegeben wird. Werden z. B. bei einer Symbolrate von 23,4 </a:t>
            </a:r>
            <a:r>
              <a:rPr lang="de-DE" dirty="0" err="1">
                <a:solidFill>
                  <a:srgbClr val="000000"/>
                </a:solidFill>
              </a:rPr>
              <a:t>Bd</a:t>
            </a:r>
            <a:r>
              <a:rPr lang="de-DE" dirty="0">
                <a:solidFill>
                  <a:srgbClr val="000000"/>
                </a:solidFill>
              </a:rPr>
              <a:t> jeweils</a:t>
            </a:r>
            <a:br>
              <a:rPr lang="de-DE" dirty="0">
                <a:solidFill>
                  <a:srgbClr val="000000"/>
                </a:solidFill>
              </a:rPr>
            </a:br>
            <a:r>
              <a:rPr lang="de-DE" dirty="0">
                <a:solidFill>
                  <a:srgbClr val="000000"/>
                </a:solidFill>
              </a:rPr>
              <a:t>zwei Bit pro Symbol übertragen, so beträgt die resultierende Datenrate 46,8 </a:t>
            </a:r>
            <a:r>
              <a:rPr lang="de-DE" dirty="0" err="1">
                <a:solidFill>
                  <a:srgbClr val="000000"/>
                </a:solidFill>
              </a:rPr>
              <a:t>bit</a:t>
            </a:r>
            <a:r>
              <a:rPr lang="de-DE" dirty="0">
                <a:solidFill>
                  <a:srgbClr val="000000"/>
                </a:solidFill>
              </a:rPr>
              <a:t>/s. Somit ist bei BPSK</a:t>
            </a:r>
            <a:br>
              <a:rPr lang="de-DE" dirty="0">
                <a:solidFill>
                  <a:srgbClr val="000000"/>
                </a:solidFill>
              </a:rPr>
            </a:br>
            <a:r>
              <a:rPr lang="de-DE" dirty="0">
                <a:solidFill>
                  <a:srgbClr val="000000"/>
                </a:solidFill>
              </a:rPr>
              <a:t>Symbol- und Datenrate identisch, während bei QPSK die Datenrate den doppelten Wert der Symbolrate hat.</a:t>
            </a:r>
          </a:p>
          <a:p>
            <a:pPr marL="255581" lvl="1" indent="0">
              <a:buNone/>
              <a:defRPr/>
            </a:pPr>
            <a:endParaRPr lang="de-DE" dirty="0">
              <a:solidFill>
                <a:srgbClr val="000000"/>
              </a:solidFill>
            </a:endParaRPr>
          </a:p>
          <a:p>
            <a:pPr marL="255581" lvl="1" indent="0">
              <a:buNone/>
              <a:defRPr/>
            </a:pPr>
            <a:endParaRPr lang="de-DE" dirty="0">
              <a:solidFill>
                <a:srgbClr val="000000"/>
              </a:solidFill>
            </a:endParaRPr>
          </a:p>
          <a:p>
            <a:pPr marL="255581" lvl="1" indent="0">
              <a:buNone/>
              <a:defRPr/>
            </a:pPr>
            <a:endParaRPr lang="de-DE" dirty="0">
              <a:solidFill>
                <a:srgbClr val="000000"/>
              </a:solidFill>
            </a:endParaRPr>
          </a:p>
        </p:txBody>
      </p:sp>
      <p:grpSp>
        <p:nvGrpSpPr>
          <p:cNvPr id="40" name="Gruppieren 39">
            <a:extLst>
              <a:ext uri="{FF2B5EF4-FFF2-40B4-BE49-F238E27FC236}">
                <a16:creationId xmlns:a16="http://schemas.microsoft.com/office/drawing/2014/main" id="{55AEEC1B-07B8-C16E-F531-D2FD4BEDED03}"/>
              </a:ext>
            </a:extLst>
          </p:cNvPr>
          <p:cNvGrpSpPr/>
          <p:nvPr/>
        </p:nvGrpSpPr>
        <p:grpSpPr>
          <a:xfrm>
            <a:off x="9251577" y="3506931"/>
            <a:ext cx="1439905" cy="1499900"/>
            <a:chOff x="7629244" y="3821371"/>
            <a:chExt cx="1633196" cy="1701241"/>
          </a:xfrm>
        </p:grpSpPr>
        <p:grpSp>
          <p:nvGrpSpPr>
            <p:cNvPr id="18" name="Gruppieren 17">
              <a:extLst>
                <a:ext uri="{FF2B5EF4-FFF2-40B4-BE49-F238E27FC236}">
                  <a16:creationId xmlns:a16="http://schemas.microsoft.com/office/drawing/2014/main" id="{15B69A81-FC36-EF62-1A8A-BF88D8AE0736}"/>
                </a:ext>
              </a:extLst>
            </p:cNvPr>
            <p:cNvGrpSpPr/>
            <p:nvPr/>
          </p:nvGrpSpPr>
          <p:grpSpPr>
            <a:xfrm>
              <a:off x="7629244" y="3821371"/>
              <a:ext cx="1633196" cy="1701241"/>
              <a:chOff x="7629240" y="2507953"/>
              <a:chExt cx="2894078" cy="3014660"/>
            </a:xfrm>
          </p:grpSpPr>
          <p:cxnSp>
            <p:nvCxnSpPr>
              <p:cNvPr id="8" name="Gerade Verbindung mit Pfeil 7">
                <a:extLst>
                  <a:ext uri="{FF2B5EF4-FFF2-40B4-BE49-F238E27FC236}">
                    <a16:creationId xmlns:a16="http://schemas.microsoft.com/office/drawing/2014/main" id="{DE3B54EB-C40B-145F-0E2D-F2A15E6B32BA}"/>
                  </a:ext>
                </a:extLst>
              </p:cNvPr>
              <p:cNvCxnSpPr>
                <a:cxnSpLocks/>
              </p:cNvCxnSpPr>
              <p:nvPr/>
            </p:nvCxnSpPr>
            <p:spPr>
              <a:xfrm flipV="1">
                <a:off x="7629240" y="4256290"/>
                <a:ext cx="277093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1FBE9D0E-7992-7FCD-6AA7-E180DCB0E2D1}"/>
                  </a:ext>
                </a:extLst>
              </p:cNvPr>
              <p:cNvCxnSpPr>
                <a:cxnSpLocks/>
              </p:cNvCxnSpPr>
              <p:nvPr/>
            </p:nvCxnSpPr>
            <p:spPr>
              <a:xfrm flipV="1">
                <a:off x="8967050" y="2751681"/>
                <a:ext cx="0" cy="27709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2D53F5E3-3A1F-D563-DA0B-90A5009B354A}"/>
                  </a:ext>
                </a:extLst>
              </p:cNvPr>
              <p:cNvSpPr txBox="1"/>
              <p:nvPr/>
            </p:nvSpPr>
            <p:spPr>
              <a:xfrm>
                <a:off x="10275945" y="3894904"/>
                <a:ext cx="247373" cy="654470"/>
              </a:xfrm>
              <a:prstGeom prst="rect">
                <a:avLst/>
              </a:prstGeom>
              <a:noFill/>
            </p:spPr>
            <p:txBody>
              <a:bodyPr wrap="square" rtlCol="0">
                <a:spAutoFit/>
              </a:bodyPr>
              <a:lstStyle/>
              <a:p>
                <a:r>
                  <a:rPr lang="de-DE" dirty="0"/>
                  <a:t>I</a:t>
                </a:r>
              </a:p>
            </p:txBody>
          </p:sp>
          <p:sp>
            <p:nvSpPr>
              <p:cNvPr id="17" name="Textfeld 16">
                <a:extLst>
                  <a:ext uri="{FF2B5EF4-FFF2-40B4-BE49-F238E27FC236}">
                    <a16:creationId xmlns:a16="http://schemas.microsoft.com/office/drawing/2014/main" id="{2575FE79-7CED-6454-7B79-49612B8CBE53}"/>
                  </a:ext>
                </a:extLst>
              </p:cNvPr>
              <p:cNvSpPr txBox="1"/>
              <p:nvPr/>
            </p:nvSpPr>
            <p:spPr>
              <a:xfrm>
                <a:off x="8423790" y="2507953"/>
                <a:ext cx="385174" cy="654470"/>
              </a:xfrm>
              <a:prstGeom prst="rect">
                <a:avLst/>
              </a:prstGeom>
              <a:noFill/>
            </p:spPr>
            <p:txBody>
              <a:bodyPr wrap="square" rtlCol="0">
                <a:spAutoFit/>
              </a:bodyPr>
              <a:lstStyle/>
              <a:p>
                <a:r>
                  <a:rPr lang="de-DE" dirty="0"/>
                  <a:t>Q</a:t>
                </a:r>
              </a:p>
            </p:txBody>
          </p:sp>
        </p:grpSp>
        <p:grpSp>
          <p:nvGrpSpPr>
            <p:cNvPr id="24" name="Gruppieren 23">
              <a:extLst>
                <a:ext uri="{FF2B5EF4-FFF2-40B4-BE49-F238E27FC236}">
                  <a16:creationId xmlns:a16="http://schemas.microsoft.com/office/drawing/2014/main" id="{FB2F2D59-7B4D-1D3B-3317-B4188C0BA888}"/>
                </a:ext>
              </a:extLst>
            </p:cNvPr>
            <p:cNvGrpSpPr/>
            <p:nvPr/>
          </p:nvGrpSpPr>
          <p:grpSpPr>
            <a:xfrm>
              <a:off x="7732076" y="4176123"/>
              <a:ext cx="1294450" cy="36000"/>
              <a:chOff x="7729297" y="4176123"/>
              <a:chExt cx="1294450" cy="36000"/>
            </a:xfrm>
          </p:grpSpPr>
          <p:sp>
            <p:nvSpPr>
              <p:cNvPr id="19" name="Ellipse 18">
                <a:extLst>
                  <a:ext uri="{FF2B5EF4-FFF2-40B4-BE49-F238E27FC236}">
                    <a16:creationId xmlns:a16="http://schemas.microsoft.com/office/drawing/2014/main" id="{D358C614-BBB4-31D2-7DC0-6A9B36DFDE5E}"/>
                  </a:ext>
                </a:extLst>
              </p:cNvPr>
              <p:cNvSpPr/>
              <p:nvPr/>
            </p:nvSpPr>
            <p:spPr>
              <a:xfrm>
                <a:off x="7729297"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B7A5BCED-A476-9827-D951-B2549BC10E09}"/>
                  </a:ext>
                </a:extLst>
              </p:cNvPr>
              <p:cNvSpPr/>
              <p:nvPr/>
            </p:nvSpPr>
            <p:spPr>
              <a:xfrm>
                <a:off x="8987747"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67315563-661B-20F2-242B-2DC572F135A6}"/>
                  </a:ext>
                </a:extLst>
              </p:cNvPr>
              <p:cNvSpPr/>
              <p:nvPr/>
            </p:nvSpPr>
            <p:spPr>
              <a:xfrm>
                <a:off x="8568263"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55E507A6-B83C-292E-AA20-50B6C73E15B0}"/>
                  </a:ext>
                </a:extLst>
              </p:cNvPr>
              <p:cNvSpPr/>
              <p:nvPr/>
            </p:nvSpPr>
            <p:spPr>
              <a:xfrm>
                <a:off x="8148780"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uppieren 24">
              <a:extLst>
                <a:ext uri="{FF2B5EF4-FFF2-40B4-BE49-F238E27FC236}">
                  <a16:creationId xmlns:a16="http://schemas.microsoft.com/office/drawing/2014/main" id="{B3C8A006-25B5-74F2-5A29-3AEB786350B6}"/>
                </a:ext>
              </a:extLst>
            </p:cNvPr>
            <p:cNvGrpSpPr/>
            <p:nvPr/>
          </p:nvGrpSpPr>
          <p:grpSpPr>
            <a:xfrm>
              <a:off x="7732076" y="4593476"/>
              <a:ext cx="1294450" cy="36000"/>
              <a:chOff x="7729297" y="4176123"/>
              <a:chExt cx="1294450" cy="36000"/>
            </a:xfrm>
          </p:grpSpPr>
          <p:sp>
            <p:nvSpPr>
              <p:cNvPr id="26" name="Ellipse 25">
                <a:extLst>
                  <a:ext uri="{FF2B5EF4-FFF2-40B4-BE49-F238E27FC236}">
                    <a16:creationId xmlns:a16="http://schemas.microsoft.com/office/drawing/2014/main" id="{1FEEDD64-3560-12E1-8B8E-031A756E501D}"/>
                  </a:ext>
                </a:extLst>
              </p:cNvPr>
              <p:cNvSpPr/>
              <p:nvPr/>
            </p:nvSpPr>
            <p:spPr>
              <a:xfrm>
                <a:off x="7729297"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54277EF6-7C19-84C7-0936-D450B614FAE1}"/>
                  </a:ext>
                </a:extLst>
              </p:cNvPr>
              <p:cNvSpPr/>
              <p:nvPr/>
            </p:nvSpPr>
            <p:spPr>
              <a:xfrm>
                <a:off x="8987747"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1DBDCC78-6A40-FAA3-D865-308A631FCF04}"/>
                  </a:ext>
                </a:extLst>
              </p:cNvPr>
              <p:cNvSpPr/>
              <p:nvPr/>
            </p:nvSpPr>
            <p:spPr>
              <a:xfrm>
                <a:off x="8568263"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1F649490-CB4A-A503-92E8-9474D520BE1D}"/>
                  </a:ext>
                </a:extLst>
              </p:cNvPr>
              <p:cNvSpPr/>
              <p:nvPr/>
            </p:nvSpPr>
            <p:spPr>
              <a:xfrm>
                <a:off x="8148780"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E0F27792-66F1-D63D-7BD7-422719775BFA}"/>
                </a:ext>
              </a:extLst>
            </p:cNvPr>
            <p:cNvGrpSpPr/>
            <p:nvPr/>
          </p:nvGrpSpPr>
          <p:grpSpPr>
            <a:xfrm>
              <a:off x="7732076" y="5010829"/>
              <a:ext cx="1294450" cy="36000"/>
              <a:chOff x="7729297" y="4176123"/>
              <a:chExt cx="1294450" cy="36000"/>
            </a:xfrm>
          </p:grpSpPr>
          <p:sp>
            <p:nvSpPr>
              <p:cNvPr id="31" name="Ellipse 30">
                <a:extLst>
                  <a:ext uri="{FF2B5EF4-FFF2-40B4-BE49-F238E27FC236}">
                    <a16:creationId xmlns:a16="http://schemas.microsoft.com/office/drawing/2014/main" id="{9D9E7698-49D2-E95E-8529-975A7076061A}"/>
                  </a:ext>
                </a:extLst>
              </p:cNvPr>
              <p:cNvSpPr/>
              <p:nvPr/>
            </p:nvSpPr>
            <p:spPr>
              <a:xfrm>
                <a:off x="7729297"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090D3850-73EA-4E6A-9501-277A2B7FAA40}"/>
                  </a:ext>
                </a:extLst>
              </p:cNvPr>
              <p:cNvSpPr/>
              <p:nvPr/>
            </p:nvSpPr>
            <p:spPr>
              <a:xfrm>
                <a:off x="8987747"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DF95D072-8BFA-4997-C9A9-597BE876FA4F}"/>
                  </a:ext>
                </a:extLst>
              </p:cNvPr>
              <p:cNvSpPr/>
              <p:nvPr/>
            </p:nvSpPr>
            <p:spPr>
              <a:xfrm>
                <a:off x="8568263"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096C24E6-7EE5-5D14-C7F8-DC3199E8DDF2}"/>
                  </a:ext>
                </a:extLst>
              </p:cNvPr>
              <p:cNvSpPr/>
              <p:nvPr/>
            </p:nvSpPr>
            <p:spPr>
              <a:xfrm>
                <a:off x="8148780"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a:extLst>
                <a:ext uri="{FF2B5EF4-FFF2-40B4-BE49-F238E27FC236}">
                  <a16:creationId xmlns:a16="http://schemas.microsoft.com/office/drawing/2014/main" id="{D748C61E-46AE-A77C-4F15-1E31C807BEE9}"/>
                </a:ext>
              </a:extLst>
            </p:cNvPr>
            <p:cNvGrpSpPr/>
            <p:nvPr/>
          </p:nvGrpSpPr>
          <p:grpSpPr>
            <a:xfrm>
              <a:off x="7732076" y="5428181"/>
              <a:ext cx="1294450" cy="36000"/>
              <a:chOff x="7729297" y="4176123"/>
              <a:chExt cx="1294450" cy="36000"/>
            </a:xfrm>
          </p:grpSpPr>
          <p:sp>
            <p:nvSpPr>
              <p:cNvPr id="36" name="Ellipse 35">
                <a:extLst>
                  <a:ext uri="{FF2B5EF4-FFF2-40B4-BE49-F238E27FC236}">
                    <a16:creationId xmlns:a16="http://schemas.microsoft.com/office/drawing/2014/main" id="{B0F82CB7-7D00-144D-6C84-FB48497C82EE}"/>
                  </a:ext>
                </a:extLst>
              </p:cNvPr>
              <p:cNvSpPr/>
              <p:nvPr/>
            </p:nvSpPr>
            <p:spPr>
              <a:xfrm>
                <a:off x="7729297"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18FEEF5C-383A-327B-951A-A3E683AB5E3F}"/>
                  </a:ext>
                </a:extLst>
              </p:cNvPr>
              <p:cNvSpPr/>
              <p:nvPr/>
            </p:nvSpPr>
            <p:spPr>
              <a:xfrm>
                <a:off x="8987747"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BB770A4C-CE7A-E60C-2CA8-6A6E55E6380B}"/>
                  </a:ext>
                </a:extLst>
              </p:cNvPr>
              <p:cNvSpPr/>
              <p:nvPr/>
            </p:nvSpPr>
            <p:spPr>
              <a:xfrm>
                <a:off x="8568263"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FBBD4CA1-9172-7382-F6D8-01CBD332DD1D}"/>
                  </a:ext>
                </a:extLst>
              </p:cNvPr>
              <p:cNvSpPr/>
              <p:nvPr/>
            </p:nvSpPr>
            <p:spPr>
              <a:xfrm>
                <a:off x="8148780" y="4176123"/>
                <a:ext cx="36000" cy="36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41" name="Textfeld 40">
            <a:extLst>
              <a:ext uri="{FF2B5EF4-FFF2-40B4-BE49-F238E27FC236}">
                <a16:creationId xmlns:a16="http://schemas.microsoft.com/office/drawing/2014/main" id="{25258E9B-0817-B748-0F68-6E940A6224A0}"/>
              </a:ext>
            </a:extLst>
          </p:cNvPr>
          <p:cNvSpPr txBox="1"/>
          <p:nvPr/>
        </p:nvSpPr>
        <p:spPr>
          <a:xfrm>
            <a:off x="8281806" y="3618339"/>
            <a:ext cx="1040305" cy="369332"/>
          </a:xfrm>
          <a:prstGeom prst="rect">
            <a:avLst/>
          </a:prstGeom>
          <a:noFill/>
        </p:spPr>
        <p:txBody>
          <a:bodyPr wrap="square" rtlCol="0">
            <a:spAutoFit/>
          </a:bodyPr>
          <a:lstStyle/>
          <a:p>
            <a:r>
              <a:rPr lang="de-DE" dirty="0"/>
              <a:t>16-QAM:</a:t>
            </a:r>
          </a:p>
        </p:txBody>
      </p:sp>
    </p:spTree>
    <p:extLst>
      <p:ext uri="{BB962C8B-B14F-4D97-AF65-F5344CB8AC3E}">
        <p14:creationId xmlns:p14="http://schemas.microsoft.com/office/powerpoint/2010/main" val="387334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OFDM</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Statt nur einen Träger für die Datenübertragung zu nutzen, kann der Datenstrom auch auf </a:t>
            </a:r>
            <a:r>
              <a:rPr lang="de-DE" b="1" dirty="0">
                <a:solidFill>
                  <a:srgbClr val="000000"/>
                </a:solidFill>
              </a:rPr>
              <a:t>mehrere benachbarte Träger</a:t>
            </a:r>
            <a:r>
              <a:rPr lang="de-DE" dirty="0">
                <a:solidFill>
                  <a:srgbClr val="000000"/>
                </a:solidFill>
              </a:rPr>
              <a:t> verteilt werden. Die Abstände der Träger zueinander müssen geschickt gewählt werden, dass es nicht zu gegenseitigem Übersprechen kommt.</a:t>
            </a:r>
          </a:p>
          <a:p>
            <a:pPr marL="0" indent="0">
              <a:buNone/>
              <a:defRPr/>
            </a:pPr>
            <a:endParaRPr lang="de-DE" sz="600" dirty="0">
              <a:solidFill>
                <a:srgbClr val="000000"/>
              </a:solidFill>
            </a:endParaRPr>
          </a:p>
          <a:p>
            <a:pPr marL="0" indent="0">
              <a:buNone/>
              <a:defRPr/>
            </a:pPr>
            <a:r>
              <a:rPr lang="de-DE" dirty="0">
                <a:solidFill>
                  <a:srgbClr val="000000"/>
                </a:solidFill>
              </a:rPr>
              <a:t>Dieses Verfahren nennt man </a:t>
            </a:r>
            <a:r>
              <a:rPr lang="en-US" dirty="0" err="1"/>
              <a:t>orthogonale</a:t>
            </a:r>
            <a:r>
              <a:rPr lang="en-US" dirty="0"/>
              <a:t> </a:t>
            </a:r>
            <a:r>
              <a:rPr lang="en-US" dirty="0" err="1"/>
              <a:t>Frequenzmodulation</a:t>
            </a:r>
            <a:r>
              <a:rPr lang="en-US" dirty="0"/>
              <a:t> (</a:t>
            </a:r>
            <a:r>
              <a:rPr lang="en-US" b="1" dirty="0"/>
              <a:t>O</a:t>
            </a:r>
            <a:r>
              <a:rPr lang="en-US" dirty="0"/>
              <a:t>rthogonal </a:t>
            </a:r>
            <a:r>
              <a:rPr lang="en-US" b="1" dirty="0"/>
              <a:t>F</a:t>
            </a:r>
            <a:r>
              <a:rPr lang="en-US" dirty="0"/>
              <a:t>requency-</a:t>
            </a:r>
            <a:r>
              <a:rPr lang="en-US" b="1" dirty="0"/>
              <a:t>D</a:t>
            </a:r>
            <a:r>
              <a:rPr lang="en-US" dirty="0"/>
              <a:t>ivision </a:t>
            </a:r>
            <a:r>
              <a:rPr lang="en-US" b="1" dirty="0"/>
              <a:t>M</a:t>
            </a:r>
            <a:r>
              <a:rPr lang="en-US" dirty="0"/>
              <a:t>ultiplexing).</a:t>
            </a:r>
          </a:p>
          <a:p>
            <a:pPr marL="0" indent="0">
              <a:buNone/>
              <a:defRPr/>
            </a:pPr>
            <a:endParaRPr lang="de-DE" sz="600" dirty="0">
              <a:solidFill>
                <a:srgbClr val="000000"/>
              </a:solidFill>
            </a:endParaRPr>
          </a:p>
          <a:p>
            <a:pPr marL="0" indent="0">
              <a:buNone/>
              <a:defRPr/>
            </a:pPr>
            <a:r>
              <a:rPr lang="de-DE" dirty="0">
                <a:solidFill>
                  <a:srgbClr val="000000"/>
                </a:solidFill>
              </a:rPr>
              <a:t>Je höher die Symbolrate pro Träger, desto größer müssen die Abstände zueinander sein. Oft wählt man eine kleine Symbolrate pro Träger und dafür aber eine höhere Anzahl von Trägern, die dadurch dichter zusammen liegen können.</a:t>
            </a:r>
          </a:p>
          <a:p>
            <a:pPr marL="0" indent="0">
              <a:buNone/>
              <a:defRPr/>
            </a:pPr>
            <a:endParaRPr lang="de-DE" sz="600" dirty="0">
              <a:solidFill>
                <a:srgbClr val="000000"/>
              </a:solidFill>
            </a:endParaRPr>
          </a:p>
          <a:p>
            <a:pPr marL="0" indent="0">
              <a:buNone/>
              <a:defRPr/>
            </a:pPr>
            <a:r>
              <a:rPr lang="de-DE" dirty="0">
                <a:solidFill>
                  <a:srgbClr val="000000"/>
                </a:solidFill>
              </a:rPr>
              <a:t>Der Vorteil dieses Verfahrens ist, dass bei redundanter Datenübertragung und </a:t>
            </a:r>
            <a:r>
              <a:rPr lang="de-DE" dirty="0" err="1">
                <a:solidFill>
                  <a:srgbClr val="000000"/>
                </a:solidFill>
              </a:rPr>
              <a:t>schmalbandiger</a:t>
            </a:r>
            <a:r>
              <a:rPr lang="de-DE" dirty="0">
                <a:solidFill>
                  <a:srgbClr val="000000"/>
                </a:solidFill>
              </a:rPr>
              <a:t> Störungen von nur einzelnen Trägern dennoch eine fehlerfreie Übertragung der Information möglich ist.</a:t>
            </a:r>
          </a:p>
          <a:p>
            <a:pPr marL="0" indent="0">
              <a:buNone/>
              <a:defRPr/>
            </a:pPr>
            <a:endParaRPr lang="de-DE" sz="600" dirty="0">
              <a:solidFill>
                <a:srgbClr val="000000"/>
              </a:solidFill>
            </a:endParaRPr>
          </a:p>
          <a:p>
            <a:pPr marL="0" indent="0">
              <a:buNone/>
              <a:defRPr/>
            </a:pPr>
            <a:r>
              <a:rPr lang="de-DE" dirty="0">
                <a:solidFill>
                  <a:srgbClr val="000000"/>
                </a:solidFill>
              </a:rPr>
              <a:t>Ein weiterer Vorteil in der geringeren Symbolrate pro Träger liegt darin, dass die Dauer einzelner Symbole länger ist und es somit im Falle von zeitlichen Verschiebungen (z. B. durch Mehrwegeausbreitung) zu weniger Signalüberlagerungen (Intersymbolinterferenz) kommt.</a:t>
            </a:r>
          </a:p>
          <a:p>
            <a:pPr marL="255581" lvl="1" indent="0">
              <a:buNone/>
              <a:defRPr/>
            </a:pPr>
            <a:endParaRPr lang="de-DE" dirty="0">
              <a:solidFill>
                <a:srgbClr val="000000"/>
              </a:solidFill>
            </a:endParaRPr>
          </a:p>
          <a:p>
            <a:pPr marL="0" indent="0">
              <a:buNone/>
              <a:defRPr/>
            </a:pPr>
            <a:endParaRPr lang="de-DE" dirty="0">
              <a:solidFill>
                <a:srgbClr val="000000"/>
              </a:solidFill>
            </a:endParaRPr>
          </a:p>
        </p:txBody>
      </p:sp>
    </p:spTree>
    <p:extLst>
      <p:ext uri="{BB962C8B-B14F-4D97-AF65-F5344CB8AC3E}">
        <p14:creationId xmlns:p14="http://schemas.microsoft.com/office/powerpoint/2010/main" val="17823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Signalverarbeitung, Sendepfad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err="1">
                <a:solidFill>
                  <a:srgbClr val="000000"/>
                </a:solidFill>
              </a:rPr>
              <a:t>Quellencodierer</a:t>
            </a:r>
            <a:r>
              <a:rPr lang="de-DE" b="1" dirty="0">
                <a:solidFill>
                  <a:srgbClr val="000000"/>
                </a:solidFill>
              </a:rPr>
              <a:t>, Quellencodierung:</a:t>
            </a:r>
          </a:p>
          <a:p>
            <a:pPr marL="255581" lvl="1" indent="0">
              <a:buNone/>
              <a:defRPr/>
            </a:pPr>
            <a:r>
              <a:rPr lang="de-DE" dirty="0">
                <a:solidFill>
                  <a:srgbClr val="000000"/>
                </a:solidFill>
              </a:rPr>
              <a:t>Um das Frequenzspektrum möglichst effizient nutzen zu können, werden die Nutzdaten komprimiert.</a:t>
            </a:r>
            <a:br>
              <a:rPr lang="de-DE" dirty="0">
                <a:solidFill>
                  <a:srgbClr val="000000"/>
                </a:solidFill>
              </a:rPr>
            </a:br>
            <a:r>
              <a:rPr lang="de-DE" dirty="0">
                <a:solidFill>
                  <a:srgbClr val="000000"/>
                </a:solidFill>
              </a:rPr>
              <a:t>Dabei werden </a:t>
            </a:r>
            <a:r>
              <a:rPr lang="de-DE" dirty="0"/>
              <a:t>Redundanzen (z. B. Wiederholungen) oder Irrelevanzen (weniger wichtige Informationsteile)</a:t>
            </a:r>
            <a:br>
              <a:rPr lang="de-DE" dirty="0"/>
            </a:br>
            <a:r>
              <a:rPr lang="de-DE" dirty="0"/>
              <a:t>aus dem Datenstrom entfernt und somit die Datenmenge reduziert. (vgl. MP3, MPEG-4, JPG)</a:t>
            </a:r>
            <a:endParaRPr lang="de-DE" sz="1800" dirty="0">
              <a:solidFill>
                <a:srgbClr val="000000"/>
              </a:solidFill>
            </a:endParaRPr>
          </a:p>
          <a:p>
            <a:pPr marL="0" indent="0">
              <a:buNone/>
              <a:defRPr/>
            </a:pPr>
            <a:r>
              <a:rPr lang="de-DE" b="1" dirty="0" err="1">
                <a:solidFill>
                  <a:srgbClr val="000000"/>
                </a:solidFill>
              </a:rPr>
              <a:t>Kanalcodierer</a:t>
            </a:r>
            <a:r>
              <a:rPr lang="de-DE" b="1" dirty="0">
                <a:solidFill>
                  <a:srgbClr val="000000"/>
                </a:solidFill>
              </a:rPr>
              <a:t>, Kanalcodierung:</a:t>
            </a:r>
          </a:p>
          <a:p>
            <a:pPr marL="255581" lvl="1" indent="0">
              <a:buNone/>
              <a:defRPr/>
            </a:pPr>
            <a:r>
              <a:rPr lang="de-DE" dirty="0">
                <a:solidFill>
                  <a:srgbClr val="000000"/>
                </a:solidFill>
              </a:rPr>
              <a:t>Um die automatische Erkennung oder Korrektur von Übertragungsfehlern zu ermöglichen wird dem Datenstrom bewusst systematische Redundanz hinzugefügt (z. B. Wiederholungen oder Prüfsummen)</a:t>
            </a:r>
            <a:r>
              <a:rPr lang="de-DE" dirty="0"/>
              <a:t>.</a:t>
            </a:r>
          </a:p>
          <a:p>
            <a:pPr marL="0" indent="0">
              <a:buNone/>
              <a:defRPr/>
            </a:pPr>
            <a:r>
              <a:rPr lang="de-DE" b="1" dirty="0">
                <a:solidFill>
                  <a:srgbClr val="000000"/>
                </a:solidFill>
              </a:rPr>
              <a:t>Mapper, Mapping:</a:t>
            </a:r>
          </a:p>
          <a:p>
            <a:pPr marL="255581" lvl="1" indent="0">
              <a:buNone/>
              <a:defRPr/>
            </a:pPr>
            <a:r>
              <a:rPr lang="de-DE" dirty="0">
                <a:solidFill>
                  <a:srgbClr val="000000"/>
                </a:solidFill>
              </a:rPr>
              <a:t>Für die Übertragung werden die binären Daten auf Symbole abgebildet (z. B. Amplitude und Phase für QAM)</a:t>
            </a:r>
          </a:p>
          <a:p>
            <a:pPr marL="255581" lvl="1" indent="0">
              <a:buNone/>
              <a:defRPr/>
            </a:pPr>
            <a:endParaRPr lang="de-DE" dirty="0">
              <a:solidFill>
                <a:srgbClr val="000000"/>
              </a:solidFill>
            </a:endParaRPr>
          </a:p>
          <a:p>
            <a:pPr marL="0" indent="0">
              <a:buNone/>
              <a:defRPr/>
            </a:pPr>
            <a:endParaRPr lang="de-DE" dirty="0">
              <a:solidFill>
                <a:srgbClr val="000000"/>
              </a:solidFill>
            </a:endParaRPr>
          </a:p>
        </p:txBody>
      </p:sp>
      <p:grpSp>
        <p:nvGrpSpPr>
          <p:cNvPr id="33" name="Gruppieren 32">
            <a:extLst>
              <a:ext uri="{FF2B5EF4-FFF2-40B4-BE49-F238E27FC236}">
                <a16:creationId xmlns:a16="http://schemas.microsoft.com/office/drawing/2014/main" id="{9B3C0855-261A-34BB-AF83-3EDF18A2DE09}"/>
              </a:ext>
            </a:extLst>
          </p:cNvPr>
          <p:cNvGrpSpPr/>
          <p:nvPr/>
        </p:nvGrpSpPr>
        <p:grpSpPr>
          <a:xfrm>
            <a:off x="978042" y="4169983"/>
            <a:ext cx="1461268" cy="1018911"/>
            <a:chOff x="3994975" y="2644364"/>
            <a:chExt cx="820472" cy="572098"/>
          </a:xfrm>
        </p:grpSpPr>
        <p:grpSp>
          <p:nvGrpSpPr>
            <p:cNvPr id="14" name="Gruppieren 13">
              <a:extLst>
                <a:ext uri="{FF2B5EF4-FFF2-40B4-BE49-F238E27FC236}">
                  <a16:creationId xmlns:a16="http://schemas.microsoft.com/office/drawing/2014/main" id="{6832B61E-3349-FCF0-9E07-2307CB0EE5B7}"/>
                </a:ext>
              </a:extLst>
            </p:cNvPr>
            <p:cNvGrpSpPr/>
            <p:nvPr/>
          </p:nvGrpSpPr>
          <p:grpSpPr>
            <a:xfrm>
              <a:off x="4268767" y="2644364"/>
              <a:ext cx="546680" cy="572098"/>
              <a:chOff x="1171154" y="4075289"/>
              <a:chExt cx="546680" cy="572098"/>
            </a:xfrm>
          </p:grpSpPr>
          <p:grpSp>
            <p:nvGrpSpPr>
              <p:cNvPr id="29" name="Gruppieren 28">
                <a:extLst>
                  <a:ext uri="{FF2B5EF4-FFF2-40B4-BE49-F238E27FC236}">
                    <a16:creationId xmlns:a16="http://schemas.microsoft.com/office/drawing/2014/main" id="{AD62849F-1E7F-70A2-967A-5C804FFD8E6D}"/>
                  </a:ext>
                </a:extLst>
              </p:cNvPr>
              <p:cNvGrpSpPr/>
              <p:nvPr/>
            </p:nvGrpSpPr>
            <p:grpSpPr>
              <a:xfrm>
                <a:off x="1177834" y="4077435"/>
                <a:ext cx="540000" cy="540000"/>
                <a:chOff x="2118360" y="2573818"/>
                <a:chExt cx="540000" cy="540000"/>
              </a:xfrm>
            </p:grpSpPr>
            <p:sp>
              <p:nvSpPr>
                <p:cNvPr id="31" name="Rechteck 30">
                  <a:extLst>
                    <a:ext uri="{FF2B5EF4-FFF2-40B4-BE49-F238E27FC236}">
                      <a16:creationId xmlns:a16="http://schemas.microsoft.com/office/drawing/2014/main" id="{58FBECD4-F6B8-047C-3B9E-112BB9C98A6A}"/>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32" name="Gerader Verbinder 31">
                  <a:extLst>
                    <a:ext uri="{FF2B5EF4-FFF2-40B4-BE49-F238E27FC236}">
                      <a16:creationId xmlns:a16="http://schemas.microsoft.com/office/drawing/2014/main" id="{57CB88EF-9CA0-A65F-AF0A-FEA08F931E6C}"/>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4AF3AEC9-D864-A8F7-9E25-2879C180AA58}"/>
                  </a:ext>
                </a:extLst>
              </p:cNvPr>
              <p:cNvSpPr txBox="1"/>
              <p:nvPr/>
            </p:nvSpPr>
            <p:spPr>
              <a:xfrm>
                <a:off x="1171154" y="4075289"/>
                <a:ext cx="540000" cy="572098"/>
              </a:xfrm>
              <a:prstGeom prst="rect">
                <a:avLst/>
              </a:prstGeom>
              <a:noFill/>
            </p:spPr>
            <p:txBody>
              <a:bodyPr wrap="square" rtlCol="0">
                <a:spAutoFit/>
              </a:bodyPr>
              <a:lstStyle/>
              <a:p>
                <a:pPr>
                  <a:lnSpc>
                    <a:spcPts val="1800"/>
                  </a:lnSpc>
                </a:pPr>
                <a:r>
                  <a:rPr lang="de-DE" dirty="0"/>
                  <a:t>0101</a:t>
                </a:r>
              </a:p>
              <a:p>
                <a:pPr>
                  <a:lnSpc>
                    <a:spcPts val="1800"/>
                  </a:lnSpc>
                </a:pPr>
                <a:r>
                  <a:rPr lang="de-DE" dirty="0"/>
                  <a:t>     </a:t>
                </a:r>
              </a:p>
              <a:p>
                <a:pPr>
                  <a:lnSpc>
                    <a:spcPts val="1800"/>
                  </a:lnSpc>
                </a:pPr>
                <a:r>
                  <a:rPr lang="de-DE" dirty="0"/>
                  <a:t>       </a:t>
                </a:r>
              </a:p>
              <a:p>
                <a:pPr>
                  <a:lnSpc>
                    <a:spcPts val="1800"/>
                  </a:lnSpc>
                </a:pPr>
                <a:r>
                  <a:rPr lang="de-DE" dirty="0"/>
                  <a:t>          01</a:t>
                </a:r>
              </a:p>
            </p:txBody>
          </p:sp>
        </p:grpSp>
        <p:cxnSp>
          <p:nvCxnSpPr>
            <p:cNvPr id="15" name="Gerade Verbindung mit Pfeil 14">
              <a:extLst>
                <a:ext uri="{FF2B5EF4-FFF2-40B4-BE49-F238E27FC236}">
                  <a16:creationId xmlns:a16="http://schemas.microsoft.com/office/drawing/2014/main" id="{BA13E37F-BCB1-9CD6-FA3E-84FF2BC78845}"/>
                </a:ext>
              </a:extLst>
            </p:cNvPr>
            <p:cNvCxnSpPr>
              <a:cxnSpLocks/>
              <a:endCxn id="31" idx="1"/>
            </p:cNvCxnSpPr>
            <p:nvPr/>
          </p:nvCxnSpPr>
          <p:spPr>
            <a:xfrm flipV="1">
              <a:off x="3994975" y="2916510"/>
              <a:ext cx="280472"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63E7EC62-928C-291F-9F97-38CD34EFF1E4}"/>
              </a:ext>
            </a:extLst>
          </p:cNvPr>
          <p:cNvSpPr txBox="1"/>
          <p:nvPr/>
        </p:nvSpPr>
        <p:spPr>
          <a:xfrm>
            <a:off x="258111" y="5212054"/>
            <a:ext cx="3330537" cy="523220"/>
          </a:xfrm>
          <a:prstGeom prst="rect">
            <a:avLst/>
          </a:prstGeom>
          <a:noFill/>
        </p:spPr>
        <p:txBody>
          <a:bodyPr wrap="square" rtlCol="0">
            <a:spAutoFit/>
          </a:bodyPr>
          <a:lstStyle/>
          <a:p>
            <a:pPr algn="ctr"/>
            <a:r>
              <a:rPr lang="de-DE" sz="1400" dirty="0" err="1"/>
              <a:t>Quellencodierer</a:t>
            </a:r>
            <a:r>
              <a:rPr lang="de-DE" sz="1400" dirty="0"/>
              <a:t>:</a:t>
            </a:r>
          </a:p>
          <a:p>
            <a:pPr algn="ctr"/>
            <a:r>
              <a:rPr lang="de-DE" sz="1400" dirty="0"/>
              <a:t>Reduktion der Daten</a:t>
            </a:r>
          </a:p>
        </p:txBody>
      </p:sp>
      <p:sp>
        <p:nvSpPr>
          <p:cNvPr id="45" name="Textfeld 44">
            <a:extLst>
              <a:ext uri="{FF2B5EF4-FFF2-40B4-BE49-F238E27FC236}">
                <a16:creationId xmlns:a16="http://schemas.microsoft.com/office/drawing/2014/main" id="{6B60644D-89EE-50A0-FA58-9328EA2856AA}"/>
              </a:ext>
            </a:extLst>
          </p:cNvPr>
          <p:cNvSpPr txBox="1"/>
          <p:nvPr/>
        </p:nvSpPr>
        <p:spPr>
          <a:xfrm>
            <a:off x="3691952" y="5208264"/>
            <a:ext cx="3643985" cy="523220"/>
          </a:xfrm>
          <a:prstGeom prst="rect">
            <a:avLst/>
          </a:prstGeom>
          <a:noFill/>
        </p:spPr>
        <p:txBody>
          <a:bodyPr wrap="square" rtlCol="0">
            <a:spAutoFit/>
          </a:bodyPr>
          <a:lstStyle/>
          <a:p>
            <a:pPr algn="ctr"/>
            <a:r>
              <a:rPr lang="de-DE" sz="1400" dirty="0" err="1"/>
              <a:t>Kanalcodierer</a:t>
            </a:r>
            <a:r>
              <a:rPr lang="de-DE" sz="1400" dirty="0"/>
              <a:t>:</a:t>
            </a:r>
          </a:p>
          <a:p>
            <a:pPr algn="ctr"/>
            <a:r>
              <a:rPr lang="de-DE" sz="1400" dirty="0"/>
              <a:t>Hinzufügen von Redundanz</a:t>
            </a:r>
          </a:p>
        </p:txBody>
      </p:sp>
      <p:grpSp>
        <p:nvGrpSpPr>
          <p:cNvPr id="47" name="Gruppieren 46">
            <a:extLst>
              <a:ext uri="{FF2B5EF4-FFF2-40B4-BE49-F238E27FC236}">
                <a16:creationId xmlns:a16="http://schemas.microsoft.com/office/drawing/2014/main" id="{10E0F188-65C7-958F-63A6-A19AAC34F1BF}"/>
              </a:ext>
            </a:extLst>
          </p:cNvPr>
          <p:cNvGrpSpPr/>
          <p:nvPr/>
        </p:nvGrpSpPr>
        <p:grpSpPr>
          <a:xfrm>
            <a:off x="4998631" y="4169981"/>
            <a:ext cx="1114596" cy="1018868"/>
            <a:chOff x="1171154" y="4075289"/>
            <a:chExt cx="625823" cy="572074"/>
          </a:xfrm>
        </p:grpSpPr>
        <p:grpSp>
          <p:nvGrpSpPr>
            <p:cNvPr id="50" name="Gruppieren 49">
              <a:extLst>
                <a:ext uri="{FF2B5EF4-FFF2-40B4-BE49-F238E27FC236}">
                  <a16:creationId xmlns:a16="http://schemas.microsoft.com/office/drawing/2014/main" id="{FC2C923C-D8CB-1214-D357-CE263A27B387}"/>
                </a:ext>
              </a:extLst>
            </p:cNvPr>
            <p:cNvGrpSpPr/>
            <p:nvPr/>
          </p:nvGrpSpPr>
          <p:grpSpPr>
            <a:xfrm>
              <a:off x="1177834" y="4077435"/>
              <a:ext cx="540000" cy="540000"/>
              <a:chOff x="2118360" y="2573818"/>
              <a:chExt cx="540000" cy="540000"/>
            </a:xfrm>
          </p:grpSpPr>
          <p:sp>
            <p:nvSpPr>
              <p:cNvPr id="53" name="Rechteck 52">
                <a:extLst>
                  <a:ext uri="{FF2B5EF4-FFF2-40B4-BE49-F238E27FC236}">
                    <a16:creationId xmlns:a16="http://schemas.microsoft.com/office/drawing/2014/main" id="{38F09272-B3AF-7B3B-EEA4-A61B62151944}"/>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55" name="Gerader Verbinder 54">
                <a:extLst>
                  <a:ext uri="{FF2B5EF4-FFF2-40B4-BE49-F238E27FC236}">
                    <a16:creationId xmlns:a16="http://schemas.microsoft.com/office/drawing/2014/main" id="{3BBFA895-AEBC-64AB-3189-F5781171B6A7}"/>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feld 50">
              <a:extLst>
                <a:ext uri="{FF2B5EF4-FFF2-40B4-BE49-F238E27FC236}">
                  <a16:creationId xmlns:a16="http://schemas.microsoft.com/office/drawing/2014/main" id="{2A95C789-1DB5-2216-923E-6372DDA6990A}"/>
                </a:ext>
              </a:extLst>
            </p:cNvPr>
            <p:cNvSpPr txBox="1"/>
            <p:nvPr/>
          </p:nvSpPr>
          <p:spPr>
            <a:xfrm>
              <a:off x="1171154" y="4075289"/>
              <a:ext cx="625823" cy="572074"/>
            </a:xfrm>
            <a:prstGeom prst="rect">
              <a:avLst/>
            </a:prstGeom>
            <a:noFill/>
          </p:spPr>
          <p:txBody>
            <a:bodyPr wrap="square" rtlCol="0">
              <a:spAutoFit/>
            </a:bodyPr>
            <a:lstStyle/>
            <a:p>
              <a:pPr>
                <a:lnSpc>
                  <a:spcPts val="1800"/>
                </a:lnSpc>
              </a:pPr>
              <a:r>
                <a:rPr lang="de-DE" dirty="0"/>
                <a:t>01</a:t>
              </a:r>
            </a:p>
            <a:p>
              <a:pPr>
                <a:lnSpc>
                  <a:spcPts val="1800"/>
                </a:lnSpc>
              </a:pPr>
              <a:r>
                <a:rPr lang="de-DE" dirty="0"/>
                <a:t>     </a:t>
              </a:r>
            </a:p>
            <a:p>
              <a:pPr>
                <a:lnSpc>
                  <a:spcPts val="1800"/>
                </a:lnSpc>
              </a:pPr>
              <a:r>
                <a:rPr lang="de-DE" dirty="0"/>
                <a:t>       </a:t>
              </a:r>
            </a:p>
            <a:p>
              <a:pPr>
                <a:lnSpc>
                  <a:spcPts val="1800"/>
                </a:lnSpc>
              </a:pPr>
              <a:r>
                <a:rPr lang="de-DE" dirty="0"/>
                <a:t>    01+01</a:t>
              </a:r>
            </a:p>
          </p:txBody>
        </p:sp>
      </p:grpSp>
      <p:sp>
        <p:nvSpPr>
          <p:cNvPr id="1033" name="Textfeld 1032">
            <a:extLst>
              <a:ext uri="{FF2B5EF4-FFF2-40B4-BE49-F238E27FC236}">
                <a16:creationId xmlns:a16="http://schemas.microsoft.com/office/drawing/2014/main" id="{F6F5CCD2-DA03-913E-ABF4-0D686BB27CCA}"/>
              </a:ext>
            </a:extLst>
          </p:cNvPr>
          <p:cNvSpPr txBox="1"/>
          <p:nvPr/>
        </p:nvSpPr>
        <p:spPr>
          <a:xfrm>
            <a:off x="7323165" y="5183524"/>
            <a:ext cx="3330538" cy="523220"/>
          </a:xfrm>
          <a:prstGeom prst="rect">
            <a:avLst/>
          </a:prstGeom>
          <a:noFill/>
        </p:spPr>
        <p:txBody>
          <a:bodyPr wrap="square" rtlCol="0">
            <a:spAutoFit/>
          </a:bodyPr>
          <a:lstStyle/>
          <a:p>
            <a:pPr algn="ctr"/>
            <a:r>
              <a:rPr lang="de-DE" sz="1400" dirty="0"/>
              <a:t>Mapper:</a:t>
            </a:r>
          </a:p>
          <a:p>
            <a:pPr algn="ctr"/>
            <a:r>
              <a:rPr lang="de-DE" sz="1400" dirty="0"/>
              <a:t>binärer Daten auf Symbole abbilden</a:t>
            </a:r>
          </a:p>
        </p:txBody>
      </p:sp>
      <p:cxnSp>
        <p:nvCxnSpPr>
          <p:cNvPr id="1037" name="Gerade Verbindung mit Pfeil 1036">
            <a:extLst>
              <a:ext uri="{FF2B5EF4-FFF2-40B4-BE49-F238E27FC236}">
                <a16:creationId xmlns:a16="http://schemas.microsoft.com/office/drawing/2014/main" id="{0739AFE1-86A4-9540-38B0-699A10373317}"/>
              </a:ext>
            </a:extLst>
          </p:cNvPr>
          <p:cNvCxnSpPr>
            <a:cxnSpLocks/>
          </p:cNvCxnSpPr>
          <p:nvPr/>
        </p:nvCxnSpPr>
        <p:spPr>
          <a:xfrm>
            <a:off x="5972273" y="4657388"/>
            <a:ext cx="254783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40" name="Gerade Verbindung mit Pfeil 1039">
            <a:extLst>
              <a:ext uri="{FF2B5EF4-FFF2-40B4-BE49-F238E27FC236}">
                <a16:creationId xmlns:a16="http://schemas.microsoft.com/office/drawing/2014/main" id="{1EC11735-B97A-BA73-FF5B-86FF406A2385}"/>
              </a:ext>
            </a:extLst>
          </p:cNvPr>
          <p:cNvCxnSpPr>
            <a:cxnSpLocks/>
            <a:stCxn id="31" idx="3"/>
            <a:endCxn id="51" idx="1"/>
          </p:cNvCxnSpPr>
          <p:nvPr/>
        </p:nvCxnSpPr>
        <p:spPr>
          <a:xfrm>
            <a:off x="2439310" y="4654677"/>
            <a:ext cx="2559321"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44" name="Gruppieren 1043">
            <a:extLst>
              <a:ext uri="{FF2B5EF4-FFF2-40B4-BE49-F238E27FC236}">
                <a16:creationId xmlns:a16="http://schemas.microsoft.com/office/drawing/2014/main" id="{3A56E02A-EBAC-9ADD-4DD9-C5D8E165D35F}"/>
              </a:ext>
            </a:extLst>
          </p:cNvPr>
          <p:cNvGrpSpPr/>
          <p:nvPr/>
        </p:nvGrpSpPr>
        <p:grpSpPr>
          <a:xfrm>
            <a:off x="8520103" y="4145241"/>
            <a:ext cx="1449371" cy="1018868"/>
            <a:chOff x="8520103" y="4145241"/>
            <a:chExt cx="1449371" cy="1018868"/>
          </a:xfrm>
        </p:grpSpPr>
        <p:grpSp>
          <p:nvGrpSpPr>
            <p:cNvPr id="1034" name="Gruppieren 1033">
              <a:extLst>
                <a:ext uri="{FF2B5EF4-FFF2-40B4-BE49-F238E27FC236}">
                  <a16:creationId xmlns:a16="http://schemas.microsoft.com/office/drawing/2014/main" id="{F4AF36FB-4DA2-638A-591F-00EBBCF91411}"/>
                </a:ext>
              </a:extLst>
            </p:cNvPr>
            <p:cNvGrpSpPr/>
            <p:nvPr/>
          </p:nvGrpSpPr>
          <p:grpSpPr>
            <a:xfrm>
              <a:off x="8520103" y="4145241"/>
              <a:ext cx="1449371" cy="1018868"/>
              <a:chOff x="6855064" y="4077001"/>
              <a:chExt cx="1449371" cy="1018868"/>
            </a:xfrm>
          </p:grpSpPr>
          <p:grpSp>
            <p:nvGrpSpPr>
              <p:cNvPr id="57" name="Gruppieren 56">
                <a:extLst>
                  <a:ext uri="{FF2B5EF4-FFF2-40B4-BE49-F238E27FC236}">
                    <a16:creationId xmlns:a16="http://schemas.microsoft.com/office/drawing/2014/main" id="{EA826A57-D03E-FD7D-A978-D1BBBD7607D9}"/>
                  </a:ext>
                </a:extLst>
              </p:cNvPr>
              <p:cNvGrpSpPr/>
              <p:nvPr/>
            </p:nvGrpSpPr>
            <p:grpSpPr>
              <a:xfrm>
                <a:off x="6855064" y="4077001"/>
                <a:ext cx="1114596" cy="1018868"/>
                <a:chOff x="1171154" y="4075289"/>
                <a:chExt cx="625823" cy="572074"/>
              </a:xfrm>
            </p:grpSpPr>
            <p:grpSp>
              <p:nvGrpSpPr>
                <p:cNvPr id="60" name="Gruppieren 59">
                  <a:extLst>
                    <a:ext uri="{FF2B5EF4-FFF2-40B4-BE49-F238E27FC236}">
                      <a16:creationId xmlns:a16="http://schemas.microsoft.com/office/drawing/2014/main" id="{65A4D290-44AD-0E36-03B5-36F0173A86A7}"/>
                    </a:ext>
                  </a:extLst>
                </p:cNvPr>
                <p:cNvGrpSpPr/>
                <p:nvPr/>
              </p:nvGrpSpPr>
              <p:grpSpPr>
                <a:xfrm>
                  <a:off x="1177834" y="4077435"/>
                  <a:ext cx="540000" cy="540000"/>
                  <a:chOff x="2118360" y="2573818"/>
                  <a:chExt cx="540000" cy="540000"/>
                </a:xfrm>
              </p:grpSpPr>
              <p:sp>
                <p:nvSpPr>
                  <p:cNvPr id="62" name="Rechteck 61">
                    <a:extLst>
                      <a:ext uri="{FF2B5EF4-FFF2-40B4-BE49-F238E27FC236}">
                        <a16:creationId xmlns:a16="http://schemas.microsoft.com/office/drawing/2014/main" id="{8E22D36F-92A3-BEAA-EB8C-CEA0C0263278}"/>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63" name="Gerader Verbinder 62">
                    <a:extLst>
                      <a:ext uri="{FF2B5EF4-FFF2-40B4-BE49-F238E27FC236}">
                        <a16:creationId xmlns:a16="http://schemas.microsoft.com/office/drawing/2014/main" id="{7995FF8D-1C3F-7209-CE06-EB13212B8F4E}"/>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feld 60">
                  <a:extLst>
                    <a:ext uri="{FF2B5EF4-FFF2-40B4-BE49-F238E27FC236}">
                      <a16:creationId xmlns:a16="http://schemas.microsoft.com/office/drawing/2014/main" id="{BD82570A-7665-A59F-D4C4-6EF5C4F2FFF5}"/>
                    </a:ext>
                  </a:extLst>
                </p:cNvPr>
                <p:cNvSpPr txBox="1"/>
                <p:nvPr/>
              </p:nvSpPr>
              <p:spPr>
                <a:xfrm>
                  <a:off x="1171154" y="4075289"/>
                  <a:ext cx="625823" cy="572074"/>
                </a:xfrm>
                <a:prstGeom prst="rect">
                  <a:avLst/>
                </a:prstGeom>
                <a:noFill/>
              </p:spPr>
              <p:txBody>
                <a:bodyPr wrap="square" rtlCol="0">
                  <a:spAutoFit/>
                </a:bodyPr>
                <a:lstStyle/>
                <a:p>
                  <a:pPr>
                    <a:lnSpc>
                      <a:spcPts val="1800"/>
                    </a:lnSpc>
                  </a:pPr>
                  <a:r>
                    <a:rPr lang="de-DE" dirty="0"/>
                    <a:t>01</a:t>
                  </a:r>
                </a:p>
                <a:p>
                  <a:pPr>
                    <a:lnSpc>
                      <a:spcPts val="1800"/>
                    </a:lnSpc>
                  </a:pPr>
                  <a:r>
                    <a:rPr lang="de-DE" dirty="0"/>
                    <a:t>     </a:t>
                  </a:r>
                </a:p>
                <a:p>
                  <a:pPr>
                    <a:lnSpc>
                      <a:spcPts val="1800"/>
                    </a:lnSpc>
                  </a:pPr>
                  <a:r>
                    <a:rPr lang="de-DE" dirty="0"/>
                    <a:t>       </a:t>
                  </a:r>
                </a:p>
                <a:p>
                  <a:pPr>
                    <a:lnSpc>
                      <a:spcPts val="1800"/>
                    </a:lnSpc>
                  </a:pPr>
                  <a:r>
                    <a:rPr lang="de-DE" dirty="0"/>
                    <a:t>    </a:t>
                  </a:r>
                </a:p>
              </p:txBody>
            </p:sp>
          </p:grpSp>
          <p:cxnSp>
            <p:nvCxnSpPr>
              <p:cNvPr id="59" name="Gerade Verbindung mit Pfeil 58">
                <a:extLst>
                  <a:ext uri="{FF2B5EF4-FFF2-40B4-BE49-F238E27FC236}">
                    <a16:creationId xmlns:a16="http://schemas.microsoft.com/office/drawing/2014/main" id="{BE42B0C0-C5E1-546A-45E2-8FFCBA9568CD}"/>
                  </a:ext>
                </a:extLst>
              </p:cNvPr>
              <p:cNvCxnSpPr>
                <a:cxnSpLocks/>
              </p:cNvCxnSpPr>
              <p:nvPr/>
            </p:nvCxnSpPr>
            <p:spPr>
              <a:xfrm flipV="1">
                <a:off x="7828706" y="4343488"/>
                <a:ext cx="47572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88651AF1-7C60-2E9F-D9BF-EF206BFAA092}"/>
                  </a:ext>
                </a:extLst>
              </p:cNvPr>
              <p:cNvCxnSpPr>
                <a:cxnSpLocks/>
              </p:cNvCxnSpPr>
              <p:nvPr/>
            </p:nvCxnSpPr>
            <p:spPr>
              <a:xfrm>
                <a:off x="7582486" y="4600240"/>
                <a:ext cx="0" cy="316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F8B388C7-7A6F-CBD4-46F0-D0F65D248D0F}"/>
                  </a:ext>
                </a:extLst>
              </p:cNvPr>
              <p:cNvCxnSpPr>
                <a:cxnSpLocks/>
              </p:cNvCxnSpPr>
              <p:nvPr/>
            </p:nvCxnSpPr>
            <p:spPr>
              <a:xfrm rot="5400000">
                <a:off x="7582485" y="4596890"/>
                <a:ext cx="0" cy="316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9" name="Ellipse 1028">
                <a:extLst>
                  <a:ext uri="{FF2B5EF4-FFF2-40B4-BE49-F238E27FC236}">
                    <a16:creationId xmlns:a16="http://schemas.microsoft.com/office/drawing/2014/main" id="{BF87DE7C-6C9D-9C3F-1CC0-488EB47DE8D9}"/>
                  </a:ext>
                </a:extLst>
              </p:cNvPr>
              <p:cNvSpPr/>
              <p:nvPr/>
            </p:nvSpPr>
            <p:spPr>
              <a:xfrm>
                <a:off x="7468538" y="4634590"/>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Ellipse 1029">
                <a:extLst>
                  <a:ext uri="{FF2B5EF4-FFF2-40B4-BE49-F238E27FC236}">
                    <a16:creationId xmlns:a16="http://schemas.microsoft.com/office/drawing/2014/main" id="{EFC757B6-5AA4-49B9-C9B7-B40DBED1CD63}"/>
                  </a:ext>
                </a:extLst>
              </p:cNvPr>
              <p:cNvSpPr/>
              <p:nvPr/>
            </p:nvSpPr>
            <p:spPr>
              <a:xfrm>
                <a:off x="7620938" y="4786990"/>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Ellipse 1030">
                <a:extLst>
                  <a:ext uri="{FF2B5EF4-FFF2-40B4-BE49-F238E27FC236}">
                    <a16:creationId xmlns:a16="http://schemas.microsoft.com/office/drawing/2014/main" id="{C74BCD7D-2671-D106-37F1-0CE663C1BBC0}"/>
                  </a:ext>
                </a:extLst>
              </p:cNvPr>
              <p:cNvSpPr/>
              <p:nvPr/>
            </p:nvSpPr>
            <p:spPr>
              <a:xfrm>
                <a:off x="7467291" y="4789629"/>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Ellipse 1031">
                <a:extLst>
                  <a:ext uri="{FF2B5EF4-FFF2-40B4-BE49-F238E27FC236}">
                    <a16:creationId xmlns:a16="http://schemas.microsoft.com/office/drawing/2014/main" id="{AC7149F2-2B5E-A277-3211-14CDC5C5BC84}"/>
                  </a:ext>
                </a:extLst>
              </p:cNvPr>
              <p:cNvSpPr/>
              <p:nvPr/>
            </p:nvSpPr>
            <p:spPr>
              <a:xfrm>
                <a:off x="7620938" y="4634590"/>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43" name="Gerade Verbindung mit Pfeil 1042">
              <a:extLst>
                <a:ext uri="{FF2B5EF4-FFF2-40B4-BE49-F238E27FC236}">
                  <a16:creationId xmlns:a16="http://schemas.microsoft.com/office/drawing/2014/main" id="{36136826-5A6D-5D93-10C5-7374D875D206}"/>
                </a:ext>
              </a:extLst>
            </p:cNvPr>
            <p:cNvCxnSpPr>
              <a:cxnSpLocks/>
            </p:cNvCxnSpPr>
            <p:nvPr/>
          </p:nvCxnSpPr>
          <p:spPr>
            <a:xfrm flipV="1">
              <a:off x="9493745" y="4874654"/>
              <a:ext cx="47572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86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5" grpId="0"/>
      <p:bldP spid="1033"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Signalverarbeitung, Empfangspfad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De-Mapper, De-Mapping:</a:t>
            </a:r>
          </a:p>
          <a:p>
            <a:pPr marL="255581" lvl="1" indent="0">
              <a:buNone/>
              <a:defRPr/>
            </a:pPr>
            <a:r>
              <a:rPr lang="de-DE" dirty="0">
                <a:solidFill>
                  <a:srgbClr val="000000"/>
                </a:solidFill>
              </a:rPr>
              <a:t>Die für die Übertragung genutzten Symbole werden auf binären Daten abgebildet</a:t>
            </a:r>
          </a:p>
          <a:p>
            <a:pPr marL="255581" lvl="1" indent="0">
              <a:buNone/>
              <a:defRPr/>
            </a:pPr>
            <a:endParaRPr lang="de-DE" sz="1000" dirty="0">
              <a:solidFill>
                <a:srgbClr val="000000"/>
              </a:solidFill>
            </a:endParaRPr>
          </a:p>
          <a:p>
            <a:pPr marL="0" indent="0">
              <a:buNone/>
              <a:defRPr/>
            </a:pPr>
            <a:r>
              <a:rPr lang="de-DE" b="1" dirty="0" err="1">
                <a:solidFill>
                  <a:srgbClr val="000000"/>
                </a:solidFill>
              </a:rPr>
              <a:t>Kanaldecodierer</a:t>
            </a:r>
            <a:r>
              <a:rPr lang="de-DE" b="1" dirty="0">
                <a:solidFill>
                  <a:srgbClr val="000000"/>
                </a:solidFill>
              </a:rPr>
              <a:t>, Kanaldecodierung:</a:t>
            </a:r>
          </a:p>
          <a:p>
            <a:pPr marL="255581" lvl="1" indent="0">
              <a:buNone/>
              <a:defRPr/>
            </a:pPr>
            <a:r>
              <a:rPr lang="de-DE" dirty="0">
                <a:solidFill>
                  <a:srgbClr val="000000"/>
                </a:solidFill>
              </a:rPr>
              <a:t>Die redundante Information wird genutzt, um Übertragungsfehler zu korrigieren, bzw. Prüfsummen werden genutzt, um Fehler zu erkennen (ermöglicht das nochmalige Anfordern der Daten)</a:t>
            </a:r>
            <a:r>
              <a:rPr lang="de-DE" dirty="0"/>
              <a:t>.</a:t>
            </a:r>
          </a:p>
          <a:p>
            <a:pPr marL="255581" lvl="1" indent="0">
              <a:buNone/>
              <a:defRPr/>
            </a:pPr>
            <a:endParaRPr lang="de-DE" sz="1000" dirty="0"/>
          </a:p>
          <a:p>
            <a:pPr marL="0" indent="0">
              <a:buNone/>
              <a:defRPr/>
            </a:pPr>
            <a:r>
              <a:rPr lang="de-DE" b="1" dirty="0" err="1">
                <a:solidFill>
                  <a:srgbClr val="000000"/>
                </a:solidFill>
              </a:rPr>
              <a:t>Quellendecodierer</a:t>
            </a:r>
            <a:r>
              <a:rPr lang="de-DE" b="1" dirty="0">
                <a:solidFill>
                  <a:srgbClr val="000000"/>
                </a:solidFill>
              </a:rPr>
              <a:t>, Quellendecodierung:</a:t>
            </a:r>
          </a:p>
          <a:p>
            <a:pPr marL="255581" lvl="1" indent="0">
              <a:buNone/>
              <a:defRPr/>
            </a:pPr>
            <a:r>
              <a:rPr lang="de-DE" dirty="0">
                <a:solidFill>
                  <a:srgbClr val="000000"/>
                </a:solidFill>
              </a:rPr>
              <a:t>Die Daten werden dekomprimiert</a:t>
            </a:r>
            <a:r>
              <a:rPr lang="de-DE" dirty="0"/>
              <a:t>. </a:t>
            </a:r>
            <a:endParaRPr lang="de-DE" sz="1800" dirty="0">
              <a:solidFill>
                <a:srgbClr val="000000"/>
              </a:solidFill>
            </a:endParaRPr>
          </a:p>
          <a:p>
            <a:pPr marL="255581" lvl="1" indent="0">
              <a:buNone/>
              <a:defRPr/>
            </a:pPr>
            <a:endParaRPr lang="de-DE" dirty="0">
              <a:solidFill>
                <a:srgbClr val="000000"/>
              </a:solidFill>
            </a:endParaRPr>
          </a:p>
          <a:p>
            <a:pPr marL="0" indent="0">
              <a:buNone/>
              <a:defRPr/>
            </a:pPr>
            <a:endParaRPr lang="de-DE" dirty="0">
              <a:solidFill>
                <a:srgbClr val="000000"/>
              </a:solidFill>
            </a:endParaRPr>
          </a:p>
        </p:txBody>
      </p:sp>
      <p:grpSp>
        <p:nvGrpSpPr>
          <p:cNvPr id="14" name="Gruppieren 13">
            <a:extLst>
              <a:ext uri="{FF2B5EF4-FFF2-40B4-BE49-F238E27FC236}">
                <a16:creationId xmlns:a16="http://schemas.microsoft.com/office/drawing/2014/main" id="{6832B61E-3349-FCF0-9E07-2307CB0EE5B7}"/>
              </a:ext>
            </a:extLst>
          </p:cNvPr>
          <p:cNvGrpSpPr/>
          <p:nvPr/>
        </p:nvGrpSpPr>
        <p:grpSpPr>
          <a:xfrm>
            <a:off x="5191522" y="4169983"/>
            <a:ext cx="973642" cy="1018911"/>
            <a:chOff x="1171154" y="4075289"/>
            <a:chExt cx="546680" cy="572098"/>
          </a:xfrm>
        </p:grpSpPr>
        <p:grpSp>
          <p:nvGrpSpPr>
            <p:cNvPr id="29" name="Gruppieren 28">
              <a:extLst>
                <a:ext uri="{FF2B5EF4-FFF2-40B4-BE49-F238E27FC236}">
                  <a16:creationId xmlns:a16="http://schemas.microsoft.com/office/drawing/2014/main" id="{AD62849F-1E7F-70A2-967A-5C804FFD8E6D}"/>
                </a:ext>
              </a:extLst>
            </p:cNvPr>
            <p:cNvGrpSpPr/>
            <p:nvPr/>
          </p:nvGrpSpPr>
          <p:grpSpPr>
            <a:xfrm>
              <a:off x="1177834" y="4077435"/>
              <a:ext cx="540000" cy="540000"/>
              <a:chOff x="2118360" y="2573818"/>
              <a:chExt cx="540000" cy="540000"/>
            </a:xfrm>
          </p:grpSpPr>
          <p:sp>
            <p:nvSpPr>
              <p:cNvPr id="31" name="Rechteck 30">
                <a:extLst>
                  <a:ext uri="{FF2B5EF4-FFF2-40B4-BE49-F238E27FC236}">
                    <a16:creationId xmlns:a16="http://schemas.microsoft.com/office/drawing/2014/main" id="{58FBECD4-F6B8-047C-3B9E-112BB9C98A6A}"/>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32" name="Gerader Verbinder 31">
                <a:extLst>
                  <a:ext uri="{FF2B5EF4-FFF2-40B4-BE49-F238E27FC236}">
                    <a16:creationId xmlns:a16="http://schemas.microsoft.com/office/drawing/2014/main" id="{57CB88EF-9CA0-A65F-AF0A-FEA08F931E6C}"/>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4AF3AEC9-D864-A8F7-9E25-2879C180AA58}"/>
                </a:ext>
              </a:extLst>
            </p:cNvPr>
            <p:cNvSpPr txBox="1"/>
            <p:nvPr/>
          </p:nvSpPr>
          <p:spPr>
            <a:xfrm>
              <a:off x="1171154" y="4075289"/>
              <a:ext cx="540000" cy="572098"/>
            </a:xfrm>
            <a:prstGeom prst="rect">
              <a:avLst/>
            </a:prstGeom>
            <a:noFill/>
          </p:spPr>
          <p:txBody>
            <a:bodyPr wrap="square" rtlCol="0">
              <a:spAutoFit/>
            </a:bodyPr>
            <a:lstStyle/>
            <a:p>
              <a:pPr>
                <a:lnSpc>
                  <a:spcPts val="1800"/>
                </a:lnSpc>
              </a:pPr>
              <a:r>
                <a:rPr lang="de-DE" dirty="0"/>
                <a:t>01+01</a:t>
              </a:r>
            </a:p>
            <a:p>
              <a:pPr>
                <a:lnSpc>
                  <a:spcPts val="1800"/>
                </a:lnSpc>
              </a:pPr>
              <a:r>
                <a:rPr lang="de-DE" dirty="0"/>
                <a:t>     </a:t>
              </a:r>
            </a:p>
            <a:p>
              <a:pPr>
                <a:lnSpc>
                  <a:spcPts val="1800"/>
                </a:lnSpc>
              </a:pPr>
              <a:r>
                <a:rPr lang="de-DE" dirty="0"/>
                <a:t>       </a:t>
              </a:r>
            </a:p>
            <a:p>
              <a:pPr>
                <a:lnSpc>
                  <a:spcPts val="1800"/>
                </a:lnSpc>
              </a:pPr>
              <a:r>
                <a:rPr lang="de-DE" dirty="0"/>
                <a:t>          01</a:t>
              </a:r>
            </a:p>
          </p:txBody>
        </p:sp>
      </p:grpSp>
      <p:sp>
        <p:nvSpPr>
          <p:cNvPr id="34" name="Textfeld 33">
            <a:extLst>
              <a:ext uri="{FF2B5EF4-FFF2-40B4-BE49-F238E27FC236}">
                <a16:creationId xmlns:a16="http://schemas.microsoft.com/office/drawing/2014/main" id="{63E7EC62-928C-291F-9F97-38CD34EFF1E4}"/>
              </a:ext>
            </a:extLst>
          </p:cNvPr>
          <p:cNvSpPr txBox="1"/>
          <p:nvPr/>
        </p:nvSpPr>
        <p:spPr>
          <a:xfrm>
            <a:off x="7271764" y="5182655"/>
            <a:ext cx="3478284" cy="523220"/>
          </a:xfrm>
          <a:prstGeom prst="rect">
            <a:avLst/>
          </a:prstGeom>
          <a:noFill/>
        </p:spPr>
        <p:txBody>
          <a:bodyPr wrap="square" rtlCol="0">
            <a:spAutoFit/>
          </a:bodyPr>
          <a:lstStyle/>
          <a:p>
            <a:pPr algn="ctr"/>
            <a:r>
              <a:rPr lang="de-DE" sz="1400" dirty="0" err="1"/>
              <a:t>Quellendecodierer</a:t>
            </a:r>
            <a:r>
              <a:rPr lang="de-DE" sz="1400" dirty="0"/>
              <a:t>:</a:t>
            </a:r>
          </a:p>
          <a:p>
            <a:pPr algn="ctr"/>
            <a:r>
              <a:rPr lang="de-DE" sz="1400" dirty="0"/>
              <a:t>Dekomprimieren der Daten</a:t>
            </a:r>
          </a:p>
        </p:txBody>
      </p:sp>
      <p:sp>
        <p:nvSpPr>
          <p:cNvPr id="45" name="Textfeld 44">
            <a:extLst>
              <a:ext uri="{FF2B5EF4-FFF2-40B4-BE49-F238E27FC236}">
                <a16:creationId xmlns:a16="http://schemas.microsoft.com/office/drawing/2014/main" id="{6B60644D-89EE-50A0-FA58-9328EA2856AA}"/>
              </a:ext>
            </a:extLst>
          </p:cNvPr>
          <p:cNvSpPr txBox="1"/>
          <p:nvPr/>
        </p:nvSpPr>
        <p:spPr>
          <a:xfrm>
            <a:off x="3691952" y="5208264"/>
            <a:ext cx="3643985" cy="523220"/>
          </a:xfrm>
          <a:prstGeom prst="rect">
            <a:avLst/>
          </a:prstGeom>
          <a:noFill/>
        </p:spPr>
        <p:txBody>
          <a:bodyPr wrap="square" rtlCol="0">
            <a:spAutoFit/>
          </a:bodyPr>
          <a:lstStyle/>
          <a:p>
            <a:pPr algn="ctr"/>
            <a:r>
              <a:rPr lang="de-DE" sz="1400" dirty="0" err="1"/>
              <a:t>Kanaldecodierer</a:t>
            </a:r>
            <a:r>
              <a:rPr lang="de-DE" sz="1400" dirty="0"/>
              <a:t>:</a:t>
            </a:r>
          </a:p>
          <a:p>
            <a:pPr algn="ctr"/>
            <a:r>
              <a:rPr lang="de-DE" sz="1400" dirty="0"/>
              <a:t>erkennen und korrigieren von Fehlern</a:t>
            </a:r>
          </a:p>
        </p:txBody>
      </p:sp>
      <p:grpSp>
        <p:nvGrpSpPr>
          <p:cNvPr id="47" name="Gruppieren 46">
            <a:extLst>
              <a:ext uri="{FF2B5EF4-FFF2-40B4-BE49-F238E27FC236}">
                <a16:creationId xmlns:a16="http://schemas.microsoft.com/office/drawing/2014/main" id="{10E0F188-65C7-958F-63A6-A19AAC34F1BF}"/>
              </a:ext>
            </a:extLst>
          </p:cNvPr>
          <p:cNvGrpSpPr/>
          <p:nvPr/>
        </p:nvGrpSpPr>
        <p:grpSpPr>
          <a:xfrm>
            <a:off x="8465173" y="4169981"/>
            <a:ext cx="1114596" cy="1018868"/>
            <a:chOff x="1171154" y="4075289"/>
            <a:chExt cx="625823" cy="572074"/>
          </a:xfrm>
        </p:grpSpPr>
        <p:grpSp>
          <p:nvGrpSpPr>
            <p:cNvPr id="50" name="Gruppieren 49">
              <a:extLst>
                <a:ext uri="{FF2B5EF4-FFF2-40B4-BE49-F238E27FC236}">
                  <a16:creationId xmlns:a16="http://schemas.microsoft.com/office/drawing/2014/main" id="{FC2C923C-D8CB-1214-D357-CE263A27B387}"/>
                </a:ext>
              </a:extLst>
            </p:cNvPr>
            <p:cNvGrpSpPr/>
            <p:nvPr/>
          </p:nvGrpSpPr>
          <p:grpSpPr>
            <a:xfrm>
              <a:off x="1177834" y="4077435"/>
              <a:ext cx="540000" cy="540000"/>
              <a:chOff x="2118360" y="2573818"/>
              <a:chExt cx="540000" cy="540000"/>
            </a:xfrm>
          </p:grpSpPr>
          <p:sp>
            <p:nvSpPr>
              <p:cNvPr id="53" name="Rechteck 52">
                <a:extLst>
                  <a:ext uri="{FF2B5EF4-FFF2-40B4-BE49-F238E27FC236}">
                    <a16:creationId xmlns:a16="http://schemas.microsoft.com/office/drawing/2014/main" id="{38F09272-B3AF-7B3B-EEA4-A61B62151944}"/>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55" name="Gerader Verbinder 54">
                <a:extLst>
                  <a:ext uri="{FF2B5EF4-FFF2-40B4-BE49-F238E27FC236}">
                    <a16:creationId xmlns:a16="http://schemas.microsoft.com/office/drawing/2014/main" id="{3BBFA895-AEBC-64AB-3189-F5781171B6A7}"/>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feld 50">
              <a:extLst>
                <a:ext uri="{FF2B5EF4-FFF2-40B4-BE49-F238E27FC236}">
                  <a16:creationId xmlns:a16="http://schemas.microsoft.com/office/drawing/2014/main" id="{2A95C789-1DB5-2216-923E-6372DDA6990A}"/>
                </a:ext>
              </a:extLst>
            </p:cNvPr>
            <p:cNvSpPr txBox="1"/>
            <p:nvPr/>
          </p:nvSpPr>
          <p:spPr>
            <a:xfrm>
              <a:off x="1171154" y="4075289"/>
              <a:ext cx="625823" cy="572074"/>
            </a:xfrm>
            <a:prstGeom prst="rect">
              <a:avLst/>
            </a:prstGeom>
            <a:noFill/>
          </p:spPr>
          <p:txBody>
            <a:bodyPr wrap="square" rtlCol="0">
              <a:spAutoFit/>
            </a:bodyPr>
            <a:lstStyle/>
            <a:p>
              <a:pPr>
                <a:lnSpc>
                  <a:spcPts val="1800"/>
                </a:lnSpc>
              </a:pPr>
              <a:r>
                <a:rPr lang="de-DE" dirty="0"/>
                <a:t>01</a:t>
              </a:r>
            </a:p>
            <a:p>
              <a:pPr>
                <a:lnSpc>
                  <a:spcPts val="1800"/>
                </a:lnSpc>
              </a:pPr>
              <a:r>
                <a:rPr lang="de-DE" dirty="0"/>
                <a:t>     </a:t>
              </a:r>
            </a:p>
            <a:p>
              <a:pPr>
                <a:lnSpc>
                  <a:spcPts val="1800"/>
                </a:lnSpc>
              </a:pPr>
              <a:r>
                <a:rPr lang="de-DE" dirty="0"/>
                <a:t>       </a:t>
              </a:r>
            </a:p>
            <a:p>
              <a:pPr>
                <a:lnSpc>
                  <a:spcPts val="1800"/>
                </a:lnSpc>
              </a:pPr>
              <a:r>
                <a:rPr lang="de-DE" dirty="0"/>
                <a:t>       0101</a:t>
              </a:r>
            </a:p>
          </p:txBody>
        </p:sp>
      </p:grpSp>
      <p:sp>
        <p:nvSpPr>
          <p:cNvPr id="1033" name="Textfeld 1032">
            <a:extLst>
              <a:ext uri="{FF2B5EF4-FFF2-40B4-BE49-F238E27FC236}">
                <a16:creationId xmlns:a16="http://schemas.microsoft.com/office/drawing/2014/main" id="{F6F5CCD2-DA03-913E-ABF4-0D686BB27CCA}"/>
              </a:ext>
            </a:extLst>
          </p:cNvPr>
          <p:cNvSpPr txBox="1"/>
          <p:nvPr/>
        </p:nvSpPr>
        <p:spPr>
          <a:xfrm>
            <a:off x="180382" y="5182619"/>
            <a:ext cx="3330538" cy="523220"/>
          </a:xfrm>
          <a:prstGeom prst="rect">
            <a:avLst/>
          </a:prstGeom>
          <a:noFill/>
        </p:spPr>
        <p:txBody>
          <a:bodyPr wrap="square" rtlCol="0">
            <a:spAutoFit/>
          </a:bodyPr>
          <a:lstStyle/>
          <a:p>
            <a:pPr algn="ctr"/>
            <a:r>
              <a:rPr lang="de-DE" sz="1400" dirty="0"/>
              <a:t>De-Mapper:</a:t>
            </a:r>
          </a:p>
          <a:p>
            <a:pPr algn="ctr"/>
            <a:r>
              <a:rPr lang="de-DE" sz="1400" dirty="0"/>
              <a:t>Symbole auf binäre Daten abbilden</a:t>
            </a:r>
          </a:p>
        </p:txBody>
      </p:sp>
      <p:cxnSp>
        <p:nvCxnSpPr>
          <p:cNvPr id="1037" name="Gerade Verbindung mit Pfeil 1036">
            <a:extLst>
              <a:ext uri="{FF2B5EF4-FFF2-40B4-BE49-F238E27FC236}">
                <a16:creationId xmlns:a16="http://schemas.microsoft.com/office/drawing/2014/main" id="{0739AFE1-86A4-9540-38B0-699A10373317}"/>
              </a:ext>
            </a:extLst>
          </p:cNvPr>
          <p:cNvCxnSpPr>
            <a:cxnSpLocks/>
            <a:endCxn id="30" idx="1"/>
          </p:cNvCxnSpPr>
          <p:nvPr/>
        </p:nvCxnSpPr>
        <p:spPr>
          <a:xfrm>
            <a:off x="2310878" y="4642799"/>
            <a:ext cx="288064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40" name="Gerade Verbindung mit Pfeil 1039">
            <a:extLst>
              <a:ext uri="{FF2B5EF4-FFF2-40B4-BE49-F238E27FC236}">
                <a16:creationId xmlns:a16="http://schemas.microsoft.com/office/drawing/2014/main" id="{1EC11735-B97A-BA73-FF5B-86FF406A2385}"/>
              </a:ext>
            </a:extLst>
          </p:cNvPr>
          <p:cNvCxnSpPr>
            <a:cxnSpLocks/>
            <a:stCxn id="31" idx="3"/>
            <a:endCxn id="51" idx="1"/>
          </p:cNvCxnSpPr>
          <p:nvPr/>
        </p:nvCxnSpPr>
        <p:spPr>
          <a:xfrm>
            <a:off x="6165164" y="4654677"/>
            <a:ext cx="230000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44" name="Gruppieren 1043">
            <a:extLst>
              <a:ext uri="{FF2B5EF4-FFF2-40B4-BE49-F238E27FC236}">
                <a16:creationId xmlns:a16="http://schemas.microsoft.com/office/drawing/2014/main" id="{3A56E02A-EBAC-9ADD-4DD9-C5D8E165D35F}"/>
              </a:ext>
            </a:extLst>
          </p:cNvPr>
          <p:cNvGrpSpPr/>
          <p:nvPr/>
        </p:nvGrpSpPr>
        <p:grpSpPr>
          <a:xfrm>
            <a:off x="864257" y="4169981"/>
            <a:ext cx="1587612" cy="1018868"/>
            <a:chOff x="8047087" y="4145241"/>
            <a:chExt cx="1587612" cy="1018868"/>
          </a:xfrm>
        </p:grpSpPr>
        <p:grpSp>
          <p:nvGrpSpPr>
            <p:cNvPr id="1034" name="Gruppieren 1033">
              <a:extLst>
                <a:ext uri="{FF2B5EF4-FFF2-40B4-BE49-F238E27FC236}">
                  <a16:creationId xmlns:a16="http://schemas.microsoft.com/office/drawing/2014/main" id="{F4AF36FB-4DA2-638A-591F-00EBBCF91411}"/>
                </a:ext>
              </a:extLst>
            </p:cNvPr>
            <p:cNvGrpSpPr/>
            <p:nvPr/>
          </p:nvGrpSpPr>
          <p:grpSpPr>
            <a:xfrm>
              <a:off x="8047087" y="4145241"/>
              <a:ext cx="1587612" cy="1018868"/>
              <a:chOff x="6382048" y="4077001"/>
              <a:chExt cx="1587612" cy="1018868"/>
            </a:xfrm>
          </p:grpSpPr>
          <p:grpSp>
            <p:nvGrpSpPr>
              <p:cNvPr id="57" name="Gruppieren 56">
                <a:extLst>
                  <a:ext uri="{FF2B5EF4-FFF2-40B4-BE49-F238E27FC236}">
                    <a16:creationId xmlns:a16="http://schemas.microsoft.com/office/drawing/2014/main" id="{EA826A57-D03E-FD7D-A978-D1BBBD7607D9}"/>
                  </a:ext>
                </a:extLst>
              </p:cNvPr>
              <p:cNvGrpSpPr/>
              <p:nvPr/>
            </p:nvGrpSpPr>
            <p:grpSpPr>
              <a:xfrm>
                <a:off x="6855064" y="4077001"/>
                <a:ext cx="1114596" cy="1018868"/>
                <a:chOff x="1171154" y="4075289"/>
                <a:chExt cx="625823" cy="572074"/>
              </a:xfrm>
            </p:grpSpPr>
            <p:grpSp>
              <p:nvGrpSpPr>
                <p:cNvPr id="60" name="Gruppieren 59">
                  <a:extLst>
                    <a:ext uri="{FF2B5EF4-FFF2-40B4-BE49-F238E27FC236}">
                      <a16:creationId xmlns:a16="http://schemas.microsoft.com/office/drawing/2014/main" id="{65A4D290-44AD-0E36-03B5-36F0173A86A7}"/>
                    </a:ext>
                  </a:extLst>
                </p:cNvPr>
                <p:cNvGrpSpPr/>
                <p:nvPr/>
              </p:nvGrpSpPr>
              <p:grpSpPr>
                <a:xfrm>
                  <a:off x="1177834" y="4077435"/>
                  <a:ext cx="540000" cy="540000"/>
                  <a:chOff x="2118360" y="2573818"/>
                  <a:chExt cx="540000" cy="540000"/>
                </a:xfrm>
              </p:grpSpPr>
              <p:sp>
                <p:nvSpPr>
                  <p:cNvPr id="62" name="Rechteck 61">
                    <a:extLst>
                      <a:ext uri="{FF2B5EF4-FFF2-40B4-BE49-F238E27FC236}">
                        <a16:creationId xmlns:a16="http://schemas.microsoft.com/office/drawing/2014/main" id="{8E22D36F-92A3-BEAA-EB8C-CEA0C0263278}"/>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63" name="Gerader Verbinder 62">
                    <a:extLst>
                      <a:ext uri="{FF2B5EF4-FFF2-40B4-BE49-F238E27FC236}">
                        <a16:creationId xmlns:a16="http://schemas.microsoft.com/office/drawing/2014/main" id="{7995FF8D-1C3F-7209-CE06-EB13212B8F4E}"/>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feld 60">
                  <a:extLst>
                    <a:ext uri="{FF2B5EF4-FFF2-40B4-BE49-F238E27FC236}">
                      <a16:creationId xmlns:a16="http://schemas.microsoft.com/office/drawing/2014/main" id="{BD82570A-7665-A59F-D4C4-6EF5C4F2FFF5}"/>
                    </a:ext>
                  </a:extLst>
                </p:cNvPr>
                <p:cNvSpPr txBox="1"/>
                <p:nvPr/>
              </p:nvSpPr>
              <p:spPr>
                <a:xfrm>
                  <a:off x="1171154" y="4075289"/>
                  <a:ext cx="625823" cy="572074"/>
                </a:xfrm>
                <a:prstGeom prst="rect">
                  <a:avLst/>
                </a:prstGeom>
                <a:noFill/>
              </p:spPr>
              <p:txBody>
                <a:bodyPr wrap="square" rtlCol="0">
                  <a:spAutoFit/>
                </a:bodyPr>
                <a:lstStyle/>
                <a:p>
                  <a:pPr>
                    <a:lnSpc>
                      <a:spcPts val="1800"/>
                    </a:lnSpc>
                  </a:pPr>
                  <a:endParaRPr lang="de-DE" dirty="0"/>
                </a:p>
                <a:p>
                  <a:pPr>
                    <a:lnSpc>
                      <a:spcPts val="1800"/>
                    </a:lnSpc>
                  </a:pPr>
                  <a:endParaRPr lang="de-DE" dirty="0"/>
                </a:p>
                <a:p>
                  <a:pPr>
                    <a:lnSpc>
                      <a:spcPts val="1800"/>
                    </a:lnSpc>
                  </a:pPr>
                  <a:endParaRPr lang="de-DE" dirty="0"/>
                </a:p>
                <a:p>
                  <a:pPr>
                    <a:lnSpc>
                      <a:spcPts val="1800"/>
                    </a:lnSpc>
                  </a:pPr>
                  <a:r>
                    <a:rPr lang="de-DE" dirty="0"/>
                    <a:t>          01   </a:t>
                  </a:r>
                </a:p>
              </p:txBody>
            </p:sp>
          </p:grpSp>
          <p:cxnSp>
            <p:nvCxnSpPr>
              <p:cNvPr id="59" name="Gerade Verbindung mit Pfeil 58">
                <a:extLst>
                  <a:ext uri="{FF2B5EF4-FFF2-40B4-BE49-F238E27FC236}">
                    <a16:creationId xmlns:a16="http://schemas.microsoft.com/office/drawing/2014/main" id="{BE42B0C0-C5E1-546A-45E2-8FFCBA9568CD}"/>
                  </a:ext>
                </a:extLst>
              </p:cNvPr>
              <p:cNvCxnSpPr>
                <a:cxnSpLocks/>
              </p:cNvCxnSpPr>
              <p:nvPr/>
            </p:nvCxnSpPr>
            <p:spPr>
              <a:xfrm flipV="1">
                <a:off x="6382048" y="4343488"/>
                <a:ext cx="47572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88651AF1-7C60-2E9F-D9BF-EF206BFAA092}"/>
                  </a:ext>
                </a:extLst>
              </p:cNvPr>
              <p:cNvCxnSpPr>
                <a:cxnSpLocks/>
              </p:cNvCxnSpPr>
              <p:nvPr/>
            </p:nvCxnSpPr>
            <p:spPr>
              <a:xfrm>
                <a:off x="7145813" y="4208413"/>
                <a:ext cx="0" cy="316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F8B388C7-7A6F-CBD4-46F0-D0F65D248D0F}"/>
                  </a:ext>
                </a:extLst>
              </p:cNvPr>
              <p:cNvCxnSpPr>
                <a:cxnSpLocks/>
              </p:cNvCxnSpPr>
              <p:nvPr/>
            </p:nvCxnSpPr>
            <p:spPr>
              <a:xfrm rot="5400000">
                <a:off x="7145812" y="4205063"/>
                <a:ext cx="0" cy="316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9" name="Ellipse 1028">
                <a:extLst>
                  <a:ext uri="{FF2B5EF4-FFF2-40B4-BE49-F238E27FC236}">
                    <a16:creationId xmlns:a16="http://schemas.microsoft.com/office/drawing/2014/main" id="{BF87DE7C-6C9D-9C3F-1CC0-488EB47DE8D9}"/>
                  </a:ext>
                </a:extLst>
              </p:cNvPr>
              <p:cNvSpPr/>
              <p:nvPr/>
            </p:nvSpPr>
            <p:spPr>
              <a:xfrm>
                <a:off x="7031865" y="4242763"/>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Ellipse 1029">
                <a:extLst>
                  <a:ext uri="{FF2B5EF4-FFF2-40B4-BE49-F238E27FC236}">
                    <a16:creationId xmlns:a16="http://schemas.microsoft.com/office/drawing/2014/main" id="{EFC757B6-5AA4-49B9-C9B7-B40DBED1CD63}"/>
                  </a:ext>
                </a:extLst>
              </p:cNvPr>
              <p:cNvSpPr/>
              <p:nvPr/>
            </p:nvSpPr>
            <p:spPr>
              <a:xfrm>
                <a:off x="7184265" y="4395163"/>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Ellipse 1030">
                <a:extLst>
                  <a:ext uri="{FF2B5EF4-FFF2-40B4-BE49-F238E27FC236}">
                    <a16:creationId xmlns:a16="http://schemas.microsoft.com/office/drawing/2014/main" id="{C74BCD7D-2671-D106-37F1-0CE663C1BBC0}"/>
                  </a:ext>
                </a:extLst>
              </p:cNvPr>
              <p:cNvSpPr/>
              <p:nvPr/>
            </p:nvSpPr>
            <p:spPr>
              <a:xfrm>
                <a:off x="7030618" y="4397802"/>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Ellipse 1031">
                <a:extLst>
                  <a:ext uri="{FF2B5EF4-FFF2-40B4-BE49-F238E27FC236}">
                    <a16:creationId xmlns:a16="http://schemas.microsoft.com/office/drawing/2014/main" id="{AC7149F2-2B5E-A277-3211-14CDC5C5BC84}"/>
                  </a:ext>
                </a:extLst>
              </p:cNvPr>
              <p:cNvSpPr/>
              <p:nvPr/>
            </p:nvSpPr>
            <p:spPr>
              <a:xfrm>
                <a:off x="7184265" y="4242763"/>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43" name="Gerade Verbindung mit Pfeil 1042">
              <a:extLst>
                <a:ext uri="{FF2B5EF4-FFF2-40B4-BE49-F238E27FC236}">
                  <a16:creationId xmlns:a16="http://schemas.microsoft.com/office/drawing/2014/main" id="{36136826-5A6D-5D93-10C5-7374D875D206}"/>
                </a:ext>
              </a:extLst>
            </p:cNvPr>
            <p:cNvCxnSpPr>
              <a:cxnSpLocks/>
            </p:cNvCxnSpPr>
            <p:nvPr/>
          </p:nvCxnSpPr>
          <p:spPr>
            <a:xfrm flipV="1">
              <a:off x="8047087" y="4874654"/>
              <a:ext cx="47572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7" name="Gerade Verbindung mit Pfeil 6">
            <a:extLst>
              <a:ext uri="{FF2B5EF4-FFF2-40B4-BE49-F238E27FC236}">
                <a16:creationId xmlns:a16="http://schemas.microsoft.com/office/drawing/2014/main" id="{4537FB3A-ACD0-F759-38B6-84CED8D15583}"/>
              </a:ext>
            </a:extLst>
          </p:cNvPr>
          <p:cNvCxnSpPr>
            <a:cxnSpLocks/>
          </p:cNvCxnSpPr>
          <p:nvPr/>
        </p:nvCxnSpPr>
        <p:spPr>
          <a:xfrm flipV="1">
            <a:off x="9438815" y="4654677"/>
            <a:ext cx="499523"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1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5" grpId="0"/>
      <p:bldP spid="103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Signalverarbeitung, Blockschaltbilder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 		Sendezweig					Empfangszweig</a:t>
            </a:r>
            <a:endParaRPr lang="de-DE" dirty="0">
              <a:solidFill>
                <a:srgbClr val="000000"/>
              </a:solidFill>
            </a:endParaRPr>
          </a:p>
          <a:p>
            <a:pPr marL="0" indent="0">
              <a:buNone/>
              <a:defRPr/>
            </a:pPr>
            <a:endParaRPr lang="de-DE" dirty="0">
              <a:solidFill>
                <a:srgbClr val="000000"/>
              </a:solidFill>
            </a:endParaRPr>
          </a:p>
        </p:txBody>
      </p:sp>
      <p:pic>
        <p:nvPicPr>
          <p:cNvPr id="9" name="Grafik 8">
            <a:extLst>
              <a:ext uri="{FF2B5EF4-FFF2-40B4-BE49-F238E27FC236}">
                <a16:creationId xmlns:a16="http://schemas.microsoft.com/office/drawing/2014/main" id="{FEB99569-5D89-3DEF-5196-4F67FC3466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71425" y="3830771"/>
            <a:ext cx="3993078" cy="1495205"/>
          </a:xfrm>
          <a:prstGeom prst="rect">
            <a:avLst/>
          </a:prstGeom>
        </p:spPr>
      </p:pic>
      <p:pic>
        <p:nvPicPr>
          <p:cNvPr id="15" name="Grafik 14">
            <a:extLst>
              <a:ext uri="{FF2B5EF4-FFF2-40B4-BE49-F238E27FC236}">
                <a16:creationId xmlns:a16="http://schemas.microsoft.com/office/drawing/2014/main" id="{CF2528CF-C24F-2949-5734-9588609480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99096" y="1878953"/>
            <a:ext cx="4537736" cy="1599202"/>
          </a:xfrm>
          <a:prstGeom prst="rect">
            <a:avLst/>
          </a:prstGeom>
        </p:spPr>
      </p:pic>
      <p:pic>
        <p:nvPicPr>
          <p:cNvPr id="17" name="Grafik 16">
            <a:extLst>
              <a:ext uri="{FF2B5EF4-FFF2-40B4-BE49-F238E27FC236}">
                <a16:creationId xmlns:a16="http://schemas.microsoft.com/office/drawing/2014/main" id="{BF3F2EEA-86C6-35DE-7BC4-D7C791774F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4320" y="3858231"/>
            <a:ext cx="3645211" cy="1541587"/>
          </a:xfrm>
          <a:prstGeom prst="rect">
            <a:avLst/>
          </a:prstGeom>
        </p:spPr>
      </p:pic>
      <p:pic>
        <p:nvPicPr>
          <p:cNvPr id="19" name="Grafik 18">
            <a:extLst>
              <a:ext uri="{FF2B5EF4-FFF2-40B4-BE49-F238E27FC236}">
                <a16:creationId xmlns:a16="http://schemas.microsoft.com/office/drawing/2014/main" id="{ADF2BBC7-23F5-718E-99BB-F76EAAA646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6032" y="1878953"/>
            <a:ext cx="4117693" cy="1650705"/>
          </a:xfrm>
          <a:prstGeom prst="rect">
            <a:avLst/>
          </a:prstGeom>
        </p:spPr>
      </p:pic>
      <p:cxnSp>
        <p:nvCxnSpPr>
          <p:cNvPr id="21" name="Gerade Verbindung mit Pfeil 20">
            <a:extLst>
              <a:ext uri="{FF2B5EF4-FFF2-40B4-BE49-F238E27FC236}">
                <a16:creationId xmlns:a16="http://schemas.microsoft.com/office/drawing/2014/main" id="{9E7A0C2A-73C2-930E-5F70-9ACECF45A09F}"/>
              </a:ext>
            </a:extLst>
          </p:cNvPr>
          <p:cNvCxnSpPr>
            <a:cxnSpLocks/>
          </p:cNvCxnSpPr>
          <p:nvPr/>
        </p:nvCxnSpPr>
        <p:spPr>
          <a:xfrm flipH="1" flipV="1">
            <a:off x="1452282" y="2827894"/>
            <a:ext cx="322060" cy="1002873"/>
          </a:xfrm>
          <a:prstGeom prst="straightConnector1">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A62371C3-55DE-9A5C-64FB-DB7500542E19}"/>
              </a:ext>
            </a:extLst>
          </p:cNvPr>
          <p:cNvCxnSpPr>
            <a:cxnSpLocks/>
          </p:cNvCxnSpPr>
          <p:nvPr/>
        </p:nvCxnSpPr>
        <p:spPr>
          <a:xfrm flipV="1">
            <a:off x="8898432" y="2827894"/>
            <a:ext cx="202376" cy="1002875"/>
          </a:xfrm>
          <a:prstGeom prst="straightConnector1">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F3AEA31-5B21-4187-5073-A49E46134513}"/>
              </a:ext>
            </a:extLst>
          </p:cNvPr>
          <p:cNvSpPr/>
          <p:nvPr/>
        </p:nvSpPr>
        <p:spPr>
          <a:xfrm>
            <a:off x="767969" y="3830769"/>
            <a:ext cx="4117693" cy="1813366"/>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84093C1A-D3C2-A126-502D-ECCEBDD14639}"/>
              </a:ext>
            </a:extLst>
          </p:cNvPr>
          <p:cNvSpPr/>
          <p:nvPr/>
        </p:nvSpPr>
        <p:spPr>
          <a:xfrm>
            <a:off x="6388860" y="3827741"/>
            <a:ext cx="4117693" cy="1813366"/>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9A92DD93-B8D1-AE6C-BEB8-03AEF7339C4B}"/>
              </a:ext>
            </a:extLst>
          </p:cNvPr>
          <p:cNvSpPr txBox="1"/>
          <p:nvPr/>
        </p:nvSpPr>
        <p:spPr>
          <a:xfrm>
            <a:off x="4986473" y="3148520"/>
            <a:ext cx="1217000" cy="246221"/>
          </a:xfrm>
          <a:prstGeom prst="rect">
            <a:avLst/>
          </a:prstGeom>
          <a:noFill/>
        </p:spPr>
        <p:txBody>
          <a:bodyPr wrap="none" rtlCol="0">
            <a:spAutoFit/>
          </a:bodyPr>
          <a:lstStyle/>
          <a:p>
            <a:r>
              <a:rPr lang="de-DE" sz="1000" dirty="0"/>
              <a:t>Bildquellen: BNetzA</a:t>
            </a:r>
          </a:p>
        </p:txBody>
      </p:sp>
    </p:spTree>
    <p:extLst>
      <p:ext uri="{BB962C8B-B14F-4D97-AF65-F5344CB8AC3E}">
        <p14:creationId xmlns:p14="http://schemas.microsoft.com/office/powerpoint/2010/main" val="9842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Signalverarbeitung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FFT, Fast Fourier Transformation:</a:t>
            </a:r>
          </a:p>
          <a:p>
            <a:pPr marL="255581" lvl="1" indent="0">
              <a:buNone/>
              <a:defRPr/>
            </a:pPr>
            <a:r>
              <a:rPr lang="de-DE" dirty="0">
                <a:solidFill>
                  <a:srgbClr val="000000"/>
                </a:solidFill>
              </a:rPr>
              <a:t>Die FFT ist eine schnelle mathematische Methode, um ein Frequenzspektrum aus zeitdiskreten Signalen zu berechnen. Dies ermöglicht z. B. die Darstellung der Frequenzbelegung als Wasserfalldiagramm aus den digitalisierten Empfangssignalen.</a:t>
            </a:r>
          </a:p>
          <a:p>
            <a:pPr marL="255581" lvl="1" indent="0">
              <a:buNone/>
              <a:defRPr/>
            </a:pPr>
            <a:endParaRPr lang="de-DE" sz="600" dirty="0">
              <a:solidFill>
                <a:srgbClr val="000000"/>
              </a:solidFill>
            </a:endParaRPr>
          </a:p>
          <a:p>
            <a:pPr marL="0" indent="0">
              <a:buNone/>
              <a:defRPr/>
            </a:pPr>
            <a:r>
              <a:rPr lang="de-DE" b="1" dirty="0">
                <a:solidFill>
                  <a:srgbClr val="000000"/>
                </a:solidFill>
              </a:rPr>
              <a:t>FIR-filter (Finite </a:t>
            </a:r>
            <a:r>
              <a:rPr lang="de-DE" b="1" dirty="0" err="1">
                <a:solidFill>
                  <a:srgbClr val="000000"/>
                </a:solidFill>
              </a:rPr>
              <a:t>Impluse</a:t>
            </a:r>
            <a:r>
              <a:rPr lang="de-DE" b="1" dirty="0">
                <a:solidFill>
                  <a:srgbClr val="000000"/>
                </a:solidFill>
              </a:rPr>
              <a:t> Response </a:t>
            </a:r>
            <a:r>
              <a:rPr lang="de-DE" b="1" dirty="0" err="1">
                <a:solidFill>
                  <a:srgbClr val="000000"/>
                </a:solidFill>
              </a:rPr>
              <a:t>filter</a:t>
            </a:r>
            <a:r>
              <a:rPr lang="de-DE" b="1" dirty="0">
                <a:solidFill>
                  <a:srgbClr val="000000"/>
                </a:solidFill>
              </a:rPr>
              <a:t>), IIR-filter (Infinite </a:t>
            </a:r>
            <a:r>
              <a:rPr lang="de-DE" b="1" dirty="0" err="1">
                <a:solidFill>
                  <a:srgbClr val="000000"/>
                </a:solidFill>
              </a:rPr>
              <a:t>Impluse</a:t>
            </a:r>
            <a:r>
              <a:rPr lang="de-DE" b="1" dirty="0">
                <a:solidFill>
                  <a:srgbClr val="000000"/>
                </a:solidFill>
              </a:rPr>
              <a:t> Response </a:t>
            </a:r>
            <a:r>
              <a:rPr lang="de-DE" b="1" dirty="0" err="1">
                <a:solidFill>
                  <a:srgbClr val="000000"/>
                </a:solidFill>
              </a:rPr>
              <a:t>filter</a:t>
            </a:r>
            <a:r>
              <a:rPr lang="de-DE" b="1" dirty="0">
                <a:solidFill>
                  <a:srgbClr val="000000"/>
                </a:solidFill>
              </a:rPr>
              <a:t>):</a:t>
            </a:r>
          </a:p>
          <a:p>
            <a:pPr marL="255581" lvl="1" indent="0">
              <a:buNone/>
              <a:defRPr/>
            </a:pPr>
            <a:r>
              <a:rPr lang="de-DE" dirty="0">
                <a:solidFill>
                  <a:srgbClr val="000000"/>
                </a:solidFill>
              </a:rPr>
              <a:t>FIR- und IIF-Filter sind digitale Filter. Im Gegensatz zu Filtern in analogen Signalpfaden mit konventionellen Bauteilen, wird hier die Filtercharakteristik über Verrechnung des digitalisierten Signals in mathematischen Operationen dargestellt.</a:t>
            </a:r>
          </a:p>
          <a:p>
            <a:pPr marL="255581" lvl="1" indent="0">
              <a:buNone/>
              <a:defRPr/>
            </a:pPr>
            <a:endParaRPr lang="de-DE" sz="600" dirty="0">
              <a:solidFill>
                <a:srgbClr val="000000"/>
              </a:solidFill>
            </a:endParaRPr>
          </a:p>
          <a:p>
            <a:pPr marL="0" indent="0">
              <a:buNone/>
              <a:defRPr/>
            </a:pPr>
            <a:r>
              <a:rPr lang="de-DE" b="1" dirty="0">
                <a:solidFill>
                  <a:srgbClr val="000000"/>
                </a:solidFill>
              </a:rPr>
              <a:t>Latenzzeit:</a:t>
            </a:r>
          </a:p>
          <a:p>
            <a:pPr marL="255581" lvl="1" indent="0">
              <a:buNone/>
              <a:defRPr/>
            </a:pPr>
            <a:r>
              <a:rPr lang="de-DE" dirty="0">
                <a:solidFill>
                  <a:srgbClr val="000000"/>
                </a:solidFill>
              </a:rPr>
              <a:t>Während analoge Operationen in Echtzeit erfolgen, entstehen bei der Verarbeitung digitaler Signale je nach Rechenaufwand zeitliche Verzögerungen zwischen Eingangs- und Ausgangssignal. Diese Laufzeit bzw. Verzögerung des Signals wird Latenzzeit genannt.</a:t>
            </a:r>
          </a:p>
          <a:p>
            <a:pPr marL="255581" lvl="1" indent="0">
              <a:buNone/>
              <a:defRPr/>
            </a:pPr>
            <a:endParaRPr lang="de-DE" sz="600" dirty="0">
              <a:solidFill>
                <a:srgbClr val="000000"/>
              </a:solidFill>
            </a:endParaRPr>
          </a:p>
          <a:p>
            <a:pPr marL="0" indent="0">
              <a:buNone/>
              <a:defRPr/>
            </a:pPr>
            <a:r>
              <a:rPr lang="de-DE" b="1" dirty="0">
                <a:solidFill>
                  <a:srgbClr val="000000"/>
                </a:solidFill>
              </a:rPr>
              <a:t>Synchronisation:</a:t>
            </a:r>
          </a:p>
          <a:p>
            <a:pPr marL="255581" lvl="1" indent="0">
              <a:buNone/>
              <a:defRPr/>
            </a:pPr>
            <a:r>
              <a:rPr lang="de-DE" dirty="0">
                <a:solidFill>
                  <a:srgbClr val="000000"/>
                </a:solidFill>
              </a:rPr>
              <a:t>Unter Synchronisation bei der Übertragung von Daten versteht man die zeitliche Übereinstimmung zwischen Sender und Empfänger</a:t>
            </a:r>
          </a:p>
          <a:p>
            <a:pPr marL="255581" lvl="1" indent="0">
              <a:buNone/>
              <a:defRPr/>
            </a:pPr>
            <a:endParaRPr lang="de-DE" dirty="0">
              <a:solidFill>
                <a:srgbClr val="000000"/>
              </a:solidFill>
            </a:endParaRPr>
          </a:p>
          <a:p>
            <a:pPr marL="0" indent="0">
              <a:buNone/>
              <a:defRPr/>
            </a:pPr>
            <a:endParaRPr lang="de-DE" dirty="0">
              <a:solidFill>
                <a:srgbClr val="000000"/>
              </a:solidFill>
            </a:endParaRPr>
          </a:p>
        </p:txBody>
      </p:sp>
    </p:spTree>
    <p:extLst>
      <p:ext uri="{BB962C8B-B14F-4D97-AF65-F5344CB8AC3E}">
        <p14:creationId xmlns:p14="http://schemas.microsoft.com/office/powerpoint/2010/main" val="128305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651"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Shannon-Hartley-Gesetz</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Das Shannon-Hartley-Gesetz bestimmt für einen Übertragungskanal mit gegebener Bandbreite die höchste theoretisch erzielbare Datenrate in Abhängigkeit vom Signal-Rausch-Verhältnis.</a:t>
            </a:r>
          </a:p>
          <a:p>
            <a:pPr marL="0" indent="0">
              <a:buNone/>
              <a:defRPr/>
            </a:pPr>
            <a:endParaRPr lang="de-DE" sz="1000" dirty="0">
              <a:solidFill>
                <a:srgbClr val="000000"/>
              </a:solidFill>
            </a:endParaRPr>
          </a:p>
          <a:p>
            <a:pPr marL="0" indent="0">
              <a:buNone/>
              <a:defRPr/>
            </a:pPr>
            <a:r>
              <a:rPr lang="de-DE" b="1" dirty="0">
                <a:solidFill>
                  <a:srgbClr val="000000"/>
                </a:solidFill>
              </a:rPr>
              <a:t>Bei einem Signal-Rausch-Verhältnis von 0dB entspricht die Bandbreite genau der maximal erreichbaren Datenrate in </a:t>
            </a:r>
            <a:r>
              <a:rPr lang="de-DE" b="1" dirty="0" err="1">
                <a:solidFill>
                  <a:srgbClr val="000000"/>
                </a:solidFill>
              </a:rPr>
              <a:t>bit</a:t>
            </a:r>
            <a:r>
              <a:rPr lang="de-DE" b="1" dirty="0">
                <a:solidFill>
                  <a:srgbClr val="000000"/>
                </a:solidFill>
              </a:rPr>
              <a:t>/s.</a:t>
            </a:r>
          </a:p>
          <a:p>
            <a:pPr marL="0" indent="0">
              <a:buNone/>
              <a:defRPr/>
            </a:pPr>
            <a:endParaRPr lang="de-DE" sz="1000" dirty="0">
              <a:solidFill>
                <a:srgbClr val="000000"/>
              </a:solidFill>
            </a:endParaRPr>
          </a:p>
          <a:p>
            <a:pPr marL="0" indent="0">
              <a:buNone/>
              <a:defRPr/>
            </a:pPr>
            <a:r>
              <a:rPr lang="de-DE" dirty="0">
                <a:solidFill>
                  <a:srgbClr val="000000"/>
                </a:solidFill>
              </a:rPr>
              <a:t>Ist die zu übertragende Datenraten in </a:t>
            </a:r>
            <a:r>
              <a:rPr lang="de-DE" dirty="0" err="1">
                <a:solidFill>
                  <a:srgbClr val="000000"/>
                </a:solidFill>
              </a:rPr>
              <a:t>bit</a:t>
            </a:r>
            <a:r>
              <a:rPr lang="de-DE" dirty="0">
                <a:solidFill>
                  <a:srgbClr val="000000"/>
                </a:solidFill>
              </a:rPr>
              <a:t>/s höher, als die zur Verfügung stehende Bandbreite in Hz, so ist ein sehr viel höheres Signal-Rausch-Verhältnis erforderlich.</a:t>
            </a:r>
          </a:p>
          <a:p>
            <a:pPr marL="0" indent="0">
              <a:buNone/>
              <a:defRPr/>
            </a:pPr>
            <a:endParaRPr lang="de-DE" sz="1000" dirty="0">
              <a:solidFill>
                <a:srgbClr val="000000"/>
              </a:solidFill>
            </a:endParaRPr>
          </a:p>
          <a:p>
            <a:pPr marL="0" indent="0">
              <a:buNone/>
              <a:defRPr/>
            </a:pPr>
            <a:r>
              <a:rPr lang="de-DE" dirty="0">
                <a:solidFill>
                  <a:srgbClr val="000000"/>
                </a:solidFill>
              </a:rPr>
              <a:t>Durch Absenken der Datenrate lässt sich bei geringer Bandbreite eine Übertragung auch noch bei extrem schlechtem Signal-Rausch-Verhältnis realisieren.</a:t>
            </a:r>
          </a:p>
          <a:p>
            <a:pPr marL="0" indent="0">
              <a:buNone/>
              <a:defRPr/>
            </a:pPr>
            <a:endParaRPr lang="de-DE" sz="1000" dirty="0">
              <a:solidFill>
                <a:srgbClr val="000000"/>
              </a:solidFill>
            </a:endParaRPr>
          </a:p>
          <a:p>
            <a:pPr marL="0" indent="0">
              <a:buNone/>
              <a:defRPr/>
            </a:pPr>
            <a:r>
              <a:rPr lang="de-DE" dirty="0">
                <a:solidFill>
                  <a:srgbClr val="000000"/>
                </a:solidFill>
              </a:rPr>
              <a:t>Da auf Kurzwelle nur kleine Bandbreiten möglich sind, werden hohe Datenübertragungsraten nur auf den höher frequenten Amateurfunkbändern genutzt, wo ausreichend Bandbreite zur Verfügung steht.</a:t>
            </a:r>
          </a:p>
          <a:p>
            <a:pPr marL="0" indent="0">
              <a:buNone/>
              <a:defRPr/>
            </a:pPr>
            <a:endParaRPr lang="de-DE" b="1" dirty="0">
              <a:solidFill>
                <a:srgbClr val="000000"/>
              </a:solidFill>
            </a:endParaRPr>
          </a:p>
          <a:p>
            <a:pPr marL="0" indent="0">
              <a:buNone/>
              <a:defRPr/>
            </a:pPr>
            <a:endParaRPr lang="de-DE" b="1" dirty="0">
              <a:solidFill>
                <a:srgbClr val="000000"/>
              </a:solidFill>
            </a:endParaRPr>
          </a:p>
          <a:p>
            <a:pPr marL="0" indent="0">
              <a:buNone/>
              <a:defRPr/>
            </a:pPr>
            <a:endParaRPr lang="de-DE" dirty="0">
              <a:solidFill>
                <a:srgbClr val="000000"/>
              </a:solidFill>
            </a:endParaRPr>
          </a:p>
          <a:p>
            <a:pPr marL="255581" lvl="1" indent="0">
              <a:buNone/>
            </a:pPr>
            <a:endParaRPr lang="de-DE" sz="1800" dirty="0">
              <a:solidFill>
                <a:srgbClr val="000000"/>
              </a:solidFill>
            </a:endParaRPr>
          </a:p>
          <a:p>
            <a:pPr marL="255581" lvl="1" indent="0">
              <a:buNone/>
              <a:defRPr/>
            </a:pPr>
            <a:endParaRPr lang="de-DE" dirty="0">
              <a:solidFill>
                <a:srgbClr val="000000"/>
              </a:solidFill>
            </a:endParaRPr>
          </a:p>
          <a:p>
            <a:pPr marL="0" indent="0">
              <a:buNone/>
              <a:defRPr/>
            </a:pPr>
            <a:endParaRPr lang="de-DE" dirty="0">
              <a:solidFill>
                <a:srgbClr val="000000"/>
              </a:solidFill>
            </a:endParaRPr>
          </a:p>
        </p:txBody>
      </p:sp>
    </p:spTree>
    <p:extLst>
      <p:ext uri="{BB962C8B-B14F-4D97-AF65-F5344CB8AC3E}">
        <p14:creationId xmlns:p14="http://schemas.microsoft.com/office/powerpoint/2010/main" val="134568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Fehlererkennung, Fehlerkorrektur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CRC, </a:t>
            </a:r>
            <a:r>
              <a:rPr lang="de-DE" b="1" dirty="0" err="1">
                <a:solidFill>
                  <a:srgbClr val="000000"/>
                </a:solidFill>
              </a:rPr>
              <a:t>Cyclic</a:t>
            </a:r>
            <a:r>
              <a:rPr lang="de-DE" b="1" dirty="0">
                <a:solidFill>
                  <a:srgbClr val="000000"/>
                </a:solidFill>
              </a:rPr>
              <a:t> </a:t>
            </a:r>
            <a:r>
              <a:rPr lang="de-DE" b="1" dirty="0" err="1">
                <a:solidFill>
                  <a:srgbClr val="000000"/>
                </a:solidFill>
              </a:rPr>
              <a:t>Redundancy</a:t>
            </a:r>
            <a:r>
              <a:rPr lang="de-DE" b="1" dirty="0">
                <a:solidFill>
                  <a:srgbClr val="000000"/>
                </a:solidFill>
              </a:rPr>
              <a:t> Check, zyklische Redundanzprüfung:</a:t>
            </a:r>
          </a:p>
          <a:p>
            <a:pPr marL="255581" lvl="1" indent="0">
              <a:buNone/>
              <a:defRPr/>
            </a:pPr>
            <a:r>
              <a:rPr lang="de-DE" dirty="0">
                <a:solidFill>
                  <a:srgbClr val="000000"/>
                </a:solidFill>
              </a:rPr>
              <a:t>CRC ist ein Prüfsummenverfahren zur Fehlererkennung in Datenblöcken variabler Länge.</a:t>
            </a:r>
          </a:p>
          <a:p>
            <a:pPr marL="0" indent="0">
              <a:buNone/>
              <a:defRPr/>
            </a:pPr>
            <a:r>
              <a:rPr lang="de-DE" b="1" dirty="0">
                <a:solidFill>
                  <a:srgbClr val="000000"/>
                </a:solidFill>
              </a:rPr>
              <a:t>FEC, Forward Error </a:t>
            </a:r>
            <a:r>
              <a:rPr lang="de-DE" b="1" dirty="0" err="1">
                <a:solidFill>
                  <a:srgbClr val="000000"/>
                </a:solidFill>
              </a:rPr>
              <a:t>Correction</a:t>
            </a:r>
            <a:r>
              <a:rPr lang="de-DE" b="1" dirty="0">
                <a:solidFill>
                  <a:srgbClr val="000000"/>
                </a:solidFill>
              </a:rPr>
              <a:t>, Vorwärtsfehlerkorrektur:</a:t>
            </a:r>
          </a:p>
          <a:p>
            <a:pPr marL="255581" lvl="1" indent="0">
              <a:buNone/>
              <a:defRPr/>
            </a:pPr>
            <a:r>
              <a:rPr lang="de-DE" dirty="0">
                <a:solidFill>
                  <a:srgbClr val="000000"/>
                </a:solidFill>
              </a:rPr>
              <a:t>Die FEC ist ein Fehlerkorrekturverfahren, bei dem durch redundant übertragende Information Übertragungsfehler erkannt und ohne Rückfrage korrigiert werden können. Werden in einem Datenübertragungsverfahren ohne FEC Übertragungsfehler erkannt (z. B. durch CRC), so kann eine Fehlerkorrektur nur durch erneute Übertragung der fehlerhaften daten korrigiert werden.</a:t>
            </a:r>
          </a:p>
          <a:p>
            <a:pPr marL="0" indent="0">
              <a:buNone/>
              <a:defRPr/>
            </a:pPr>
            <a:r>
              <a:rPr lang="de-DE" b="1" dirty="0">
                <a:solidFill>
                  <a:srgbClr val="000000"/>
                </a:solidFill>
              </a:rPr>
              <a:t>Parity Bit:</a:t>
            </a:r>
          </a:p>
          <a:p>
            <a:pPr marL="255581" lvl="1" indent="0">
              <a:buNone/>
            </a:pPr>
            <a:r>
              <a:rPr lang="de-DE" dirty="0">
                <a:solidFill>
                  <a:srgbClr val="000000"/>
                </a:solidFill>
              </a:rPr>
              <a:t>Das Paritätsbit ist ein Ergänzungsbit, um die Anzahl der mit Bits mit Wert „1“ (inklusive des Paritätsbit) in einem Datenpaket als gerade oder ungerade zu kennzeichnen.</a:t>
            </a:r>
          </a:p>
          <a:p>
            <a:pPr marL="255581" lvl="1" indent="0">
              <a:buNone/>
            </a:pPr>
            <a:r>
              <a:rPr lang="de-DE" dirty="0">
                <a:solidFill>
                  <a:srgbClr val="000000"/>
                </a:solidFill>
              </a:rPr>
              <a:t>Man spricht von…</a:t>
            </a:r>
          </a:p>
          <a:p>
            <a:pPr marL="478764" lvl="2" indent="0">
              <a:buNone/>
            </a:pPr>
            <a:r>
              <a:rPr lang="de-DE" sz="1600" dirty="0">
                <a:solidFill>
                  <a:srgbClr val="000000"/>
                </a:solidFill>
              </a:rPr>
              <a:t>…gerade (</a:t>
            </a:r>
            <a:r>
              <a:rPr lang="de-DE" sz="1600" dirty="0" err="1">
                <a:solidFill>
                  <a:srgbClr val="000000"/>
                </a:solidFill>
              </a:rPr>
              <a:t>even</a:t>
            </a:r>
            <a:r>
              <a:rPr lang="de-DE" sz="1600" dirty="0">
                <a:solidFill>
                  <a:srgbClr val="000000"/>
                </a:solidFill>
              </a:rPr>
              <a:t>), wenn die Anzahl der Bits mit Wert „1“ (inkl. Paritätsbit) im Datenpaket gerade ist</a:t>
            </a:r>
          </a:p>
          <a:p>
            <a:pPr marL="478764" lvl="2" indent="0">
              <a:buNone/>
            </a:pPr>
            <a:r>
              <a:rPr lang="de-DE" sz="1600" dirty="0">
                <a:solidFill>
                  <a:srgbClr val="000000"/>
                </a:solidFill>
              </a:rPr>
              <a:t>…ungerade (</a:t>
            </a:r>
            <a:r>
              <a:rPr lang="de-DE" sz="1600" dirty="0" err="1">
                <a:solidFill>
                  <a:srgbClr val="000000"/>
                </a:solidFill>
              </a:rPr>
              <a:t>odd</a:t>
            </a:r>
            <a:r>
              <a:rPr lang="de-DE" sz="1600" dirty="0">
                <a:solidFill>
                  <a:srgbClr val="000000"/>
                </a:solidFill>
              </a:rPr>
              <a:t>), wenn die Anzahl der Bits mit Wert „1“ (inkl. Paritätsbit) im Datenpaket ungerade ist.</a:t>
            </a:r>
          </a:p>
          <a:p>
            <a:pPr marL="255581" lvl="1" indent="0">
              <a:buNone/>
            </a:pPr>
            <a:r>
              <a:rPr lang="de-DE" dirty="0">
                <a:solidFill>
                  <a:srgbClr val="000000"/>
                </a:solidFill>
              </a:rPr>
              <a:t>Durch das Parity Bit lässt sich nur eine ungerade Anzahl fehlerhafter Bits erkennen</a:t>
            </a:r>
          </a:p>
          <a:p>
            <a:pPr marL="255581" lvl="1" indent="0">
              <a:buNone/>
            </a:pPr>
            <a:endParaRPr lang="de-DE" sz="1800" dirty="0">
              <a:solidFill>
                <a:srgbClr val="000000"/>
              </a:solidFill>
            </a:endParaRPr>
          </a:p>
          <a:p>
            <a:pPr marL="255581" lvl="1" indent="0">
              <a:buNone/>
              <a:defRPr/>
            </a:pPr>
            <a:endParaRPr lang="de-DE" dirty="0">
              <a:solidFill>
                <a:srgbClr val="000000"/>
              </a:solidFill>
            </a:endParaRPr>
          </a:p>
          <a:p>
            <a:pPr marL="0" indent="0">
              <a:buNone/>
              <a:defRPr/>
            </a:pPr>
            <a:endParaRPr lang="de-DE" dirty="0">
              <a:solidFill>
                <a:srgbClr val="000000"/>
              </a:solidFill>
            </a:endParaRPr>
          </a:p>
        </p:txBody>
      </p:sp>
    </p:spTree>
    <p:extLst>
      <p:ext uri="{BB962C8B-B14F-4D97-AF65-F5344CB8AC3E}">
        <p14:creationId xmlns:p14="http://schemas.microsoft.com/office/powerpoint/2010/main" val="2835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Innenwiderstand von Spannungsquellen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Ersatzschaltbild einer Spannungsquelle</a:t>
            </a:r>
          </a:p>
          <a:p>
            <a:pPr>
              <a:defRPr/>
            </a:pPr>
            <a:r>
              <a:rPr lang="de-DE" dirty="0">
                <a:solidFill>
                  <a:srgbClr val="000000"/>
                </a:solidFill>
              </a:rPr>
              <a:t>Mit zunehmender Entladung einer Batterie steigt ihr Innenwiderstand</a:t>
            </a:r>
          </a:p>
          <a:p>
            <a:pPr>
              <a:defRPr/>
            </a:pPr>
            <a:r>
              <a:rPr lang="de-DE" b="1" dirty="0">
                <a:solidFill>
                  <a:srgbClr val="000000"/>
                </a:solidFill>
              </a:rPr>
              <a:t>Spannungsquellen</a:t>
            </a:r>
            <a:r>
              <a:rPr lang="de-DE" dirty="0">
                <a:solidFill>
                  <a:srgbClr val="000000"/>
                </a:solidFill>
              </a:rPr>
              <a:t> sollten einen </a:t>
            </a:r>
            <a:r>
              <a:rPr lang="de-DE" b="1" dirty="0">
                <a:solidFill>
                  <a:srgbClr val="000000"/>
                </a:solidFill>
              </a:rPr>
              <a:t>möglichst niedrigen Innenwiderstand </a:t>
            </a:r>
            <a:r>
              <a:rPr lang="de-DE" dirty="0">
                <a:solidFill>
                  <a:srgbClr val="000000"/>
                </a:solidFill>
              </a:rPr>
              <a:t>haben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49" name="Gruppieren 48">
            <a:extLst>
              <a:ext uri="{FF2B5EF4-FFF2-40B4-BE49-F238E27FC236}">
                <a16:creationId xmlns:a16="http://schemas.microsoft.com/office/drawing/2014/main" id="{3DF421A8-3D50-723B-3048-372B14049D69}"/>
              </a:ext>
            </a:extLst>
          </p:cNvPr>
          <p:cNvGrpSpPr/>
          <p:nvPr/>
        </p:nvGrpSpPr>
        <p:grpSpPr>
          <a:xfrm>
            <a:off x="2452787" y="2814851"/>
            <a:ext cx="6696742" cy="2376858"/>
            <a:chOff x="2452787" y="2814851"/>
            <a:chExt cx="6696742" cy="2376858"/>
          </a:xfrm>
        </p:grpSpPr>
        <p:sp>
          <p:nvSpPr>
            <p:cNvPr id="6" name="Textfeld 5">
              <a:extLst>
                <a:ext uri="{FF2B5EF4-FFF2-40B4-BE49-F238E27FC236}">
                  <a16:creationId xmlns:a16="http://schemas.microsoft.com/office/drawing/2014/main" id="{22BEB4E4-EF35-3623-EBD2-9923D7857E9F}"/>
                </a:ext>
              </a:extLst>
            </p:cNvPr>
            <p:cNvSpPr txBox="1"/>
            <p:nvPr/>
          </p:nvSpPr>
          <p:spPr>
            <a:xfrm>
              <a:off x="4475054" y="3261697"/>
              <a:ext cx="522514" cy="769441"/>
            </a:xfrm>
            <a:prstGeom prst="rect">
              <a:avLst/>
            </a:prstGeom>
            <a:noFill/>
          </p:spPr>
          <p:txBody>
            <a:bodyPr wrap="square" rtlCol="0">
              <a:spAutoFit/>
            </a:bodyPr>
            <a:lstStyle/>
            <a:p>
              <a:r>
                <a:rPr lang="de-DE" sz="4400" dirty="0">
                  <a:sym typeface="Wingdings" panose="05000000000000000000" pitchFamily="2" charset="2"/>
                </a:rPr>
                <a:t></a:t>
              </a:r>
              <a:endParaRPr lang="de-DE" sz="4400" dirty="0"/>
            </a:p>
          </p:txBody>
        </p:sp>
        <p:grpSp>
          <p:nvGrpSpPr>
            <p:cNvPr id="7" name="Gruppieren 6">
              <a:extLst>
                <a:ext uri="{FF2B5EF4-FFF2-40B4-BE49-F238E27FC236}">
                  <a16:creationId xmlns:a16="http://schemas.microsoft.com/office/drawing/2014/main" id="{8B2CCCFF-5EB1-76E9-499E-E05DEBB26992}"/>
                </a:ext>
              </a:extLst>
            </p:cNvPr>
            <p:cNvGrpSpPr/>
            <p:nvPr/>
          </p:nvGrpSpPr>
          <p:grpSpPr>
            <a:xfrm>
              <a:off x="5787832" y="2927868"/>
              <a:ext cx="738522" cy="2082870"/>
              <a:chOff x="7454707" y="3192249"/>
              <a:chExt cx="738522" cy="2082870"/>
            </a:xfrm>
          </p:grpSpPr>
          <p:sp>
            <p:nvSpPr>
              <p:cNvPr id="8" name="Rechteck 7">
                <a:extLst>
                  <a:ext uri="{FF2B5EF4-FFF2-40B4-BE49-F238E27FC236}">
                    <a16:creationId xmlns:a16="http://schemas.microsoft.com/office/drawing/2014/main" id="{9A768B87-3F68-09A0-2C2B-2CBC556C9189}"/>
                  </a:ext>
                </a:extLst>
              </p:cNvPr>
              <p:cNvSpPr/>
              <p:nvPr/>
            </p:nvSpPr>
            <p:spPr>
              <a:xfrm>
                <a:off x="7682750" y="3192249"/>
                <a:ext cx="315456" cy="1313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7C84C673-F2D3-69B9-53FA-6A480BAE87B4}"/>
                  </a:ext>
                </a:extLst>
              </p:cNvPr>
              <p:cNvSpPr/>
              <p:nvPr/>
            </p:nvSpPr>
            <p:spPr>
              <a:xfrm>
                <a:off x="7454707" y="3286155"/>
                <a:ext cx="738522" cy="19889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4" name="Gerader Verbinder 13">
              <a:extLst>
                <a:ext uri="{FF2B5EF4-FFF2-40B4-BE49-F238E27FC236}">
                  <a16:creationId xmlns:a16="http://schemas.microsoft.com/office/drawing/2014/main" id="{3EA9F71A-D3D4-31E3-3CF6-869E02839F37}"/>
                </a:ext>
              </a:extLst>
            </p:cNvPr>
            <p:cNvCxnSpPr/>
            <p:nvPr/>
          </p:nvCxnSpPr>
          <p:spPr>
            <a:xfrm flipH="1" flipV="1">
              <a:off x="5969245" y="4129341"/>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3ADD902F-0994-C09B-311A-D91C105B14B8}"/>
                </a:ext>
              </a:extLst>
            </p:cNvPr>
            <p:cNvSpPr txBox="1"/>
            <p:nvPr/>
          </p:nvSpPr>
          <p:spPr>
            <a:xfrm>
              <a:off x="4722495" y="4236836"/>
              <a:ext cx="1270797" cy="369332"/>
            </a:xfrm>
            <a:prstGeom prst="rect">
              <a:avLst/>
            </a:prstGeom>
            <a:noFill/>
          </p:spPr>
          <p:txBody>
            <a:bodyPr wrap="none" rtlCol="0">
              <a:spAutoFit/>
            </a:bodyPr>
            <a:lstStyle/>
            <a:p>
              <a:r>
                <a:rPr lang="de-DE" dirty="0" err="1"/>
                <a:t>U</a:t>
              </a:r>
              <a:r>
                <a:rPr lang="de-DE" baseline="-25000" dirty="0" err="1"/>
                <a:t>Zelle</a:t>
              </a:r>
              <a:r>
                <a:rPr lang="de-DE" dirty="0"/>
                <a:t> = 1,5V</a:t>
              </a:r>
              <a:endParaRPr lang="de-DE" baseline="-25000" dirty="0"/>
            </a:p>
          </p:txBody>
        </p:sp>
        <p:grpSp>
          <p:nvGrpSpPr>
            <p:cNvPr id="16" name="Gruppieren 15">
              <a:extLst>
                <a:ext uri="{FF2B5EF4-FFF2-40B4-BE49-F238E27FC236}">
                  <a16:creationId xmlns:a16="http://schemas.microsoft.com/office/drawing/2014/main" id="{1A8BBA07-0DF0-1633-7B41-4892F929891C}"/>
                </a:ext>
              </a:extLst>
            </p:cNvPr>
            <p:cNvGrpSpPr/>
            <p:nvPr/>
          </p:nvGrpSpPr>
          <p:grpSpPr>
            <a:xfrm rot="16200000">
              <a:off x="5534003" y="2760328"/>
              <a:ext cx="1358535" cy="1467581"/>
              <a:chOff x="1054217" y="1925027"/>
              <a:chExt cx="1358535" cy="1467581"/>
            </a:xfrm>
          </p:grpSpPr>
          <p:grpSp>
            <p:nvGrpSpPr>
              <p:cNvPr id="17" name="Gruppieren 16">
                <a:extLst>
                  <a:ext uri="{FF2B5EF4-FFF2-40B4-BE49-F238E27FC236}">
                    <a16:creationId xmlns:a16="http://schemas.microsoft.com/office/drawing/2014/main" id="{EAB00520-A2E1-BD27-F791-7974536DE716}"/>
                  </a:ext>
                </a:extLst>
              </p:cNvPr>
              <p:cNvGrpSpPr/>
              <p:nvPr/>
            </p:nvGrpSpPr>
            <p:grpSpPr>
              <a:xfrm rot="5400000">
                <a:off x="1620274" y="1939882"/>
                <a:ext cx="226422" cy="1358535"/>
                <a:chOff x="5738949" y="1550127"/>
                <a:chExt cx="226422" cy="1358535"/>
              </a:xfrm>
            </p:grpSpPr>
            <p:sp>
              <p:nvSpPr>
                <p:cNvPr id="21" name="Rechteck 20">
                  <a:extLst>
                    <a:ext uri="{FF2B5EF4-FFF2-40B4-BE49-F238E27FC236}">
                      <a16:creationId xmlns:a16="http://schemas.microsoft.com/office/drawing/2014/main" id="{848CCE1F-A456-E991-4210-31C28D221F16}"/>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a:extLst>
                    <a:ext uri="{FF2B5EF4-FFF2-40B4-BE49-F238E27FC236}">
                      <a16:creationId xmlns:a16="http://schemas.microsoft.com/office/drawing/2014/main" id="{7399E86D-E2E0-F0B3-B369-C7CFBA8B5083}"/>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415B753D-8857-FB82-0E91-BDED975F781D}"/>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4A2DA845-5527-4F6F-059D-B11C718142BF}"/>
                  </a:ext>
                </a:extLst>
              </p:cNvPr>
              <p:cNvSpPr txBox="1"/>
              <p:nvPr/>
            </p:nvSpPr>
            <p:spPr>
              <a:xfrm rot="5400000">
                <a:off x="1408388" y="2876762"/>
                <a:ext cx="662361" cy="369332"/>
              </a:xfrm>
              <a:prstGeom prst="rect">
                <a:avLst/>
              </a:prstGeom>
              <a:noFill/>
            </p:spPr>
            <p:txBody>
              <a:bodyPr wrap="none" rtlCol="0">
                <a:spAutoFit/>
              </a:bodyPr>
              <a:lstStyle/>
              <a:p>
                <a:r>
                  <a:rPr lang="de-DE" dirty="0"/>
                  <a:t>R</a:t>
                </a:r>
                <a:r>
                  <a:rPr lang="de-DE" baseline="-25000" dirty="0"/>
                  <a:t>innen</a:t>
                </a:r>
              </a:p>
            </p:txBody>
          </p:sp>
          <p:cxnSp>
            <p:nvCxnSpPr>
              <p:cNvPr id="19" name="Gerader Verbinder 18">
                <a:extLst>
                  <a:ext uri="{FF2B5EF4-FFF2-40B4-BE49-F238E27FC236}">
                    <a16:creationId xmlns:a16="http://schemas.microsoft.com/office/drawing/2014/main" id="{F2C4767C-661C-B5B5-56E6-3F64E0787781}"/>
                  </a:ext>
                </a:extLst>
              </p:cNvPr>
              <p:cNvCxnSpPr/>
              <p:nvPr/>
            </p:nvCxnSpPr>
            <p:spPr>
              <a:xfrm flipH="1" flipV="1">
                <a:off x="1370591" y="2288610"/>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B729D3D-28B5-3481-1FBF-5330C290ECA5}"/>
                  </a:ext>
                </a:extLst>
              </p:cNvPr>
              <p:cNvSpPr txBox="1"/>
              <p:nvPr/>
            </p:nvSpPr>
            <p:spPr>
              <a:xfrm rot="5400000">
                <a:off x="1546826" y="1924065"/>
                <a:ext cx="367408" cy="369332"/>
              </a:xfrm>
              <a:prstGeom prst="rect">
                <a:avLst/>
              </a:prstGeom>
              <a:noFill/>
            </p:spPr>
            <p:txBody>
              <a:bodyPr wrap="none" rtlCol="0">
                <a:spAutoFit/>
              </a:bodyPr>
              <a:lstStyle/>
              <a:p>
                <a:r>
                  <a:rPr lang="de-DE" dirty="0" err="1"/>
                  <a:t>U</a:t>
                </a:r>
                <a:r>
                  <a:rPr lang="de-DE" baseline="-25000" dirty="0" err="1"/>
                  <a:t>i</a:t>
                </a:r>
                <a:endParaRPr lang="de-DE" baseline="-25000" dirty="0"/>
              </a:p>
            </p:txBody>
          </p:sp>
        </p:grpSp>
        <p:sp>
          <p:nvSpPr>
            <p:cNvPr id="24" name="Ellipse 23">
              <a:extLst>
                <a:ext uri="{FF2B5EF4-FFF2-40B4-BE49-F238E27FC236}">
                  <a16:creationId xmlns:a16="http://schemas.microsoft.com/office/drawing/2014/main" id="{1AF224C3-4939-5E37-F1C5-C80C0650D086}"/>
                </a:ext>
              </a:extLst>
            </p:cNvPr>
            <p:cNvSpPr/>
            <p:nvPr/>
          </p:nvSpPr>
          <p:spPr>
            <a:xfrm>
              <a:off x="6105269" y="418097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AADD78F2-580F-6730-F2A3-1A7B0323945E}"/>
                </a:ext>
              </a:extLst>
            </p:cNvPr>
            <p:cNvSpPr/>
            <p:nvPr/>
          </p:nvSpPr>
          <p:spPr>
            <a:xfrm>
              <a:off x="6105269" y="444017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a:extLst>
                <a:ext uri="{FF2B5EF4-FFF2-40B4-BE49-F238E27FC236}">
                  <a16:creationId xmlns:a16="http://schemas.microsoft.com/office/drawing/2014/main" id="{1B9295D6-DA34-A4CC-6104-41BEE98A48BF}"/>
                </a:ext>
              </a:extLst>
            </p:cNvPr>
            <p:cNvCxnSpPr/>
            <p:nvPr/>
          </p:nvCxnSpPr>
          <p:spPr>
            <a:xfrm flipV="1">
              <a:off x="6159269" y="4548177"/>
              <a:ext cx="0" cy="62847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B326A9E-2879-864D-1312-6817044693CC}"/>
                </a:ext>
              </a:extLst>
            </p:cNvPr>
            <p:cNvCxnSpPr/>
            <p:nvPr/>
          </p:nvCxnSpPr>
          <p:spPr>
            <a:xfrm flipH="1" flipV="1">
              <a:off x="7833357" y="4129341"/>
              <a:ext cx="4777" cy="106236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FC81EBA-5A87-F922-5739-D809BFCE972B}"/>
                </a:ext>
              </a:extLst>
            </p:cNvPr>
            <p:cNvCxnSpPr/>
            <p:nvPr/>
          </p:nvCxnSpPr>
          <p:spPr>
            <a:xfrm>
              <a:off x="6159269" y="5176653"/>
              <a:ext cx="1674089" cy="1505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CD56F12D-9C48-F9E3-E5D7-2430B1CB5578}"/>
                </a:ext>
              </a:extLst>
            </p:cNvPr>
            <p:cNvSpPr txBox="1"/>
            <p:nvPr/>
          </p:nvSpPr>
          <p:spPr>
            <a:xfrm>
              <a:off x="7880313" y="3984483"/>
              <a:ext cx="490712" cy="369332"/>
            </a:xfrm>
            <a:prstGeom prst="rect">
              <a:avLst/>
            </a:prstGeom>
            <a:noFill/>
          </p:spPr>
          <p:txBody>
            <a:bodyPr wrap="none" rtlCol="0">
              <a:spAutoFit/>
            </a:bodyPr>
            <a:lstStyle/>
            <a:p>
              <a:r>
                <a:rPr lang="de-DE" dirty="0" err="1"/>
                <a:t>I</a:t>
              </a:r>
              <a:r>
                <a:rPr lang="de-DE" baseline="-25000" dirty="0" err="1"/>
                <a:t>Last</a:t>
              </a:r>
              <a:endParaRPr lang="de-DE" baseline="-25000" dirty="0"/>
            </a:p>
          </p:txBody>
        </p:sp>
        <p:cxnSp>
          <p:nvCxnSpPr>
            <p:cNvPr id="30" name="Gerader Verbinder 29">
              <a:extLst>
                <a:ext uri="{FF2B5EF4-FFF2-40B4-BE49-F238E27FC236}">
                  <a16:creationId xmlns:a16="http://schemas.microsoft.com/office/drawing/2014/main" id="{69F5F36E-BD66-4A87-B680-D03525437F7D}"/>
                </a:ext>
              </a:extLst>
            </p:cNvPr>
            <p:cNvCxnSpPr/>
            <p:nvPr/>
          </p:nvCxnSpPr>
          <p:spPr>
            <a:xfrm>
              <a:off x="6159268" y="2827045"/>
              <a:ext cx="1674089" cy="1505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74A25D6-A790-9354-139B-C3BB75BAF9A5}"/>
                </a:ext>
              </a:extLst>
            </p:cNvPr>
            <p:cNvSpPr/>
            <p:nvPr/>
          </p:nvSpPr>
          <p:spPr>
            <a:xfrm>
              <a:off x="7722218" y="325726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4B7B30D7-C827-124F-D714-077C480D6B91}"/>
                </a:ext>
              </a:extLst>
            </p:cNvPr>
            <p:cNvCxnSpPr/>
            <p:nvPr/>
          </p:nvCxnSpPr>
          <p:spPr>
            <a:xfrm>
              <a:off x="7835429" y="2847965"/>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17E38376-A6D2-6555-5528-537B5ACBC899}"/>
                </a:ext>
              </a:extLst>
            </p:cNvPr>
            <p:cNvCxnSpPr/>
            <p:nvPr/>
          </p:nvCxnSpPr>
          <p:spPr>
            <a:xfrm>
              <a:off x="7835429" y="3797198"/>
              <a:ext cx="0" cy="40930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219B17C6-B916-A4D2-2C01-669955B13EAF}"/>
                </a:ext>
              </a:extLst>
            </p:cNvPr>
            <p:cNvSpPr txBox="1"/>
            <p:nvPr/>
          </p:nvSpPr>
          <p:spPr>
            <a:xfrm>
              <a:off x="7946527" y="3336483"/>
              <a:ext cx="558038" cy="369332"/>
            </a:xfrm>
            <a:prstGeom prst="rect">
              <a:avLst/>
            </a:prstGeom>
            <a:noFill/>
          </p:spPr>
          <p:txBody>
            <a:bodyPr wrap="none" rtlCol="0">
              <a:spAutoFit/>
            </a:bodyPr>
            <a:lstStyle/>
            <a:p>
              <a:r>
                <a:rPr lang="de-DE" dirty="0" err="1"/>
                <a:t>R</a:t>
              </a:r>
              <a:r>
                <a:rPr lang="de-DE" baseline="-25000" dirty="0" err="1"/>
                <a:t>Last</a:t>
              </a:r>
              <a:endParaRPr lang="de-DE" baseline="-25000" dirty="0"/>
            </a:p>
          </p:txBody>
        </p:sp>
        <p:cxnSp>
          <p:nvCxnSpPr>
            <p:cNvPr id="35" name="Gerader Verbinder 34">
              <a:extLst>
                <a:ext uri="{FF2B5EF4-FFF2-40B4-BE49-F238E27FC236}">
                  <a16:creationId xmlns:a16="http://schemas.microsoft.com/office/drawing/2014/main" id="{D5E971F8-45FB-5D90-885A-C7E8FB28BD3A}"/>
                </a:ext>
              </a:extLst>
            </p:cNvPr>
            <p:cNvCxnSpPr/>
            <p:nvPr/>
          </p:nvCxnSpPr>
          <p:spPr>
            <a:xfrm flipV="1">
              <a:off x="8569049" y="3071270"/>
              <a:ext cx="2" cy="101153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5C1436F6-A371-3D26-A2F3-C3441D3B5EC2}"/>
                </a:ext>
              </a:extLst>
            </p:cNvPr>
            <p:cNvSpPr txBox="1"/>
            <p:nvPr/>
          </p:nvSpPr>
          <p:spPr>
            <a:xfrm>
              <a:off x="8569049" y="3411590"/>
              <a:ext cx="580480" cy="369332"/>
            </a:xfrm>
            <a:prstGeom prst="rect">
              <a:avLst/>
            </a:prstGeom>
            <a:noFill/>
          </p:spPr>
          <p:txBody>
            <a:bodyPr wrap="none" rtlCol="0">
              <a:spAutoFit/>
            </a:bodyPr>
            <a:lstStyle/>
            <a:p>
              <a:r>
                <a:rPr lang="de-DE" dirty="0" err="1"/>
                <a:t>U</a:t>
              </a:r>
              <a:r>
                <a:rPr lang="de-DE" baseline="-25000" dirty="0" err="1"/>
                <a:t>Last</a:t>
              </a:r>
              <a:endParaRPr lang="de-DE" baseline="-25000" dirty="0"/>
            </a:p>
          </p:txBody>
        </p:sp>
        <p:cxnSp>
          <p:nvCxnSpPr>
            <p:cNvPr id="37" name="Gerader Verbinder 36">
              <a:extLst>
                <a:ext uri="{FF2B5EF4-FFF2-40B4-BE49-F238E27FC236}">
                  <a16:creationId xmlns:a16="http://schemas.microsoft.com/office/drawing/2014/main" id="{AC26BD76-5D8D-88C7-8534-CCD8C5B5008B}"/>
                </a:ext>
              </a:extLst>
            </p:cNvPr>
            <p:cNvCxnSpPr/>
            <p:nvPr/>
          </p:nvCxnSpPr>
          <p:spPr>
            <a:xfrm flipV="1">
              <a:off x="3561363" y="3796823"/>
              <a:ext cx="0" cy="137945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8A44E468-D058-603D-A976-6B35C51E571A}"/>
                </a:ext>
              </a:extLst>
            </p:cNvPr>
            <p:cNvSpPr/>
            <p:nvPr/>
          </p:nvSpPr>
          <p:spPr>
            <a:xfrm>
              <a:off x="3445446" y="3241836"/>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r Verbinder 38">
              <a:extLst>
                <a:ext uri="{FF2B5EF4-FFF2-40B4-BE49-F238E27FC236}">
                  <a16:creationId xmlns:a16="http://schemas.microsoft.com/office/drawing/2014/main" id="{72432C7B-0449-D306-679E-FF93276AC90E}"/>
                </a:ext>
              </a:extLst>
            </p:cNvPr>
            <p:cNvCxnSpPr/>
            <p:nvPr/>
          </p:nvCxnSpPr>
          <p:spPr>
            <a:xfrm>
              <a:off x="3558657" y="2832534"/>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AF0F7A71-EC25-2D57-7AFC-A1E4BA65D52E}"/>
                </a:ext>
              </a:extLst>
            </p:cNvPr>
            <p:cNvGrpSpPr/>
            <p:nvPr/>
          </p:nvGrpSpPr>
          <p:grpSpPr>
            <a:xfrm>
              <a:off x="2452787" y="2927868"/>
              <a:ext cx="738522" cy="2082870"/>
              <a:chOff x="5075083" y="3192624"/>
              <a:chExt cx="738522" cy="2082870"/>
            </a:xfrm>
          </p:grpSpPr>
          <p:sp>
            <p:nvSpPr>
              <p:cNvPr id="41" name="Rechteck 40">
                <a:extLst>
                  <a:ext uri="{FF2B5EF4-FFF2-40B4-BE49-F238E27FC236}">
                    <a16:creationId xmlns:a16="http://schemas.microsoft.com/office/drawing/2014/main" id="{49949A79-EA93-6FF0-FED2-577765335828}"/>
                  </a:ext>
                </a:extLst>
              </p:cNvPr>
              <p:cNvSpPr/>
              <p:nvPr/>
            </p:nvSpPr>
            <p:spPr>
              <a:xfrm>
                <a:off x="5303126" y="3192624"/>
                <a:ext cx="315456" cy="1313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B9F5A9B5-498C-D5EC-C801-4F6F6A5B57A2}"/>
                  </a:ext>
                </a:extLst>
              </p:cNvPr>
              <p:cNvSpPr/>
              <p:nvPr/>
            </p:nvSpPr>
            <p:spPr>
              <a:xfrm>
                <a:off x="5075083" y="3286530"/>
                <a:ext cx="738522" cy="19889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AAA</a:t>
                </a:r>
              </a:p>
              <a:p>
                <a:pPr algn="ctr"/>
                <a:r>
                  <a:rPr lang="de-DE" dirty="0">
                    <a:solidFill>
                      <a:schemeClr val="tx1"/>
                    </a:solidFill>
                  </a:rPr>
                  <a:t>1,5V</a:t>
                </a:r>
              </a:p>
            </p:txBody>
          </p:sp>
        </p:grpSp>
        <p:cxnSp>
          <p:nvCxnSpPr>
            <p:cNvPr id="43" name="Gerader Verbinder 42">
              <a:extLst>
                <a:ext uri="{FF2B5EF4-FFF2-40B4-BE49-F238E27FC236}">
                  <a16:creationId xmlns:a16="http://schemas.microsoft.com/office/drawing/2014/main" id="{4CCFFEC4-F727-A14F-6D7B-3475EAAB61A7}"/>
                </a:ext>
              </a:extLst>
            </p:cNvPr>
            <p:cNvCxnSpPr/>
            <p:nvPr/>
          </p:nvCxnSpPr>
          <p:spPr>
            <a:xfrm>
              <a:off x="2838558" y="2834197"/>
              <a:ext cx="720099"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F03FE073-F3B2-D3AD-5D6D-687123DACD1E}"/>
                </a:ext>
              </a:extLst>
            </p:cNvPr>
            <p:cNvCxnSpPr/>
            <p:nvPr/>
          </p:nvCxnSpPr>
          <p:spPr>
            <a:xfrm>
              <a:off x="2822048" y="5176278"/>
              <a:ext cx="737899" cy="359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9FF3C92A-C0DB-D4F7-33DC-BBE8D26B4A49}"/>
                </a:ext>
              </a:extLst>
            </p:cNvPr>
            <p:cNvCxnSpPr>
              <a:stCxn id="41" idx="0"/>
            </p:cNvCxnSpPr>
            <p:nvPr/>
          </p:nvCxnSpPr>
          <p:spPr>
            <a:xfrm flipV="1">
              <a:off x="2838558" y="2826670"/>
              <a:ext cx="0" cy="10119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C7745159-6FAA-3B6A-0D0D-03D9083A96E3}"/>
                </a:ext>
              </a:extLst>
            </p:cNvPr>
            <p:cNvCxnSpPr>
              <a:cxnSpLocks/>
              <a:endCxn id="42" idx="2"/>
            </p:cNvCxnSpPr>
            <p:nvPr/>
          </p:nvCxnSpPr>
          <p:spPr>
            <a:xfrm flipV="1">
              <a:off x="2822048" y="5010738"/>
              <a:ext cx="0" cy="16554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AE408E1A-B0E9-7CC5-155A-B02B9F6853D1}"/>
                </a:ext>
              </a:extLst>
            </p:cNvPr>
            <p:cNvSpPr txBox="1"/>
            <p:nvPr/>
          </p:nvSpPr>
          <p:spPr>
            <a:xfrm>
              <a:off x="3638850" y="3240655"/>
              <a:ext cx="558038" cy="369332"/>
            </a:xfrm>
            <a:prstGeom prst="rect">
              <a:avLst/>
            </a:prstGeom>
            <a:noFill/>
          </p:spPr>
          <p:txBody>
            <a:bodyPr wrap="none" rtlCol="0">
              <a:spAutoFit/>
            </a:bodyPr>
            <a:lstStyle/>
            <a:p>
              <a:r>
                <a:rPr lang="de-DE" dirty="0" err="1"/>
                <a:t>R</a:t>
              </a:r>
              <a:r>
                <a:rPr lang="de-DE" baseline="-25000" dirty="0" err="1"/>
                <a:t>Last</a:t>
              </a:r>
              <a:endParaRPr lang="de-DE" baseline="-25000" dirty="0"/>
            </a:p>
          </p:txBody>
        </p:sp>
      </p:grpSp>
    </p:spTree>
    <p:extLst>
      <p:ext uri="{BB962C8B-B14F-4D97-AF65-F5344CB8AC3E}">
        <p14:creationId xmlns:p14="http://schemas.microsoft.com/office/powerpoint/2010/main" val="387456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Innenwiderstand von Stromquellen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Ersatzschaltbild einer Stromquelle</a:t>
            </a:r>
          </a:p>
          <a:p>
            <a:pPr>
              <a:defRPr/>
            </a:pPr>
            <a:r>
              <a:rPr lang="de-DE" b="1" dirty="0">
                <a:solidFill>
                  <a:srgbClr val="000000"/>
                </a:solidFill>
              </a:rPr>
              <a:t>Stromquellen</a:t>
            </a:r>
            <a:r>
              <a:rPr lang="de-DE" dirty="0">
                <a:solidFill>
                  <a:srgbClr val="000000"/>
                </a:solidFill>
              </a:rPr>
              <a:t> sollten einen </a:t>
            </a:r>
            <a:r>
              <a:rPr lang="de-DE" b="1" dirty="0">
                <a:solidFill>
                  <a:srgbClr val="000000"/>
                </a:solidFill>
              </a:rPr>
              <a:t>möglichst hohen Innenwiderstand </a:t>
            </a:r>
            <a:r>
              <a:rPr lang="de-DE" dirty="0">
                <a:solidFill>
                  <a:srgbClr val="000000"/>
                </a:solidFill>
              </a:rPr>
              <a:t>haben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39" name="Gruppieren 38">
            <a:extLst>
              <a:ext uri="{FF2B5EF4-FFF2-40B4-BE49-F238E27FC236}">
                <a16:creationId xmlns:a16="http://schemas.microsoft.com/office/drawing/2014/main" id="{7821791D-CFA9-45A4-E0FF-EE2EECC163F2}"/>
              </a:ext>
            </a:extLst>
          </p:cNvPr>
          <p:cNvGrpSpPr/>
          <p:nvPr/>
        </p:nvGrpSpPr>
        <p:grpSpPr>
          <a:xfrm>
            <a:off x="2901111" y="2453271"/>
            <a:ext cx="4714893" cy="2822151"/>
            <a:chOff x="2901111" y="2453271"/>
            <a:chExt cx="4714893" cy="2822151"/>
          </a:xfrm>
        </p:grpSpPr>
        <p:sp>
          <p:nvSpPr>
            <p:cNvPr id="6" name="Rechteck 5">
              <a:extLst>
                <a:ext uri="{FF2B5EF4-FFF2-40B4-BE49-F238E27FC236}">
                  <a16:creationId xmlns:a16="http://schemas.microsoft.com/office/drawing/2014/main" id="{7D583584-EDBE-17BB-48B5-25251DFBB222}"/>
                </a:ext>
              </a:extLst>
            </p:cNvPr>
            <p:cNvSpPr/>
            <p:nvPr/>
          </p:nvSpPr>
          <p:spPr>
            <a:xfrm>
              <a:off x="2901111" y="2453271"/>
              <a:ext cx="2531636" cy="28221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a:extLst>
                <a:ext uri="{FF2B5EF4-FFF2-40B4-BE49-F238E27FC236}">
                  <a16:creationId xmlns:a16="http://schemas.microsoft.com/office/drawing/2014/main" id="{BFB59EEA-AAAB-5178-2C2D-20585A5E3FBA}"/>
                </a:ext>
              </a:extLst>
            </p:cNvPr>
            <p:cNvCxnSpPr/>
            <p:nvPr/>
          </p:nvCxnSpPr>
          <p:spPr>
            <a:xfrm flipH="1">
              <a:off x="3697461" y="3580791"/>
              <a:ext cx="0" cy="414589"/>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5EE0C8A3-757F-EF26-56BD-161F63144CC3}"/>
                </a:ext>
              </a:extLst>
            </p:cNvPr>
            <p:cNvSpPr txBox="1"/>
            <p:nvPr/>
          </p:nvSpPr>
          <p:spPr>
            <a:xfrm>
              <a:off x="3030957" y="3433769"/>
              <a:ext cx="651140" cy="369332"/>
            </a:xfrm>
            <a:prstGeom prst="rect">
              <a:avLst/>
            </a:prstGeom>
            <a:noFill/>
          </p:spPr>
          <p:txBody>
            <a:bodyPr wrap="none" rtlCol="0">
              <a:spAutoFit/>
            </a:bodyPr>
            <a:lstStyle/>
            <a:p>
              <a:r>
                <a:rPr lang="de-DE" dirty="0" err="1"/>
                <a:t>I</a:t>
              </a:r>
              <a:r>
                <a:rPr lang="de-DE" baseline="-25000" dirty="0" err="1"/>
                <a:t>Quelle</a:t>
              </a:r>
              <a:endParaRPr lang="de-DE" baseline="-25000" dirty="0"/>
            </a:p>
          </p:txBody>
        </p:sp>
        <p:sp>
          <p:nvSpPr>
            <p:cNvPr id="9" name="Rechteck 8">
              <a:extLst>
                <a:ext uri="{FF2B5EF4-FFF2-40B4-BE49-F238E27FC236}">
                  <a16:creationId xmlns:a16="http://schemas.microsoft.com/office/drawing/2014/main" id="{B5A3AA2A-ED01-9E82-8A76-BFF3A923FFF9}"/>
                </a:ext>
              </a:extLst>
            </p:cNvPr>
            <p:cNvSpPr/>
            <p:nvPr/>
          </p:nvSpPr>
          <p:spPr>
            <a:xfrm>
              <a:off x="4525811" y="3078504"/>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r Verbinder 13">
              <a:extLst>
                <a:ext uri="{FF2B5EF4-FFF2-40B4-BE49-F238E27FC236}">
                  <a16:creationId xmlns:a16="http://schemas.microsoft.com/office/drawing/2014/main" id="{A6AD9C2C-DA5F-35EC-E7C4-6FFD128E53C5}"/>
                </a:ext>
              </a:extLst>
            </p:cNvPr>
            <p:cNvCxnSpPr/>
            <p:nvPr/>
          </p:nvCxnSpPr>
          <p:spPr>
            <a:xfrm>
              <a:off x="4639022" y="2669202"/>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64BF768-CECE-2F69-6408-517450B71BBA}"/>
                </a:ext>
              </a:extLst>
            </p:cNvPr>
            <p:cNvCxnSpPr/>
            <p:nvPr/>
          </p:nvCxnSpPr>
          <p:spPr>
            <a:xfrm>
              <a:off x="4639022" y="3618435"/>
              <a:ext cx="0" cy="13769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CF46DA7B-F3EA-7F9D-3D5C-E69C761A689C}"/>
                </a:ext>
              </a:extLst>
            </p:cNvPr>
            <p:cNvSpPr txBox="1"/>
            <p:nvPr/>
          </p:nvSpPr>
          <p:spPr>
            <a:xfrm>
              <a:off x="4751176" y="3129599"/>
              <a:ext cx="662361" cy="369332"/>
            </a:xfrm>
            <a:prstGeom prst="rect">
              <a:avLst/>
            </a:prstGeom>
            <a:noFill/>
          </p:spPr>
          <p:txBody>
            <a:bodyPr wrap="none" rtlCol="0">
              <a:spAutoFit/>
            </a:bodyPr>
            <a:lstStyle/>
            <a:p>
              <a:r>
                <a:rPr lang="de-DE" dirty="0"/>
                <a:t>R</a:t>
              </a:r>
              <a:r>
                <a:rPr lang="de-DE" baseline="-25000" dirty="0"/>
                <a:t>innen</a:t>
              </a:r>
            </a:p>
          </p:txBody>
        </p:sp>
        <p:cxnSp>
          <p:nvCxnSpPr>
            <p:cNvPr id="17" name="Gerader Verbinder 16">
              <a:extLst>
                <a:ext uri="{FF2B5EF4-FFF2-40B4-BE49-F238E27FC236}">
                  <a16:creationId xmlns:a16="http://schemas.microsoft.com/office/drawing/2014/main" id="{0BF6BE03-A967-4B46-3300-BACFC352F537}"/>
                </a:ext>
              </a:extLst>
            </p:cNvPr>
            <p:cNvCxnSpPr>
              <a:cxnSpLocks/>
            </p:cNvCxnSpPr>
            <p:nvPr/>
          </p:nvCxnSpPr>
          <p:spPr>
            <a:xfrm flipV="1">
              <a:off x="6299832" y="3955572"/>
              <a:ext cx="0" cy="103978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2875190C-A592-2F76-9373-A2AE4081D474}"/>
                </a:ext>
              </a:extLst>
            </p:cNvPr>
            <p:cNvSpPr txBox="1"/>
            <p:nvPr/>
          </p:nvSpPr>
          <p:spPr>
            <a:xfrm>
              <a:off x="6346788" y="3810714"/>
              <a:ext cx="490712" cy="369332"/>
            </a:xfrm>
            <a:prstGeom prst="rect">
              <a:avLst/>
            </a:prstGeom>
            <a:noFill/>
          </p:spPr>
          <p:txBody>
            <a:bodyPr wrap="none" rtlCol="0">
              <a:spAutoFit/>
            </a:bodyPr>
            <a:lstStyle/>
            <a:p>
              <a:r>
                <a:rPr lang="de-DE" dirty="0" err="1"/>
                <a:t>I</a:t>
              </a:r>
              <a:r>
                <a:rPr lang="de-DE" baseline="-25000" dirty="0" err="1"/>
                <a:t>Last</a:t>
              </a:r>
              <a:endParaRPr lang="de-DE" baseline="-25000" dirty="0"/>
            </a:p>
          </p:txBody>
        </p:sp>
        <p:sp>
          <p:nvSpPr>
            <p:cNvPr id="21" name="Rechteck 20">
              <a:extLst>
                <a:ext uri="{FF2B5EF4-FFF2-40B4-BE49-F238E27FC236}">
                  <a16:creationId xmlns:a16="http://schemas.microsoft.com/office/drawing/2014/main" id="{F7B1FC06-35D8-F01B-0D76-82F85C2B3CD9}"/>
                </a:ext>
              </a:extLst>
            </p:cNvPr>
            <p:cNvSpPr/>
            <p:nvPr/>
          </p:nvSpPr>
          <p:spPr>
            <a:xfrm>
              <a:off x="6188693" y="308349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a:extLst>
                <a:ext uri="{FF2B5EF4-FFF2-40B4-BE49-F238E27FC236}">
                  <a16:creationId xmlns:a16="http://schemas.microsoft.com/office/drawing/2014/main" id="{0A48C832-6C2F-8D34-43D4-FE23E6B569B6}"/>
                </a:ext>
              </a:extLst>
            </p:cNvPr>
            <p:cNvCxnSpPr/>
            <p:nvPr/>
          </p:nvCxnSpPr>
          <p:spPr>
            <a:xfrm>
              <a:off x="6301904" y="2674196"/>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C8F58B7-AE8F-2355-CBB3-F9EA877F0381}"/>
                </a:ext>
              </a:extLst>
            </p:cNvPr>
            <p:cNvCxnSpPr/>
            <p:nvPr/>
          </p:nvCxnSpPr>
          <p:spPr>
            <a:xfrm>
              <a:off x="6301904" y="3623429"/>
              <a:ext cx="0" cy="40930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CBB5D49C-9342-DA08-78E1-6BF35556E294}"/>
                </a:ext>
              </a:extLst>
            </p:cNvPr>
            <p:cNvSpPr txBox="1"/>
            <p:nvPr/>
          </p:nvSpPr>
          <p:spPr>
            <a:xfrm>
              <a:off x="6413002" y="3162714"/>
              <a:ext cx="558038" cy="369332"/>
            </a:xfrm>
            <a:prstGeom prst="rect">
              <a:avLst/>
            </a:prstGeom>
            <a:noFill/>
          </p:spPr>
          <p:txBody>
            <a:bodyPr wrap="none" rtlCol="0">
              <a:spAutoFit/>
            </a:bodyPr>
            <a:lstStyle/>
            <a:p>
              <a:r>
                <a:rPr lang="de-DE" dirty="0" err="1"/>
                <a:t>R</a:t>
              </a:r>
              <a:r>
                <a:rPr lang="de-DE" baseline="-25000" dirty="0" err="1"/>
                <a:t>Last</a:t>
              </a:r>
              <a:endParaRPr lang="de-DE" baseline="-25000" dirty="0"/>
            </a:p>
          </p:txBody>
        </p:sp>
        <p:cxnSp>
          <p:nvCxnSpPr>
            <p:cNvPr id="25" name="Gerader Verbinder 24">
              <a:extLst>
                <a:ext uri="{FF2B5EF4-FFF2-40B4-BE49-F238E27FC236}">
                  <a16:creationId xmlns:a16="http://schemas.microsoft.com/office/drawing/2014/main" id="{E00A3CAE-8573-E784-9307-D2621DC9A1EA}"/>
                </a:ext>
              </a:extLst>
            </p:cNvPr>
            <p:cNvCxnSpPr/>
            <p:nvPr/>
          </p:nvCxnSpPr>
          <p:spPr>
            <a:xfrm flipV="1">
              <a:off x="7035524" y="2897501"/>
              <a:ext cx="2" cy="101153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BC0ACA05-26A7-6133-9D05-CC15FF97EA6D}"/>
                </a:ext>
              </a:extLst>
            </p:cNvPr>
            <p:cNvSpPr txBox="1"/>
            <p:nvPr/>
          </p:nvSpPr>
          <p:spPr>
            <a:xfrm>
              <a:off x="7035524" y="3237821"/>
              <a:ext cx="580480" cy="369332"/>
            </a:xfrm>
            <a:prstGeom prst="rect">
              <a:avLst/>
            </a:prstGeom>
            <a:noFill/>
          </p:spPr>
          <p:txBody>
            <a:bodyPr wrap="none" rtlCol="0">
              <a:spAutoFit/>
            </a:bodyPr>
            <a:lstStyle/>
            <a:p>
              <a:r>
                <a:rPr lang="de-DE" dirty="0" err="1"/>
                <a:t>U</a:t>
              </a:r>
              <a:r>
                <a:rPr lang="de-DE" baseline="-25000" dirty="0" err="1"/>
                <a:t>Last</a:t>
              </a:r>
              <a:endParaRPr lang="de-DE" baseline="-25000" dirty="0"/>
            </a:p>
          </p:txBody>
        </p:sp>
        <p:cxnSp>
          <p:nvCxnSpPr>
            <p:cNvPr id="27" name="Gerader Verbinder 26">
              <a:extLst>
                <a:ext uri="{FF2B5EF4-FFF2-40B4-BE49-F238E27FC236}">
                  <a16:creationId xmlns:a16="http://schemas.microsoft.com/office/drawing/2014/main" id="{81805ACD-1B06-F535-590D-1C9383A77499}"/>
                </a:ext>
              </a:extLst>
            </p:cNvPr>
            <p:cNvCxnSpPr/>
            <p:nvPr/>
          </p:nvCxnSpPr>
          <p:spPr>
            <a:xfrm flipV="1">
              <a:off x="3701819" y="4366881"/>
              <a:ext cx="0" cy="62847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723A5774-3DE2-0927-E276-26768926AF24}"/>
                </a:ext>
              </a:extLst>
            </p:cNvPr>
            <p:cNvCxnSpPr>
              <a:cxnSpLocks/>
            </p:cNvCxnSpPr>
            <p:nvPr/>
          </p:nvCxnSpPr>
          <p:spPr>
            <a:xfrm>
              <a:off x="3701819" y="4995357"/>
              <a:ext cx="259801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AE7A75B6-DE16-2745-D871-584D7399C2F6}"/>
                </a:ext>
              </a:extLst>
            </p:cNvPr>
            <p:cNvSpPr/>
            <p:nvPr/>
          </p:nvSpPr>
          <p:spPr>
            <a:xfrm>
              <a:off x="3521819" y="4008448"/>
              <a:ext cx="360000" cy="36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r Verbinder 29">
              <a:extLst>
                <a:ext uri="{FF2B5EF4-FFF2-40B4-BE49-F238E27FC236}">
                  <a16:creationId xmlns:a16="http://schemas.microsoft.com/office/drawing/2014/main" id="{B29FDC81-17EB-DE5D-F515-D082BE5B0740}"/>
                </a:ext>
              </a:extLst>
            </p:cNvPr>
            <p:cNvCxnSpPr>
              <a:stCxn id="29" idx="2"/>
              <a:endCxn id="29" idx="6"/>
            </p:cNvCxnSpPr>
            <p:nvPr/>
          </p:nvCxnSpPr>
          <p:spPr>
            <a:xfrm>
              <a:off x="3521819" y="4188448"/>
              <a:ext cx="36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A49A2E83-AF83-57FC-4090-8D1A6DB56AD4}"/>
                </a:ext>
              </a:extLst>
            </p:cNvPr>
            <p:cNvCxnSpPr/>
            <p:nvPr/>
          </p:nvCxnSpPr>
          <p:spPr>
            <a:xfrm flipV="1">
              <a:off x="3697461" y="2668331"/>
              <a:ext cx="0" cy="134011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04CBAD97-10C3-CFC0-1387-32BF262DC78A}"/>
                </a:ext>
              </a:extLst>
            </p:cNvPr>
            <p:cNvCxnSpPr>
              <a:cxnSpLocks/>
            </p:cNvCxnSpPr>
            <p:nvPr/>
          </p:nvCxnSpPr>
          <p:spPr>
            <a:xfrm>
              <a:off x="3697461" y="2660218"/>
              <a:ext cx="2602371" cy="811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526438E6-509A-71BB-107C-198F1DCD4AA1}"/>
                </a:ext>
              </a:extLst>
            </p:cNvPr>
            <p:cNvSpPr txBox="1"/>
            <p:nvPr/>
          </p:nvSpPr>
          <p:spPr>
            <a:xfrm>
              <a:off x="4678169" y="3925230"/>
              <a:ext cx="595035" cy="369332"/>
            </a:xfrm>
            <a:prstGeom prst="rect">
              <a:avLst/>
            </a:prstGeom>
            <a:noFill/>
          </p:spPr>
          <p:txBody>
            <a:bodyPr wrap="none" rtlCol="0">
              <a:spAutoFit/>
            </a:bodyPr>
            <a:lstStyle/>
            <a:p>
              <a:r>
                <a:rPr lang="de-DE" dirty="0" err="1"/>
                <a:t>I</a:t>
              </a:r>
              <a:r>
                <a:rPr lang="de-DE" baseline="-25000" dirty="0" err="1"/>
                <a:t>innen</a:t>
              </a:r>
              <a:endParaRPr lang="de-DE" baseline="-25000" dirty="0"/>
            </a:p>
          </p:txBody>
        </p:sp>
        <p:cxnSp>
          <p:nvCxnSpPr>
            <p:cNvPr id="34" name="Gerader Verbinder 33">
              <a:extLst>
                <a:ext uri="{FF2B5EF4-FFF2-40B4-BE49-F238E27FC236}">
                  <a16:creationId xmlns:a16="http://schemas.microsoft.com/office/drawing/2014/main" id="{D8DD24EA-5E52-C96C-69B7-12FBD00150E4}"/>
                </a:ext>
              </a:extLst>
            </p:cNvPr>
            <p:cNvCxnSpPr/>
            <p:nvPr/>
          </p:nvCxnSpPr>
          <p:spPr>
            <a:xfrm>
              <a:off x="4639022" y="3720579"/>
              <a:ext cx="0" cy="40930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68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Spezifischer Widerstand, spezifische </a:t>
            </a:r>
            <a:r>
              <a:rPr kumimoji="0" lang="de-DE" b="0" i="0" u="none" strike="noStrike" kern="1200" cap="none" spc="0" normalizeH="0" baseline="0" noProof="0" dirty="0">
                <a:ln>
                  <a:noFill/>
                </a:ln>
                <a:solidFill>
                  <a:schemeClr val="tx1"/>
                </a:solidFill>
                <a:effectLst/>
                <a:uLnTx/>
                <a:uFillTx/>
                <a:latin typeface="+mn-lt"/>
                <a:ea typeface="+mj-ea"/>
                <a:cs typeface="+mj-cs"/>
              </a:rPr>
              <a:t>Leitfähigkeit</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Der spezifische Widerstand wird angegeben als der Widerstand in Ohm bei 1m Länge und 1mm² Querschnitt</a:t>
            </a:r>
          </a:p>
          <a:p>
            <a:pPr>
              <a:defRPr/>
            </a:pPr>
            <a:r>
              <a:rPr lang="de-DE" dirty="0">
                <a:solidFill>
                  <a:srgbClr val="000000"/>
                </a:solidFill>
              </a:rPr>
              <a:t>Der spezifische Leitwert ist der Kehrwert des spezifischen Widerstands</a:t>
            </a: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r>
              <a:rPr lang="de-DE" dirty="0">
                <a:solidFill>
                  <a:srgbClr val="000000"/>
                </a:solidFill>
                <a:latin typeface="Calibri" panose="020F0502020204030204" pitchFamily="34" charset="0"/>
              </a:rPr>
              <a:t>die Leitfähigkeit von </a:t>
            </a:r>
            <a:r>
              <a:rPr lang="de-DE" b="1" dirty="0">
                <a:solidFill>
                  <a:srgbClr val="000000"/>
                </a:solidFill>
                <a:latin typeface="Calibri" panose="020F0502020204030204" pitchFamily="34" charset="0"/>
              </a:rPr>
              <a:t>metallischen Leitern </a:t>
            </a:r>
            <a:r>
              <a:rPr lang="de-DE" dirty="0">
                <a:solidFill>
                  <a:srgbClr val="000000"/>
                </a:solidFill>
                <a:latin typeface="Calibri" panose="020F0502020204030204" pitchFamily="34" charset="0"/>
              </a:rPr>
              <a:t>ist temperaturabhängig </a:t>
            </a:r>
            <a:r>
              <a:rPr lang="de-DE" dirty="0">
                <a:solidFill>
                  <a:srgbClr val="000000"/>
                </a:solidFill>
                <a:latin typeface="Calibri" panose="020F0502020204030204" pitchFamily="34" charset="0"/>
                <a:sym typeface="Wingdings" panose="05000000000000000000" pitchFamily="2" charset="2"/>
              </a:rPr>
              <a:t> </a:t>
            </a:r>
            <a:r>
              <a:rPr lang="de-DE" b="1" dirty="0">
                <a:solidFill>
                  <a:srgbClr val="000000"/>
                </a:solidFill>
                <a:latin typeface="Calibri" panose="020F0502020204030204" pitchFamily="34" charset="0"/>
              </a:rPr>
              <a:t>positiver Temperaturkoeffizient</a:t>
            </a:r>
            <a:r>
              <a:rPr lang="de-DE" dirty="0">
                <a:solidFill>
                  <a:srgbClr val="000000"/>
                </a:solidFill>
                <a:latin typeface="Calibri" panose="020F0502020204030204" pitchFamily="34" charset="0"/>
              </a:rPr>
              <a:t> </a:t>
            </a:r>
          </a:p>
          <a:p>
            <a:pPr lvl="2">
              <a:defRPr/>
            </a:pPr>
            <a:r>
              <a:rPr lang="de-DE" i="1" dirty="0">
                <a:solidFill>
                  <a:srgbClr val="000000"/>
                </a:solidFill>
                <a:latin typeface="Calibri" panose="020F0502020204030204" pitchFamily="34" charset="0"/>
              </a:rPr>
              <a:t>Glühbirne: erst ist der Glühfaden kalt (niedriger Widerstand) </a:t>
            </a:r>
            <a:r>
              <a:rPr lang="de-DE" i="1" dirty="0">
                <a:solidFill>
                  <a:srgbClr val="000000"/>
                </a:solidFill>
                <a:latin typeface="Calibri" panose="020F0502020204030204" pitchFamily="34" charset="0"/>
                <a:sym typeface="Wingdings" panose="05000000000000000000" pitchFamily="2" charset="2"/>
              </a:rPr>
              <a:t></a:t>
            </a:r>
            <a:r>
              <a:rPr lang="de-DE" i="1" dirty="0">
                <a:solidFill>
                  <a:srgbClr val="000000"/>
                </a:solidFill>
                <a:latin typeface="Calibri" panose="020F0502020204030204" pitchFamily="34" charset="0"/>
              </a:rPr>
              <a:t> nach dem Einschalten fließt zunächst ein hoher Strom </a:t>
            </a:r>
            <a:r>
              <a:rPr lang="de-DE" i="1" dirty="0">
                <a:solidFill>
                  <a:srgbClr val="000000"/>
                </a:solidFill>
                <a:latin typeface="Calibri" panose="020F0502020204030204" pitchFamily="34" charset="0"/>
                <a:sym typeface="Wingdings" panose="05000000000000000000" pitchFamily="2" charset="2"/>
              </a:rPr>
              <a:t></a:t>
            </a:r>
            <a:r>
              <a:rPr lang="de-DE" i="1" dirty="0">
                <a:solidFill>
                  <a:srgbClr val="000000"/>
                </a:solidFill>
                <a:latin typeface="Calibri" panose="020F0502020204030204" pitchFamily="34" charset="0"/>
              </a:rPr>
              <a:t> der Wolfram-Faden wird heiß und glüht </a:t>
            </a:r>
            <a:r>
              <a:rPr lang="de-DE" i="1" dirty="0">
                <a:solidFill>
                  <a:srgbClr val="000000"/>
                </a:solidFill>
                <a:latin typeface="Calibri" panose="020F0502020204030204" pitchFamily="34" charset="0"/>
                <a:sym typeface="Wingdings" panose="05000000000000000000" pitchFamily="2" charset="2"/>
              </a:rPr>
              <a:t> der Widerstand steigt  der Strom nimmt ab  Gleichgewicht stellt sich ein</a:t>
            </a:r>
            <a:endParaRPr lang="de-DE" i="1" dirty="0">
              <a:solidFill>
                <a:srgbClr val="000000"/>
              </a:solidFill>
              <a:latin typeface="Calibri" panose="020F0502020204030204" pitchFamily="34" charset="0"/>
            </a:endParaRP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aphicFrame>
        <p:nvGraphicFramePr>
          <p:cNvPr id="6" name="Tabelle 5">
            <a:extLst>
              <a:ext uri="{FF2B5EF4-FFF2-40B4-BE49-F238E27FC236}">
                <a16:creationId xmlns:a16="http://schemas.microsoft.com/office/drawing/2014/main" id="{0B4097A9-D554-F431-550E-3B5DFF548CDA}"/>
              </a:ext>
            </a:extLst>
          </p:cNvPr>
          <p:cNvGraphicFramePr>
            <a:graphicFrameLocks noGrp="1"/>
          </p:cNvGraphicFramePr>
          <p:nvPr>
            <p:extLst>
              <p:ext uri="{D42A27DB-BD31-4B8C-83A1-F6EECF244321}">
                <p14:modId xmlns:p14="http://schemas.microsoft.com/office/powerpoint/2010/main" val="514622233"/>
              </p:ext>
            </p:extLst>
          </p:nvPr>
        </p:nvGraphicFramePr>
        <p:xfrm>
          <a:off x="1101218" y="1940378"/>
          <a:ext cx="3337431" cy="2813573"/>
        </p:xfrm>
        <a:graphic>
          <a:graphicData uri="http://schemas.openxmlformats.org/drawingml/2006/table">
            <a:tbl>
              <a:tblPr>
                <a:tableStyleId>{5C22544A-7EE6-4342-B048-85BDC9FD1C3A}</a:tableStyleId>
              </a:tblPr>
              <a:tblGrid>
                <a:gridCol w="1203027">
                  <a:extLst>
                    <a:ext uri="{9D8B030D-6E8A-4147-A177-3AD203B41FA5}">
                      <a16:colId xmlns:a16="http://schemas.microsoft.com/office/drawing/2014/main" val="1781238642"/>
                    </a:ext>
                  </a:extLst>
                </a:gridCol>
                <a:gridCol w="2134404">
                  <a:extLst>
                    <a:ext uri="{9D8B030D-6E8A-4147-A177-3AD203B41FA5}">
                      <a16:colId xmlns:a16="http://schemas.microsoft.com/office/drawing/2014/main" val="1253515936"/>
                    </a:ext>
                  </a:extLst>
                </a:gridCol>
              </a:tblGrid>
              <a:tr h="265213">
                <a:tc>
                  <a:txBody>
                    <a:bodyPr/>
                    <a:lstStyle/>
                    <a:p>
                      <a:pPr algn="l" fontAlgn="b"/>
                      <a:r>
                        <a:rPr lang="en-US" sz="1600" b="1" u="none" strike="noStrike">
                          <a:effectLst/>
                        </a:rPr>
                        <a:t>Metall</a:t>
                      </a:r>
                      <a:endParaRPr lang="en-US" sz="16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600" b="1" u="none" strike="noStrike" dirty="0" err="1">
                          <a:effectLst/>
                        </a:rPr>
                        <a:t>spez</a:t>
                      </a:r>
                      <a:r>
                        <a:rPr lang="en-US" sz="1600" b="1" u="none" strike="noStrike" dirty="0">
                          <a:effectLst/>
                        </a:rPr>
                        <a:t>. </a:t>
                      </a:r>
                      <a:r>
                        <a:rPr lang="en-US" sz="1600" b="1" u="none" strike="noStrike" dirty="0" err="1">
                          <a:effectLst/>
                        </a:rPr>
                        <a:t>Leitwert</a:t>
                      </a:r>
                      <a:r>
                        <a:rPr lang="en-US" sz="1600" b="1" u="none" strike="noStrike" dirty="0">
                          <a:effectLst/>
                        </a:rPr>
                        <a:t> S/m</a:t>
                      </a:r>
                      <a:endParaRPr lang="en-US" sz="1600" b="1"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65907809"/>
                  </a:ext>
                </a:extLst>
              </a:tr>
              <a:tr h="253683">
                <a:tc>
                  <a:txBody>
                    <a:bodyPr/>
                    <a:lstStyle/>
                    <a:p>
                      <a:pPr algn="l" fontAlgn="b"/>
                      <a:r>
                        <a:rPr lang="en-US" sz="1600" u="none" strike="noStrike" dirty="0">
                          <a:effectLst/>
                        </a:rPr>
                        <a:t>Silber</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600" u="none" strike="noStrike" dirty="0">
                          <a:effectLst/>
                        </a:rPr>
                        <a:t>61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639839606"/>
                  </a:ext>
                </a:extLst>
              </a:tr>
              <a:tr h="253683">
                <a:tc>
                  <a:txBody>
                    <a:bodyPr/>
                    <a:lstStyle/>
                    <a:p>
                      <a:pPr algn="l" fontAlgn="b"/>
                      <a:r>
                        <a:rPr lang="en-US" sz="1600" u="none" strike="noStrike" dirty="0" err="1">
                          <a:effectLst/>
                        </a:rPr>
                        <a:t>Kupfer</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58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11713341"/>
                  </a:ext>
                </a:extLst>
              </a:tr>
              <a:tr h="253683">
                <a:tc>
                  <a:txBody>
                    <a:bodyPr/>
                    <a:lstStyle/>
                    <a:p>
                      <a:pPr algn="l" fontAlgn="b"/>
                      <a:r>
                        <a:rPr lang="en-US" sz="1600" u="none" strike="noStrike" dirty="0">
                          <a:effectLst/>
                        </a:rPr>
                        <a:t>Gold</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45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133192697"/>
                  </a:ext>
                </a:extLst>
              </a:tr>
              <a:tr h="253683">
                <a:tc>
                  <a:txBody>
                    <a:bodyPr/>
                    <a:lstStyle/>
                    <a:p>
                      <a:pPr algn="l" fontAlgn="b"/>
                      <a:r>
                        <a:rPr lang="en-US" sz="1600" u="none" strike="noStrike" dirty="0">
                          <a:effectLst/>
                        </a:rPr>
                        <a:t>Aluminium</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37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815284274"/>
                  </a:ext>
                </a:extLst>
              </a:tr>
              <a:tr h="253683">
                <a:tc>
                  <a:txBody>
                    <a:bodyPr/>
                    <a:lstStyle/>
                    <a:p>
                      <a:pPr algn="l" fontAlgn="b"/>
                      <a:r>
                        <a:rPr lang="en-US" sz="1600" u="none" strike="noStrike" dirty="0">
                          <a:effectLst/>
                        </a:rPr>
                        <a:t>Wolfram</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19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768553334"/>
                  </a:ext>
                </a:extLst>
              </a:tr>
              <a:tr h="253683">
                <a:tc>
                  <a:txBody>
                    <a:bodyPr/>
                    <a:lstStyle/>
                    <a:p>
                      <a:pPr algn="l" fontAlgn="b"/>
                      <a:r>
                        <a:rPr lang="en-US" sz="1600" u="none" strike="noStrike" dirty="0" err="1">
                          <a:effectLst/>
                        </a:rPr>
                        <a:t>Eisen</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10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799770087"/>
                  </a:ext>
                </a:extLst>
              </a:tr>
              <a:tr h="253683">
                <a:tc>
                  <a:txBody>
                    <a:bodyPr/>
                    <a:lstStyle/>
                    <a:p>
                      <a:pPr algn="l" fontAlgn="b"/>
                      <a:r>
                        <a:rPr lang="en-US" sz="1600" u="none" strike="noStrike" dirty="0">
                          <a:effectLst/>
                        </a:rPr>
                        <a:t>Platin</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9,4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634219160"/>
                  </a:ext>
                </a:extLst>
              </a:tr>
              <a:tr h="253683">
                <a:tc>
                  <a:txBody>
                    <a:bodyPr/>
                    <a:lstStyle/>
                    <a:p>
                      <a:pPr algn="l" fontAlgn="b"/>
                      <a:r>
                        <a:rPr lang="en-US" sz="1600" u="none" strike="noStrike" dirty="0">
                          <a:effectLst/>
                        </a:rPr>
                        <a:t>Zinn</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9,1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428627105"/>
                  </a:ext>
                </a:extLst>
              </a:tr>
              <a:tr h="253683">
                <a:tc>
                  <a:txBody>
                    <a:bodyPr/>
                    <a:lstStyle/>
                    <a:p>
                      <a:pPr algn="l" fontAlgn="b"/>
                      <a:r>
                        <a:rPr lang="en-US" sz="1600" u="none" strike="noStrike" dirty="0" err="1">
                          <a:effectLst/>
                        </a:rPr>
                        <a:t>Blei</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4,6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339531908"/>
                  </a:ext>
                </a:extLst>
              </a:tr>
              <a:tr h="265213">
                <a:tc>
                  <a:txBody>
                    <a:bodyPr/>
                    <a:lstStyle/>
                    <a:p>
                      <a:pPr algn="l" fontAlgn="b"/>
                      <a:r>
                        <a:rPr lang="en-US" sz="1600" u="none" strike="noStrike" dirty="0" err="1">
                          <a:effectLst/>
                        </a:rPr>
                        <a:t>Quecksilber</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822686" rtl="0" eaLnBrk="1" fontAlgn="b" latinLnBrk="0" hangingPunct="1">
                        <a:lnSpc>
                          <a:spcPct val="100000"/>
                        </a:lnSpc>
                        <a:spcBef>
                          <a:spcPts val="0"/>
                        </a:spcBef>
                        <a:spcAft>
                          <a:spcPts val="0"/>
                        </a:spcAft>
                        <a:buClrTx/>
                        <a:buSzTx/>
                        <a:buFontTx/>
                        <a:buNone/>
                        <a:tabLst/>
                        <a:defRPr/>
                      </a:pPr>
                      <a:r>
                        <a:rPr lang="en-US" sz="1600" u="none" strike="noStrike" dirty="0">
                          <a:effectLst/>
                        </a:rPr>
                        <a:t>1 * 10</a:t>
                      </a:r>
                      <a:r>
                        <a:rPr lang="en-US" sz="1600" u="none" strike="noStrike" baseline="30000" dirty="0">
                          <a:effectLst/>
                        </a:rPr>
                        <a:t>6</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133847113"/>
                  </a:ext>
                </a:extLst>
              </a:tr>
            </a:tbl>
          </a:graphicData>
        </a:graphic>
      </p:graphicFrame>
      <p:cxnSp>
        <p:nvCxnSpPr>
          <p:cNvPr id="7" name="Gerade Verbindung mit Pfeil 6">
            <a:extLst>
              <a:ext uri="{FF2B5EF4-FFF2-40B4-BE49-F238E27FC236}">
                <a16:creationId xmlns:a16="http://schemas.microsoft.com/office/drawing/2014/main" id="{0611C17A-B956-FED8-EA94-BBFD81D33A12}"/>
              </a:ext>
            </a:extLst>
          </p:cNvPr>
          <p:cNvCxnSpPr/>
          <p:nvPr/>
        </p:nvCxnSpPr>
        <p:spPr>
          <a:xfrm flipH="1">
            <a:off x="813708" y="2529842"/>
            <a:ext cx="0" cy="134983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98BE23F-C069-39EB-54EA-9E3C44E44611}"/>
              </a:ext>
            </a:extLst>
          </p:cNvPr>
          <p:cNvSpPr txBox="1"/>
          <p:nvPr/>
        </p:nvSpPr>
        <p:spPr>
          <a:xfrm rot="16200000">
            <a:off x="-251882" y="3066258"/>
            <a:ext cx="1586746" cy="276999"/>
          </a:xfrm>
          <a:prstGeom prst="rect">
            <a:avLst/>
          </a:prstGeom>
          <a:noFill/>
        </p:spPr>
        <p:txBody>
          <a:bodyPr wrap="square" rtlCol="0">
            <a:spAutoFit/>
          </a:bodyPr>
          <a:lstStyle/>
          <a:p>
            <a:r>
              <a:rPr lang="de-DE" sz="1200" dirty="0"/>
              <a:t>Leitfähigkeit nimmt ab</a:t>
            </a:r>
          </a:p>
        </p:txBody>
      </p:sp>
      <mc:AlternateContent xmlns:mc="http://schemas.openxmlformats.org/markup-compatibility/2006">
        <mc:Choice xmlns:a14="http://schemas.microsoft.com/office/drawing/2010/main" Requires="a14">
          <p:sp>
            <p:nvSpPr>
              <p:cNvPr id="9" name="Textfeld 8">
                <a:extLst>
                  <a:ext uri="{FF2B5EF4-FFF2-40B4-BE49-F238E27FC236}">
                    <a16:creationId xmlns:a16="http://schemas.microsoft.com/office/drawing/2014/main" id="{5ACA914B-DA67-FC1B-E882-BE078036EBF4}"/>
                  </a:ext>
                </a:extLst>
              </p:cNvPr>
              <p:cNvSpPr txBox="1"/>
              <p:nvPr/>
            </p:nvSpPr>
            <p:spPr>
              <a:xfrm>
                <a:off x="5066344" y="2115910"/>
                <a:ext cx="5361905" cy="2499723"/>
              </a:xfrm>
              <a:prstGeom prst="rect">
                <a:avLst/>
              </a:prstGeom>
              <a:noFill/>
            </p:spPr>
            <p:txBody>
              <a:bodyPr wrap="square" rtlCol="0">
                <a:spAutoFit/>
              </a:bodyPr>
              <a:lstStyle/>
              <a:p>
                <a:r>
                  <a:rPr lang="de-DE" dirty="0"/>
                  <a:t>Berechnung des Widerstandes von Drähten:</a:t>
                </a:r>
              </a:p>
              <a:p>
                <a:endParaRPr lang="de-DE" sz="1600" dirty="0"/>
              </a:p>
              <a:p>
                <a:r>
                  <a:rPr lang="de-DE" sz="2400" dirty="0"/>
                  <a:t>                    </a:t>
                </a:r>
                <a14:m>
                  <m:oMath xmlns:m="http://schemas.openxmlformats.org/officeDocument/2006/math">
                    <m:r>
                      <a:rPr lang="de-DE" sz="2400" b="0" i="1" smtClean="0">
                        <a:latin typeface="Cambria Math" panose="02040503050406030204" pitchFamily="18" charset="0"/>
                      </a:rPr>
                      <m:t>𝑅</m:t>
                    </m:r>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ea typeface="Cambria Math" panose="02040503050406030204" pitchFamily="18" charset="0"/>
                          </a:rPr>
                          <m:t>𝜌</m:t>
                        </m:r>
                        <m:r>
                          <a:rPr lang="de-DE" sz="2400" b="0" i="1" smtClean="0">
                            <a:latin typeface="Cambria Math" panose="02040503050406030204" pitchFamily="18" charset="0"/>
                            <a:ea typeface="Cambria Math" panose="02040503050406030204" pitchFamily="18" charset="0"/>
                          </a:rPr>
                          <m:t>∙</m:t>
                        </m:r>
                        <m:r>
                          <a:rPr lang="de-DE" sz="2400" b="0" i="1" smtClean="0">
                            <a:latin typeface="Cambria Math" panose="02040503050406030204" pitchFamily="18" charset="0"/>
                            <a:ea typeface="Cambria Math" panose="02040503050406030204" pitchFamily="18" charset="0"/>
                          </a:rPr>
                          <m:t>𝑙</m:t>
                        </m:r>
                      </m:num>
                      <m:den>
                        <m:r>
                          <a:rPr lang="de-DE" sz="2400" b="0" i="1" smtClean="0">
                            <a:latin typeface="Cambria Math" panose="02040503050406030204" pitchFamily="18" charset="0"/>
                          </a:rPr>
                          <m:t>𝐴</m:t>
                        </m:r>
                      </m:den>
                    </m:f>
                  </m:oMath>
                </a14:m>
                <a:endParaRPr lang="de-DE" sz="2400" b="0" dirty="0"/>
              </a:p>
              <a:p>
                <a:endParaRPr lang="de-DE" sz="1600" dirty="0"/>
              </a:p>
              <a:p>
                <a:r>
                  <a:rPr lang="de-DE" dirty="0"/>
                  <a:t>l = Drahtlänge in m, A = Drahtquerschnitt in mm²</a:t>
                </a:r>
              </a:p>
              <a:p>
                <a:pPr marL="285750" indent="-285750">
                  <a:buFont typeface="Symbol" panose="05050102010706020507" pitchFamily="18" charset="2"/>
                  <a:buChar char="r"/>
                </a:pPr>
                <a:r>
                  <a:rPr lang="de-DE" dirty="0"/>
                  <a:t>= spezifischer Widerstand</a:t>
                </a:r>
              </a:p>
              <a:p>
                <a:pPr marL="285750" indent="-285750">
                  <a:buFont typeface="Symbol" panose="05050102010706020507" pitchFamily="18" charset="2"/>
                  <a:buChar char="r"/>
                </a:pPr>
                <a:endParaRPr lang="de-DE" dirty="0"/>
              </a:p>
              <a:p>
                <a:r>
                  <a:rPr lang="de-DE" dirty="0"/>
                  <a:t>Einheit des Widerstands: Ohm</a:t>
                </a:r>
              </a:p>
            </p:txBody>
          </p:sp>
        </mc:Choice>
        <mc:Fallback>
          <p:sp>
            <p:nvSpPr>
              <p:cNvPr id="9" name="Textfeld 8">
                <a:extLst>
                  <a:ext uri="{FF2B5EF4-FFF2-40B4-BE49-F238E27FC236}">
                    <a16:creationId xmlns:a16="http://schemas.microsoft.com/office/drawing/2014/main" id="{5ACA914B-DA67-FC1B-E882-BE078036EBF4}"/>
                  </a:ext>
                </a:extLst>
              </p:cNvPr>
              <p:cNvSpPr txBox="1">
                <a:spLocks noRot="1" noChangeAspect="1" noMove="1" noResize="1" noEditPoints="1" noAdjustHandles="1" noChangeArrowheads="1" noChangeShapeType="1" noTextEdit="1"/>
              </p:cNvSpPr>
              <p:nvPr/>
            </p:nvSpPr>
            <p:spPr>
              <a:xfrm>
                <a:off x="5066344" y="2115910"/>
                <a:ext cx="5361905" cy="2499723"/>
              </a:xfrm>
              <a:prstGeom prst="rect">
                <a:avLst/>
              </a:prstGeom>
              <a:blipFill>
                <a:blip r:embed="rId5"/>
                <a:stretch>
                  <a:fillRect l="-909" t="-1220" b="-2927"/>
                </a:stretch>
              </a:blipFill>
            </p:spPr>
            <p:txBody>
              <a:bodyPr/>
              <a:lstStyle/>
              <a:p>
                <a:r>
                  <a:rPr lang="de-DE">
                    <a:noFill/>
                  </a:rPr>
                  <a:t> </a:t>
                </a:r>
              </a:p>
            </p:txBody>
          </p:sp>
        </mc:Fallback>
      </mc:AlternateContent>
    </p:spTree>
    <p:extLst>
      <p:ext uri="{BB962C8B-B14F-4D97-AF65-F5344CB8AC3E}">
        <p14:creationId xmlns:p14="http://schemas.microsoft.com/office/powerpoint/2010/main" val="120600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Leistungs-/Spannungs-/Strom-Anpassung</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Für </a:t>
            </a:r>
            <a:r>
              <a:rPr lang="de-DE" b="1" dirty="0">
                <a:solidFill>
                  <a:srgbClr val="000000"/>
                </a:solidFill>
              </a:rPr>
              <a:t>Leistungsanpassung</a:t>
            </a:r>
            <a:r>
              <a:rPr lang="de-DE" dirty="0">
                <a:solidFill>
                  <a:srgbClr val="000000"/>
                </a:solidFill>
              </a:rPr>
              <a:t> muss der Lastwiderstand identisch dem</a:t>
            </a:r>
            <a:br>
              <a:rPr lang="de-DE" dirty="0">
                <a:solidFill>
                  <a:srgbClr val="000000"/>
                </a:solidFill>
              </a:rPr>
            </a:br>
            <a:r>
              <a:rPr lang="de-DE" dirty="0">
                <a:solidFill>
                  <a:srgbClr val="000000"/>
                </a:solidFill>
              </a:rPr>
              <a:t>Innenwiderstand der Quelle sein: </a:t>
            </a:r>
            <a:r>
              <a:rPr lang="de-DE" b="1" dirty="0">
                <a:solidFill>
                  <a:srgbClr val="000000"/>
                </a:solidFill>
              </a:rPr>
              <a:t>R</a:t>
            </a:r>
            <a:r>
              <a:rPr lang="de-DE" b="1" baseline="-25000" dirty="0">
                <a:solidFill>
                  <a:srgbClr val="000000"/>
                </a:solidFill>
              </a:rPr>
              <a:t>L</a:t>
            </a:r>
            <a:r>
              <a:rPr lang="de-DE" b="1" dirty="0">
                <a:solidFill>
                  <a:srgbClr val="000000"/>
                </a:solidFill>
              </a:rPr>
              <a:t> = R</a:t>
            </a:r>
            <a:r>
              <a:rPr lang="de-DE" b="1" baseline="-25000" dirty="0">
                <a:solidFill>
                  <a:srgbClr val="000000"/>
                </a:solidFill>
              </a:rPr>
              <a:t>i</a:t>
            </a: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Für </a:t>
            </a:r>
            <a:r>
              <a:rPr lang="de-DE" b="1" dirty="0">
                <a:solidFill>
                  <a:srgbClr val="000000"/>
                </a:solidFill>
              </a:rPr>
              <a:t>Spannungsanpassung</a:t>
            </a:r>
            <a:r>
              <a:rPr lang="de-DE" dirty="0">
                <a:solidFill>
                  <a:srgbClr val="000000"/>
                </a:solidFill>
              </a:rPr>
              <a:t> muss der Lastwiderstand möglichst groß</a:t>
            </a:r>
            <a:br>
              <a:rPr lang="de-DE" dirty="0">
                <a:solidFill>
                  <a:srgbClr val="000000"/>
                </a:solidFill>
              </a:rPr>
            </a:br>
            <a:r>
              <a:rPr lang="de-DE" dirty="0">
                <a:solidFill>
                  <a:srgbClr val="000000"/>
                </a:solidFill>
              </a:rPr>
              <a:t>gegenüber dem Innenwiderstand der Spannungsquelle sein: </a:t>
            </a:r>
            <a:r>
              <a:rPr lang="de-DE" b="1" dirty="0">
                <a:solidFill>
                  <a:srgbClr val="000000"/>
                </a:solidFill>
              </a:rPr>
              <a:t>R</a:t>
            </a:r>
            <a:r>
              <a:rPr lang="de-DE" b="1" baseline="-25000" dirty="0">
                <a:solidFill>
                  <a:srgbClr val="000000"/>
                </a:solidFill>
              </a:rPr>
              <a:t>L</a:t>
            </a:r>
            <a:r>
              <a:rPr lang="de-DE" b="1" dirty="0">
                <a:solidFill>
                  <a:srgbClr val="000000"/>
                </a:solidFill>
              </a:rPr>
              <a:t> &gt;&gt; R</a:t>
            </a:r>
            <a:r>
              <a:rPr lang="de-DE" b="1" baseline="-25000" dirty="0">
                <a:solidFill>
                  <a:srgbClr val="000000"/>
                </a:solidFill>
              </a:rPr>
              <a:t>i</a:t>
            </a: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Für </a:t>
            </a:r>
            <a:r>
              <a:rPr lang="de-DE" b="1" dirty="0">
                <a:solidFill>
                  <a:srgbClr val="000000"/>
                </a:solidFill>
              </a:rPr>
              <a:t>Stromanpassung</a:t>
            </a:r>
            <a:r>
              <a:rPr lang="de-DE" dirty="0">
                <a:solidFill>
                  <a:srgbClr val="000000"/>
                </a:solidFill>
              </a:rPr>
              <a:t> muss der Lastwiderstand möglichst klein gegenüber</a:t>
            </a:r>
            <a:br>
              <a:rPr lang="de-DE" dirty="0">
                <a:solidFill>
                  <a:srgbClr val="000000"/>
                </a:solidFill>
              </a:rPr>
            </a:br>
            <a:r>
              <a:rPr lang="de-DE" dirty="0">
                <a:solidFill>
                  <a:srgbClr val="000000"/>
                </a:solidFill>
              </a:rPr>
              <a:t> dem Innenwiderstand der Stromquelle sein: </a:t>
            </a:r>
            <a:r>
              <a:rPr lang="de-DE" b="1" dirty="0">
                <a:solidFill>
                  <a:srgbClr val="000000"/>
                </a:solidFill>
              </a:rPr>
              <a:t>R</a:t>
            </a:r>
            <a:r>
              <a:rPr lang="de-DE" b="1" baseline="-25000" dirty="0">
                <a:solidFill>
                  <a:srgbClr val="000000"/>
                </a:solidFill>
              </a:rPr>
              <a:t>L</a:t>
            </a:r>
            <a:r>
              <a:rPr lang="de-DE" b="1" dirty="0">
                <a:solidFill>
                  <a:srgbClr val="000000"/>
                </a:solidFill>
              </a:rPr>
              <a:t> &lt;&lt; R</a:t>
            </a:r>
            <a:r>
              <a:rPr lang="de-DE" b="1" baseline="-25000" dirty="0">
                <a:solidFill>
                  <a:srgbClr val="000000"/>
                </a:solidFill>
              </a:rPr>
              <a:t>i</a:t>
            </a:r>
            <a:endParaRPr lang="de-DE" dirty="0">
              <a:solidFill>
                <a:srgbClr val="000000"/>
              </a:solidFill>
            </a:endParaRP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EE3A90D0-B7F4-68FB-2BB3-2F7C463A4520}"/>
              </a:ext>
            </a:extLst>
          </p:cNvPr>
          <p:cNvGrpSpPr/>
          <p:nvPr/>
        </p:nvGrpSpPr>
        <p:grpSpPr>
          <a:xfrm>
            <a:off x="8580432" y="1368234"/>
            <a:ext cx="1636726" cy="1431963"/>
            <a:chOff x="5787832" y="2814852"/>
            <a:chExt cx="2716733" cy="2376857"/>
          </a:xfrm>
        </p:grpSpPr>
        <p:grpSp>
          <p:nvGrpSpPr>
            <p:cNvPr id="7" name="Gruppieren 6">
              <a:extLst>
                <a:ext uri="{FF2B5EF4-FFF2-40B4-BE49-F238E27FC236}">
                  <a16:creationId xmlns:a16="http://schemas.microsoft.com/office/drawing/2014/main" id="{8B3AC66D-C415-1C01-B567-58805C0EBCC7}"/>
                </a:ext>
              </a:extLst>
            </p:cNvPr>
            <p:cNvGrpSpPr/>
            <p:nvPr/>
          </p:nvGrpSpPr>
          <p:grpSpPr>
            <a:xfrm>
              <a:off x="5787832" y="2927868"/>
              <a:ext cx="738522" cy="2082870"/>
              <a:chOff x="7454707" y="3192249"/>
              <a:chExt cx="738522" cy="2082870"/>
            </a:xfrm>
          </p:grpSpPr>
          <p:sp>
            <p:nvSpPr>
              <p:cNvPr id="29" name="Rechteck 28">
                <a:extLst>
                  <a:ext uri="{FF2B5EF4-FFF2-40B4-BE49-F238E27FC236}">
                    <a16:creationId xmlns:a16="http://schemas.microsoft.com/office/drawing/2014/main" id="{9F783049-323E-F755-EC85-E4B2F14184E1}"/>
                  </a:ext>
                </a:extLst>
              </p:cNvPr>
              <p:cNvSpPr/>
              <p:nvPr/>
            </p:nvSpPr>
            <p:spPr>
              <a:xfrm>
                <a:off x="7682750" y="3192249"/>
                <a:ext cx="315456" cy="1313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23BB3853-1CA5-85CA-5412-25DA4C55CBFA}"/>
                  </a:ext>
                </a:extLst>
              </p:cNvPr>
              <p:cNvSpPr/>
              <p:nvPr/>
            </p:nvSpPr>
            <p:spPr>
              <a:xfrm>
                <a:off x="7454707" y="3286155"/>
                <a:ext cx="738522" cy="19889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8" name="Gerader Verbinder 7">
              <a:extLst>
                <a:ext uri="{FF2B5EF4-FFF2-40B4-BE49-F238E27FC236}">
                  <a16:creationId xmlns:a16="http://schemas.microsoft.com/office/drawing/2014/main" id="{BBA23B54-CE10-45E7-E4F5-4A979B0A81EB}"/>
                </a:ext>
              </a:extLst>
            </p:cNvPr>
            <p:cNvCxnSpPr/>
            <p:nvPr/>
          </p:nvCxnSpPr>
          <p:spPr>
            <a:xfrm flipH="1" flipV="1">
              <a:off x="5969245" y="4129341"/>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30193E2C-9B62-B4F2-4286-D5F0AD58C7B6}"/>
                </a:ext>
              </a:extLst>
            </p:cNvPr>
            <p:cNvGrpSpPr/>
            <p:nvPr/>
          </p:nvGrpSpPr>
          <p:grpSpPr>
            <a:xfrm rot="16200000">
              <a:off x="5824460" y="3050785"/>
              <a:ext cx="1358535" cy="886669"/>
              <a:chOff x="1054217" y="2505939"/>
              <a:chExt cx="1358535" cy="886669"/>
            </a:xfrm>
          </p:grpSpPr>
          <p:grpSp>
            <p:nvGrpSpPr>
              <p:cNvPr id="24" name="Gruppieren 23">
                <a:extLst>
                  <a:ext uri="{FF2B5EF4-FFF2-40B4-BE49-F238E27FC236}">
                    <a16:creationId xmlns:a16="http://schemas.microsoft.com/office/drawing/2014/main" id="{1364CCEA-14C9-1E73-64E4-0F90DFB9C047}"/>
                  </a:ext>
                </a:extLst>
              </p:cNvPr>
              <p:cNvGrpSpPr/>
              <p:nvPr/>
            </p:nvGrpSpPr>
            <p:grpSpPr>
              <a:xfrm rot="5400000">
                <a:off x="1620274" y="1939882"/>
                <a:ext cx="226422" cy="1358535"/>
                <a:chOff x="5738949" y="1550127"/>
                <a:chExt cx="226422" cy="1358535"/>
              </a:xfrm>
            </p:grpSpPr>
            <p:sp>
              <p:nvSpPr>
                <p:cNvPr id="26" name="Rechteck 25">
                  <a:extLst>
                    <a:ext uri="{FF2B5EF4-FFF2-40B4-BE49-F238E27FC236}">
                      <a16:creationId xmlns:a16="http://schemas.microsoft.com/office/drawing/2014/main" id="{D2D58003-E737-7E69-F009-3058DDCF5F48}"/>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r Verbinder 26">
                  <a:extLst>
                    <a:ext uri="{FF2B5EF4-FFF2-40B4-BE49-F238E27FC236}">
                      <a16:creationId xmlns:a16="http://schemas.microsoft.com/office/drawing/2014/main" id="{0E8ABC99-808D-F74D-C858-DDCF6363BBEC}"/>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006DD92D-EB6C-DF1B-EF7C-CA08A34F594E}"/>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D80512FD-9266-FF7E-4DC7-AD4EE5F9A9F6}"/>
                  </a:ext>
                </a:extLst>
              </p:cNvPr>
              <p:cNvSpPr txBox="1"/>
              <p:nvPr/>
            </p:nvSpPr>
            <p:spPr>
              <a:xfrm rot="5400000">
                <a:off x="1408388" y="2876762"/>
                <a:ext cx="662361" cy="369332"/>
              </a:xfrm>
              <a:prstGeom prst="rect">
                <a:avLst/>
              </a:prstGeom>
              <a:noFill/>
            </p:spPr>
            <p:txBody>
              <a:bodyPr wrap="none" rtlCol="0">
                <a:spAutoFit/>
              </a:bodyPr>
              <a:lstStyle/>
              <a:p>
                <a:r>
                  <a:rPr lang="de-DE" dirty="0"/>
                  <a:t>R</a:t>
                </a:r>
                <a:r>
                  <a:rPr lang="de-DE" baseline="-25000" dirty="0"/>
                  <a:t>innen</a:t>
                </a:r>
              </a:p>
            </p:txBody>
          </p:sp>
        </p:grpSp>
        <p:sp>
          <p:nvSpPr>
            <p:cNvPr id="14" name="Ellipse 13">
              <a:extLst>
                <a:ext uri="{FF2B5EF4-FFF2-40B4-BE49-F238E27FC236}">
                  <a16:creationId xmlns:a16="http://schemas.microsoft.com/office/drawing/2014/main" id="{E141DE07-58BD-C922-9091-7CFF64E93835}"/>
                </a:ext>
              </a:extLst>
            </p:cNvPr>
            <p:cNvSpPr/>
            <p:nvPr/>
          </p:nvSpPr>
          <p:spPr>
            <a:xfrm>
              <a:off x="6105269" y="418097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B6A4A1A8-E129-DD68-1001-1B81DEA2B3D4}"/>
                </a:ext>
              </a:extLst>
            </p:cNvPr>
            <p:cNvSpPr/>
            <p:nvPr/>
          </p:nvSpPr>
          <p:spPr>
            <a:xfrm>
              <a:off x="6105269" y="444017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ADC82F79-C8C4-03CB-350B-56E9084BAD9C}"/>
                </a:ext>
              </a:extLst>
            </p:cNvPr>
            <p:cNvCxnSpPr/>
            <p:nvPr/>
          </p:nvCxnSpPr>
          <p:spPr>
            <a:xfrm flipV="1">
              <a:off x="6159269" y="4548177"/>
              <a:ext cx="0" cy="62847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38849364-3FEE-0C85-158D-1511EB764C3A}"/>
                </a:ext>
              </a:extLst>
            </p:cNvPr>
            <p:cNvCxnSpPr/>
            <p:nvPr/>
          </p:nvCxnSpPr>
          <p:spPr>
            <a:xfrm flipH="1" flipV="1">
              <a:off x="7833357" y="4129341"/>
              <a:ext cx="4777" cy="106236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39B3DE7-AAB5-9238-FEFC-51462D4E18A2}"/>
                </a:ext>
              </a:extLst>
            </p:cNvPr>
            <p:cNvCxnSpPr/>
            <p:nvPr/>
          </p:nvCxnSpPr>
          <p:spPr>
            <a:xfrm>
              <a:off x="6159269" y="5176653"/>
              <a:ext cx="1674089" cy="1505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0F04EE25-1FB5-A943-99F0-8E016CB41270}"/>
                </a:ext>
              </a:extLst>
            </p:cNvPr>
            <p:cNvCxnSpPr/>
            <p:nvPr/>
          </p:nvCxnSpPr>
          <p:spPr>
            <a:xfrm>
              <a:off x="6159268" y="2827045"/>
              <a:ext cx="1674089" cy="1505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Rechteck 19">
              <a:extLst>
                <a:ext uri="{FF2B5EF4-FFF2-40B4-BE49-F238E27FC236}">
                  <a16:creationId xmlns:a16="http://schemas.microsoft.com/office/drawing/2014/main" id="{14DE079D-1C69-651C-1318-1407A0B48078}"/>
                </a:ext>
              </a:extLst>
            </p:cNvPr>
            <p:cNvSpPr/>
            <p:nvPr/>
          </p:nvSpPr>
          <p:spPr>
            <a:xfrm>
              <a:off x="7722218" y="325726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AEC21176-44DA-ECAE-93B4-96A0C3E9BA66}"/>
                </a:ext>
              </a:extLst>
            </p:cNvPr>
            <p:cNvCxnSpPr/>
            <p:nvPr/>
          </p:nvCxnSpPr>
          <p:spPr>
            <a:xfrm>
              <a:off x="7835429" y="2847965"/>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18D3C89-69F4-658B-E4D4-9C106B2CCDCD}"/>
                </a:ext>
              </a:extLst>
            </p:cNvPr>
            <p:cNvCxnSpPr/>
            <p:nvPr/>
          </p:nvCxnSpPr>
          <p:spPr>
            <a:xfrm>
              <a:off x="7835429" y="3797198"/>
              <a:ext cx="0" cy="40930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642B89F-311B-4F24-3B0A-3B2AA44A28AA}"/>
                </a:ext>
              </a:extLst>
            </p:cNvPr>
            <p:cNvSpPr txBox="1"/>
            <p:nvPr/>
          </p:nvSpPr>
          <p:spPr>
            <a:xfrm>
              <a:off x="7946527" y="3336483"/>
              <a:ext cx="558038" cy="369332"/>
            </a:xfrm>
            <a:prstGeom prst="rect">
              <a:avLst/>
            </a:prstGeom>
            <a:noFill/>
          </p:spPr>
          <p:txBody>
            <a:bodyPr wrap="none" rtlCol="0">
              <a:spAutoFit/>
            </a:bodyPr>
            <a:lstStyle/>
            <a:p>
              <a:r>
                <a:rPr lang="de-DE" dirty="0" err="1"/>
                <a:t>R</a:t>
              </a:r>
              <a:r>
                <a:rPr lang="de-DE" baseline="-25000" dirty="0" err="1"/>
                <a:t>Last</a:t>
              </a:r>
              <a:endParaRPr lang="de-DE" baseline="-25000" dirty="0"/>
            </a:p>
          </p:txBody>
        </p:sp>
      </p:grpSp>
      <p:grpSp>
        <p:nvGrpSpPr>
          <p:cNvPr id="31" name="Gruppieren 30">
            <a:extLst>
              <a:ext uri="{FF2B5EF4-FFF2-40B4-BE49-F238E27FC236}">
                <a16:creationId xmlns:a16="http://schemas.microsoft.com/office/drawing/2014/main" id="{51C34B1C-F4CF-4347-E8F5-FD3BF3DBA641}"/>
              </a:ext>
            </a:extLst>
          </p:cNvPr>
          <p:cNvGrpSpPr/>
          <p:nvPr/>
        </p:nvGrpSpPr>
        <p:grpSpPr>
          <a:xfrm>
            <a:off x="8282886" y="3644123"/>
            <a:ext cx="2319526" cy="1608395"/>
            <a:chOff x="2901111" y="2453271"/>
            <a:chExt cx="4069929" cy="2822151"/>
          </a:xfrm>
        </p:grpSpPr>
        <p:sp>
          <p:nvSpPr>
            <p:cNvPr id="32" name="Rechteck 31">
              <a:extLst>
                <a:ext uri="{FF2B5EF4-FFF2-40B4-BE49-F238E27FC236}">
                  <a16:creationId xmlns:a16="http://schemas.microsoft.com/office/drawing/2014/main" id="{DB2A53A3-149B-B051-1859-C5657A702031}"/>
                </a:ext>
              </a:extLst>
            </p:cNvPr>
            <p:cNvSpPr/>
            <p:nvPr/>
          </p:nvSpPr>
          <p:spPr>
            <a:xfrm>
              <a:off x="2901111" y="2453271"/>
              <a:ext cx="2531636" cy="28221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B3FCB8FA-C9ED-C579-1CE1-4C537EB8DEC2}"/>
                </a:ext>
              </a:extLst>
            </p:cNvPr>
            <p:cNvCxnSpPr/>
            <p:nvPr/>
          </p:nvCxnSpPr>
          <p:spPr>
            <a:xfrm flipH="1">
              <a:off x="3697461" y="3580791"/>
              <a:ext cx="0" cy="414589"/>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A609F33E-4282-A316-A50D-8E45B036CE24}"/>
                </a:ext>
              </a:extLst>
            </p:cNvPr>
            <p:cNvSpPr/>
            <p:nvPr/>
          </p:nvSpPr>
          <p:spPr>
            <a:xfrm>
              <a:off x="4525811" y="3078504"/>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r Verbinder 34">
              <a:extLst>
                <a:ext uri="{FF2B5EF4-FFF2-40B4-BE49-F238E27FC236}">
                  <a16:creationId xmlns:a16="http://schemas.microsoft.com/office/drawing/2014/main" id="{7176FC20-78D4-4C2C-E176-40BE15600A56}"/>
                </a:ext>
              </a:extLst>
            </p:cNvPr>
            <p:cNvCxnSpPr/>
            <p:nvPr/>
          </p:nvCxnSpPr>
          <p:spPr>
            <a:xfrm>
              <a:off x="4639022" y="2669202"/>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8C291738-5B2A-DB0E-5A7F-274256BDC3C1}"/>
                </a:ext>
              </a:extLst>
            </p:cNvPr>
            <p:cNvCxnSpPr/>
            <p:nvPr/>
          </p:nvCxnSpPr>
          <p:spPr>
            <a:xfrm>
              <a:off x="4639022" y="3618435"/>
              <a:ext cx="0" cy="13769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499E98F-9A23-6C5A-204B-FDB549333FBB}"/>
                </a:ext>
              </a:extLst>
            </p:cNvPr>
            <p:cNvSpPr txBox="1"/>
            <p:nvPr/>
          </p:nvSpPr>
          <p:spPr>
            <a:xfrm>
              <a:off x="4751176" y="3129599"/>
              <a:ext cx="662361" cy="369332"/>
            </a:xfrm>
            <a:prstGeom prst="rect">
              <a:avLst/>
            </a:prstGeom>
            <a:noFill/>
          </p:spPr>
          <p:txBody>
            <a:bodyPr wrap="none" rtlCol="0">
              <a:spAutoFit/>
            </a:bodyPr>
            <a:lstStyle/>
            <a:p>
              <a:r>
                <a:rPr lang="de-DE" dirty="0"/>
                <a:t>R</a:t>
              </a:r>
              <a:r>
                <a:rPr lang="de-DE" baseline="-25000" dirty="0"/>
                <a:t>innen</a:t>
              </a:r>
            </a:p>
          </p:txBody>
        </p:sp>
        <p:cxnSp>
          <p:nvCxnSpPr>
            <p:cNvPr id="38" name="Gerader Verbinder 37">
              <a:extLst>
                <a:ext uri="{FF2B5EF4-FFF2-40B4-BE49-F238E27FC236}">
                  <a16:creationId xmlns:a16="http://schemas.microsoft.com/office/drawing/2014/main" id="{DFCAF32A-96D5-E29C-E464-EC09D88F9291}"/>
                </a:ext>
              </a:extLst>
            </p:cNvPr>
            <p:cNvCxnSpPr/>
            <p:nvPr/>
          </p:nvCxnSpPr>
          <p:spPr>
            <a:xfrm flipH="1" flipV="1">
              <a:off x="6299832" y="3955572"/>
              <a:ext cx="4777" cy="106236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67106ACF-B567-B41F-CFDD-57EFC9981EFA}"/>
                </a:ext>
              </a:extLst>
            </p:cNvPr>
            <p:cNvCxnSpPr/>
            <p:nvPr/>
          </p:nvCxnSpPr>
          <p:spPr>
            <a:xfrm>
              <a:off x="4625744" y="5002884"/>
              <a:ext cx="1674089" cy="1505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0D31A369-D8C3-F80B-D26B-82C815445B7A}"/>
                </a:ext>
              </a:extLst>
            </p:cNvPr>
            <p:cNvCxnSpPr/>
            <p:nvPr/>
          </p:nvCxnSpPr>
          <p:spPr>
            <a:xfrm>
              <a:off x="4625743" y="2653276"/>
              <a:ext cx="1674089" cy="1505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26D50B2C-1808-ADC9-F65A-001B3C9D3AC9}"/>
                </a:ext>
              </a:extLst>
            </p:cNvPr>
            <p:cNvSpPr/>
            <p:nvPr/>
          </p:nvSpPr>
          <p:spPr>
            <a:xfrm>
              <a:off x="6188693" y="308349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a:extLst>
                <a:ext uri="{FF2B5EF4-FFF2-40B4-BE49-F238E27FC236}">
                  <a16:creationId xmlns:a16="http://schemas.microsoft.com/office/drawing/2014/main" id="{5BDB00A4-842D-896F-067A-CAEE9E75D437}"/>
                </a:ext>
              </a:extLst>
            </p:cNvPr>
            <p:cNvCxnSpPr/>
            <p:nvPr/>
          </p:nvCxnSpPr>
          <p:spPr>
            <a:xfrm>
              <a:off x="6301904" y="2674196"/>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A6FA3FA7-9DA2-A59B-710D-59CEE5133E9E}"/>
                </a:ext>
              </a:extLst>
            </p:cNvPr>
            <p:cNvCxnSpPr/>
            <p:nvPr/>
          </p:nvCxnSpPr>
          <p:spPr>
            <a:xfrm>
              <a:off x="6301904" y="3623429"/>
              <a:ext cx="0" cy="40930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5E60BCD6-82BF-2488-CC4A-9B15B97F92D9}"/>
                </a:ext>
              </a:extLst>
            </p:cNvPr>
            <p:cNvSpPr txBox="1"/>
            <p:nvPr/>
          </p:nvSpPr>
          <p:spPr>
            <a:xfrm>
              <a:off x="6413002" y="3162714"/>
              <a:ext cx="558038" cy="369332"/>
            </a:xfrm>
            <a:prstGeom prst="rect">
              <a:avLst/>
            </a:prstGeom>
            <a:noFill/>
          </p:spPr>
          <p:txBody>
            <a:bodyPr wrap="none" rtlCol="0">
              <a:spAutoFit/>
            </a:bodyPr>
            <a:lstStyle/>
            <a:p>
              <a:r>
                <a:rPr lang="de-DE" dirty="0" err="1"/>
                <a:t>R</a:t>
              </a:r>
              <a:r>
                <a:rPr lang="de-DE" baseline="-25000" dirty="0" err="1"/>
                <a:t>Last</a:t>
              </a:r>
              <a:endParaRPr lang="de-DE" baseline="-25000" dirty="0"/>
            </a:p>
          </p:txBody>
        </p:sp>
        <p:cxnSp>
          <p:nvCxnSpPr>
            <p:cNvPr id="45" name="Gerader Verbinder 44">
              <a:extLst>
                <a:ext uri="{FF2B5EF4-FFF2-40B4-BE49-F238E27FC236}">
                  <a16:creationId xmlns:a16="http://schemas.microsoft.com/office/drawing/2014/main" id="{38A00857-28B1-09AF-56B8-DD5535F1E776}"/>
                </a:ext>
              </a:extLst>
            </p:cNvPr>
            <p:cNvCxnSpPr/>
            <p:nvPr/>
          </p:nvCxnSpPr>
          <p:spPr>
            <a:xfrm flipV="1">
              <a:off x="3701819" y="4366881"/>
              <a:ext cx="0" cy="62847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4FE1A72D-5213-294A-7478-7CDF35D90AFB}"/>
                </a:ext>
              </a:extLst>
            </p:cNvPr>
            <p:cNvCxnSpPr/>
            <p:nvPr/>
          </p:nvCxnSpPr>
          <p:spPr>
            <a:xfrm>
              <a:off x="3701819" y="4995357"/>
              <a:ext cx="919363" cy="270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38DCF5D7-ED35-DCCD-452E-8246BB32D99F}"/>
                </a:ext>
              </a:extLst>
            </p:cNvPr>
            <p:cNvSpPr/>
            <p:nvPr/>
          </p:nvSpPr>
          <p:spPr>
            <a:xfrm>
              <a:off x="3521819" y="4008448"/>
              <a:ext cx="360000" cy="36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1B2E32AA-1A46-F3D6-D4ED-82EEFA6AB9ED}"/>
                </a:ext>
              </a:extLst>
            </p:cNvPr>
            <p:cNvCxnSpPr>
              <a:stCxn id="47" idx="2"/>
              <a:endCxn id="47" idx="6"/>
            </p:cNvCxnSpPr>
            <p:nvPr/>
          </p:nvCxnSpPr>
          <p:spPr>
            <a:xfrm>
              <a:off x="3521819" y="4188448"/>
              <a:ext cx="36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76FA0105-2D09-6998-C17D-19EBD8A3247F}"/>
                </a:ext>
              </a:extLst>
            </p:cNvPr>
            <p:cNvCxnSpPr/>
            <p:nvPr/>
          </p:nvCxnSpPr>
          <p:spPr>
            <a:xfrm flipV="1">
              <a:off x="3697461" y="2668331"/>
              <a:ext cx="0" cy="134011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C87177C-14F0-23B6-C51C-19E3F305CF29}"/>
                </a:ext>
              </a:extLst>
            </p:cNvPr>
            <p:cNvCxnSpPr/>
            <p:nvPr/>
          </p:nvCxnSpPr>
          <p:spPr>
            <a:xfrm>
              <a:off x="3697461" y="2660218"/>
              <a:ext cx="941561"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76A61D99-8B62-2B4A-7692-0DBF0AB59B99}"/>
                </a:ext>
              </a:extLst>
            </p:cNvPr>
            <p:cNvCxnSpPr/>
            <p:nvPr/>
          </p:nvCxnSpPr>
          <p:spPr>
            <a:xfrm>
              <a:off x="4639022" y="3720579"/>
              <a:ext cx="0" cy="40930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7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Akkumulatoren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Bei vielen portablen Geräten (z .B Handfunkgerät) kommen Akkus als Spannungsversorgung zum Einsatz.</a:t>
            </a:r>
          </a:p>
          <a:p>
            <a:pPr>
              <a:defRPr/>
            </a:pPr>
            <a:endParaRPr lang="de-DE" dirty="0">
              <a:solidFill>
                <a:srgbClr val="000000"/>
              </a:solidFill>
            </a:endParaRPr>
          </a:p>
          <a:p>
            <a:pPr>
              <a:defRPr/>
            </a:pPr>
            <a:r>
              <a:rPr lang="de-DE" dirty="0">
                <a:solidFill>
                  <a:srgbClr val="000000"/>
                </a:solidFill>
              </a:rPr>
              <a:t>Die </a:t>
            </a:r>
            <a:r>
              <a:rPr lang="de-DE" b="1" dirty="0">
                <a:solidFill>
                  <a:srgbClr val="000000"/>
                </a:solidFill>
              </a:rPr>
              <a:t>Nennkapazität eines Akkus </a:t>
            </a:r>
            <a:r>
              <a:rPr lang="de-DE" dirty="0">
                <a:solidFill>
                  <a:srgbClr val="000000"/>
                </a:solidFill>
              </a:rPr>
              <a:t>wird</a:t>
            </a:r>
            <a:r>
              <a:rPr lang="de-DE" b="1" dirty="0">
                <a:solidFill>
                  <a:srgbClr val="000000"/>
                </a:solidFill>
              </a:rPr>
              <a:t> in Ah </a:t>
            </a:r>
            <a:r>
              <a:rPr lang="de-DE" dirty="0">
                <a:solidFill>
                  <a:srgbClr val="000000"/>
                </a:solidFill>
              </a:rPr>
              <a:t>(Amperestunden) oder </a:t>
            </a:r>
            <a:r>
              <a:rPr lang="de-DE" b="1" dirty="0" err="1">
                <a:solidFill>
                  <a:srgbClr val="000000"/>
                </a:solidFill>
              </a:rPr>
              <a:t>mAh</a:t>
            </a:r>
            <a:r>
              <a:rPr lang="de-DE" dirty="0">
                <a:solidFill>
                  <a:srgbClr val="000000"/>
                </a:solidFill>
              </a:rPr>
              <a:t> angegeben, die wirklich nutzbare Kapazität kann mit der Alterung eines Akkus abnehmen.</a:t>
            </a:r>
          </a:p>
          <a:p>
            <a:pPr>
              <a:defRPr/>
            </a:pPr>
            <a:endParaRPr lang="de-DE" sz="600" dirty="0">
              <a:solidFill>
                <a:srgbClr val="000000"/>
              </a:solidFill>
            </a:endParaRPr>
          </a:p>
          <a:p>
            <a:pPr>
              <a:defRPr/>
            </a:pPr>
            <a:r>
              <a:rPr lang="de-DE" dirty="0">
                <a:solidFill>
                  <a:srgbClr val="000000"/>
                </a:solidFill>
              </a:rPr>
              <a:t>Eine Reihenschaltung von Akkus erhöht nur die zur Verfügung stehende Spannung, nicht jedoch die nutzbare Kapazität: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50" name="Grafik 49">
            <a:extLst>
              <a:ext uri="{FF2B5EF4-FFF2-40B4-BE49-F238E27FC236}">
                <a16:creationId xmlns:a16="http://schemas.microsoft.com/office/drawing/2014/main" id="{EFAF7FCC-E60D-FA27-D9B8-34E2474BEF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6282" y="3677529"/>
            <a:ext cx="3119335" cy="1273490"/>
          </a:xfrm>
          <a:prstGeom prst="rect">
            <a:avLst/>
          </a:prstGeom>
        </p:spPr>
      </p:pic>
      <p:sp>
        <p:nvSpPr>
          <p:cNvPr id="51" name="Textfeld 50">
            <a:extLst>
              <a:ext uri="{FF2B5EF4-FFF2-40B4-BE49-F238E27FC236}">
                <a16:creationId xmlns:a16="http://schemas.microsoft.com/office/drawing/2014/main" id="{47B00CB7-97EE-258B-D36C-D996BE1E975E}"/>
              </a:ext>
            </a:extLst>
          </p:cNvPr>
          <p:cNvSpPr txBox="1"/>
          <p:nvPr/>
        </p:nvSpPr>
        <p:spPr>
          <a:xfrm>
            <a:off x="488736" y="3980697"/>
            <a:ext cx="3387228" cy="338554"/>
          </a:xfrm>
          <a:prstGeom prst="rect">
            <a:avLst/>
          </a:prstGeom>
          <a:noFill/>
        </p:spPr>
        <p:txBody>
          <a:bodyPr wrap="square" rtlCol="0">
            <a:spAutoFit/>
          </a:bodyPr>
          <a:lstStyle/>
          <a:p>
            <a:r>
              <a:rPr lang="de-DE" sz="1600" dirty="0"/>
              <a:t>6 Akkus mit je 2 V und 10 Ah in Reihe:</a:t>
            </a:r>
          </a:p>
        </p:txBody>
      </p:sp>
      <p:sp>
        <p:nvSpPr>
          <p:cNvPr id="53" name="Textfeld 52">
            <a:extLst>
              <a:ext uri="{FF2B5EF4-FFF2-40B4-BE49-F238E27FC236}">
                <a16:creationId xmlns:a16="http://schemas.microsoft.com/office/drawing/2014/main" id="{8630045E-FC9F-5795-1AD9-A5FFA8C5DAF4}"/>
              </a:ext>
            </a:extLst>
          </p:cNvPr>
          <p:cNvSpPr txBox="1"/>
          <p:nvPr/>
        </p:nvSpPr>
        <p:spPr>
          <a:xfrm>
            <a:off x="7850424" y="3953367"/>
            <a:ext cx="2742119" cy="830997"/>
          </a:xfrm>
          <a:prstGeom prst="rect">
            <a:avLst/>
          </a:prstGeom>
          <a:noFill/>
        </p:spPr>
        <p:txBody>
          <a:bodyPr wrap="square" rtlCol="0">
            <a:spAutoFit/>
          </a:bodyPr>
          <a:lstStyle/>
          <a:p>
            <a:r>
              <a:rPr lang="de-DE" sz="1600" dirty="0"/>
              <a:t>Gesamtwert der Anordnung:</a:t>
            </a:r>
          </a:p>
          <a:p>
            <a:r>
              <a:rPr lang="de-DE" sz="1600" dirty="0"/>
              <a:t>Spannung: 6 x 2 V = 12 V</a:t>
            </a:r>
          </a:p>
          <a:p>
            <a:r>
              <a:rPr lang="de-DE" sz="1600" dirty="0"/>
              <a:t>Kapazität: 10 Ah</a:t>
            </a:r>
          </a:p>
        </p:txBody>
      </p:sp>
    </p:spTree>
    <p:extLst>
      <p:ext uri="{BB962C8B-B14F-4D97-AF65-F5344CB8AC3E}">
        <p14:creationId xmlns:p14="http://schemas.microsoft.com/office/powerpoint/2010/main" val="116059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Akkumulatoren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Die speicherbare Energie eines Akkus wird in Wh (Wattstunden) angegeben. Sie ergibt sich aus der Kapazität und der Spannung des Akkus</a:t>
            </a:r>
          </a:p>
          <a:p>
            <a:pPr>
              <a:defRPr/>
            </a:pPr>
            <a:endParaRPr lang="de-DE" sz="800" dirty="0">
              <a:solidFill>
                <a:srgbClr val="000000"/>
              </a:solidFill>
            </a:endParaRPr>
          </a:p>
          <a:p>
            <a:pPr marL="255581" lvl="1" indent="0">
              <a:buNone/>
              <a:defRPr/>
            </a:pPr>
            <a:r>
              <a:rPr lang="de-DE" sz="1800" dirty="0">
                <a:solidFill>
                  <a:srgbClr val="000000"/>
                </a:solidFill>
              </a:rPr>
              <a:t>Beispiel: 12V-Akku mit 5Ah Kapazität: E = 12 V * 5 Ah = 60 </a:t>
            </a:r>
            <a:r>
              <a:rPr lang="de-DE" sz="1800" dirty="0" err="1">
                <a:solidFill>
                  <a:srgbClr val="000000"/>
                </a:solidFill>
              </a:rPr>
              <a:t>VAh</a:t>
            </a:r>
            <a:r>
              <a:rPr lang="de-DE" sz="1800" dirty="0">
                <a:solidFill>
                  <a:srgbClr val="000000"/>
                </a:solidFill>
              </a:rPr>
              <a:t> = 60Wh</a:t>
            </a:r>
          </a:p>
          <a:p>
            <a:pPr marL="0" indent="0">
              <a:buNone/>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Über die auf einem Akku angegebene Nennkapazität kann berechnet werden, wie lange ein Gerät mit diesem Akku (in zuvor voll geladenem Zustand) betrieben werden kann.</a:t>
            </a:r>
          </a:p>
          <a:p>
            <a:pPr>
              <a:defRPr/>
            </a:pPr>
            <a:endParaRPr lang="de-DE" sz="800" dirty="0">
              <a:solidFill>
                <a:srgbClr val="000000"/>
              </a:solidFill>
            </a:endParaRPr>
          </a:p>
          <a:p>
            <a:pPr marL="255581" lvl="1" indent="0">
              <a:buNone/>
              <a:defRPr/>
            </a:pPr>
            <a:r>
              <a:rPr lang="de-DE" sz="1800" dirty="0">
                <a:solidFill>
                  <a:srgbClr val="000000"/>
                </a:solidFill>
              </a:rPr>
              <a:t>Beispiel:</a:t>
            </a:r>
            <a:br>
              <a:rPr lang="de-DE" sz="1800" dirty="0">
                <a:solidFill>
                  <a:srgbClr val="000000"/>
                </a:solidFill>
              </a:rPr>
            </a:br>
            <a:r>
              <a:rPr lang="de-DE" sz="1800" dirty="0">
                <a:solidFill>
                  <a:srgbClr val="000000"/>
                </a:solidFill>
              </a:rPr>
              <a:t>Akku mit 60 Ah Nennkapazität, der mit einem Strom von 0,8 A auf 10% seiner Kapazität entladen werden soll:</a:t>
            </a:r>
          </a:p>
          <a:p>
            <a:pPr marL="457166" lvl="2" indent="0">
              <a:buNone/>
              <a:defRPr/>
            </a:pPr>
            <a:endParaRPr lang="de-DE" sz="1800" dirty="0">
              <a:solidFill>
                <a:srgbClr val="000000"/>
              </a:solidFill>
            </a:endParaRPr>
          </a:p>
          <a:p>
            <a:pPr marL="457166" lvl="2" indent="0">
              <a:buNone/>
              <a:defRPr/>
            </a:pPr>
            <a:r>
              <a:rPr lang="de-DE" sz="1800" dirty="0">
                <a:solidFill>
                  <a:srgbClr val="000000"/>
                </a:solidFill>
              </a:rPr>
              <a:t>	Nutzbare Kapazität = 60 Ah - 10 % = 60 Ah - 6Ah = 54 Ah</a:t>
            </a:r>
          </a:p>
          <a:p>
            <a:pPr marL="457166" lvl="2" indent="0">
              <a:buNone/>
              <a:defRPr/>
            </a:pPr>
            <a:r>
              <a:rPr lang="de-DE" sz="1800" dirty="0">
                <a:solidFill>
                  <a:srgbClr val="000000"/>
                </a:solidFill>
              </a:rPr>
              <a:t>	Entladedauer: t = 54 Ah / 0,8 A = 67,5 h </a:t>
            </a:r>
            <a:r>
              <a:rPr lang="de-DE" sz="1800" dirty="0">
                <a:solidFill>
                  <a:srgbClr val="000000"/>
                </a:solidFill>
                <a:sym typeface="Wingdings" panose="05000000000000000000" pitchFamily="2" charset="2"/>
              </a:rPr>
              <a:t> 67 Stunden und 30 Minuten</a:t>
            </a:r>
            <a:endParaRPr lang="de-DE" sz="1800"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6990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Einwegegleichrichter</a:t>
            </a: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xmlns:a14="http://schemas.microsoft.com/office/drawing/2010/main">
        <mc:Choice Requires="a14">
          <p:sp>
            <p:nvSpPr>
              <p:cNvPr id="6" name="Inhaltsplatzhalter 4">
                <a:extLst>
                  <a:ext uri="{FF2B5EF4-FFF2-40B4-BE49-F238E27FC236}">
                    <a16:creationId xmlns:a16="http://schemas.microsoft.com/office/drawing/2014/main" id="{42634C13-AB66-1EE2-00CE-C10EC064B15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sz="1000" dirty="0">
                  <a:solidFill>
                    <a:srgbClr val="000000"/>
                  </a:solidFill>
                </a:endParaRPr>
              </a:p>
              <a:p>
                <a:pPr marL="0" indent="0">
                  <a:buNone/>
                  <a:defRPr/>
                </a:pPr>
                <a:r>
                  <a:rPr lang="de-DE" dirty="0">
                    <a:solidFill>
                      <a:srgbClr val="000000"/>
                    </a:solidFill>
                  </a:rPr>
                  <a:t>Im unbelasteten Fall lädt sich der Kondensator auf die anliegende Spitzenspannung auf:    </a:t>
                </a:r>
                <a14:m>
                  <m:oMath xmlns:m="http://schemas.openxmlformats.org/officeDocument/2006/math">
                    <m:sSub>
                      <m:sSubPr>
                        <m:ctrlPr>
                          <a:rPr lang="de-DE"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𝑈</m:t>
                        </m:r>
                      </m:e>
                      <m:sub>
                        <m:r>
                          <a:rPr lang="de-DE" b="0" i="1" smtClean="0">
                            <a:solidFill>
                              <a:srgbClr val="000000"/>
                            </a:solidFill>
                            <a:latin typeface="Cambria Math" panose="02040503050406030204" pitchFamily="18" charset="0"/>
                          </a:rPr>
                          <m:t>𝑆</m:t>
                        </m:r>
                      </m:sub>
                    </m:sSub>
                    <m:r>
                      <a:rPr lang="de-DE" b="0" i="1" smtClean="0">
                        <a:solidFill>
                          <a:srgbClr val="000000"/>
                        </a:solidFill>
                        <a:latin typeface="Cambria Math" panose="02040503050406030204" pitchFamily="18" charset="0"/>
                      </a:rPr>
                      <m:t>= </m:t>
                    </m:r>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𝑈</m:t>
                        </m:r>
                      </m:e>
                      <m:sub>
                        <m:r>
                          <a:rPr lang="de-DE" b="0" i="1" smtClean="0">
                            <a:solidFill>
                              <a:srgbClr val="000000"/>
                            </a:solidFill>
                            <a:latin typeface="Cambria Math" panose="02040503050406030204" pitchFamily="18" charset="0"/>
                          </a:rPr>
                          <m:t>𝑒𝑓𝑓</m:t>
                        </m:r>
                      </m:sub>
                    </m:sSub>
                    <m:r>
                      <a:rPr lang="de-DE" b="0" i="1" smtClean="0">
                        <a:solidFill>
                          <a:srgbClr val="000000"/>
                        </a:solidFill>
                        <a:latin typeface="Cambria Math" panose="02040503050406030204" pitchFamily="18" charset="0"/>
                        <a:ea typeface="Cambria Math" panose="02040503050406030204" pitchFamily="18" charset="0"/>
                      </a:rPr>
                      <m:t>∙</m:t>
                    </m:r>
                    <m:rad>
                      <m:radPr>
                        <m:degHide m:val="on"/>
                        <m:ctrlPr>
                          <a:rPr lang="de-DE" b="0" i="1" smtClean="0">
                            <a:solidFill>
                              <a:srgbClr val="000000"/>
                            </a:solidFill>
                            <a:latin typeface="Cambria Math" panose="02040503050406030204" pitchFamily="18" charset="0"/>
                            <a:ea typeface="Cambria Math" panose="02040503050406030204" pitchFamily="18" charset="0"/>
                          </a:rPr>
                        </m:ctrlPr>
                      </m:radPr>
                      <m:deg/>
                      <m:e>
                        <m:r>
                          <a:rPr lang="de-DE" b="0" i="1" smtClean="0">
                            <a:solidFill>
                              <a:srgbClr val="000000"/>
                            </a:solidFill>
                            <a:latin typeface="Cambria Math" panose="02040503050406030204" pitchFamily="18" charset="0"/>
                            <a:ea typeface="Cambria Math" panose="02040503050406030204" pitchFamily="18" charset="0"/>
                          </a:rPr>
                          <m:t>2</m:t>
                        </m:r>
                      </m:e>
                    </m:rad>
                  </m:oMath>
                </a14:m>
                <a:endParaRPr lang="de-DE" dirty="0">
                  <a:solidFill>
                    <a:srgbClr val="000000"/>
                  </a:solidFill>
                </a:endParaRPr>
              </a:p>
              <a:p>
                <a:pPr marL="0" indent="0">
                  <a:buNone/>
                  <a:defRPr/>
                </a:pPr>
                <a:r>
                  <a:rPr lang="de-DE" dirty="0">
                    <a:solidFill>
                      <a:srgbClr val="000000"/>
                    </a:solidFill>
                  </a:rPr>
                  <a:t>Für die Spannungsfestigkeit des Kondensators sollte noch ein Sicherheitsaufschlag berücksichtigt werden.</a:t>
                </a:r>
              </a:p>
              <a:p>
                <a:pPr marL="0" indent="0">
                  <a:buNone/>
                  <a:defRPr/>
                </a:pPr>
                <a:r>
                  <a:rPr lang="de-DE" dirty="0">
                    <a:solidFill>
                      <a:srgbClr val="000000"/>
                    </a:solidFill>
                  </a:rPr>
                  <a:t>Für einen Sicherheitsaufschlag von z. B. 20% gilt dann </a:t>
                </a:r>
                <a14:m>
                  <m:oMath xmlns:m="http://schemas.openxmlformats.org/officeDocument/2006/math">
                    <m:sSub>
                      <m:sSubPr>
                        <m:ctrlPr>
                          <a:rPr lang="de-DE"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𝑈</m:t>
                        </m:r>
                      </m:e>
                      <m:sub>
                        <m:r>
                          <a:rPr lang="de-DE" b="0" i="1" smtClean="0">
                            <a:solidFill>
                              <a:srgbClr val="000000"/>
                            </a:solidFill>
                            <a:latin typeface="Cambria Math" panose="02040503050406030204" pitchFamily="18" charset="0"/>
                          </a:rPr>
                          <m:t>𝐶</m:t>
                        </m:r>
                        <m:r>
                          <a:rPr lang="de-DE" b="0" i="1" smtClean="0">
                            <a:solidFill>
                              <a:srgbClr val="000000"/>
                            </a:solidFill>
                            <a:latin typeface="Cambria Math" panose="02040503050406030204" pitchFamily="18" charset="0"/>
                          </a:rPr>
                          <m:t>,   </m:t>
                        </m:r>
                        <m:r>
                          <a:rPr lang="de-DE" b="0" i="1" smtClean="0">
                            <a:solidFill>
                              <a:srgbClr val="000000"/>
                            </a:solidFill>
                            <a:latin typeface="Cambria Math" panose="02040503050406030204" pitchFamily="18" charset="0"/>
                          </a:rPr>
                          <m:t>𝑚𝑎𝑥</m:t>
                        </m:r>
                      </m:sub>
                    </m:sSub>
                    <m:r>
                      <a:rPr lang="de-DE" b="0" i="1" smtClean="0">
                        <a:solidFill>
                          <a:srgbClr val="000000"/>
                        </a:solidFill>
                        <a:latin typeface="Cambria Math" panose="02040503050406030204" pitchFamily="18" charset="0"/>
                      </a:rPr>
                      <m:t>=1,2</m:t>
                    </m:r>
                    <m:r>
                      <a:rPr lang="de-DE" b="0" i="1" smtClean="0">
                        <a:solidFill>
                          <a:srgbClr val="000000"/>
                        </a:solidFill>
                        <a:latin typeface="Cambria Math" panose="02040503050406030204" pitchFamily="18" charset="0"/>
                        <a:ea typeface="Cambria Math" panose="02040503050406030204" pitchFamily="18" charset="0"/>
                      </a:rPr>
                      <m:t>∙</m:t>
                    </m:r>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𝑈</m:t>
                        </m:r>
                      </m:e>
                      <m:sub>
                        <m:r>
                          <a:rPr lang="de-DE" b="0" i="1" smtClean="0">
                            <a:solidFill>
                              <a:srgbClr val="000000"/>
                            </a:solidFill>
                            <a:latin typeface="Cambria Math" panose="02040503050406030204" pitchFamily="18" charset="0"/>
                          </a:rPr>
                          <m:t>𝑆</m:t>
                        </m:r>
                      </m:sub>
                    </m:sSub>
                  </m:oMath>
                </a14:m>
                <a:r>
                  <a:rPr lang="de-DE" dirty="0">
                    <a:solidFill>
                      <a:srgbClr val="000000"/>
                    </a:solidFill>
                  </a:rPr>
                  <a:t>           (100% + 20% = 1,2)</a:t>
                </a:r>
              </a:p>
              <a:p>
                <a:pPr marL="0" indent="0">
                  <a:buNone/>
                  <a:defRPr/>
                </a:pPr>
                <a:endParaRPr lang="de-DE" dirty="0">
                  <a:solidFill>
                    <a:srgbClr val="000000"/>
                  </a:solidFill>
                </a:endParaRPr>
              </a:p>
              <a:p>
                <a:pPr marL="0" indent="0">
                  <a:buNone/>
                  <a:defRPr/>
                </a:pPr>
                <a:r>
                  <a:rPr lang="de-DE" dirty="0">
                    <a:solidFill>
                      <a:srgbClr val="000000"/>
                    </a:solidFill>
                  </a:rPr>
                  <a:t>Für die Spannungsfestigkeit der Diode muss hier berücksichtigt werden, dass diese für mindestens den doppelten Wert von U</a:t>
                </a:r>
                <a:r>
                  <a:rPr lang="de-DE" baseline="-25000" dirty="0">
                    <a:solidFill>
                      <a:srgbClr val="000000"/>
                    </a:solidFill>
                  </a:rPr>
                  <a:t>S</a:t>
                </a:r>
                <a:r>
                  <a:rPr lang="de-DE" dirty="0">
                    <a:solidFill>
                      <a:srgbClr val="000000"/>
                    </a:solidFill>
                  </a:rPr>
                  <a:t> ausgelegt sein muss, da sich im Sperrzustand die Spannungen der der Trafowicklung Trafo und des bereits geladenen Kondensators dann addieren.</a:t>
                </a:r>
              </a:p>
            </p:txBody>
          </p:sp>
        </mc:Choice>
        <mc:Fallback xmlns="">
          <p:sp>
            <p:nvSpPr>
              <p:cNvPr id="6" name="Inhaltsplatzhalter 4">
                <a:extLst>
                  <a:ext uri="{FF2B5EF4-FFF2-40B4-BE49-F238E27FC236}">
                    <a16:creationId xmlns:a16="http://schemas.microsoft.com/office/drawing/2014/main" id="{42634C13-AB66-1EE2-00CE-C10EC064B15D}"/>
                  </a:ext>
                </a:extLst>
              </p:cNvPr>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5"/>
                <a:stretch>
                  <a:fillRect l="-1341"/>
                </a:stretch>
              </a:blipFill>
            </p:spPr>
            <p:txBody>
              <a:bodyPr/>
              <a:lstStyle/>
              <a:p>
                <a:r>
                  <a:rPr lang="de-DE">
                    <a:noFill/>
                  </a:rPr>
                  <a:t> </a:t>
                </a:r>
              </a:p>
            </p:txBody>
          </p:sp>
        </mc:Fallback>
      </mc:AlternateContent>
      <p:sp>
        <p:nvSpPr>
          <p:cNvPr id="34" name="Textfeld 33">
            <a:extLst>
              <a:ext uri="{FF2B5EF4-FFF2-40B4-BE49-F238E27FC236}">
                <a16:creationId xmlns:a16="http://schemas.microsoft.com/office/drawing/2014/main" id="{8812D32B-FD6B-2462-E10A-EB355813070F}"/>
              </a:ext>
            </a:extLst>
          </p:cNvPr>
          <p:cNvSpPr txBox="1"/>
          <p:nvPr/>
        </p:nvSpPr>
        <p:spPr>
          <a:xfrm>
            <a:off x="7136239" y="2157109"/>
            <a:ext cx="1149674" cy="246221"/>
          </a:xfrm>
          <a:prstGeom prst="rect">
            <a:avLst/>
          </a:prstGeom>
          <a:noFill/>
        </p:spPr>
        <p:txBody>
          <a:bodyPr wrap="none" rtlCol="0">
            <a:spAutoFit/>
          </a:bodyPr>
          <a:lstStyle/>
          <a:p>
            <a:r>
              <a:rPr lang="de-DE" sz="1000" dirty="0"/>
              <a:t>Bildquelle: BNetzA</a:t>
            </a:r>
          </a:p>
        </p:txBody>
      </p:sp>
      <p:pic>
        <p:nvPicPr>
          <p:cNvPr id="8" name="Grafik 7">
            <a:extLst>
              <a:ext uri="{FF2B5EF4-FFF2-40B4-BE49-F238E27FC236}">
                <a16:creationId xmlns:a16="http://schemas.microsoft.com/office/drawing/2014/main" id="{1C1E939B-6FC0-71F0-03DC-7DF6A77F74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3712" y="1235792"/>
            <a:ext cx="4487841" cy="1495947"/>
          </a:xfrm>
          <a:prstGeom prst="rect">
            <a:avLst/>
          </a:prstGeom>
        </p:spPr>
      </p:pic>
    </p:spTree>
    <p:extLst>
      <p:ext uri="{BB962C8B-B14F-4D97-AF65-F5344CB8AC3E}">
        <p14:creationId xmlns:p14="http://schemas.microsoft.com/office/powerpoint/2010/main" val="109011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B</a:t>
            </a:r>
            <a:r>
              <a:rPr kumimoji="0" lang="de-DE" sz="2800" b="0" i="0" u="none" strike="noStrike" kern="1200" cap="none" spc="0" normalizeH="0" baseline="0" noProof="0" dirty="0" err="1">
                <a:ln>
                  <a:noFill/>
                </a:ln>
                <a:solidFill>
                  <a:schemeClr val="tx1"/>
                </a:solidFill>
                <a:effectLst/>
                <a:uLnTx/>
                <a:uFillTx/>
                <a:latin typeface="+mn-lt"/>
                <a:ea typeface="+mj-ea"/>
                <a:cs typeface="+mj-cs"/>
              </a:rPr>
              <a:t>rückengleichrichter</a:t>
            </a:r>
            <a:r>
              <a:rPr kumimoji="0" lang="de-DE" sz="2800" b="0" i="0" u="none" strike="noStrike" kern="1200" cap="none" spc="0" normalizeH="0" baseline="0" noProof="0" dirty="0">
                <a:ln>
                  <a:noFill/>
                </a:ln>
                <a:solidFill>
                  <a:schemeClr val="tx1"/>
                </a:solidFill>
                <a:effectLst/>
                <a:uLnTx/>
                <a:uFillTx/>
                <a:latin typeface="+mn-lt"/>
                <a:ea typeface="+mj-ea"/>
                <a:cs typeface="+mj-cs"/>
              </a:rPr>
              <a:t>, Vollweggleichrichter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Durch das „Hochklappen“ der unteren Halbwelle liegt am Ausgang der Brückengleichrichter- bzw. Vollweggleichrichterschaltung die doppelte Eingangsfrequenz an.</a:t>
            </a:r>
          </a:p>
          <a:p>
            <a:pPr>
              <a:defRPr/>
            </a:pPr>
            <a:r>
              <a:rPr lang="de-DE" dirty="0">
                <a:solidFill>
                  <a:srgbClr val="000000"/>
                </a:solidFill>
              </a:rPr>
              <a:t>Durch die Nutzung eines Kondensators am Ausgang kann zwar die Spannung geglättet werden, dennoch verbleibt durch den Entladevorgang des Kondensators eine gewisse Restwelligkeit.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6730C765-B3CF-1E8B-84FB-E02943C3204F}"/>
              </a:ext>
            </a:extLst>
          </p:cNvPr>
          <p:cNvGrpSpPr/>
          <p:nvPr/>
        </p:nvGrpSpPr>
        <p:grpSpPr>
          <a:xfrm>
            <a:off x="418910" y="957221"/>
            <a:ext cx="3682920" cy="1524385"/>
            <a:chOff x="329049" y="1074789"/>
            <a:chExt cx="4269171" cy="1767038"/>
          </a:xfrm>
        </p:grpSpPr>
        <p:grpSp>
          <p:nvGrpSpPr>
            <p:cNvPr id="7" name="Gruppieren 6">
              <a:extLst>
                <a:ext uri="{FF2B5EF4-FFF2-40B4-BE49-F238E27FC236}">
                  <a16:creationId xmlns:a16="http://schemas.microsoft.com/office/drawing/2014/main" id="{68DDCD79-EC93-F700-D5E5-165187CDACC7}"/>
                </a:ext>
              </a:extLst>
            </p:cNvPr>
            <p:cNvGrpSpPr/>
            <p:nvPr/>
          </p:nvGrpSpPr>
          <p:grpSpPr>
            <a:xfrm>
              <a:off x="1423954" y="1353561"/>
              <a:ext cx="1088720" cy="1094415"/>
              <a:chOff x="1384514" y="3288495"/>
              <a:chExt cx="2103907" cy="2114913"/>
            </a:xfrm>
          </p:grpSpPr>
          <p:grpSp>
            <p:nvGrpSpPr>
              <p:cNvPr id="34" name="Gruppieren 33">
                <a:extLst>
                  <a:ext uri="{FF2B5EF4-FFF2-40B4-BE49-F238E27FC236}">
                    <a16:creationId xmlns:a16="http://schemas.microsoft.com/office/drawing/2014/main" id="{7F33D63F-0B7C-ADC2-1A59-16E40D912EDE}"/>
                  </a:ext>
                </a:extLst>
              </p:cNvPr>
              <p:cNvGrpSpPr/>
              <p:nvPr/>
            </p:nvGrpSpPr>
            <p:grpSpPr>
              <a:xfrm rot="18900000">
                <a:off x="1384514" y="3722757"/>
                <a:ext cx="1244917" cy="360001"/>
                <a:chOff x="4435754" y="2566874"/>
                <a:chExt cx="1244917" cy="360001"/>
              </a:xfrm>
            </p:grpSpPr>
            <p:cxnSp>
              <p:nvCxnSpPr>
                <p:cNvPr id="58" name="Gerader Verbinder 57">
                  <a:extLst>
                    <a:ext uri="{FF2B5EF4-FFF2-40B4-BE49-F238E27FC236}">
                      <a16:creationId xmlns:a16="http://schemas.microsoft.com/office/drawing/2014/main" id="{0942AF1A-D071-1221-5B4A-EC1BFEE4AAD9}"/>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0CA16A05-7D9F-4585-23F2-879221F9A668}"/>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1E5B2DEC-D1EE-FC2E-8D2A-D73B1CBE679A}"/>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B77A602D-72DF-B4F9-24A8-E691C6CF607F}"/>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965545AA-BE68-FE75-BC2F-B438195A88A0}"/>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025A8A66-2C84-EBC7-9B33-8E6B36E4BA8D}"/>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1543BA00-E692-C42C-1D6D-D8A8549BCE5B}"/>
                  </a:ext>
                </a:extLst>
              </p:cNvPr>
              <p:cNvGrpSpPr/>
              <p:nvPr/>
            </p:nvGrpSpPr>
            <p:grpSpPr>
              <a:xfrm rot="13500000">
                <a:off x="2263608" y="3730953"/>
                <a:ext cx="1244917" cy="360001"/>
                <a:chOff x="4435754" y="2566874"/>
                <a:chExt cx="1244917" cy="360001"/>
              </a:xfrm>
            </p:grpSpPr>
            <p:cxnSp>
              <p:nvCxnSpPr>
                <p:cNvPr id="50" name="Gerader Verbinder 49">
                  <a:extLst>
                    <a:ext uri="{FF2B5EF4-FFF2-40B4-BE49-F238E27FC236}">
                      <a16:creationId xmlns:a16="http://schemas.microsoft.com/office/drawing/2014/main" id="{789BA3E4-9A6F-8D91-C6FE-F527F006D7A5}"/>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77CBCC4B-44C6-C830-D42F-6FA638A2C38F}"/>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56D1A57F-ABC2-4F0A-DCC5-356DD79051D1}"/>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98550BF6-2705-7DF0-EEBD-758201A63803}"/>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CD7EF746-7E8E-AAE1-7366-995F9E516E48}"/>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132A1826-E8A5-C62E-6DE4-7A0504B5722C}"/>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82529705-0698-715D-E44D-F3E291D4FD51}"/>
                  </a:ext>
                </a:extLst>
              </p:cNvPr>
              <p:cNvGrpSpPr/>
              <p:nvPr/>
            </p:nvGrpSpPr>
            <p:grpSpPr>
              <a:xfrm rot="18900000">
                <a:off x="2243504" y="4609146"/>
                <a:ext cx="1244917" cy="360001"/>
                <a:chOff x="4435754" y="2566874"/>
                <a:chExt cx="1244917" cy="360001"/>
              </a:xfrm>
            </p:grpSpPr>
            <p:cxnSp>
              <p:nvCxnSpPr>
                <p:cNvPr id="44" name="Gerader Verbinder 43">
                  <a:extLst>
                    <a:ext uri="{FF2B5EF4-FFF2-40B4-BE49-F238E27FC236}">
                      <a16:creationId xmlns:a16="http://schemas.microsoft.com/office/drawing/2014/main" id="{E1050DB4-5B88-EDB9-F010-3A3439B815A5}"/>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97131E4-F1E4-42CF-8F92-BD799B5DC3C6}"/>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A1B887D8-ADDB-C9EA-49B0-724BCABA76B2}"/>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150326EF-2885-AEBA-3664-8939E0BBC187}"/>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85A3B846-665A-9CC1-ABB8-12B3A888E193}"/>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DC4C84D1-9039-6A9A-F5F8-75A7BFBDB727}"/>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D22EF049-8547-108F-2A08-03419D82110C}"/>
                  </a:ext>
                </a:extLst>
              </p:cNvPr>
              <p:cNvGrpSpPr/>
              <p:nvPr/>
            </p:nvGrpSpPr>
            <p:grpSpPr>
              <a:xfrm rot="13500000">
                <a:off x="1369832" y="4600949"/>
                <a:ext cx="1244917" cy="360001"/>
                <a:chOff x="4435754" y="2566874"/>
                <a:chExt cx="1244917" cy="360001"/>
              </a:xfrm>
            </p:grpSpPr>
            <p:cxnSp>
              <p:nvCxnSpPr>
                <p:cNvPr id="38" name="Gerader Verbinder 37">
                  <a:extLst>
                    <a:ext uri="{FF2B5EF4-FFF2-40B4-BE49-F238E27FC236}">
                      <a16:creationId xmlns:a16="http://schemas.microsoft.com/office/drawing/2014/main" id="{6B1DD86D-BA8E-5C6B-4931-D2F4761D2088}"/>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9DEDE15-6AE8-2CE1-23D7-0ABC34CC13BC}"/>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4F7962B1-E8B9-BDFF-2919-0B5D01A80F6B}"/>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AFC33194-33A6-3A2D-5223-C2DA536459DB}"/>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355FB16E-0264-84B6-CDE9-E9D0126E463F}"/>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0BDA4A7-1CCC-11D9-3C95-4067D03739BC}"/>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Ellipse 7">
              <a:extLst>
                <a:ext uri="{FF2B5EF4-FFF2-40B4-BE49-F238E27FC236}">
                  <a16:creationId xmlns:a16="http://schemas.microsoft.com/office/drawing/2014/main" id="{3E5EC662-A8C5-8E49-646D-AD1A7E78A576}"/>
                </a:ext>
              </a:extLst>
            </p:cNvPr>
            <p:cNvSpPr/>
            <p:nvPr/>
          </p:nvSpPr>
          <p:spPr>
            <a:xfrm>
              <a:off x="896661" y="269846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E5C207DA-BB7C-CF5F-63F7-66262B79F6A9}"/>
                </a:ext>
              </a:extLst>
            </p:cNvPr>
            <p:cNvSpPr/>
            <p:nvPr/>
          </p:nvSpPr>
          <p:spPr>
            <a:xfrm>
              <a:off x="1480142" y="184559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9D369207-E413-2686-9ABC-9F4019AC52E5}"/>
                </a:ext>
              </a:extLst>
            </p:cNvPr>
            <p:cNvSpPr/>
            <p:nvPr/>
          </p:nvSpPr>
          <p:spPr>
            <a:xfrm>
              <a:off x="893434" y="184198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4C140AF3-7E79-C692-D597-8392C6FD2282}"/>
                </a:ext>
              </a:extLst>
            </p:cNvPr>
            <p:cNvSpPr/>
            <p:nvPr/>
          </p:nvSpPr>
          <p:spPr>
            <a:xfrm>
              <a:off x="2350605" y="182800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70FB5A0-5AF9-9075-4B3F-384A41D49FDC}"/>
                </a:ext>
              </a:extLst>
            </p:cNvPr>
            <p:cNvCxnSpPr/>
            <p:nvPr/>
          </p:nvCxnSpPr>
          <p:spPr>
            <a:xfrm rot="10800000">
              <a:off x="949110" y="1895985"/>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25B5ED0-B28C-20FE-7E86-69B536235119}"/>
                </a:ext>
              </a:extLst>
            </p:cNvPr>
            <p:cNvCxnSpPr/>
            <p:nvPr/>
          </p:nvCxnSpPr>
          <p:spPr>
            <a:xfrm flipH="1">
              <a:off x="949110" y="2752463"/>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01CC284-9962-B6FB-7A50-A2DD868E56A6}"/>
                </a:ext>
              </a:extLst>
            </p:cNvPr>
            <p:cNvCxnSpPr/>
            <p:nvPr/>
          </p:nvCxnSpPr>
          <p:spPr>
            <a:xfrm rot="10800000">
              <a:off x="2429138" y="188423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C77DBCE-6782-82B5-1C72-D4366D9EE50B}"/>
                </a:ext>
              </a:extLst>
            </p:cNvPr>
            <p:cNvCxnSpPr/>
            <p:nvPr/>
          </p:nvCxnSpPr>
          <p:spPr>
            <a:xfrm flipV="1">
              <a:off x="2992848" y="1884237"/>
              <a:ext cx="0" cy="8682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409DD79-4B0D-58F5-D045-EA006D726609}"/>
                </a:ext>
              </a:extLst>
            </p:cNvPr>
            <p:cNvCxnSpPr/>
            <p:nvPr/>
          </p:nvCxnSpPr>
          <p:spPr>
            <a:xfrm flipV="1">
              <a:off x="721164" y="1865443"/>
              <a:ext cx="0" cy="976384"/>
            </a:xfrm>
            <a:prstGeom prst="line">
              <a:avLst/>
            </a:prstGeom>
            <a:ln w="254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FE5E77A4-BFDE-EAAF-1D71-30D010B47A7D}"/>
                </a:ext>
              </a:extLst>
            </p:cNvPr>
            <p:cNvSpPr txBox="1"/>
            <p:nvPr/>
          </p:nvSpPr>
          <p:spPr>
            <a:xfrm>
              <a:off x="329049" y="2043087"/>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cxnSp>
          <p:nvCxnSpPr>
            <p:cNvPr id="22" name="Gerader Verbinder 21">
              <a:extLst>
                <a:ext uri="{FF2B5EF4-FFF2-40B4-BE49-F238E27FC236}">
                  <a16:creationId xmlns:a16="http://schemas.microsoft.com/office/drawing/2014/main" id="{80BAE58B-842C-0946-F973-D8CBB2920E28}"/>
                </a:ext>
              </a:extLst>
            </p:cNvPr>
            <p:cNvCxnSpPr/>
            <p:nvPr/>
          </p:nvCxnSpPr>
          <p:spPr>
            <a:xfrm flipH="1">
              <a:off x="1975327" y="2358278"/>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2E3AFBA-EBFA-6162-53E5-E22E4D459EC7}"/>
                </a:ext>
              </a:extLst>
            </p:cNvPr>
            <p:cNvCxnSpPr/>
            <p:nvPr/>
          </p:nvCxnSpPr>
          <p:spPr>
            <a:xfrm flipH="1">
              <a:off x="1975327" y="1456547"/>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3088D7FC-2DA5-1C6E-749F-B04D0D1D8F18}"/>
                </a:ext>
              </a:extLst>
            </p:cNvPr>
            <p:cNvSpPr/>
            <p:nvPr/>
          </p:nvSpPr>
          <p:spPr>
            <a:xfrm>
              <a:off x="3973890" y="14044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AD8E00D7-53D5-7564-8568-0AF34F468B10}"/>
                </a:ext>
              </a:extLst>
            </p:cNvPr>
            <p:cNvSpPr/>
            <p:nvPr/>
          </p:nvSpPr>
          <p:spPr>
            <a:xfrm>
              <a:off x="3984979" y="230376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F6BD47A2-4D2C-8D5B-90A8-76C64EC142B7}"/>
                </a:ext>
              </a:extLst>
            </p:cNvPr>
            <p:cNvSpPr/>
            <p:nvPr/>
          </p:nvSpPr>
          <p:spPr>
            <a:xfrm>
              <a:off x="1928738" y="140176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27F7A84-96AF-498D-2658-E2FC923969C4}"/>
                </a:ext>
              </a:extLst>
            </p:cNvPr>
            <p:cNvSpPr/>
            <p:nvPr/>
          </p:nvSpPr>
          <p:spPr>
            <a:xfrm>
              <a:off x="1914709" y="229581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24AEECE3-847B-0EFE-F333-9BB0A1F50B2E}"/>
                </a:ext>
              </a:extLst>
            </p:cNvPr>
            <p:cNvCxnSpPr/>
            <p:nvPr/>
          </p:nvCxnSpPr>
          <p:spPr>
            <a:xfrm flipV="1">
              <a:off x="4215894" y="1415242"/>
              <a:ext cx="0" cy="976384"/>
            </a:xfrm>
            <a:prstGeom prst="line">
              <a:avLst/>
            </a:prstGeom>
            <a:ln w="254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78A29421-713E-8245-C72F-64C00FD97F64}"/>
                </a:ext>
              </a:extLst>
            </p:cNvPr>
            <p:cNvSpPr txBox="1"/>
            <p:nvPr/>
          </p:nvSpPr>
          <p:spPr>
            <a:xfrm>
              <a:off x="4192340" y="171876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30" name="Textfeld 29">
              <a:extLst>
                <a:ext uri="{FF2B5EF4-FFF2-40B4-BE49-F238E27FC236}">
                  <a16:creationId xmlns:a16="http://schemas.microsoft.com/office/drawing/2014/main" id="{1AB33BC5-10B6-02AC-C9B1-8431AECE7DC1}"/>
                </a:ext>
              </a:extLst>
            </p:cNvPr>
            <p:cNvSpPr txBox="1"/>
            <p:nvPr/>
          </p:nvSpPr>
          <p:spPr>
            <a:xfrm>
              <a:off x="1829025" y="1074789"/>
              <a:ext cx="300082" cy="369332"/>
            </a:xfrm>
            <a:prstGeom prst="rect">
              <a:avLst/>
            </a:prstGeom>
            <a:noFill/>
          </p:spPr>
          <p:txBody>
            <a:bodyPr wrap="none" rtlCol="0">
              <a:spAutoFit/>
            </a:bodyPr>
            <a:lstStyle/>
            <a:p>
              <a:r>
                <a:rPr lang="de-DE" dirty="0"/>
                <a:t>+</a:t>
              </a:r>
              <a:endParaRPr lang="de-DE" baseline="-25000" dirty="0"/>
            </a:p>
          </p:txBody>
        </p:sp>
        <p:sp>
          <p:nvSpPr>
            <p:cNvPr id="31" name="Textfeld 30">
              <a:extLst>
                <a:ext uri="{FF2B5EF4-FFF2-40B4-BE49-F238E27FC236}">
                  <a16:creationId xmlns:a16="http://schemas.microsoft.com/office/drawing/2014/main" id="{BFBDC500-BDFD-5526-AD5C-C737256B717F}"/>
                </a:ext>
              </a:extLst>
            </p:cNvPr>
            <p:cNvSpPr txBox="1"/>
            <p:nvPr/>
          </p:nvSpPr>
          <p:spPr>
            <a:xfrm>
              <a:off x="1840169" y="2308637"/>
              <a:ext cx="255198" cy="369332"/>
            </a:xfrm>
            <a:prstGeom prst="rect">
              <a:avLst/>
            </a:prstGeom>
            <a:noFill/>
          </p:spPr>
          <p:txBody>
            <a:bodyPr wrap="none" rtlCol="0">
              <a:spAutoFit/>
            </a:bodyPr>
            <a:lstStyle/>
            <a:p>
              <a:r>
                <a:rPr lang="de-DE" dirty="0"/>
                <a:t>-</a:t>
              </a:r>
              <a:endParaRPr lang="de-DE" baseline="-25000" dirty="0"/>
            </a:p>
          </p:txBody>
        </p:sp>
        <p:sp>
          <p:nvSpPr>
            <p:cNvPr id="32" name="Textfeld 31">
              <a:extLst>
                <a:ext uri="{FF2B5EF4-FFF2-40B4-BE49-F238E27FC236}">
                  <a16:creationId xmlns:a16="http://schemas.microsoft.com/office/drawing/2014/main" id="{05B3F6E5-E727-B37F-CB33-401F8F2420DC}"/>
                </a:ext>
              </a:extLst>
            </p:cNvPr>
            <p:cNvSpPr txBox="1"/>
            <p:nvPr/>
          </p:nvSpPr>
          <p:spPr>
            <a:xfrm>
              <a:off x="1314461" y="1638077"/>
              <a:ext cx="300082" cy="369332"/>
            </a:xfrm>
            <a:prstGeom prst="rect">
              <a:avLst/>
            </a:prstGeom>
            <a:noFill/>
          </p:spPr>
          <p:txBody>
            <a:bodyPr wrap="none" rtlCol="0">
              <a:spAutoFit/>
            </a:bodyPr>
            <a:lstStyle/>
            <a:p>
              <a:r>
                <a:rPr lang="de-DE" dirty="0"/>
                <a:t>~</a:t>
              </a:r>
              <a:endParaRPr lang="de-DE" baseline="-25000" dirty="0"/>
            </a:p>
          </p:txBody>
        </p:sp>
        <p:sp>
          <p:nvSpPr>
            <p:cNvPr id="33" name="Textfeld 32">
              <a:extLst>
                <a:ext uri="{FF2B5EF4-FFF2-40B4-BE49-F238E27FC236}">
                  <a16:creationId xmlns:a16="http://schemas.microsoft.com/office/drawing/2014/main" id="{018A42F4-4E78-7B03-352A-BB914E039416}"/>
                </a:ext>
              </a:extLst>
            </p:cNvPr>
            <p:cNvSpPr txBox="1"/>
            <p:nvPr/>
          </p:nvSpPr>
          <p:spPr>
            <a:xfrm>
              <a:off x="2389670" y="1640443"/>
              <a:ext cx="300082" cy="369332"/>
            </a:xfrm>
            <a:prstGeom prst="rect">
              <a:avLst/>
            </a:prstGeom>
            <a:noFill/>
          </p:spPr>
          <p:txBody>
            <a:bodyPr wrap="none" rtlCol="0">
              <a:spAutoFit/>
            </a:bodyPr>
            <a:lstStyle/>
            <a:p>
              <a:r>
                <a:rPr lang="de-DE" dirty="0"/>
                <a:t>~</a:t>
              </a:r>
              <a:endParaRPr lang="de-DE" baseline="-25000" dirty="0"/>
            </a:p>
          </p:txBody>
        </p:sp>
      </p:grpSp>
      <p:grpSp>
        <p:nvGrpSpPr>
          <p:cNvPr id="1024" name="Gruppieren 1023">
            <a:extLst>
              <a:ext uri="{FF2B5EF4-FFF2-40B4-BE49-F238E27FC236}">
                <a16:creationId xmlns:a16="http://schemas.microsoft.com/office/drawing/2014/main" id="{2CA9F53D-F759-F238-3973-58EB1BC55BDB}"/>
              </a:ext>
            </a:extLst>
          </p:cNvPr>
          <p:cNvGrpSpPr/>
          <p:nvPr/>
        </p:nvGrpSpPr>
        <p:grpSpPr>
          <a:xfrm>
            <a:off x="7436928" y="1239300"/>
            <a:ext cx="3183527" cy="1072668"/>
            <a:chOff x="5133454" y="1625080"/>
            <a:chExt cx="4762056" cy="1604543"/>
          </a:xfrm>
        </p:grpSpPr>
        <p:grpSp>
          <p:nvGrpSpPr>
            <p:cNvPr id="1025" name="Gruppieren 1024">
              <a:extLst>
                <a:ext uri="{FF2B5EF4-FFF2-40B4-BE49-F238E27FC236}">
                  <a16:creationId xmlns:a16="http://schemas.microsoft.com/office/drawing/2014/main" id="{36CD1870-7D88-68C4-A15F-7A9DF3CAED45}"/>
                </a:ext>
              </a:extLst>
            </p:cNvPr>
            <p:cNvGrpSpPr/>
            <p:nvPr/>
          </p:nvGrpSpPr>
          <p:grpSpPr>
            <a:xfrm>
              <a:off x="5133454" y="1646474"/>
              <a:ext cx="4762056" cy="1583149"/>
              <a:chOff x="1932709" y="1540120"/>
              <a:chExt cx="6469049" cy="2344826"/>
            </a:xfrm>
          </p:grpSpPr>
          <p:sp>
            <p:nvSpPr>
              <p:cNvPr id="1031" name="Freihandform 8">
                <a:extLst>
                  <a:ext uri="{FF2B5EF4-FFF2-40B4-BE49-F238E27FC236}">
                    <a16:creationId xmlns:a16="http://schemas.microsoft.com/office/drawing/2014/main" id="{CF78F712-9175-BD5B-74B6-530D63EF4627}"/>
                  </a:ext>
                </a:extLst>
              </p:cNvPr>
              <p:cNvSpPr/>
              <p:nvPr/>
            </p:nvSpPr>
            <p:spPr>
              <a:xfrm>
                <a:off x="1932709"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Freihandform 9">
                <a:extLst>
                  <a:ext uri="{FF2B5EF4-FFF2-40B4-BE49-F238E27FC236}">
                    <a16:creationId xmlns:a16="http://schemas.microsoft.com/office/drawing/2014/main" id="{F5237A5C-618D-D3BE-E97A-80CDB0E57D9A}"/>
                  </a:ext>
                </a:extLst>
              </p:cNvPr>
              <p:cNvSpPr/>
              <p:nvPr/>
            </p:nvSpPr>
            <p:spPr>
              <a:xfrm flipV="1">
                <a:off x="3373756"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Freihandform 10">
                <a:extLst>
                  <a:ext uri="{FF2B5EF4-FFF2-40B4-BE49-F238E27FC236}">
                    <a16:creationId xmlns:a16="http://schemas.microsoft.com/office/drawing/2014/main" id="{75D594B4-73D7-30BB-5E25-961FF39570A6}"/>
                  </a:ext>
                </a:extLst>
              </p:cNvPr>
              <p:cNvSpPr/>
              <p:nvPr/>
            </p:nvSpPr>
            <p:spPr>
              <a:xfrm>
                <a:off x="4821270"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Freihandform 11">
                <a:extLst>
                  <a:ext uri="{FF2B5EF4-FFF2-40B4-BE49-F238E27FC236}">
                    <a16:creationId xmlns:a16="http://schemas.microsoft.com/office/drawing/2014/main" id="{C0AE9446-55B0-54D2-C2C6-405CA01E7006}"/>
                  </a:ext>
                </a:extLst>
              </p:cNvPr>
              <p:cNvSpPr/>
              <p:nvPr/>
            </p:nvSpPr>
            <p:spPr>
              <a:xfrm flipV="1">
                <a:off x="6262317"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5" name="Gerade Verbindung mit Pfeil 1034">
                <a:extLst>
                  <a:ext uri="{FF2B5EF4-FFF2-40B4-BE49-F238E27FC236}">
                    <a16:creationId xmlns:a16="http://schemas.microsoft.com/office/drawing/2014/main" id="{2E227969-743C-8D29-E8CE-02E9F7C4D585}"/>
                  </a:ext>
                </a:extLst>
              </p:cNvPr>
              <p:cNvCxnSpPr>
                <a:stCxn id="1031" idx="0"/>
              </p:cNvCxnSpPr>
              <p:nvPr/>
            </p:nvCxnSpPr>
            <p:spPr>
              <a:xfrm flipV="1">
                <a:off x="1932709" y="2759473"/>
                <a:ext cx="625532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6" name="Gerade Verbindung mit Pfeil 1035">
                <a:extLst>
                  <a:ext uri="{FF2B5EF4-FFF2-40B4-BE49-F238E27FC236}">
                    <a16:creationId xmlns:a16="http://schemas.microsoft.com/office/drawing/2014/main" id="{D2ECE5FE-9971-C610-FD3F-D31B3287E082}"/>
                  </a:ext>
                </a:extLst>
              </p:cNvPr>
              <p:cNvCxnSpPr/>
              <p:nvPr/>
            </p:nvCxnSpPr>
            <p:spPr>
              <a:xfrm flipV="1">
                <a:off x="1939200" y="1791031"/>
                <a:ext cx="0" cy="1936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7" name="Textfeld 1036">
                <a:extLst>
                  <a:ext uri="{FF2B5EF4-FFF2-40B4-BE49-F238E27FC236}">
                    <a16:creationId xmlns:a16="http://schemas.microsoft.com/office/drawing/2014/main" id="{63955363-333E-3A53-7689-67B9F64AF465}"/>
                  </a:ext>
                </a:extLst>
              </p:cNvPr>
              <p:cNvSpPr txBox="1"/>
              <p:nvPr/>
            </p:nvSpPr>
            <p:spPr>
              <a:xfrm>
                <a:off x="8140148" y="2581848"/>
                <a:ext cx="261610" cy="369332"/>
              </a:xfrm>
              <a:prstGeom prst="rect">
                <a:avLst/>
              </a:prstGeom>
              <a:noFill/>
            </p:spPr>
            <p:txBody>
              <a:bodyPr wrap="none" rtlCol="0">
                <a:spAutoFit/>
              </a:bodyPr>
              <a:lstStyle/>
              <a:p>
                <a:r>
                  <a:rPr lang="de-DE" dirty="0"/>
                  <a:t>t</a:t>
                </a:r>
              </a:p>
            </p:txBody>
          </p:sp>
        </p:grpSp>
        <p:sp>
          <p:nvSpPr>
            <p:cNvPr id="1027" name="Freihandform 69">
              <a:extLst>
                <a:ext uri="{FF2B5EF4-FFF2-40B4-BE49-F238E27FC236}">
                  <a16:creationId xmlns:a16="http://schemas.microsoft.com/office/drawing/2014/main" id="{2E9979D2-884A-AED8-F39E-CE753E81DC7B}"/>
                </a:ext>
              </a:extLst>
            </p:cNvPr>
            <p:cNvSpPr/>
            <p:nvPr/>
          </p:nvSpPr>
          <p:spPr>
            <a:xfrm>
              <a:off x="5133454" y="1636263"/>
              <a:ext cx="1065768" cy="82631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8" name="Freihandform 71">
              <a:extLst>
                <a:ext uri="{FF2B5EF4-FFF2-40B4-BE49-F238E27FC236}">
                  <a16:creationId xmlns:a16="http://schemas.microsoft.com/office/drawing/2014/main" id="{9B27B279-C371-F6CA-1FCD-8671D07D6CB2}"/>
                </a:ext>
              </a:extLst>
            </p:cNvPr>
            <p:cNvSpPr/>
            <p:nvPr/>
          </p:nvSpPr>
          <p:spPr>
            <a:xfrm>
              <a:off x="7259808" y="1636263"/>
              <a:ext cx="1065768" cy="82631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9" name="Freihandform 73">
              <a:extLst>
                <a:ext uri="{FF2B5EF4-FFF2-40B4-BE49-F238E27FC236}">
                  <a16:creationId xmlns:a16="http://schemas.microsoft.com/office/drawing/2014/main" id="{4E637286-D79F-AEFC-AD74-085C9E9833EF}"/>
                </a:ext>
              </a:extLst>
            </p:cNvPr>
            <p:cNvSpPr/>
            <p:nvPr/>
          </p:nvSpPr>
          <p:spPr>
            <a:xfrm>
              <a:off x="6210719" y="1625080"/>
              <a:ext cx="1065768" cy="82631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Freihandform 74">
              <a:extLst>
                <a:ext uri="{FF2B5EF4-FFF2-40B4-BE49-F238E27FC236}">
                  <a16:creationId xmlns:a16="http://schemas.microsoft.com/office/drawing/2014/main" id="{C17E0DB0-F08E-19D0-132B-23A8DB6E9862}"/>
                </a:ext>
              </a:extLst>
            </p:cNvPr>
            <p:cNvSpPr/>
            <p:nvPr/>
          </p:nvSpPr>
          <p:spPr>
            <a:xfrm>
              <a:off x="8322452" y="1631623"/>
              <a:ext cx="1065768" cy="82631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8" name="Gruppieren 1037">
            <a:extLst>
              <a:ext uri="{FF2B5EF4-FFF2-40B4-BE49-F238E27FC236}">
                <a16:creationId xmlns:a16="http://schemas.microsoft.com/office/drawing/2014/main" id="{FB39BE5F-1F55-4A6E-B093-DDAE5B290E7A}"/>
              </a:ext>
            </a:extLst>
          </p:cNvPr>
          <p:cNvGrpSpPr/>
          <p:nvPr/>
        </p:nvGrpSpPr>
        <p:grpSpPr>
          <a:xfrm>
            <a:off x="418912" y="2738463"/>
            <a:ext cx="3682916" cy="1518306"/>
            <a:chOff x="333397" y="3205550"/>
            <a:chExt cx="4269171" cy="1759993"/>
          </a:xfrm>
        </p:grpSpPr>
        <p:grpSp>
          <p:nvGrpSpPr>
            <p:cNvPr id="1039" name="Gruppieren 1038">
              <a:extLst>
                <a:ext uri="{FF2B5EF4-FFF2-40B4-BE49-F238E27FC236}">
                  <a16:creationId xmlns:a16="http://schemas.microsoft.com/office/drawing/2014/main" id="{87C2F1C9-4DDB-F324-81EF-5833461A87EF}"/>
                </a:ext>
              </a:extLst>
            </p:cNvPr>
            <p:cNvGrpSpPr/>
            <p:nvPr/>
          </p:nvGrpSpPr>
          <p:grpSpPr>
            <a:xfrm>
              <a:off x="1428302" y="3477277"/>
              <a:ext cx="1088720" cy="1094415"/>
              <a:chOff x="1384514" y="3288495"/>
              <a:chExt cx="2103907" cy="2114913"/>
            </a:xfrm>
          </p:grpSpPr>
          <p:grpSp>
            <p:nvGrpSpPr>
              <p:cNvPr id="1073" name="Gruppieren 1072">
                <a:extLst>
                  <a:ext uri="{FF2B5EF4-FFF2-40B4-BE49-F238E27FC236}">
                    <a16:creationId xmlns:a16="http://schemas.microsoft.com/office/drawing/2014/main" id="{50D561A0-8F95-98FA-8337-858260171545}"/>
                  </a:ext>
                </a:extLst>
              </p:cNvPr>
              <p:cNvGrpSpPr/>
              <p:nvPr/>
            </p:nvGrpSpPr>
            <p:grpSpPr>
              <a:xfrm rot="18900000">
                <a:off x="1384514" y="3722757"/>
                <a:ext cx="1244917" cy="360001"/>
                <a:chOff x="4435754" y="2566874"/>
                <a:chExt cx="1244917" cy="360001"/>
              </a:xfrm>
            </p:grpSpPr>
            <p:cxnSp>
              <p:nvCxnSpPr>
                <p:cNvPr id="1095" name="Gerader Verbinder 1094">
                  <a:extLst>
                    <a:ext uri="{FF2B5EF4-FFF2-40B4-BE49-F238E27FC236}">
                      <a16:creationId xmlns:a16="http://schemas.microsoft.com/office/drawing/2014/main" id="{A85EB1BF-C557-6A5E-9DBF-068369FE60A1}"/>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6" name="Gerader Verbinder 1095">
                  <a:extLst>
                    <a:ext uri="{FF2B5EF4-FFF2-40B4-BE49-F238E27FC236}">
                      <a16:creationId xmlns:a16="http://schemas.microsoft.com/office/drawing/2014/main" id="{76444325-858A-D641-DBA7-D1F5F4F4C93D}"/>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7" name="Gerader Verbinder 1096">
                  <a:extLst>
                    <a:ext uri="{FF2B5EF4-FFF2-40B4-BE49-F238E27FC236}">
                      <a16:creationId xmlns:a16="http://schemas.microsoft.com/office/drawing/2014/main" id="{2B96D043-9573-0D72-C092-AA438F1A0349}"/>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8" name="Gerader Verbinder 1097">
                  <a:extLst>
                    <a:ext uri="{FF2B5EF4-FFF2-40B4-BE49-F238E27FC236}">
                      <a16:creationId xmlns:a16="http://schemas.microsoft.com/office/drawing/2014/main" id="{805623BA-68C9-BC69-596C-885CABABF9B7}"/>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9" name="Gerader Verbinder 1098">
                  <a:extLst>
                    <a:ext uri="{FF2B5EF4-FFF2-40B4-BE49-F238E27FC236}">
                      <a16:creationId xmlns:a16="http://schemas.microsoft.com/office/drawing/2014/main" id="{39785D9E-93AD-B780-3248-5B511D3A564F}"/>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0" name="Gerader Verbinder 1099">
                  <a:extLst>
                    <a:ext uri="{FF2B5EF4-FFF2-40B4-BE49-F238E27FC236}">
                      <a16:creationId xmlns:a16="http://schemas.microsoft.com/office/drawing/2014/main" id="{67644FBB-5A48-DFE0-DBB3-BAC7E0A844DC}"/>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4" name="Gruppieren 1073">
                <a:extLst>
                  <a:ext uri="{FF2B5EF4-FFF2-40B4-BE49-F238E27FC236}">
                    <a16:creationId xmlns:a16="http://schemas.microsoft.com/office/drawing/2014/main" id="{EEB77408-D032-C9E6-67D6-0BE2B86D3FC7}"/>
                  </a:ext>
                </a:extLst>
              </p:cNvPr>
              <p:cNvGrpSpPr/>
              <p:nvPr/>
            </p:nvGrpSpPr>
            <p:grpSpPr>
              <a:xfrm rot="13500000">
                <a:off x="2263608" y="3730953"/>
                <a:ext cx="1244917" cy="360001"/>
                <a:chOff x="4435754" y="2566874"/>
                <a:chExt cx="1244917" cy="360001"/>
              </a:xfrm>
            </p:grpSpPr>
            <p:cxnSp>
              <p:nvCxnSpPr>
                <p:cNvPr id="1089" name="Gerader Verbinder 1088">
                  <a:extLst>
                    <a:ext uri="{FF2B5EF4-FFF2-40B4-BE49-F238E27FC236}">
                      <a16:creationId xmlns:a16="http://schemas.microsoft.com/office/drawing/2014/main" id="{B0E5D018-65AC-1237-4FF2-3AD7F4F0756B}"/>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0" name="Gerader Verbinder 1089">
                  <a:extLst>
                    <a:ext uri="{FF2B5EF4-FFF2-40B4-BE49-F238E27FC236}">
                      <a16:creationId xmlns:a16="http://schemas.microsoft.com/office/drawing/2014/main" id="{04DEBFC1-C889-410A-8C2E-22A199B424A9}"/>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1" name="Gerader Verbinder 1090">
                  <a:extLst>
                    <a:ext uri="{FF2B5EF4-FFF2-40B4-BE49-F238E27FC236}">
                      <a16:creationId xmlns:a16="http://schemas.microsoft.com/office/drawing/2014/main" id="{EFB59E19-AD01-02B8-72C5-DAC3DA8A3248}"/>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2" name="Gerader Verbinder 1091">
                  <a:extLst>
                    <a:ext uri="{FF2B5EF4-FFF2-40B4-BE49-F238E27FC236}">
                      <a16:creationId xmlns:a16="http://schemas.microsoft.com/office/drawing/2014/main" id="{6A6EA182-A7CD-1EDE-12E9-DE90A13D1E81}"/>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3" name="Gerader Verbinder 1092">
                  <a:extLst>
                    <a:ext uri="{FF2B5EF4-FFF2-40B4-BE49-F238E27FC236}">
                      <a16:creationId xmlns:a16="http://schemas.microsoft.com/office/drawing/2014/main" id="{136E9066-3BC4-1924-1855-FB1D1D83188C}"/>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4" name="Gerader Verbinder 1093">
                  <a:extLst>
                    <a:ext uri="{FF2B5EF4-FFF2-40B4-BE49-F238E27FC236}">
                      <a16:creationId xmlns:a16="http://schemas.microsoft.com/office/drawing/2014/main" id="{34DD153D-691B-FB3A-AA8D-9736CD80182F}"/>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5" name="Gruppieren 1074">
                <a:extLst>
                  <a:ext uri="{FF2B5EF4-FFF2-40B4-BE49-F238E27FC236}">
                    <a16:creationId xmlns:a16="http://schemas.microsoft.com/office/drawing/2014/main" id="{6F47031A-DE3C-DBC7-102A-E5123344572C}"/>
                  </a:ext>
                </a:extLst>
              </p:cNvPr>
              <p:cNvGrpSpPr/>
              <p:nvPr/>
            </p:nvGrpSpPr>
            <p:grpSpPr>
              <a:xfrm rot="18900000">
                <a:off x="2243504" y="4609146"/>
                <a:ext cx="1244917" cy="360001"/>
                <a:chOff x="4435754" y="2566874"/>
                <a:chExt cx="1244917" cy="360001"/>
              </a:xfrm>
            </p:grpSpPr>
            <p:cxnSp>
              <p:nvCxnSpPr>
                <p:cNvPr id="1083" name="Gerader Verbinder 1082">
                  <a:extLst>
                    <a:ext uri="{FF2B5EF4-FFF2-40B4-BE49-F238E27FC236}">
                      <a16:creationId xmlns:a16="http://schemas.microsoft.com/office/drawing/2014/main" id="{F37B21A8-88B0-8480-0BE8-8E73B590DCCE}"/>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Gerader Verbinder 1083">
                  <a:extLst>
                    <a:ext uri="{FF2B5EF4-FFF2-40B4-BE49-F238E27FC236}">
                      <a16:creationId xmlns:a16="http://schemas.microsoft.com/office/drawing/2014/main" id="{C81E8C22-BFA1-DC15-1F57-FB35B990612C}"/>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Gerader Verbinder 1084">
                  <a:extLst>
                    <a:ext uri="{FF2B5EF4-FFF2-40B4-BE49-F238E27FC236}">
                      <a16:creationId xmlns:a16="http://schemas.microsoft.com/office/drawing/2014/main" id="{E8A7E7F1-414B-156C-C8CD-C6982BAEC452}"/>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Gerader Verbinder 1085">
                  <a:extLst>
                    <a:ext uri="{FF2B5EF4-FFF2-40B4-BE49-F238E27FC236}">
                      <a16:creationId xmlns:a16="http://schemas.microsoft.com/office/drawing/2014/main" id="{14CEF528-41AE-0955-66E0-DC8B4E27B61D}"/>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Gerader Verbinder 1086">
                  <a:extLst>
                    <a:ext uri="{FF2B5EF4-FFF2-40B4-BE49-F238E27FC236}">
                      <a16:creationId xmlns:a16="http://schemas.microsoft.com/office/drawing/2014/main" id="{C43A2503-BE72-BF44-E964-11C0A19DDD6F}"/>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Gerader Verbinder 1087">
                  <a:extLst>
                    <a:ext uri="{FF2B5EF4-FFF2-40B4-BE49-F238E27FC236}">
                      <a16:creationId xmlns:a16="http://schemas.microsoft.com/office/drawing/2014/main" id="{76E168EE-5202-0108-524E-9365605FA76E}"/>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6" name="Gruppieren 1075">
                <a:extLst>
                  <a:ext uri="{FF2B5EF4-FFF2-40B4-BE49-F238E27FC236}">
                    <a16:creationId xmlns:a16="http://schemas.microsoft.com/office/drawing/2014/main" id="{5FBB9144-91A2-3982-0F38-8F45F287F320}"/>
                  </a:ext>
                </a:extLst>
              </p:cNvPr>
              <p:cNvGrpSpPr/>
              <p:nvPr/>
            </p:nvGrpSpPr>
            <p:grpSpPr>
              <a:xfrm rot="13500000">
                <a:off x="1369832" y="4600949"/>
                <a:ext cx="1244917" cy="360001"/>
                <a:chOff x="4435754" y="2566874"/>
                <a:chExt cx="1244917" cy="360001"/>
              </a:xfrm>
            </p:grpSpPr>
            <p:cxnSp>
              <p:nvCxnSpPr>
                <p:cNvPr id="1077" name="Gerader Verbinder 1076">
                  <a:extLst>
                    <a:ext uri="{FF2B5EF4-FFF2-40B4-BE49-F238E27FC236}">
                      <a16:creationId xmlns:a16="http://schemas.microsoft.com/office/drawing/2014/main" id="{8D3602D3-6EBC-0E2A-655E-60BDDDAC213E}"/>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Gerader Verbinder 1077">
                  <a:extLst>
                    <a:ext uri="{FF2B5EF4-FFF2-40B4-BE49-F238E27FC236}">
                      <a16:creationId xmlns:a16="http://schemas.microsoft.com/office/drawing/2014/main" id="{4FC1A704-E624-5FA0-A249-3E24CDA0DDA0}"/>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Gerader Verbinder 1078">
                  <a:extLst>
                    <a:ext uri="{FF2B5EF4-FFF2-40B4-BE49-F238E27FC236}">
                      <a16:creationId xmlns:a16="http://schemas.microsoft.com/office/drawing/2014/main" id="{435E94FC-1805-D2FD-9BAA-E88DCF69CE69}"/>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Gerader Verbinder 1079">
                  <a:extLst>
                    <a:ext uri="{FF2B5EF4-FFF2-40B4-BE49-F238E27FC236}">
                      <a16:creationId xmlns:a16="http://schemas.microsoft.com/office/drawing/2014/main" id="{8AE0459D-9BC4-D0CD-E569-5536AAACDCD3}"/>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1" name="Gerader Verbinder 1080">
                  <a:extLst>
                    <a:ext uri="{FF2B5EF4-FFF2-40B4-BE49-F238E27FC236}">
                      <a16:creationId xmlns:a16="http://schemas.microsoft.com/office/drawing/2014/main" id="{7BFEF332-5ABC-680E-F51B-500292686A9E}"/>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Gerader Verbinder 1081">
                  <a:extLst>
                    <a:ext uri="{FF2B5EF4-FFF2-40B4-BE49-F238E27FC236}">
                      <a16:creationId xmlns:a16="http://schemas.microsoft.com/office/drawing/2014/main" id="{C33A7EF4-7556-4E02-1774-BFBBE77730CC}"/>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40" name="Ellipse 1039">
              <a:extLst>
                <a:ext uri="{FF2B5EF4-FFF2-40B4-BE49-F238E27FC236}">
                  <a16:creationId xmlns:a16="http://schemas.microsoft.com/office/drawing/2014/main" id="{82673C1B-DCFD-5943-B9F5-83978C8F5E92}"/>
                </a:ext>
              </a:extLst>
            </p:cNvPr>
            <p:cNvSpPr/>
            <p:nvPr/>
          </p:nvSpPr>
          <p:spPr>
            <a:xfrm>
              <a:off x="901009" y="482217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1" name="Ellipse 1040">
              <a:extLst>
                <a:ext uri="{FF2B5EF4-FFF2-40B4-BE49-F238E27FC236}">
                  <a16:creationId xmlns:a16="http://schemas.microsoft.com/office/drawing/2014/main" id="{56992BC6-A44C-22B6-4941-B3DF6BB60F12}"/>
                </a:ext>
              </a:extLst>
            </p:cNvPr>
            <p:cNvSpPr/>
            <p:nvPr/>
          </p:nvSpPr>
          <p:spPr>
            <a:xfrm>
              <a:off x="1484490" y="396931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2" name="Ellipse 1041">
              <a:extLst>
                <a:ext uri="{FF2B5EF4-FFF2-40B4-BE49-F238E27FC236}">
                  <a16:creationId xmlns:a16="http://schemas.microsoft.com/office/drawing/2014/main" id="{8E8DEB5D-F133-FF49-4854-1A4380EA9DE3}"/>
                </a:ext>
              </a:extLst>
            </p:cNvPr>
            <p:cNvSpPr/>
            <p:nvPr/>
          </p:nvSpPr>
          <p:spPr>
            <a:xfrm>
              <a:off x="897782" y="396570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3" name="Ellipse 1042">
              <a:extLst>
                <a:ext uri="{FF2B5EF4-FFF2-40B4-BE49-F238E27FC236}">
                  <a16:creationId xmlns:a16="http://schemas.microsoft.com/office/drawing/2014/main" id="{CA3A659F-2FFD-DBCC-4120-7F00D132C020}"/>
                </a:ext>
              </a:extLst>
            </p:cNvPr>
            <p:cNvSpPr/>
            <p:nvPr/>
          </p:nvSpPr>
          <p:spPr>
            <a:xfrm>
              <a:off x="2354953" y="395172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4" name="Gerader Verbinder 1043">
              <a:extLst>
                <a:ext uri="{FF2B5EF4-FFF2-40B4-BE49-F238E27FC236}">
                  <a16:creationId xmlns:a16="http://schemas.microsoft.com/office/drawing/2014/main" id="{FE3B3562-C193-871B-5570-0E7F1DBD7B59}"/>
                </a:ext>
              </a:extLst>
            </p:cNvPr>
            <p:cNvCxnSpPr/>
            <p:nvPr/>
          </p:nvCxnSpPr>
          <p:spPr>
            <a:xfrm rot="10800000">
              <a:off x="953458" y="4019701"/>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34CB09B0-6C22-95D5-6B66-850A8B57E6EF}"/>
                </a:ext>
              </a:extLst>
            </p:cNvPr>
            <p:cNvCxnSpPr/>
            <p:nvPr/>
          </p:nvCxnSpPr>
          <p:spPr>
            <a:xfrm flipH="1">
              <a:off x="953458" y="4876179"/>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A41539D5-6940-99DC-40A8-5580737F1CB7}"/>
                </a:ext>
              </a:extLst>
            </p:cNvPr>
            <p:cNvCxnSpPr/>
            <p:nvPr/>
          </p:nvCxnSpPr>
          <p:spPr>
            <a:xfrm rot="10800000">
              <a:off x="2433486" y="400795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1BEE4C3E-C010-F019-8952-E51C860974A3}"/>
                </a:ext>
              </a:extLst>
            </p:cNvPr>
            <p:cNvCxnSpPr/>
            <p:nvPr/>
          </p:nvCxnSpPr>
          <p:spPr>
            <a:xfrm flipV="1">
              <a:off x="2997196" y="4007953"/>
              <a:ext cx="0" cy="8682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336F4358-8E4B-2F56-FD44-A320C27C1D01}"/>
                </a:ext>
              </a:extLst>
            </p:cNvPr>
            <p:cNvCxnSpPr/>
            <p:nvPr/>
          </p:nvCxnSpPr>
          <p:spPr>
            <a:xfrm flipV="1">
              <a:off x="725512" y="3989159"/>
              <a:ext cx="0" cy="976384"/>
            </a:xfrm>
            <a:prstGeom prst="line">
              <a:avLst/>
            </a:prstGeom>
            <a:ln w="254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sp>
          <p:nvSpPr>
            <p:cNvPr id="1049" name="Textfeld 1048">
              <a:extLst>
                <a:ext uri="{FF2B5EF4-FFF2-40B4-BE49-F238E27FC236}">
                  <a16:creationId xmlns:a16="http://schemas.microsoft.com/office/drawing/2014/main" id="{C697D9B7-C1C2-E325-D54F-78046DB7E781}"/>
                </a:ext>
              </a:extLst>
            </p:cNvPr>
            <p:cNvSpPr txBox="1"/>
            <p:nvPr/>
          </p:nvSpPr>
          <p:spPr>
            <a:xfrm>
              <a:off x="333397" y="4166803"/>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cxnSp>
          <p:nvCxnSpPr>
            <p:cNvPr id="1050" name="Gerader Verbinder 1049">
              <a:extLst>
                <a:ext uri="{FF2B5EF4-FFF2-40B4-BE49-F238E27FC236}">
                  <a16:creationId xmlns:a16="http://schemas.microsoft.com/office/drawing/2014/main" id="{AF3BECC0-F4BB-76F1-340F-65A4C53B03D0}"/>
                </a:ext>
              </a:extLst>
            </p:cNvPr>
            <p:cNvCxnSpPr/>
            <p:nvPr/>
          </p:nvCxnSpPr>
          <p:spPr>
            <a:xfrm flipH="1">
              <a:off x="1979675" y="4481994"/>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AF48CD42-5E9D-1CB4-F48C-7F1266852120}"/>
                </a:ext>
              </a:extLst>
            </p:cNvPr>
            <p:cNvCxnSpPr/>
            <p:nvPr/>
          </p:nvCxnSpPr>
          <p:spPr>
            <a:xfrm flipH="1">
              <a:off x="1979675" y="3580263"/>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52" name="Ellipse 1051">
              <a:extLst>
                <a:ext uri="{FF2B5EF4-FFF2-40B4-BE49-F238E27FC236}">
                  <a16:creationId xmlns:a16="http://schemas.microsoft.com/office/drawing/2014/main" id="{BA67031E-E980-B259-278E-8304E163C595}"/>
                </a:ext>
              </a:extLst>
            </p:cNvPr>
            <p:cNvSpPr/>
            <p:nvPr/>
          </p:nvSpPr>
          <p:spPr>
            <a:xfrm>
              <a:off x="3978238" y="352812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3" name="Ellipse 1052">
              <a:extLst>
                <a:ext uri="{FF2B5EF4-FFF2-40B4-BE49-F238E27FC236}">
                  <a16:creationId xmlns:a16="http://schemas.microsoft.com/office/drawing/2014/main" id="{6066E7A8-C856-561E-FC27-93EB51A4046E}"/>
                </a:ext>
              </a:extLst>
            </p:cNvPr>
            <p:cNvSpPr/>
            <p:nvPr/>
          </p:nvSpPr>
          <p:spPr>
            <a:xfrm>
              <a:off x="3989327" y="442748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4" name="Ellipse 1053">
              <a:extLst>
                <a:ext uri="{FF2B5EF4-FFF2-40B4-BE49-F238E27FC236}">
                  <a16:creationId xmlns:a16="http://schemas.microsoft.com/office/drawing/2014/main" id="{5C32CC44-D556-4591-A054-C0E8528E2E49}"/>
                </a:ext>
              </a:extLst>
            </p:cNvPr>
            <p:cNvSpPr/>
            <p:nvPr/>
          </p:nvSpPr>
          <p:spPr>
            <a:xfrm>
              <a:off x="1933086" y="352548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5" name="Ellipse 1054">
              <a:extLst>
                <a:ext uri="{FF2B5EF4-FFF2-40B4-BE49-F238E27FC236}">
                  <a16:creationId xmlns:a16="http://schemas.microsoft.com/office/drawing/2014/main" id="{E5C5949A-5CD6-3BF4-B89B-68DFD4C24A6D}"/>
                </a:ext>
              </a:extLst>
            </p:cNvPr>
            <p:cNvSpPr/>
            <p:nvPr/>
          </p:nvSpPr>
          <p:spPr>
            <a:xfrm>
              <a:off x="1919057" y="441953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6" name="Gerader Verbinder 1055">
              <a:extLst>
                <a:ext uri="{FF2B5EF4-FFF2-40B4-BE49-F238E27FC236}">
                  <a16:creationId xmlns:a16="http://schemas.microsoft.com/office/drawing/2014/main" id="{142D8A19-2627-E90C-3A06-846A2080F227}"/>
                </a:ext>
              </a:extLst>
            </p:cNvPr>
            <p:cNvCxnSpPr/>
            <p:nvPr/>
          </p:nvCxnSpPr>
          <p:spPr>
            <a:xfrm flipV="1">
              <a:off x="4220242" y="3538958"/>
              <a:ext cx="0" cy="976384"/>
            </a:xfrm>
            <a:prstGeom prst="line">
              <a:avLst/>
            </a:prstGeom>
            <a:ln w="254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057" name="Textfeld 1056">
              <a:extLst>
                <a:ext uri="{FF2B5EF4-FFF2-40B4-BE49-F238E27FC236}">
                  <a16:creationId xmlns:a16="http://schemas.microsoft.com/office/drawing/2014/main" id="{54B8D2B4-E4F6-1A01-16E5-68F4AD2C941F}"/>
                </a:ext>
              </a:extLst>
            </p:cNvPr>
            <p:cNvSpPr txBox="1"/>
            <p:nvPr/>
          </p:nvSpPr>
          <p:spPr>
            <a:xfrm>
              <a:off x="4196688" y="3842484"/>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1058" name="Textfeld 1057">
              <a:extLst>
                <a:ext uri="{FF2B5EF4-FFF2-40B4-BE49-F238E27FC236}">
                  <a16:creationId xmlns:a16="http://schemas.microsoft.com/office/drawing/2014/main" id="{F2A5AB4D-3BF7-7DC9-9C75-69D5F69A5F9D}"/>
                </a:ext>
              </a:extLst>
            </p:cNvPr>
            <p:cNvSpPr txBox="1"/>
            <p:nvPr/>
          </p:nvSpPr>
          <p:spPr>
            <a:xfrm>
              <a:off x="1844517" y="4432353"/>
              <a:ext cx="255198" cy="369332"/>
            </a:xfrm>
            <a:prstGeom prst="rect">
              <a:avLst/>
            </a:prstGeom>
            <a:noFill/>
          </p:spPr>
          <p:txBody>
            <a:bodyPr wrap="none" rtlCol="0">
              <a:spAutoFit/>
            </a:bodyPr>
            <a:lstStyle/>
            <a:p>
              <a:r>
                <a:rPr lang="de-DE" dirty="0"/>
                <a:t>-</a:t>
              </a:r>
              <a:endParaRPr lang="de-DE" baseline="-25000" dirty="0"/>
            </a:p>
          </p:txBody>
        </p:sp>
        <p:sp>
          <p:nvSpPr>
            <p:cNvPr id="1059" name="Textfeld 1058">
              <a:extLst>
                <a:ext uri="{FF2B5EF4-FFF2-40B4-BE49-F238E27FC236}">
                  <a16:creationId xmlns:a16="http://schemas.microsoft.com/office/drawing/2014/main" id="{7D2104BD-9B1D-EF62-8092-63148C8CC11E}"/>
                </a:ext>
              </a:extLst>
            </p:cNvPr>
            <p:cNvSpPr txBox="1"/>
            <p:nvPr/>
          </p:nvSpPr>
          <p:spPr>
            <a:xfrm>
              <a:off x="1318809" y="3761793"/>
              <a:ext cx="300082" cy="369332"/>
            </a:xfrm>
            <a:prstGeom prst="rect">
              <a:avLst/>
            </a:prstGeom>
            <a:noFill/>
          </p:spPr>
          <p:txBody>
            <a:bodyPr wrap="none" rtlCol="0">
              <a:spAutoFit/>
            </a:bodyPr>
            <a:lstStyle/>
            <a:p>
              <a:r>
                <a:rPr lang="de-DE" dirty="0"/>
                <a:t>~</a:t>
              </a:r>
              <a:endParaRPr lang="de-DE" baseline="-25000" dirty="0"/>
            </a:p>
          </p:txBody>
        </p:sp>
        <p:sp>
          <p:nvSpPr>
            <p:cNvPr id="1060" name="Textfeld 1059">
              <a:extLst>
                <a:ext uri="{FF2B5EF4-FFF2-40B4-BE49-F238E27FC236}">
                  <a16:creationId xmlns:a16="http://schemas.microsoft.com/office/drawing/2014/main" id="{1A6F0AF2-50DD-B43C-014C-27BB0E66308A}"/>
                </a:ext>
              </a:extLst>
            </p:cNvPr>
            <p:cNvSpPr txBox="1"/>
            <p:nvPr/>
          </p:nvSpPr>
          <p:spPr>
            <a:xfrm>
              <a:off x="2394018" y="3764159"/>
              <a:ext cx="300082" cy="369332"/>
            </a:xfrm>
            <a:prstGeom prst="rect">
              <a:avLst/>
            </a:prstGeom>
            <a:noFill/>
          </p:spPr>
          <p:txBody>
            <a:bodyPr wrap="none" rtlCol="0">
              <a:spAutoFit/>
            </a:bodyPr>
            <a:lstStyle/>
            <a:p>
              <a:r>
                <a:rPr lang="de-DE" dirty="0"/>
                <a:t>~</a:t>
              </a:r>
              <a:endParaRPr lang="de-DE" baseline="-25000" dirty="0"/>
            </a:p>
          </p:txBody>
        </p:sp>
        <p:grpSp>
          <p:nvGrpSpPr>
            <p:cNvPr id="1061" name="Gruppieren 1060">
              <a:extLst>
                <a:ext uri="{FF2B5EF4-FFF2-40B4-BE49-F238E27FC236}">
                  <a16:creationId xmlns:a16="http://schemas.microsoft.com/office/drawing/2014/main" id="{FD2FB7ED-48D0-423B-35A0-3DE4887791C1}"/>
                </a:ext>
              </a:extLst>
            </p:cNvPr>
            <p:cNvGrpSpPr/>
            <p:nvPr/>
          </p:nvGrpSpPr>
          <p:grpSpPr>
            <a:xfrm>
              <a:off x="3409469" y="3579485"/>
              <a:ext cx="360001" cy="902509"/>
              <a:chOff x="3750578" y="4088384"/>
              <a:chExt cx="360001" cy="902509"/>
            </a:xfrm>
          </p:grpSpPr>
          <p:cxnSp>
            <p:nvCxnSpPr>
              <p:cNvPr id="1066" name="Gerader Verbinder 1065">
                <a:extLst>
                  <a:ext uri="{FF2B5EF4-FFF2-40B4-BE49-F238E27FC236}">
                    <a16:creationId xmlns:a16="http://schemas.microsoft.com/office/drawing/2014/main" id="{7860E141-56B4-CCB3-068D-12430381645B}"/>
                  </a:ext>
                </a:extLst>
              </p:cNvPr>
              <p:cNvCxnSpPr/>
              <p:nvPr/>
            </p:nvCxnSpPr>
            <p:spPr>
              <a:xfrm rot="10800000">
                <a:off x="3750579" y="4585918"/>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Gerader Verbinder 1066">
                <a:extLst>
                  <a:ext uri="{FF2B5EF4-FFF2-40B4-BE49-F238E27FC236}">
                    <a16:creationId xmlns:a16="http://schemas.microsoft.com/office/drawing/2014/main" id="{5EF3BBE2-71C7-558D-62EB-487C699EBC49}"/>
                  </a:ext>
                </a:extLst>
              </p:cNvPr>
              <p:cNvCxnSpPr/>
              <p:nvPr/>
            </p:nvCxnSpPr>
            <p:spPr>
              <a:xfrm flipH="1">
                <a:off x="3930578" y="4585918"/>
                <a:ext cx="1" cy="404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Gerader Verbinder 1067">
                <a:extLst>
                  <a:ext uri="{FF2B5EF4-FFF2-40B4-BE49-F238E27FC236}">
                    <a16:creationId xmlns:a16="http://schemas.microsoft.com/office/drawing/2014/main" id="{574C2A3D-0B2C-54A6-675B-968959E884B6}"/>
                  </a:ext>
                </a:extLst>
              </p:cNvPr>
              <p:cNvCxnSpPr>
                <a:endCxn id="1069" idx="0"/>
              </p:cNvCxnSpPr>
              <p:nvPr/>
            </p:nvCxnSpPr>
            <p:spPr>
              <a:xfrm>
                <a:off x="3930578" y="4088384"/>
                <a:ext cx="1" cy="3696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9" name="Rechteck 1068">
                <a:extLst>
                  <a:ext uri="{FF2B5EF4-FFF2-40B4-BE49-F238E27FC236}">
                    <a16:creationId xmlns:a16="http://schemas.microsoft.com/office/drawing/2014/main" id="{6274429B-4B12-A745-145C-F8462E439422}"/>
                  </a:ext>
                </a:extLst>
              </p:cNvPr>
              <p:cNvSpPr/>
              <p:nvPr/>
            </p:nvSpPr>
            <p:spPr>
              <a:xfrm>
                <a:off x="3750578" y="4458006"/>
                <a:ext cx="360001" cy="679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0" name="Gruppieren 1069">
                <a:extLst>
                  <a:ext uri="{FF2B5EF4-FFF2-40B4-BE49-F238E27FC236}">
                    <a16:creationId xmlns:a16="http://schemas.microsoft.com/office/drawing/2014/main" id="{482B126D-C5A7-9BB0-EF6D-6D7B2C3F8342}"/>
                  </a:ext>
                </a:extLst>
              </p:cNvPr>
              <p:cNvGrpSpPr/>
              <p:nvPr/>
            </p:nvGrpSpPr>
            <p:grpSpPr>
              <a:xfrm>
                <a:off x="3980887" y="4323080"/>
                <a:ext cx="88193" cy="89934"/>
                <a:chOff x="4036767" y="4245070"/>
                <a:chExt cx="147624" cy="147624"/>
              </a:xfrm>
            </p:grpSpPr>
            <p:cxnSp>
              <p:nvCxnSpPr>
                <p:cNvPr id="1071" name="Gerader Verbinder 1070">
                  <a:extLst>
                    <a:ext uri="{FF2B5EF4-FFF2-40B4-BE49-F238E27FC236}">
                      <a16:creationId xmlns:a16="http://schemas.microsoft.com/office/drawing/2014/main" id="{05299B2B-A569-69F7-A26A-447EF8086BCF}"/>
                    </a:ext>
                  </a:extLst>
                </p:cNvPr>
                <p:cNvCxnSpPr/>
                <p:nvPr/>
              </p:nvCxnSpPr>
              <p:spPr>
                <a:xfrm flipH="1" flipV="1">
                  <a:off x="4036767" y="4310821"/>
                  <a:ext cx="147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2" name="Gerader Verbinder 1071">
                  <a:extLst>
                    <a:ext uri="{FF2B5EF4-FFF2-40B4-BE49-F238E27FC236}">
                      <a16:creationId xmlns:a16="http://schemas.microsoft.com/office/drawing/2014/main" id="{D5FBBA65-4F4B-01E7-EF76-BA2CE2A30D23}"/>
                    </a:ext>
                  </a:extLst>
                </p:cNvPr>
                <p:cNvCxnSpPr/>
                <p:nvPr/>
              </p:nvCxnSpPr>
              <p:spPr>
                <a:xfrm rot="5400000" flipH="1" flipV="1">
                  <a:off x="4036767" y="4318882"/>
                  <a:ext cx="147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62" name="Textfeld 1061">
              <a:extLst>
                <a:ext uri="{FF2B5EF4-FFF2-40B4-BE49-F238E27FC236}">
                  <a16:creationId xmlns:a16="http://schemas.microsoft.com/office/drawing/2014/main" id="{9083F07C-EB6E-6587-1F5B-C5F8DC286E23}"/>
                </a:ext>
              </a:extLst>
            </p:cNvPr>
            <p:cNvSpPr txBox="1"/>
            <p:nvPr/>
          </p:nvSpPr>
          <p:spPr>
            <a:xfrm>
              <a:off x="1851453" y="3205550"/>
              <a:ext cx="300082" cy="369332"/>
            </a:xfrm>
            <a:prstGeom prst="rect">
              <a:avLst/>
            </a:prstGeom>
            <a:noFill/>
          </p:spPr>
          <p:txBody>
            <a:bodyPr wrap="none" rtlCol="0">
              <a:spAutoFit/>
            </a:bodyPr>
            <a:lstStyle/>
            <a:p>
              <a:r>
                <a:rPr lang="de-DE" dirty="0"/>
                <a:t>+</a:t>
              </a:r>
              <a:endParaRPr lang="de-DE" baseline="-25000" dirty="0"/>
            </a:p>
          </p:txBody>
        </p:sp>
        <p:sp>
          <p:nvSpPr>
            <p:cNvPr id="1063" name="Ellipse 1062">
              <a:extLst>
                <a:ext uri="{FF2B5EF4-FFF2-40B4-BE49-F238E27FC236}">
                  <a16:creationId xmlns:a16="http://schemas.microsoft.com/office/drawing/2014/main" id="{E5F465D9-0295-FE25-E6E9-0BEAAEE2CDB6}"/>
                </a:ext>
              </a:extLst>
            </p:cNvPr>
            <p:cNvSpPr/>
            <p:nvPr/>
          </p:nvSpPr>
          <p:spPr>
            <a:xfrm>
              <a:off x="3534398" y="353100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4" name="Ellipse 1063">
              <a:extLst>
                <a:ext uri="{FF2B5EF4-FFF2-40B4-BE49-F238E27FC236}">
                  <a16:creationId xmlns:a16="http://schemas.microsoft.com/office/drawing/2014/main" id="{64BB5B4B-E634-43E9-9134-E20C07FE1BBE}"/>
                </a:ext>
              </a:extLst>
            </p:cNvPr>
            <p:cNvSpPr/>
            <p:nvPr/>
          </p:nvSpPr>
          <p:spPr>
            <a:xfrm>
              <a:off x="3530878" y="443956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01" name="Gruppieren 1100">
            <a:extLst>
              <a:ext uri="{FF2B5EF4-FFF2-40B4-BE49-F238E27FC236}">
                <a16:creationId xmlns:a16="http://schemas.microsoft.com/office/drawing/2014/main" id="{0783BE32-B497-3CE5-5BE4-85DCC859C335}"/>
              </a:ext>
            </a:extLst>
          </p:cNvPr>
          <p:cNvGrpSpPr/>
          <p:nvPr/>
        </p:nvGrpSpPr>
        <p:grpSpPr>
          <a:xfrm>
            <a:off x="7433610" y="3031947"/>
            <a:ext cx="3176834" cy="1056140"/>
            <a:chOff x="5137802" y="3770190"/>
            <a:chExt cx="4762056" cy="1583149"/>
          </a:xfrm>
        </p:grpSpPr>
        <p:grpSp>
          <p:nvGrpSpPr>
            <p:cNvPr id="1102" name="Gruppieren 1101">
              <a:extLst>
                <a:ext uri="{FF2B5EF4-FFF2-40B4-BE49-F238E27FC236}">
                  <a16:creationId xmlns:a16="http://schemas.microsoft.com/office/drawing/2014/main" id="{3618F5D9-EB1E-CE7E-4B3F-DD924C999CBF}"/>
                </a:ext>
              </a:extLst>
            </p:cNvPr>
            <p:cNvGrpSpPr/>
            <p:nvPr/>
          </p:nvGrpSpPr>
          <p:grpSpPr>
            <a:xfrm>
              <a:off x="5137802" y="3770190"/>
              <a:ext cx="4762056" cy="1583149"/>
              <a:chOff x="1932709" y="1540120"/>
              <a:chExt cx="6469049" cy="2344826"/>
            </a:xfrm>
          </p:grpSpPr>
          <p:sp>
            <p:nvSpPr>
              <p:cNvPr id="1107" name="Freihandform 80">
                <a:extLst>
                  <a:ext uri="{FF2B5EF4-FFF2-40B4-BE49-F238E27FC236}">
                    <a16:creationId xmlns:a16="http://schemas.microsoft.com/office/drawing/2014/main" id="{08A09C83-E05E-7B54-58FD-D7E53A0077D8}"/>
                  </a:ext>
                </a:extLst>
              </p:cNvPr>
              <p:cNvSpPr/>
              <p:nvPr/>
            </p:nvSpPr>
            <p:spPr>
              <a:xfrm>
                <a:off x="1932709"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8" name="Freihandform 81">
                <a:extLst>
                  <a:ext uri="{FF2B5EF4-FFF2-40B4-BE49-F238E27FC236}">
                    <a16:creationId xmlns:a16="http://schemas.microsoft.com/office/drawing/2014/main" id="{3AAE2944-A561-206E-B5B9-2357E08BFFFC}"/>
                  </a:ext>
                </a:extLst>
              </p:cNvPr>
              <p:cNvSpPr/>
              <p:nvPr/>
            </p:nvSpPr>
            <p:spPr>
              <a:xfrm flipV="1">
                <a:off x="3373756"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9" name="Freihandform 82">
                <a:extLst>
                  <a:ext uri="{FF2B5EF4-FFF2-40B4-BE49-F238E27FC236}">
                    <a16:creationId xmlns:a16="http://schemas.microsoft.com/office/drawing/2014/main" id="{EB68C5D3-2420-9057-8331-5DF8B5DA103A}"/>
                  </a:ext>
                </a:extLst>
              </p:cNvPr>
              <p:cNvSpPr/>
              <p:nvPr/>
            </p:nvSpPr>
            <p:spPr>
              <a:xfrm>
                <a:off x="4821270"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0" name="Freihandform 83">
                <a:extLst>
                  <a:ext uri="{FF2B5EF4-FFF2-40B4-BE49-F238E27FC236}">
                    <a16:creationId xmlns:a16="http://schemas.microsoft.com/office/drawing/2014/main" id="{00E30684-6383-8C97-A613-471E0694C1A4}"/>
                  </a:ext>
                </a:extLst>
              </p:cNvPr>
              <p:cNvSpPr/>
              <p:nvPr/>
            </p:nvSpPr>
            <p:spPr>
              <a:xfrm flipV="1">
                <a:off x="6262317"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11" name="Gerade Verbindung mit Pfeil 1110">
                <a:extLst>
                  <a:ext uri="{FF2B5EF4-FFF2-40B4-BE49-F238E27FC236}">
                    <a16:creationId xmlns:a16="http://schemas.microsoft.com/office/drawing/2014/main" id="{559A4CAF-2A66-9F98-1851-843D89A8FE53}"/>
                  </a:ext>
                </a:extLst>
              </p:cNvPr>
              <p:cNvCxnSpPr>
                <a:stCxn id="1107" idx="0"/>
              </p:cNvCxnSpPr>
              <p:nvPr/>
            </p:nvCxnSpPr>
            <p:spPr>
              <a:xfrm flipV="1">
                <a:off x="1932709" y="2759473"/>
                <a:ext cx="625532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2" name="Gerade Verbindung mit Pfeil 1111">
                <a:extLst>
                  <a:ext uri="{FF2B5EF4-FFF2-40B4-BE49-F238E27FC236}">
                    <a16:creationId xmlns:a16="http://schemas.microsoft.com/office/drawing/2014/main" id="{B0891737-6732-2E26-D772-E5E9419DB6CE}"/>
                  </a:ext>
                </a:extLst>
              </p:cNvPr>
              <p:cNvCxnSpPr/>
              <p:nvPr/>
            </p:nvCxnSpPr>
            <p:spPr>
              <a:xfrm flipV="1">
                <a:off x="1939200" y="1791031"/>
                <a:ext cx="0" cy="1936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3" name="Textfeld 1112">
                <a:extLst>
                  <a:ext uri="{FF2B5EF4-FFF2-40B4-BE49-F238E27FC236}">
                    <a16:creationId xmlns:a16="http://schemas.microsoft.com/office/drawing/2014/main" id="{4232F45F-2B1C-0D34-CF47-0748B1EEF16E}"/>
                  </a:ext>
                </a:extLst>
              </p:cNvPr>
              <p:cNvSpPr txBox="1"/>
              <p:nvPr/>
            </p:nvSpPr>
            <p:spPr>
              <a:xfrm>
                <a:off x="8140148" y="2581848"/>
                <a:ext cx="261610" cy="369332"/>
              </a:xfrm>
              <a:prstGeom prst="rect">
                <a:avLst/>
              </a:prstGeom>
              <a:noFill/>
            </p:spPr>
            <p:txBody>
              <a:bodyPr wrap="none" rtlCol="0">
                <a:spAutoFit/>
              </a:bodyPr>
              <a:lstStyle/>
              <a:p>
                <a:r>
                  <a:rPr lang="de-DE" dirty="0"/>
                  <a:t>t</a:t>
                </a:r>
              </a:p>
            </p:txBody>
          </p:sp>
        </p:grpSp>
        <p:sp>
          <p:nvSpPr>
            <p:cNvPr id="1103" name="Freihandform 137">
              <a:extLst>
                <a:ext uri="{FF2B5EF4-FFF2-40B4-BE49-F238E27FC236}">
                  <a16:creationId xmlns:a16="http://schemas.microsoft.com/office/drawing/2014/main" id="{FCE2D1A0-EE1D-B6BB-1CA0-6A18A516683A}"/>
                </a:ext>
              </a:extLst>
            </p:cNvPr>
            <p:cNvSpPr/>
            <p:nvPr/>
          </p:nvSpPr>
          <p:spPr>
            <a:xfrm>
              <a:off x="7516494" y="3785506"/>
              <a:ext cx="1048351" cy="2552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424140"/>
                <a:gd name="connsiteY0" fmla="*/ 771369 h 771369"/>
                <a:gd name="connsiteX1" fmla="*/ 377359 w 1424140"/>
                <a:gd name="connsiteY1" fmla="*/ 0 h 771369"/>
                <a:gd name="connsiteX2" fmla="*/ 1424140 w 1424140"/>
                <a:gd name="connsiteY2" fmla="*/ 771369 h 771369"/>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97765 h 897765"/>
                <a:gd name="connsiteX1" fmla="*/ 306377 w 1424140"/>
                <a:gd name="connsiteY1" fmla="*/ 10683 h 897765"/>
                <a:gd name="connsiteX2" fmla="*/ 1424140 w 1424140"/>
                <a:gd name="connsiteY2" fmla="*/ 897765 h 897765"/>
                <a:gd name="connsiteX0" fmla="*/ 0 w 1424140"/>
                <a:gd name="connsiteY0" fmla="*/ 892580 h 892580"/>
                <a:gd name="connsiteX1" fmla="*/ 306377 w 1424140"/>
                <a:gd name="connsiteY1" fmla="*/ 5498 h 892580"/>
                <a:gd name="connsiteX2" fmla="*/ 1424140 w 1424140"/>
                <a:gd name="connsiteY2" fmla="*/ 892580 h 892580"/>
                <a:gd name="connsiteX0" fmla="*/ 0 w 1424140"/>
                <a:gd name="connsiteY0" fmla="*/ 847808 h 847808"/>
                <a:gd name="connsiteX1" fmla="*/ 448340 w 1424140"/>
                <a:gd name="connsiteY1" fmla="*/ 18582 h 847808"/>
                <a:gd name="connsiteX2" fmla="*/ 1424140 w 1424140"/>
                <a:gd name="connsiteY2" fmla="*/ 847808 h 847808"/>
              </a:gdLst>
              <a:ahLst/>
              <a:cxnLst>
                <a:cxn ang="0">
                  <a:pos x="connsiteX0" y="connsiteY0"/>
                </a:cxn>
                <a:cxn ang="0">
                  <a:pos x="connsiteX1" y="connsiteY1"/>
                </a:cxn>
                <a:cxn ang="0">
                  <a:pos x="connsiteX2" y="connsiteY2"/>
                </a:cxn>
              </a:cxnLst>
              <a:rect l="l" t="t" r="r" b="b"/>
              <a:pathLst>
                <a:path w="1424140" h="847808">
                  <a:moveTo>
                    <a:pt x="0" y="847808"/>
                  </a:moveTo>
                  <a:cubicBezTo>
                    <a:pt x="263231" y="-261083"/>
                    <a:pt x="479136" y="47509"/>
                    <a:pt x="448340" y="18582"/>
                  </a:cubicBezTo>
                  <a:cubicBezTo>
                    <a:pt x="453036" y="18582"/>
                    <a:pt x="855389" y="290541"/>
                    <a:pt x="1424140" y="84780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4" name="Freihandform 157">
              <a:extLst>
                <a:ext uri="{FF2B5EF4-FFF2-40B4-BE49-F238E27FC236}">
                  <a16:creationId xmlns:a16="http://schemas.microsoft.com/office/drawing/2014/main" id="{8C839284-C0A1-3074-DE42-D2CB2A89090F}"/>
                </a:ext>
              </a:extLst>
            </p:cNvPr>
            <p:cNvSpPr/>
            <p:nvPr/>
          </p:nvSpPr>
          <p:spPr>
            <a:xfrm>
              <a:off x="6414839" y="3774071"/>
              <a:ext cx="1101656" cy="27074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424140"/>
                <a:gd name="connsiteY0" fmla="*/ 771369 h 771369"/>
                <a:gd name="connsiteX1" fmla="*/ 377359 w 1424140"/>
                <a:gd name="connsiteY1" fmla="*/ 0 h 771369"/>
                <a:gd name="connsiteX2" fmla="*/ 1424140 w 1424140"/>
                <a:gd name="connsiteY2" fmla="*/ 771369 h 771369"/>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97765 h 897765"/>
                <a:gd name="connsiteX1" fmla="*/ 306377 w 1424140"/>
                <a:gd name="connsiteY1" fmla="*/ 10683 h 897765"/>
                <a:gd name="connsiteX2" fmla="*/ 1424140 w 1424140"/>
                <a:gd name="connsiteY2" fmla="*/ 897765 h 897765"/>
                <a:gd name="connsiteX0" fmla="*/ 0 w 1424140"/>
                <a:gd name="connsiteY0" fmla="*/ 892580 h 892580"/>
                <a:gd name="connsiteX1" fmla="*/ 306377 w 1424140"/>
                <a:gd name="connsiteY1" fmla="*/ 5498 h 892580"/>
                <a:gd name="connsiteX2" fmla="*/ 1424140 w 1424140"/>
                <a:gd name="connsiteY2" fmla="*/ 892580 h 892580"/>
                <a:gd name="connsiteX0" fmla="*/ 0 w 1424140"/>
                <a:gd name="connsiteY0" fmla="*/ 847808 h 847808"/>
                <a:gd name="connsiteX1" fmla="*/ 448340 w 1424140"/>
                <a:gd name="connsiteY1" fmla="*/ 18582 h 847808"/>
                <a:gd name="connsiteX2" fmla="*/ 1424140 w 1424140"/>
                <a:gd name="connsiteY2" fmla="*/ 847808 h 847808"/>
              </a:gdLst>
              <a:ahLst/>
              <a:cxnLst>
                <a:cxn ang="0">
                  <a:pos x="connsiteX0" y="connsiteY0"/>
                </a:cxn>
                <a:cxn ang="0">
                  <a:pos x="connsiteX1" y="connsiteY1"/>
                </a:cxn>
                <a:cxn ang="0">
                  <a:pos x="connsiteX2" y="connsiteY2"/>
                </a:cxn>
              </a:cxnLst>
              <a:rect l="l" t="t" r="r" b="b"/>
              <a:pathLst>
                <a:path w="1424140" h="847808">
                  <a:moveTo>
                    <a:pt x="0" y="847808"/>
                  </a:moveTo>
                  <a:cubicBezTo>
                    <a:pt x="263231" y="-261083"/>
                    <a:pt x="479136" y="47509"/>
                    <a:pt x="448340" y="18582"/>
                  </a:cubicBezTo>
                  <a:cubicBezTo>
                    <a:pt x="453036" y="18582"/>
                    <a:pt x="855389" y="290541"/>
                    <a:pt x="1424140" y="84780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5" name="Freihandform 158">
              <a:extLst>
                <a:ext uri="{FF2B5EF4-FFF2-40B4-BE49-F238E27FC236}">
                  <a16:creationId xmlns:a16="http://schemas.microsoft.com/office/drawing/2014/main" id="{4FBADE02-0F14-A35C-1975-B677E3FF44EB}"/>
                </a:ext>
              </a:extLst>
            </p:cNvPr>
            <p:cNvSpPr/>
            <p:nvPr/>
          </p:nvSpPr>
          <p:spPr>
            <a:xfrm>
              <a:off x="5366487" y="3789597"/>
              <a:ext cx="1048351" cy="2552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424140"/>
                <a:gd name="connsiteY0" fmla="*/ 771369 h 771369"/>
                <a:gd name="connsiteX1" fmla="*/ 377359 w 1424140"/>
                <a:gd name="connsiteY1" fmla="*/ 0 h 771369"/>
                <a:gd name="connsiteX2" fmla="*/ 1424140 w 1424140"/>
                <a:gd name="connsiteY2" fmla="*/ 771369 h 771369"/>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97765 h 897765"/>
                <a:gd name="connsiteX1" fmla="*/ 306377 w 1424140"/>
                <a:gd name="connsiteY1" fmla="*/ 10683 h 897765"/>
                <a:gd name="connsiteX2" fmla="*/ 1424140 w 1424140"/>
                <a:gd name="connsiteY2" fmla="*/ 897765 h 897765"/>
                <a:gd name="connsiteX0" fmla="*/ 0 w 1424140"/>
                <a:gd name="connsiteY0" fmla="*/ 892580 h 892580"/>
                <a:gd name="connsiteX1" fmla="*/ 306377 w 1424140"/>
                <a:gd name="connsiteY1" fmla="*/ 5498 h 892580"/>
                <a:gd name="connsiteX2" fmla="*/ 1424140 w 1424140"/>
                <a:gd name="connsiteY2" fmla="*/ 892580 h 892580"/>
                <a:gd name="connsiteX0" fmla="*/ 0 w 1424140"/>
                <a:gd name="connsiteY0" fmla="*/ 847808 h 847808"/>
                <a:gd name="connsiteX1" fmla="*/ 448340 w 1424140"/>
                <a:gd name="connsiteY1" fmla="*/ 18582 h 847808"/>
                <a:gd name="connsiteX2" fmla="*/ 1424140 w 1424140"/>
                <a:gd name="connsiteY2" fmla="*/ 847808 h 847808"/>
              </a:gdLst>
              <a:ahLst/>
              <a:cxnLst>
                <a:cxn ang="0">
                  <a:pos x="connsiteX0" y="connsiteY0"/>
                </a:cxn>
                <a:cxn ang="0">
                  <a:pos x="connsiteX1" y="connsiteY1"/>
                </a:cxn>
                <a:cxn ang="0">
                  <a:pos x="connsiteX2" y="connsiteY2"/>
                </a:cxn>
              </a:cxnLst>
              <a:rect l="l" t="t" r="r" b="b"/>
              <a:pathLst>
                <a:path w="1424140" h="847808">
                  <a:moveTo>
                    <a:pt x="0" y="847808"/>
                  </a:moveTo>
                  <a:cubicBezTo>
                    <a:pt x="263231" y="-261083"/>
                    <a:pt x="479136" y="47509"/>
                    <a:pt x="448340" y="18582"/>
                  </a:cubicBezTo>
                  <a:cubicBezTo>
                    <a:pt x="453036" y="18582"/>
                    <a:pt x="855389" y="290541"/>
                    <a:pt x="1424140" y="84780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6" name="Freihandform 159">
              <a:extLst>
                <a:ext uri="{FF2B5EF4-FFF2-40B4-BE49-F238E27FC236}">
                  <a16:creationId xmlns:a16="http://schemas.microsoft.com/office/drawing/2014/main" id="{7EF2EE53-2A9E-A683-D92B-FEAEFEAC86B0}"/>
                </a:ext>
              </a:extLst>
            </p:cNvPr>
            <p:cNvSpPr/>
            <p:nvPr/>
          </p:nvSpPr>
          <p:spPr>
            <a:xfrm>
              <a:off x="8564845" y="3789597"/>
              <a:ext cx="1048351" cy="2552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424140"/>
                <a:gd name="connsiteY0" fmla="*/ 771369 h 771369"/>
                <a:gd name="connsiteX1" fmla="*/ 377359 w 1424140"/>
                <a:gd name="connsiteY1" fmla="*/ 0 h 771369"/>
                <a:gd name="connsiteX2" fmla="*/ 1424140 w 1424140"/>
                <a:gd name="connsiteY2" fmla="*/ 771369 h 771369"/>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97765 h 897765"/>
                <a:gd name="connsiteX1" fmla="*/ 306377 w 1424140"/>
                <a:gd name="connsiteY1" fmla="*/ 10683 h 897765"/>
                <a:gd name="connsiteX2" fmla="*/ 1424140 w 1424140"/>
                <a:gd name="connsiteY2" fmla="*/ 897765 h 897765"/>
                <a:gd name="connsiteX0" fmla="*/ 0 w 1424140"/>
                <a:gd name="connsiteY0" fmla="*/ 892580 h 892580"/>
                <a:gd name="connsiteX1" fmla="*/ 306377 w 1424140"/>
                <a:gd name="connsiteY1" fmla="*/ 5498 h 892580"/>
                <a:gd name="connsiteX2" fmla="*/ 1424140 w 1424140"/>
                <a:gd name="connsiteY2" fmla="*/ 892580 h 892580"/>
                <a:gd name="connsiteX0" fmla="*/ 0 w 1424140"/>
                <a:gd name="connsiteY0" fmla="*/ 847808 h 847808"/>
                <a:gd name="connsiteX1" fmla="*/ 448340 w 1424140"/>
                <a:gd name="connsiteY1" fmla="*/ 18582 h 847808"/>
                <a:gd name="connsiteX2" fmla="*/ 1424140 w 1424140"/>
                <a:gd name="connsiteY2" fmla="*/ 847808 h 847808"/>
              </a:gdLst>
              <a:ahLst/>
              <a:cxnLst>
                <a:cxn ang="0">
                  <a:pos x="connsiteX0" y="connsiteY0"/>
                </a:cxn>
                <a:cxn ang="0">
                  <a:pos x="connsiteX1" y="connsiteY1"/>
                </a:cxn>
                <a:cxn ang="0">
                  <a:pos x="connsiteX2" y="connsiteY2"/>
                </a:cxn>
              </a:cxnLst>
              <a:rect l="l" t="t" r="r" b="b"/>
              <a:pathLst>
                <a:path w="1424140" h="847808">
                  <a:moveTo>
                    <a:pt x="0" y="847808"/>
                  </a:moveTo>
                  <a:cubicBezTo>
                    <a:pt x="263231" y="-261083"/>
                    <a:pt x="479136" y="47509"/>
                    <a:pt x="448340" y="18582"/>
                  </a:cubicBezTo>
                  <a:cubicBezTo>
                    <a:pt x="453036" y="18582"/>
                    <a:pt x="855389" y="290541"/>
                    <a:pt x="1424140" y="84780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16" name="Textfeld 1115">
            <a:extLst>
              <a:ext uri="{FF2B5EF4-FFF2-40B4-BE49-F238E27FC236}">
                <a16:creationId xmlns:a16="http://schemas.microsoft.com/office/drawing/2014/main" id="{F1181642-AECC-7C10-3A11-5960EBDCC0E9}"/>
              </a:ext>
            </a:extLst>
          </p:cNvPr>
          <p:cNvSpPr txBox="1"/>
          <p:nvPr/>
        </p:nvSpPr>
        <p:spPr>
          <a:xfrm>
            <a:off x="840473" y="2494794"/>
            <a:ext cx="2523160" cy="369332"/>
          </a:xfrm>
          <a:prstGeom prst="rect">
            <a:avLst/>
          </a:prstGeom>
          <a:noFill/>
        </p:spPr>
        <p:txBody>
          <a:bodyPr wrap="square" rtlCol="0">
            <a:spAutoFit/>
          </a:bodyPr>
          <a:lstStyle/>
          <a:p>
            <a:pPr algn="ctr"/>
            <a:r>
              <a:rPr lang="de-DE" dirty="0"/>
              <a:t>Brückengleichrichter</a:t>
            </a:r>
          </a:p>
        </p:txBody>
      </p:sp>
      <p:sp>
        <p:nvSpPr>
          <p:cNvPr id="1117" name="Textfeld 1116">
            <a:extLst>
              <a:ext uri="{FF2B5EF4-FFF2-40B4-BE49-F238E27FC236}">
                <a16:creationId xmlns:a16="http://schemas.microsoft.com/office/drawing/2014/main" id="{C52967E2-580D-DF4C-4F4A-0127A060ABFF}"/>
              </a:ext>
            </a:extLst>
          </p:cNvPr>
          <p:cNvSpPr txBox="1"/>
          <p:nvPr/>
        </p:nvSpPr>
        <p:spPr>
          <a:xfrm>
            <a:off x="4362994" y="2451098"/>
            <a:ext cx="2523160" cy="369332"/>
          </a:xfrm>
          <a:prstGeom prst="rect">
            <a:avLst/>
          </a:prstGeom>
          <a:noFill/>
        </p:spPr>
        <p:txBody>
          <a:bodyPr wrap="square" rtlCol="0">
            <a:spAutoFit/>
          </a:bodyPr>
          <a:lstStyle/>
          <a:p>
            <a:pPr algn="ctr"/>
            <a:r>
              <a:rPr lang="de-DE" dirty="0"/>
              <a:t>Vollweggleichrichter</a:t>
            </a:r>
          </a:p>
        </p:txBody>
      </p:sp>
      <p:sp>
        <p:nvSpPr>
          <p:cNvPr id="1118" name="Textfeld 1117">
            <a:extLst>
              <a:ext uri="{FF2B5EF4-FFF2-40B4-BE49-F238E27FC236}">
                <a16:creationId xmlns:a16="http://schemas.microsoft.com/office/drawing/2014/main" id="{16E06098-3773-1D31-7D1C-8D57A38325F5}"/>
              </a:ext>
            </a:extLst>
          </p:cNvPr>
          <p:cNvSpPr txBox="1"/>
          <p:nvPr/>
        </p:nvSpPr>
        <p:spPr>
          <a:xfrm>
            <a:off x="5173051" y="2283600"/>
            <a:ext cx="1149674" cy="246221"/>
          </a:xfrm>
          <a:prstGeom prst="rect">
            <a:avLst/>
          </a:prstGeom>
          <a:noFill/>
        </p:spPr>
        <p:txBody>
          <a:bodyPr wrap="none" rtlCol="0">
            <a:spAutoFit/>
          </a:bodyPr>
          <a:lstStyle/>
          <a:p>
            <a:r>
              <a:rPr lang="de-DE" sz="1000" dirty="0"/>
              <a:t>Bildquelle: BNetzA</a:t>
            </a:r>
          </a:p>
        </p:txBody>
      </p:sp>
      <p:pic>
        <p:nvPicPr>
          <p:cNvPr id="1120" name="Grafik 1119">
            <a:extLst>
              <a:ext uri="{FF2B5EF4-FFF2-40B4-BE49-F238E27FC236}">
                <a16:creationId xmlns:a16="http://schemas.microsoft.com/office/drawing/2014/main" id="{E411A6E1-B8F2-8E6C-A5AB-080475B4CB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6491" y="1189857"/>
            <a:ext cx="2903857" cy="1023386"/>
          </a:xfrm>
          <a:prstGeom prst="rect">
            <a:avLst/>
          </a:prstGeom>
        </p:spPr>
      </p:pic>
    </p:spTree>
    <p:extLst>
      <p:ext uri="{BB962C8B-B14F-4D97-AF65-F5344CB8AC3E}">
        <p14:creationId xmlns:p14="http://schemas.microsoft.com/office/powerpoint/2010/main" val="169233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p:bldP spid="1118"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Spannungsregler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Mit Linearspannungsreglern lässt sich eine variable Eingangsspannung</a:t>
            </a:r>
            <a:br>
              <a:rPr lang="de-DE" dirty="0">
                <a:solidFill>
                  <a:srgbClr val="000000"/>
                </a:solidFill>
              </a:rPr>
            </a:br>
            <a:r>
              <a:rPr lang="de-DE" dirty="0">
                <a:solidFill>
                  <a:srgbClr val="000000"/>
                </a:solidFill>
              </a:rPr>
              <a:t>mit nur wenigen Bauelementen auf eine konstante Ausgangsspannung</a:t>
            </a:r>
            <a:br>
              <a:rPr lang="de-DE" dirty="0">
                <a:solidFill>
                  <a:srgbClr val="000000"/>
                </a:solidFill>
              </a:rPr>
            </a:br>
            <a:r>
              <a:rPr lang="de-DE" dirty="0">
                <a:solidFill>
                  <a:srgbClr val="000000"/>
                </a:solidFill>
              </a:rPr>
              <a:t>stabilisieren.</a:t>
            </a:r>
          </a:p>
          <a:p>
            <a:pPr marL="0" indent="0">
              <a:buNone/>
              <a:defRPr/>
            </a:pPr>
            <a:endParaRPr lang="de-DE" dirty="0">
              <a:solidFill>
                <a:srgbClr val="000000"/>
              </a:solidFill>
            </a:endParaRPr>
          </a:p>
          <a:p>
            <a:pPr marL="0" indent="0">
              <a:buNone/>
              <a:defRPr/>
            </a:pPr>
            <a:r>
              <a:rPr lang="de-DE" dirty="0">
                <a:solidFill>
                  <a:srgbClr val="000000"/>
                </a:solidFill>
              </a:rPr>
              <a:t>Auch mit Zenerdioden lässt sich eine Spannungsregelung aufbauen:</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b="1" dirty="0">
              <a:solidFill>
                <a:srgbClr val="000000"/>
              </a:solidFill>
            </a:endParaRPr>
          </a:p>
          <a:p>
            <a:pPr marL="0" indent="0">
              <a:buNone/>
              <a:defRPr/>
            </a:pPr>
            <a:r>
              <a:rPr lang="de-DE" b="1" dirty="0">
                <a:solidFill>
                  <a:srgbClr val="000000"/>
                </a:solidFill>
              </a:rPr>
              <a:t>Die Eingangsspannung muss stets größer sein als die gewünschte Ausgangsspannung.</a:t>
            </a:r>
          </a:p>
          <a:p>
            <a:pPr marL="0" indent="0">
              <a:buNone/>
              <a:defRPr/>
            </a:pPr>
            <a:r>
              <a:rPr lang="de-DE" b="1" dirty="0">
                <a:solidFill>
                  <a:srgbClr val="000000"/>
                </a:solidFill>
              </a:rPr>
              <a:t>Die Spannungsschwankung am Ausgang beträgt nahezu null Volt.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EC5C7810-E6E9-D953-DF2C-A4551DFFC2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72595" y="1155064"/>
            <a:ext cx="2635484" cy="1660239"/>
          </a:xfrm>
          <a:prstGeom prst="rect">
            <a:avLst/>
          </a:prstGeom>
        </p:spPr>
      </p:pic>
      <p:sp>
        <p:nvSpPr>
          <p:cNvPr id="8" name="Textfeld 7">
            <a:extLst>
              <a:ext uri="{FF2B5EF4-FFF2-40B4-BE49-F238E27FC236}">
                <a16:creationId xmlns:a16="http://schemas.microsoft.com/office/drawing/2014/main" id="{8E8B6913-3249-4B38-0846-67D1B8BF7553}"/>
              </a:ext>
            </a:extLst>
          </p:cNvPr>
          <p:cNvSpPr txBox="1"/>
          <p:nvPr/>
        </p:nvSpPr>
        <p:spPr>
          <a:xfrm>
            <a:off x="8634310" y="2682591"/>
            <a:ext cx="1149674" cy="246221"/>
          </a:xfrm>
          <a:prstGeom prst="rect">
            <a:avLst/>
          </a:prstGeom>
          <a:noFill/>
        </p:spPr>
        <p:txBody>
          <a:bodyPr wrap="none" rtlCol="0">
            <a:spAutoFit/>
          </a:bodyPr>
          <a:lstStyle/>
          <a:p>
            <a:r>
              <a:rPr lang="de-DE" sz="1000" dirty="0"/>
              <a:t>Bildquelle: BNetzA</a:t>
            </a:r>
          </a:p>
        </p:txBody>
      </p:sp>
      <p:pic>
        <p:nvPicPr>
          <p:cNvPr id="9" name="Grafik 8">
            <a:extLst>
              <a:ext uri="{FF2B5EF4-FFF2-40B4-BE49-F238E27FC236}">
                <a16:creationId xmlns:a16="http://schemas.microsoft.com/office/drawing/2014/main" id="{37043F8D-AF30-3363-7ED3-2BA0D934DD20}"/>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40392"/>
          <a:stretch/>
        </p:blipFill>
        <p:spPr>
          <a:xfrm>
            <a:off x="857606" y="3236834"/>
            <a:ext cx="2086059" cy="1774784"/>
          </a:xfrm>
          <a:prstGeom prst="rect">
            <a:avLst/>
          </a:prstGeom>
        </p:spPr>
      </p:pic>
      <p:sp>
        <p:nvSpPr>
          <p:cNvPr id="25" name="Textfeld 24">
            <a:extLst>
              <a:ext uri="{FF2B5EF4-FFF2-40B4-BE49-F238E27FC236}">
                <a16:creationId xmlns:a16="http://schemas.microsoft.com/office/drawing/2014/main" id="{8B477D42-EBF8-7918-860D-51DE12933451}"/>
              </a:ext>
            </a:extLst>
          </p:cNvPr>
          <p:cNvSpPr txBox="1"/>
          <p:nvPr/>
        </p:nvSpPr>
        <p:spPr>
          <a:xfrm>
            <a:off x="6181950" y="3793803"/>
            <a:ext cx="2452351" cy="276999"/>
          </a:xfrm>
          <a:prstGeom prst="rect">
            <a:avLst/>
          </a:prstGeom>
          <a:noFill/>
        </p:spPr>
        <p:txBody>
          <a:bodyPr wrap="square" rtlCol="0">
            <a:spAutoFit/>
          </a:bodyPr>
          <a:lstStyle/>
          <a:p>
            <a:r>
              <a:rPr lang="de-DE" sz="1200" dirty="0">
                <a:solidFill>
                  <a:srgbClr val="FF0000"/>
                </a:solidFill>
              </a:rPr>
              <a:t>U</a:t>
            </a:r>
            <a:r>
              <a:rPr lang="de-DE" sz="1200" baseline="-25000" dirty="0">
                <a:solidFill>
                  <a:srgbClr val="FF0000"/>
                </a:solidFill>
              </a:rPr>
              <a:t>A</a:t>
            </a:r>
            <a:r>
              <a:rPr lang="de-DE" sz="1200" dirty="0">
                <a:solidFill>
                  <a:srgbClr val="FF0000"/>
                </a:solidFill>
              </a:rPr>
              <a:t> = U</a:t>
            </a:r>
            <a:r>
              <a:rPr lang="de-DE" sz="1200" baseline="-25000" dirty="0">
                <a:solidFill>
                  <a:srgbClr val="FF0000"/>
                </a:solidFill>
              </a:rPr>
              <a:t>Z</a:t>
            </a:r>
            <a:r>
              <a:rPr lang="de-DE" sz="1200" dirty="0">
                <a:solidFill>
                  <a:srgbClr val="FF0000"/>
                </a:solidFill>
              </a:rPr>
              <a:t> – U</a:t>
            </a:r>
            <a:r>
              <a:rPr lang="de-DE" sz="1200" baseline="-25000" dirty="0">
                <a:solidFill>
                  <a:srgbClr val="FF0000"/>
                </a:solidFill>
              </a:rPr>
              <a:t>BE</a:t>
            </a:r>
            <a:r>
              <a:rPr lang="de-DE" sz="1200" dirty="0">
                <a:solidFill>
                  <a:srgbClr val="FF0000"/>
                </a:solidFill>
              </a:rPr>
              <a:t> = 5,6V -0,6V = 5V</a:t>
            </a:r>
            <a:endParaRPr lang="de-DE" sz="1200" baseline="-25000" dirty="0">
              <a:solidFill>
                <a:srgbClr val="FF0000"/>
              </a:solidFill>
            </a:endParaRPr>
          </a:p>
        </p:txBody>
      </p:sp>
      <p:sp>
        <p:nvSpPr>
          <p:cNvPr id="27" name="Textfeld 26">
            <a:extLst>
              <a:ext uri="{FF2B5EF4-FFF2-40B4-BE49-F238E27FC236}">
                <a16:creationId xmlns:a16="http://schemas.microsoft.com/office/drawing/2014/main" id="{73B09DA7-D941-05FA-995B-EF72890416D7}"/>
              </a:ext>
            </a:extLst>
          </p:cNvPr>
          <p:cNvSpPr txBox="1"/>
          <p:nvPr/>
        </p:nvSpPr>
        <p:spPr>
          <a:xfrm>
            <a:off x="2729883" y="4829347"/>
            <a:ext cx="1217000" cy="246221"/>
          </a:xfrm>
          <a:prstGeom prst="rect">
            <a:avLst/>
          </a:prstGeom>
          <a:noFill/>
        </p:spPr>
        <p:txBody>
          <a:bodyPr wrap="none" rtlCol="0">
            <a:spAutoFit/>
          </a:bodyPr>
          <a:lstStyle/>
          <a:p>
            <a:r>
              <a:rPr lang="de-DE" sz="1000" dirty="0"/>
              <a:t>Bildquellen: BNetzA</a:t>
            </a:r>
          </a:p>
        </p:txBody>
      </p:sp>
      <p:grpSp>
        <p:nvGrpSpPr>
          <p:cNvPr id="6" name="Gruppieren 5">
            <a:extLst>
              <a:ext uri="{FF2B5EF4-FFF2-40B4-BE49-F238E27FC236}">
                <a16:creationId xmlns:a16="http://schemas.microsoft.com/office/drawing/2014/main" id="{1207D805-59E3-D9D5-AD3C-928563FA8D99}"/>
              </a:ext>
            </a:extLst>
          </p:cNvPr>
          <p:cNvGrpSpPr/>
          <p:nvPr/>
        </p:nvGrpSpPr>
        <p:grpSpPr>
          <a:xfrm>
            <a:off x="3152633" y="2982282"/>
            <a:ext cx="3084708" cy="1894810"/>
            <a:chOff x="3152633" y="2982282"/>
            <a:chExt cx="3084708" cy="1894810"/>
          </a:xfrm>
        </p:grpSpPr>
        <p:pic>
          <p:nvPicPr>
            <p:cNvPr id="14" name="Grafik 13">
              <a:extLst>
                <a:ext uri="{FF2B5EF4-FFF2-40B4-BE49-F238E27FC236}">
                  <a16:creationId xmlns:a16="http://schemas.microsoft.com/office/drawing/2014/main" id="{BB1FDA2E-4FCB-1A45-BEE0-E224166BBF6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56964"/>
            <a:stretch/>
          </p:blipFill>
          <p:spPr>
            <a:xfrm>
              <a:off x="3152633" y="2982282"/>
              <a:ext cx="3084708" cy="1894810"/>
            </a:xfrm>
            <a:prstGeom prst="rect">
              <a:avLst/>
            </a:prstGeom>
          </p:spPr>
        </p:pic>
        <p:cxnSp>
          <p:nvCxnSpPr>
            <p:cNvPr id="16" name="Gerade Verbindung mit Pfeil 15">
              <a:extLst>
                <a:ext uri="{FF2B5EF4-FFF2-40B4-BE49-F238E27FC236}">
                  <a16:creationId xmlns:a16="http://schemas.microsoft.com/office/drawing/2014/main" id="{BA0C2A0B-31D7-3E20-A2B7-90F56150C559}"/>
                </a:ext>
              </a:extLst>
            </p:cNvPr>
            <p:cNvCxnSpPr>
              <a:cxnSpLocks/>
            </p:cNvCxnSpPr>
            <p:nvPr/>
          </p:nvCxnSpPr>
          <p:spPr>
            <a:xfrm flipV="1">
              <a:off x="4870202" y="3287570"/>
              <a:ext cx="189241" cy="3556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0A76509E-35F3-907A-0CD8-F5817FE16092}"/>
                </a:ext>
              </a:extLst>
            </p:cNvPr>
            <p:cNvSpPr txBox="1"/>
            <p:nvPr/>
          </p:nvSpPr>
          <p:spPr>
            <a:xfrm>
              <a:off x="4876612" y="3494298"/>
              <a:ext cx="828152" cy="246221"/>
            </a:xfrm>
            <a:prstGeom prst="rect">
              <a:avLst/>
            </a:prstGeom>
            <a:noFill/>
          </p:spPr>
          <p:txBody>
            <a:bodyPr wrap="square" rtlCol="0">
              <a:spAutoFit/>
            </a:bodyPr>
            <a:lstStyle/>
            <a:p>
              <a:r>
                <a:rPr lang="de-DE" sz="1000" dirty="0">
                  <a:solidFill>
                    <a:srgbClr val="FF0000"/>
                  </a:solidFill>
                </a:rPr>
                <a:t>U</a:t>
              </a:r>
              <a:r>
                <a:rPr lang="de-DE" sz="1000" baseline="-25000" dirty="0">
                  <a:solidFill>
                    <a:srgbClr val="FF0000"/>
                  </a:solidFill>
                </a:rPr>
                <a:t>BE</a:t>
              </a:r>
              <a:r>
                <a:rPr lang="de-DE" sz="1000" dirty="0">
                  <a:solidFill>
                    <a:srgbClr val="FF0000"/>
                  </a:solidFill>
                </a:rPr>
                <a:t> = 0,6V</a:t>
              </a:r>
              <a:endParaRPr lang="de-DE" sz="1000" baseline="-25000" dirty="0">
                <a:solidFill>
                  <a:srgbClr val="FF0000"/>
                </a:solidFill>
              </a:endParaRPr>
            </a:p>
          </p:txBody>
        </p:sp>
        <p:cxnSp>
          <p:nvCxnSpPr>
            <p:cNvPr id="19" name="Gerade Verbindung mit Pfeil 18">
              <a:extLst>
                <a:ext uri="{FF2B5EF4-FFF2-40B4-BE49-F238E27FC236}">
                  <a16:creationId xmlns:a16="http://schemas.microsoft.com/office/drawing/2014/main" id="{6EDF9C87-D102-AD3C-0CC3-EDE7894715DB}"/>
                </a:ext>
              </a:extLst>
            </p:cNvPr>
            <p:cNvCxnSpPr>
              <a:cxnSpLocks/>
            </p:cNvCxnSpPr>
            <p:nvPr/>
          </p:nvCxnSpPr>
          <p:spPr>
            <a:xfrm>
              <a:off x="4523318" y="4084557"/>
              <a:ext cx="0" cy="6617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92131D9-00D0-F240-62C8-4CEF0B4D1913}"/>
                </a:ext>
              </a:extLst>
            </p:cNvPr>
            <p:cNvSpPr txBox="1"/>
            <p:nvPr/>
          </p:nvSpPr>
          <p:spPr>
            <a:xfrm>
              <a:off x="3906853" y="4001116"/>
              <a:ext cx="669568" cy="246221"/>
            </a:xfrm>
            <a:prstGeom prst="rect">
              <a:avLst/>
            </a:prstGeom>
            <a:noFill/>
          </p:spPr>
          <p:txBody>
            <a:bodyPr wrap="square" rtlCol="0">
              <a:spAutoFit/>
            </a:bodyPr>
            <a:lstStyle/>
            <a:p>
              <a:r>
                <a:rPr lang="de-DE" sz="1000" dirty="0">
                  <a:solidFill>
                    <a:srgbClr val="FF0000"/>
                  </a:solidFill>
                </a:rPr>
                <a:t>U</a:t>
              </a:r>
              <a:r>
                <a:rPr lang="de-DE" sz="1000" baseline="-25000" dirty="0">
                  <a:solidFill>
                    <a:srgbClr val="FF0000"/>
                  </a:solidFill>
                </a:rPr>
                <a:t>Z</a:t>
              </a:r>
              <a:r>
                <a:rPr lang="de-DE" sz="1000" dirty="0">
                  <a:solidFill>
                    <a:srgbClr val="FF0000"/>
                  </a:solidFill>
                </a:rPr>
                <a:t> = 5,6V</a:t>
              </a:r>
              <a:endParaRPr lang="de-DE" sz="1000" baseline="-25000" dirty="0">
                <a:solidFill>
                  <a:srgbClr val="FF0000"/>
                </a:solidFill>
              </a:endParaRPr>
            </a:p>
          </p:txBody>
        </p:sp>
        <p:cxnSp>
          <p:nvCxnSpPr>
            <p:cNvPr id="24" name="Gerade Verbindung mit Pfeil 23">
              <a:extLst>
                <a:ext uri="{FF2B5EF4-FFF2-40B4-BE49-F238E27FC236}">
                  <a16:creationId xmlns:a16="http://schemas.microsoft.com/office/drawing/2014/main" id="{3DFF497F-34C3-3A17-EC13-C9EB8BC8C900}"/>
                </a:ext>
              </a:extLst>
            </p:cNvPr>
            <p:cNvCxnSpPr>
              <a:cxnSpLocks/>
            </p:cNvCxnSpPr>
            <p:nvPr/>
          </p:nvCxnSpPr>
          <p:spPr>
            <a:xfrm>
              <a:off x="6093970" y="3380400"/>
              <a:ext cx="0" cy="11370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A9B5B644-1CA5-D8CB-F38F-87CDB733139A}"/>
                </a:ext>
              </a:extLst>
            </p:cNvPr>
            <p:cNvCxnSpPr>
              <a:cxnSpLocks/>
            </p:cNvCxnSpPr>
            <p:nvPr/>
          </p:nvCxnSpPr>
          <p:spPr>
            <a:xfrm>
              <a:off x="3516817" y="3400199"/>
              <a:ext cx="0" cy="11370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71C3FB03-00AC-87FE-CD34-4E6D0CF4A0BC}"/>
                </a:ext>
              </a:extLst>
            </p:cNvPr>
            <p:cNvSpPr txBox="1"/>
            <p:nvPr/>
          </p:nvSpPr>
          <p:spPr>
            <a:xfrm>
              <a:off x="3203077" y="3784732"/>
              <a:ext cx="421292" cy="276999"/>
            </a:xfrm>
            <a:prstGeom prst="rect">
              <a:avLst/>
            </a:prstGeom>
            <a:noFill/>
          </p:spPr>
          <p:txBody>
            <a:bodyPr wrap="square" rtlCol="0">
              <a:spAutoFit/>
            </a:bodyPr>
            <a:lstStyle/>
            <a:p>
              <a:r>
                <a:rPr lang="de-DE" sz="1200" dirty="0">
                  <a:solidFill>
                    <a:srgbClr val="FF0000"/>
                  </a:solidFill>
                </a:rPr>
                <a:t>U</a:t>
              </a:r>
              <a:r>
                <a:rPr lang="de-DE" sz="1200" baseline="-25000" dirty="0">
                  <a:solidFill>
                    <a:srgbClr val="FF0000"/>
                  </a:solidFill>
                </a:rPr>
                <a:t>E</a:t>
              </a:r>
            </a:p>
          </p:txBody>
        </p:sp>
      </p:grpSp>
      <p:sp>
        <p:nvSpPr>
          <p:cNvPr id="30" name="Textfeld 29">
            <a:extLst>
              <a:ext uri="{FF2B5EF4-FFF2-40B4-BE49-F238E27FC236}">
                <a16:creationId xmlns:a16="http://schemas.microsoft.com/office/drawing/2014/main" id="{EFE72203-A58A-3338-208D-12F1F0834B60}"/>
              </a:ext>
            </a:extLst>
          </p:cNvPr>
          <p:cNvSpPr txBox="1"/>
          <p:nvPr/>
        </p:nvSpPr>
        <p:spPr>
          <a:xfrm>
            <a:off x="757004" y="2979457"/>
            <a:ext cx="421292" cy="276999"/>
          </a:xfrm>
          <a:prstGeom prst="rect">
            <a:avLst/>
          </a:prstGeom>
          <a:noFill/>
        </p:spPr>
        <p:txBody>
          <a:bodyPr wrap="square" rtlCol="0">
            <a:spAutoFit/>
          </a:bodyPr>
          <a:lstStyle/>
          <a:p>
            <a:r>
              <a:rPr lang="de-DE" sz="1200" dirty="0">
                <a:solidFill>
                  <a:srgbClr val="FF0000"/>
                </a:solidFill>
              </a:rPr>
              <a:t>U</a:t>
            </a:r>
            <a:r>
              <a:rPr lang="de-DE" sz="1200" baseline="-25000" dirty="0">
                <a:solidFill>
                  <a:srgbClr val="FF0000"/>
                </a:solidFill>
              </a:rPr>
              <a:t>E</a:t>
            </a:r>
          </a:p>
        </p:txBody>
      </p:sp>
    </p:spTree>
    <p:extLst>
      <p:ext uri="{BB962C8B-B14F-4D97-AF65-F5344CB8AC3E}">
        <p14:creationId xmlns:p14="http://schemas.microsoft.com/office/powerpoint/2010/main" val="14497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27" grpId="0"/>
      <p:bldP spid="30"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302"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Schaltnetzteile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Vorteile</a:t>
            </a:r>
            <a:r>
              <a:rPr lang="de-DE" dirty="0">
                <a:solidFill>
                  <a:srgbClr val="000000"/>
                </a:solidFill>
              </a:rPr>
              <a:t> gegenüber konventionellen Netzteilen:</a:t>
            </a:r>
            <a:endParaRPr lang="de-DE" b="1" dirty="0">
              <a:solidFill>
                <a:srgbClr val="000000"/>
              </a:solidFill>
            </a:endParaRPr>
          </a:p>
          <a:p>
            <a:pPr marL="0" indent="-21598">
              <a:buNone/>
              <a:defRPr/>
            </a:pPr>
            <a:r>
              <a:rPr lang="de-DE" b="1" dirty="0">
                <a:solidFill>
                  <a:srgbClr val="000000"/>
                </a:solidFill>
              </a:rPr>
              <a:t>     - höhere Wirkungsgrad</a:t>
            </a:r>
            <a:r>
              <a:rPr lang="de-DE" dirty="0">
                <a:solidFill>
                  <a:srgbClr val="000000"/>
                </a:solidFill>
              </a:rPr>
              <a:t> (weniger Verlustleistung)</a:t>
            </a:r>
            <a:br>
              <a:rPr lang="de-DE" dirty="0">
                <a:solidFill>
                  <a:srgbClr val="000000"/>
                </a:solidFill>
              </a:rPr>
            </a:br>
            <a:r>
              <a:rPr lang="de-DE" b="1" dirty="0">
                <a:solidFill>
                  <a:srgbClr val="000000"/>
                </a:solidFill>
              </a:rPr>
              <a:t>     - leichteres Gewicht, geringeres Volumen</a:t>
            </a:r>
          </a:p>
          <a:p>
            <a:pPr marL="0" indent="-21598">
              <a:buNone/>
              <a:defRPr/>
            </a:pPr>
            <a:endParaRPr lang="de-DE" sz="1000" b="1" dirty="0">
              <a:solidFill>
                <a:srgbClr val="000000"/>
              </a:solidFill>
            </a:endParaRPr>
          </a:p>
          <a:p>
            <a:pPr marL="0" indent="-21598">
              <a:buNone/>
              <a:defRPr/>
            </a:pPr>
            <a:r>
              <a:rPr lang="de-DE" b="1" dirty="0">
                <a:solidFill>
                  <a:srgbClr val="000000"/>
                </a:solidFill>
              </a:rPr>
              <a:t>Nachteil:</a:t>
            </a:r>
          </a:p>
          <a:p>
            <a:pPr marL="0" indent="-21598">
              <a:buNone/>
              <a:defRPr/>
            </a:pPr>
            <a:r>
              <a:rPr lang="de-DE" dirty="0">
                <a:solidFill>
                  <a:srgbClr val="000000"/>
                </a:solidFill>
              </a:rPr>
              <a:t>Die Schaltfrequenz, die vom </a:t>
            </a:r>
            <a:r>
              <a:rPr lang="de-DE" b="1" dirty="0">
                <a:solidFill>
                  <a:srgbClr val="000000"/>
                </a:solidFill>
              </a:rPr>
              <a:t>Impulsbreitenmodulator (Block E) </a:t>
            </a:r>
            <a:r>
              <a:rPr lang="de-DE" dirty="0">
                <a:solidFill>
                  <a:srgbClr val="000000"/>
                </a:solidFill>
              </a:rPr>
              <a:t>erzeugt wird und als </a:t>
            </a:r>
            <a:r>
              <a:rPr lang="de-DE" b="1" dirty="0">
                <a:solidFill>
                  <a:srgbClr val="000000"/>
                </a:solidFill>
              </a:rPr>
              <a:t>unerwünschtes Signalspektrum </a:t>
            </a:r>
            <a:r>
              <a:rPr lang="de-DE" dirty="0">
                <a:solidFill>
                  <a:srgbClr val="000000"/>
                </a:solidFill>
              </a:rPr>
              <a:t>in einem Amateurfunkempfänger einstrahlt, kann die Ursache dafür sein, dass im Empfangsspektrum z. B. Störsignale in einem Abstand von 120kHz feststellbar sind.</a:t>
            </a:r>
          </a:p>
          <a:p>
            <a:pPr marL="0" indent="-21598">
              <a:buNone/>
              <a:defRPr/>
            </a:pPr>
            <a:r>
              <a:rPr lang="de-DE" dirty="0">
                <a:solidFill>
                  <a:srgbClr val="000000"/>
                </a:solidFill>
              </a:rPr>
              <a:t>Um die Verbreitung dieser Störungen über das Stromversorgungsnetz zu verringern, könnte das folgende Filter im Netzeingang des Schaltnetzteil genutzt werden:</a:t>
            </a:r>
            <a:endParaRPr lang="de-DE" b="1"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8F755BA9-1D13-A7DC-0C07-7A7D380BA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278" y="1132427"/>
            <a:ext cx="2962590" cy="1461889"/>
          </a:xfrm>
          <a:prstGeom prst="rect">
            <a:avLst/>
          </a:prstGeom>
        </p:spPr>
      </p:pic>
      <p:sp>
        <p:nvSpPr>
          <p:cNvPr id="8" name="Textfeld 7">
            <a:extLst>
              <a:ext uri="{FF2B5EF4-FFF2-40B4-BE49-F238E27FC236}">
                <a16:creationId xmlns:a16="http://schemas.microsoft.com/office/drawing/2014/main" id="{A40EFEA2-3F6E-BD6F-E00C-B41FCE52F64B}"/>
              </a:ext>
            </a:extLst>
          </p:cNvPr>
          <p:cNvSpPr txBox="1"/>
          <p:nvPr/>
        </p:nvSpPr>
        <p:spPr>
          <a:xfrm>
            <a:off x="8430421" y="2409514"/>
            <a:ext cx="1149674" cy="246221"/>
          </a:xfrm>
          <a:prstGeom prst="rect">
            <a:avLst/>
          </a:prstGeom>
          <a:noFill/>
        </p:spPr>
        <p:txBody>
          <a:bodyPr wrap="none" rtlCol="0">
            <a:spAutoFit/>
          </a:bodyPr>
          <a:lstStyle/>
          <a:p>
            <a:r>
              <a:rPr lang="de-DE" sz="1000" dirty="0"/>
              <a:t>Bildquelle: BNetzA</a:t>
            </a:r>
          </a:p>
        </p:txBody>
      </p:sp>
      <p:pic>
        <p:nvPicPr>
          <p:cNvPr id="14" name="Grafik 13">
            <a:extLst>
              <a:ext uri="{FF2B5EF4-FFF2-40B4-BE49-F238E27FC236}">
                <a16:creationId xmlns:a16="http://schemas.microsoft.com/office/drawing/2014/main" id="{FB68E0DF-915D-80DF-CF3A-62812ADC64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7991" y="4321380"/>
            <a:ext cx="4120658" cy="1306993"/>
          </a:xfrm>
          <a:prstGeom prst="rect">
            <a:avLst/>
          </a:prstGeom>
        </p:spPr>
      </p:pic>
      <p:sp>
        <p:nvSpPr>
          <p:cNvPr id="15" name="Textfeld 14">
            <a:extLst>
              <a:ext uri="{FF2B5EF4-FFF2-40B4-BE49-F238E27FC236}">
                <a16:creationId xmlns:a16="http://schemas.microsoft.com/office/drawing/2014/main" id="{4382EEBB-3E3A-2780-D701-70357DD030A2}"/>
              </a:ext>
            </a:extLst>
          </p:cNvPr>
          <p:cNvSpPr txBox="1"/>
          <p:nvPr/>
        </p:nvSpPr>
        <p:spPr>
          <a:xfrm>
            <a:off x="6831160" y="5510016"/>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22612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Bias-T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Oft wird direkt hinter einer Empfangsantenne mit einem sogenannten Mastvorverstärker das Empfangssignal verstärkt, um zu vermeiden, dass es durch die Kabeldämpfung auf dem Weg zum Empfänger zu einer deutlichen Verschlechterung des Signal-Rausch-Verhältnisses kommt.</a:t>
            </a:r>
          </a:p>
          <a:p>
            <a:pPr marL="0" indent="0">
              <a:buNone/>
              <a:defRPr/>
            </a:pPr>
            <a:endParaRPr lang="de-DE" dirty="0">
              <a:solidFill>
                <a:srgbClr val="000000"/>
              </a:solidFill>
            </a:endParaRPr>
          </a:p>
          <a:p>
            <a:pPr marL="0" indent="0">
              <a:buNone/>
              <a:defRPr/>
            </a:pPr>
            <a:r>
              <a:rPr lang="de-DE" dirty="0">
                <a:solidFill>
                  <a:srgbClr val="000000"/>
                </a:solidFill>
              </a:rPr>
              <a:t>Um zu vermeiden, dass hierfür zusätzliche Spannungsversorgungsleitung zum Mastvorverstärker installiert werden müssen, erfolgt die Versorgung über den Innenleiter des Koaxialkabels. Zur Einspeisung und Auskopplung der Spannung wird ein sog. Bias-T eingesetzt.</a:t>
            </a:r>
          </a:p>
          <a:p>
            <a:pPr marL="0" indent="0">
              <a:buNone/>
              <a:defRPr/>
            </a:pPr>
            <a:endParaRPr lang="de-DE" dirty="0">
              <a:solidFill>
                <a:srgbClr val="000000"/>
              </a:solidFill>
            </a:endParaRPr>
          </a:p>
          <a:p>
            <a:pPr marL="0" indent="0">
              <a:buNone/>
              <a:defRPr/>
            </a:pPr>
            <a:r>
              <a:rPr lang="de-DE" dirty="0">
                <a:solidFill>
                  <a:srgbClr val="000000"/>
                </a:solidFill>
              </a:rPr>
              <a:t>Der Kondensator C</a:t>
            </a:r>
            <a:r>
              <a:rPr lang="de-DE" baseline="-25000" dirty="0">
                <a:solidFill>
                  <a:srgbClr val="000000"/>
                </a:solidFill>
              </a:rPr>
              <a:t>1</a:t>
            </a:r>
            <a:r>
              <a:rPr lang="de-DE" dirty="0">
                <a:solidFill>
                  <a:srgbClr val="000000"/>
                </a:solidFill>
              </a:rPr>
              <a:t> dient hier dabei zur Trennung der Gleichspannung vom</a:t>
            </a:r>
            <a:br>
              <a:rPr lang="de-DE" dirty="0">
                <a:solidFill>
                  <a:srgbClr val="000000"/>
                </a:solidFill>
              </a:rPr>
            </a:br>
            <a:r>
              <a:rPr lang="de-DE" dirty="0">
                <a:solidFill>
                  <a:srgbClr val="000000"/>
                </a:solidFill>
              </a:rPr>
              <a:t>Empfängereingang.</a:t>
            </a:r>
          </a:p>
          <a:p>
            <a:pPr marL="0" indent="0">
              <a:buNone/>
              <a:defRPr/>
            </a:pPr>
            <a:endParaRPr lang="de-DE" dirty="0">
              <a:solidFill>
                <a:srgbClr val="000000"/>
              </a:solidFill>
            </a:endParaRPr>
          </a:p>
          <a:p>
            <a:pPr marL="0" indent="0">
              <a:buNone/>
              <a:defRPr/>
            </a:pPr>
            <a:r>
              <a:rPr lang="de-DE" dirty="0">
                <a:solidFill>
                  <a:srgbClr val="000000"/>
                </a:solidFill>
              </a:rPr>
              <a:t>Bzgl. Der Dimensionierung der Spule ist deren Strombelastbarkeit zu beachten.</a:t>
            </a:r>
            <a:br>
              <a:rPr lang="de-DE" dirty="0">
                <a:solidFill>
                  <a:srgbClr val="000000"/>
                </a:solidFill>
              </a:rPr>
            </a:br>
            <a:r>
              <a:rPr lang="de-DE" dirty="0">
                <a:solidFill>
                  <a:srgbClr val="000000"/>
                </a:solidFill>
              </a:rPr>
              <a:t>Diese ergibt sich aus der Stromaufnahme des zu versorgenden Mastvorverstärkers.</a:t>
            </a: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0F7A4B89-EBEC-978B-3B15-06CE4CEA7B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1061" y="3297904"/>
            <a:ext cx="2554012" cy="1764590"/>
          </a:xfrm>
          <a:prstGeom prst="rect">
            <a:avLst/>
          </a:prstGeom>
        </p:spPr>
      </p:pic>
      <p:sp>
        <p:nvSpPr>
          <p:cNvPr id="8" name="Textfeld 7">
            <a:extLst>
              <a:ext uri="{FF2B5EF4-FFF2-40B4-BE49-F238E27FC236}">
                <a16:creationId xmlns:a16="http://schemas.microsoft.com/office/drawing/2014/main" id="{945E67FB-7B2A-A40A-46E4-35AF1889A8B7}"/>
              </a:ext>
            </a:extLst>
          </p:cNvPr>
          <p:cNvSpPr txBox="1"/>
          <p:nvPr/>
        </p:nvSpPr>
        <p:spPr>
          <a:xfrm>
            <a:off x="8882807" y="4956780"/>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2073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Was sind Störungen?</a:t>
            </a:r>
          </a:p>
          <a:p>
            <a:pPr lvl="1">
              <a:defRPr/>
            </a:pPr>
            <a:r>
              <a:rPr lang="de-DE" dirty="0">
                <a:solidFill>
                  <a:srgbClr val="000000"/>
                </a:solidFill>
              </a:rPr>
              <a:t>Jedes betriebene elektrische Geräte strahlt elektromagnetische Energie ab, gewollt oder ungewollt</a:t>
            </a:r>
          </a:p>
          <a:p>
            <a:pPr lvl="1">
              <a:defRPr/>
            </a:pPr>
            <a:r>
              <a:rPr lang="de-DE" dirty="0">
                <a:solidFill>
                  <a:srgbClr val="000000"/>
                </a:solidFill>
              </a:rPr>
              <a:t>Bei „ungewollt“ kann die Ursache in einem Gerätedefekt liegen oder es sind z.B. unvermeidbare Nebeneffekte der Hauptfunktion, die man versucht auf ein Minimum zu reduzieren</a:t>
            </a:r>
          </a:p>
          <a:p>
            <a:pPr lvl="1">
              <a:defRPr/>
            </a:pPr>
            <a:r>
              <a:rPr lang="de-DE" dirty="0">
                <a:solidFill>
                  <a:srgbClr val="000000"/>
                </a:solidFill>
              </a:rPr>
              <a:t>Sowohl die gewollten als auch die ungewollten Abstrahlungen können in anderen Geräten wiederum deren Hauptfunktion beeinträchtigen, was wir als Störung wahrnehmen</a:t>
            </a:r>
          </a:p>
          <a:p>
            <a:pPr lvl="1">
              <a:defRPr/>
            </a:pPr>
            <a:endParaRPr lang="de-DE" sz="400" dirty="0">
              <a:solidFill>
                <a:srgbClr val="000000"/>
              </a:solidFill>
            </a:endParaRPr>
          </a:p>
          <a:p>
            <a:pPr>
              <a:defRPr/>
            </a:pPr>
            <a:r>
              <a:rPr lang="de-DE" dirty="0">
                <a:solidFill>
                  <a:srgbClr val="000000"/>
                </a:solidFill>
              </a:rPr>
              <a:t>Man spricht von </a:t>
            </a:r>
            <a:r>
              <a:rPr lang="de-DE" b="1" dirty="0">
                <a:solidFill>
                  <a:srgbClr val="000000"/>
                </a:solidFill>
              </a:rPr>
              <a:t>Einströmungen</a:t>
            </a:r>
            <a:r>
              <a:rPr lang="de-DE" dirty="0">
                <a:solidFill>
                  <a:srgbClr val="000000"/>
                </a:solidFill>
              </a:rPr>
              <a:t>, wenn Hochfrequenz </a:t>
            </a:r>
            <a:r>
              <a:rPr lang="de-DE" b="1" dirty="0">
                <a:solidFill>
                  <a:srgbClr val="000000"/>
                </a:solidFill>
              </a:rPr>
              <a:t>über Leitungen oder Kabel</a:t>
            </a:r>
            <a:r>
              <a:rPr lang="de-DE" dirty="0">
                <a:solidFill>
                  <a:srgbClr val="000000"/>
                </a:solidFill>
              </a:rPr>
              <a:t> in ein Gerät gelangt und von </a:t>
            </a:r>
            <a:r>
              <a:rPr lang="de-DE" b="1" dirty="0">
                <a:solidFill>
                  <a:srgbClr val="000000"/>
                </a:solidFill>
              </a:rPr>
              <a:t>Einstrahlungen</a:t>
            </a:r>
            <a:r>
              <a:rPr lang="de-DE" dirty="0">
                <a:solidFill>
                  <a:srgbClr val="000000"/>
                </a:solidFill>
              </a:rPr>
              <a:t>, wenn Hochfrequenz </a:t>
            </a:r>
            <a:r>
              <a:rPr lang="de-DE" b="1" dirty="0">
                <a:solidFill>
                  <a:srgbClr val="000000"/>
                </a:solidFill>
              </a:rPr>
              <a:t>über ungenügend abgeschirmte Gehäuse direkt</a:t>
            </a:r>
            <a:r>
              <a:rPr lang="de-DE" dirty="0">
                <a:solidFill>
                  <a:srgbClr val="000000"/>
                </a:solidFill>
              </a:rPr>
              <a:t> in die Elektronik gelangt.</a:t>
            </a:r>
          </a:p>
          <a:p>
            <a:pPr>
              <a:defRPr/>
            </a:pPr>
            <a:r>
              <a:rPr lang="de-DE" dirty="0">
                <a:solidFill>
                  <a:srgbClr val="000000"/>
                </a:solidFill>
              </a:rPr>
              <a:t>Auch die Aussendung des reinen Nutzsignals kann in benachbarten Empfängern durch </a:t>
            </a:r>
            <a:r>
              <a:rPr lang="de-DE" b="1" dirty="0">
                <a:solidFill>
                  <a:srgbClr val="000000"/>
                </a:solidFill>
              </a:rPr>
              <a:t>Übersteuerung</a:t>
            </a:r>
            <a:r>
              <a:rPr lang="de-DE" dirty="0">
                <a:solidFill>
                  <a:srgbClr val="000000"/>
                </a:solidFill>
              </a:rPr>
              <a:t> eine </a:t>
            </a:r>
            <a:r>
              <a:rPr lang="de-DE" b="1" dirty="0">
                <a:solidFill>
                  <a:srgbClr val="000000"/>
                </a:solidFill>
              </a:rPr>
              <a:t>störende Beeinflussung</a:t>
            </a:r>
            <a:r>
              <a:rPr lang="de-DE" dirty="0">
                <a:solidFill>
                  <a:srgbClr val="000000"/>
                </a:solidFill>
              </a:rPr>
              <a:t> haben. Um die </a:t>
            </a:r>
            <a:r>
              <a:rPr lang="de-DE" b="1" dirty="0">
                <a:solidFill>
                  <a:srgbClr val="000000"/>
                </a:solidFill>
              </a:rPr>
              <a:t>Störwahrscheinlichkeit</a:t>
            </a:r>
            <a:r>
              <a:rPr lang="de-DE" dirty="0">
                <a:solidFill>
                  <a:srgbClr val="000000"/>
                </a:solidFill>
              </a:rPr>
              <a:t> zu </a:t>
            </a:r>
            <a:r>
              <a:rPr lang="de-DE" b="1" dirty="0">
                <a:solidFill>
                  <a:srgbClr val="000000"/>
                </a:solidFill>
              </a:rPr>
              <a:t>reduzieren</a:t>
            </a:r>
            <a:r>
              <a:rPr lang="de-DE" dirty="0">
                <a:solidFill>
                  <a:srgbClr val="000000"/>
                </a:solidFill>
              </a:rPr>
              <a:t> sollte daher die genutzte </a:t>
            </a:r>
            <a:r>
              <a:rPr lang="de-DE" b="1" dirty="0">
                <a:solidFill>
                  <a:srgbClr val="000000"/>
                </a:solidFill>
              </a:rPr>
              <a:t>Sendeleistung</a:t>
            </a:r>
            <a:r>
              <a:rPr lang="de-DE" dirty="0">
                <a:solidFill>
                  <a:srgbClr val="000000"/>
                </a:solidFill>
              </a:rPr>
              <a:t> </a:t>
            </a:r>
            <a:r>
              <a:rPr lang="de-DE" b="1" dirty="0">
                <a:solidFill>
                  <a:srgbClr val="000000"/>
                </a:solidFill>
              </a:rPr>
              <a:t>auf das für eine sichere Kommunikation</a:t>
            </a:r>
            <a:r>
              <a:rPr lang="de-DE" dirty="0">
                <a:solidFill>
                  <a:srgbClr val="000000"/>
                </a:solidFill>
              </a:rPr>
              <a:t> </a:t>
            </a:r>
            <a:r>
              <a:rPr lang="de-DE" b="1" dirty="0">
                <a:solidFill>
                  <a:srgbClr val="000000"/>
                </a:solidFill>
              </a:rPr>
              <a:t>erforderliche Minimum</a:t>
            </a:r>
            <a:r>
              <a:rPr lang="de-DE" dirty="0">
                <a:solidFill>
                  <a:srgbClr val="000000"/>
                </a:solidFill>
              </a:rPr>
              <a:t> </a:t>
            </a:r>
            <a:r>
              <a:rPr lang="de-DE" b="1" dirty="0">
                <a:solidFill>
                  <a:srgbClr val="000000"/>
                </a:solidFill>
              </a:rPr>
              <a:t>eingestellt</a:t>
            </a:r>
            <a:r>
              <a:rPr lang="de-DE" dirty="0">
                <a:solidFill>
                  <a:srgbClr val="000000"/>
                </a:solidFill>
              </a:rPr>
              <a:t> werden. Das empfiehlt sich in Ballungsgebieten besonders während der abendlichen Fernsehstunden.</a:t>
            </a:r>
          </a:p>
          <a:p>
            <a:pPr>
              <a:defRPr/>
            </a:pPr>
            <a:endParaRPr lang="de-DE" dirty="0">
              <a:solidFill>
                <a:srgbClr val="000000"/>
              </a:solidFill>
            </a:endParaRPr>
          </a:p>
          <a:p>
            <a:pPr>
              <a:defRPr/>
            </a:pPr>
            <a:endParaRPr lang="de-DE" dirty="0">
              <a:solidFill>
                <a:srgbClr val="000000"/>
              </a:solidFill>
            </a:endParaRPr>
          </a:p>
        </p:txBody>
      </p:sp>
      <p:sp>
        <p:nvSpPr>
          <p:cNvPr id="7" name="Rechteck 6">
            <a:extLst>
              <a:ext uri="{FF2B5EF4-FFF2-40B4-BE49-F238E27FC236}">
                <a16:creationId xmlns:a16="http://schemas.microsoft.com/office/drawing/2014/main" id="{0B20C646-F102-F318-EE7E-5EFD4DB1025D}"/>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174252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latin typeface="Calibri" panose="020F0502020204030204" pitchFamily="34" charset="0"/>
              </a:rPr>
              <a:t>Unerwünschte Aussendungen (Nebenausstrahlungen) eines Senders sind auf das geringst mögliche Maß zu beschränken und dürfen bestimmte Grenzwerte nicht überschreiten:</a:t>
            </a:r>
          </a:p>
          <a:p>
            <a:pPr>
              <a:defRPr/>
            </a:pPr>
            <a:endParaRPr lang="de-DE" dirty="0">
              <a:solidFill>
                <a:srgbClr val="000000"/>
              </a:solidFill>
            </a:endParaRPr>
          </a:p>
        </p:txBody>
      </p:sp>
      <p:graphicFrame>
        <p:nvGraphicFramePr>
          <p:cNvPr id="7" name="Tabelle 6">
            <a:extLst>
              <a:ext uri="{FF2B5EF4-FFF2-40B4-BE49-F238E27FC236}">
                <a16:creationId xmlns:a16="http://schemas.microsoft.com/office/drawing/2014/main" id="{6F2A6178-42F2-B847-3AD8-C14DEC8249C8}"/>
              </a:ext>
            </a:extLst>
          </p:cNvPr>
          <p:cNvGraphicFramePr>
            <a:graphicFrameLocks noGrp="1"/>
          </p:cNvGraphicFramePr>
          <p:nvPr/>
        </p:nvGraphicFramePr>
        <p:xfrm>
          <a:off x="892020" y="2192176"/>
          <a:ext cx="9184284" cy="2677160"/>
        </p:xfrm>
        <a:graphic>
          <a:graphicData uri="http://schemas.openxmlformats.org/drawingml/2006/table">
            <a:tbl>
              <a:tblPr firstRow="1" bandRow="1">
                <a:tableStyleId>{5C22544A-7EE6-4342-B048-85BDC9FD1C3A}</a:tableStyleId>
              </a:tblPr>
              <a:tblGrid>
                <a:gridCol w="2155332">
                  <a:extLst>
                    <a:ext uri="{9D8B030D-6E8A-4147-A177-3AD203B41FA5}">
                      <a16:colId xmlns:a16="http://schemas.microsoft.com/office/drawing/2014/main" val="2102194439"/>
                    </a:ext>
                  </a:extLst>
                </a:gridCol>
                <a:gridCol w="3967524">
                  <a:extLst>
                    <a:ext uri="{9D8B030D-6E8A-4147-A177-3AD203B41FA5}">
                      <a16:colId xmlns:a16="http://schemas.microsoft.com/office/drawing/2014/main" val="3021879571"/>
                    </a:ext>
                  </a:extLst>
                </a:gridCol>
                <a:gridCol w="3061428">
                  <a:extLst>
                    <a:ext uri="{9D8B030D-6E8A-4147-A177-3AD203B41FA5}">
                      <a16:colId xmlns:a16="http://schemas.microsoft.com/office/drawing/2014/main" val="3045697081"/>
                    </a:ext>
                  </a:extLst>
                </a:gridCol>
              </a:tblGrid>
              <a:tr h="370840">
                <a:tc>
                  <a:txBody>
                    <a:bodyPr/>
                    <a:lstStyle/>
                    <a:p>
                      <a:r>
                        <a:rPr lang="de-DE" sz="1600" b="0" dirty="0">
                          <a:solidFill>
                            <a:schemeClr val="tx1"/>
                          </a:solidFill>
                          <a:latin typeface="Calibri" panose="020F0502020204030204" pitchFamily="34" charset="0"/>
                        </a:rPr>
                        <a:t>Frequenzbereich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kern="1200" dirty="0">
                          <a:solidFill>
                            <a:schemeClr val="tx1"/>
                          </a:solidFill>
                          <a:latin typeface="Calibri" panose="020F0502020204030204" pitchFamily="34" charset="0"/>
                          <a:ea typeface="+mn-ea"/>
                          <a:cs typeface="+mn-cs"/>
                        </a:rPr>
                        <a:t>Erforderliche Dämpfung unerwünschter Aussendungen</a:t>
                      </a:r>
                      <a:br>
                        <a:rPr lang="de-DE" sz="1600" b="0" kern="1200" dirty="0">
                          <a:solidFill>
                            <a:schemeClr val="tx1"/>
                          </a:solidFill>
                          <a:latin typeface="Calibri" panose="020F0502020204030204" pitchFamily="34" charset="0"/>
                          <a:ea typeface="+mn-ea"/>
                          <a:cs typeface="+mn-cs"/>
                        </a:rPr>
                      </a:br>
                      <a:r>
                        <a:rPr lang="de-DE" sz="1600" b="0" kern="1200" dirty="0">
                          <a:solidFill>
                            <a:schemeClr val="tx1"/>
                          </a:solidFill>
                          <a:latin typeface="Calibri" panose="020F0502020204030204" pitchFamily="34" charset="0"/>
                          <a:ea typeface="+mn-ea"/>
                          <a:cs typeface="+mn-cs"/>
                        </a:rPr>
                        <a:t>(gegenüber der maximalen PEP)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kern="1200" dirty="0">
                          <a:solidFill>
                            <a:schemeClr val="tx1"/>
                          </a:solidFill>
                          <a:latin typeface="Calibri" panose="020F0502020204030204" pitchFamily="34" charset="0"/>
                          <a:ea typeface="+mn-ea"/>
                          <a:cs typeface="+mn-cs"/>
                        </a:rPr>
                        <a:t>Alternativ zulässige maximale Leistung</a:t>
                      </a:r>
                      <a:br>
                        <a:rPr lang="de-DE" sz="1600" b="0" kern="1200" dirty="0">
                          <a:solidFill>
                            <a:schemeClr val="tx1"/>
                          </a:solidFill>
                          <a:latin typeface="Calibri" panose="020F0502020204030204" pitchFamily="34" charset="0"/>
                          <a:ea typeface="+mn-ea"/>
                          <a:cs typeface="+mn-cs"/>
                        </a:rPr>
                      </a:br>
                      <a:r>
                        <a:rPr lang="de-DE" sz="1600" b="0" kern="1200" dirty="0">
                          <a:solidFill>
                            <a:schemeClr val="tx1"/>
                          </a:solidFill>
                          <a:latin typeface="Calibri" panose="020F0502020204030204" pitchFamily="34" charset="0"/>
                          <a:ea typeface="+mn-ea"/>
                          <a:cs typeface="+mn-cs"/>
                        </a:rPr>
                        <a:t>unerwünschter Aussendungen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997535"/>
                  </a:ext>
                </a:extLst>
              </a:tr>
              <a:tr h="370840">
                <a:tc>
                  <a:txBody>
                    <a:bodyPr/>
                    <a:lstStyle/>
                    <a:p>
                      <a:r>
                        <a:rPr lang="de-DE" sz="1600" b="0" dirty="0">
                          <a:solidFill>
                            <a:schemeClr val="tx1"/>
                          </a:solidFill>
                          <a:latin typeface="Calibri" panose="020F0502020204030204" pitchFamily="34" charset="0"/>
                        </a:rPr>
                        <a:t>0,15 – 1,7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Calibri" panose="020F0502020204030204" pitchFamily="34" charset="0"/>
                        </a:rPr>
                        <a:t>60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Calibri" panose="020F0502020204030204" pitchFamily="34" charset="0"/>
                        </a:rPr>
                        <a:t>0,25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8865232"/>
                  </a:ext>
                </a:extLst>
              </a:tr>
              <a:tr h="370840">
                <a:tc>
                  <a:txBody>
                    <a:bodyPr/>
                    <a:lstStyle/>
                    <a:p>
                      <a:r>
                        <a:rPr lang="de-DE" sz="1600" b="0" dirty="0">
                          <a:solidFill>
                            <a:schemeClr val="tx1"/>
                          </a:solidFill>
                          <a:latin typeface="Calibri" panose="020F0502020204030204" pitchFamily="34" charset="0"/>
                        </a:rPr>
                        <a:t>1,7 – 35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Calibri" panose="020F0502020204030204" pitchFamily="34" charset="0"/>
                        </a:rPr>
                        <a:t>40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Calibri" panose="020F0502020204030204" pitchFamily="34" charset="0"/>
                        </a:rPr>
                        <a:t>0,25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7540854"/>
                  </a:ext>
                </a:extLst>
              </a:tr>
              <a:tr h="370840">
                <a:tc>
                  <a:txBody>
                    <a:bodyPr/>
                    <a:lstStyle/>
                    <a:p>
                      <a:r>
                        <a:rPr lang="de-DE" sz="1600" b="0" dirty="0">
                          <a:solidFill>
                            <a:schemeClr val="tx1"/>
                          </a:solidFill>
                          <a:latin typeface="Calibri" panose="020F0502020204030204" pitchFamily="34" charset="0"/>
                        </a:rPr>
                        <a:t>35 – 50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Calibri" panose="020F0502020204030204" pitchFamily="34" charset="0"/>
                        </a:rPr>
                        <a:t>40</a:t>
                      </a:r>
                      <a:r>
                        <a:rPr lang="de-DE" sz="1600" b="0" baseline="0" dirty="0">
                          <a:solidFill>
                            <a:schemeClr val="tx1"/>
                          </a:solidFill>
                          <a:latin typeface="Calibri" panose="020F0502020204030204" pitchFamily="34" charset="0"/>
                        </a:rPr>
                        <a:t> dB + 129,1 * </a:t>
                      </a:r>
                      <a:r>
                        <a:rPr lang="de-DE" sz="1600" b="0" baseline="0" dirty="0" err="1">
                          <a:solidFill>
                            <a:schemeClr val="tx1"/>
                          </a:solidFill>
                          <a:latin typeface="Calibri" panose="020F0502020204030204" pitchFamily="34" charset="0"/>
                        </a:rPr>
                        <a:t>lg</a:t>
                      </a:r>
                      <a:r>
                        <a:rPr lang="de-DE" sz="1600" b="0" baseline="0" dirty="0">
                          <a:solidFill>
                            <a:schemeClr val="tx1"/>
                          </a:solidFill>
                          <a:latin typeface="Calibri" panose="020F0502020204030204" pitchFamily="34" charset="0"/>
                        </a:rPr>
                        <a:t> ( f</a:t>
                      </a:r>
                      <a:r>
                        <a:rPr lang="de-DE" sz="1600" b="0" baseline="-25000" dirty="0">
                          <a:solidFill>
                            <a:schemeClr val="tx1"/>
                          </a:solidFill>
                          <a:latin typeface="Calibri" panose="020F0502020204030204" pitchFamily="34" charset="0"/>
                        </a:rPr>
                        <a:t>[MHz]</a:t>
                      </a:r>
                      <a:r>
                        <a:rPr lang="de-DE" sz="1600" b="0" baseline="0" dirty="0">
                          <a:solidFill>
                            <a:schemeClr val="tx1"/>
                          </a:solidFill>
                          <a:latin typeface="Calibri" panose="020F0502020204030204" pitchFamily="34" charset="0"/>
                        </a:rPr>
                        <a:t> / 35 )</a:t>
                      </a:r>
                      <a:endParaRPr lang="de-DE" sz="1600" b="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Calibri" panose="020F0502020204030204" pitchFamily="34" charset="0"/>
                        </a:rPr>
                        <a:t>0,25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03425"/>
                  </a:ext>
                </a:extLst>
              </a:tr>
              <a:tr h="370840">
                <a:tc>
                  <a:txBody>
                    <a:bodyPr/>
                    <a:lstStyle/>
                    <a:p>
                      <a:r>
                        <a:rPr lang="de-DE" sz="1600" b="0" dirty="0">
                          <a:solidFill>
                            <a:schemeClr val="tx1"/>
                          </a:solidFill>
                          <a:latin typeface="Calibri" panose="020F0502020204030204" pitchFamily="34" charset="0"/>
                        </a:rPr>
                        <a:t>50 – 1000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Calibri" panose="020F0502020204030204" pitchFamily="34" charset="0"/>
                        </a:rPr>
                        <a:t>60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Calibri" panose="020F0502020204030204" pitchFamily="34" charset="0"/>
                        </a:rPr>
                        <a:t>0,25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954887"/>
                  </a:ext>
                </a:extLst>
              </a:tr>
              <a:tr h="370840">
                <a:tc>
                  <a:txBody>
                    <a:bodyPr/>
                    <a:lstStyle/>
                    <a:p>
                      <a:r>
                        <a:rPr lang="de-DE" sz="1600" b="0" dirty="0">
                          <a:solidFill>
                            <a:schemeClr val="tx1"/>
                          </a:solidFill>
                          <a:latin typeface="Calibri" panose="020F0502020204030204" pitchFamily="34" charset="0"/>
                        </a:rPr>
                        <a:t>1</a:t>
                      </a:r>
                      <a:r>
                        <a:rPr lang="de-DE" sz="1600" b="0" baseline="0" dirty="0">
                          <a:solidFill>
                            <a:schemeClr val="tx1"/>
                          </a:solidFill>
                          <a:latin typeface="Calibri" panose="020F0502020204030204" pitchFamily="34" charset="0"/>
                        </a:rPr>
                        <a:t> – 40 GHz</a:t>
                      </a:r>
                      <a:endParaRPr lang="de-DE" sz="1600" b="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Calibri" panose="020F0502020204030204" pitchFamily="34" charset="0"/>
                        </a:rPr>
                        <a:t>50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Calibri" panose="020F0502020204030204" pitchFamily="34" charset="0"/>
                        </a:rPr>
                        <a:t>1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415778"/>
                  </a:ext>
                </a:extLst>
              </a:tr>
            </a:tbl>
          </a:graphicData>
        </a:graphic>
      </p:graphicFrame>
      <p:sp>
        <p:nvSpPr>
          <p:cNvPr id="8" name="Textfeld 7">
            <a:extLst>
              <a:ext uri="{FF2B5EF4-FFF2-40B4-BE49-F238E27FC236}">
                <a16:creationId xmlns:a16="http://schemas.microsoft.com/office/drawing/2014/main" id="{58A94CCF-2BDC-BF01-3C4E-2FD3ABDA17AA}"/>
              </a:ext>
            </a:extLst>
          </p:cNvPr>
          <p:cNvSpPr txBox="1"/>
          <p:nvPr/>
        </p:nvSpPr>
        <p:spPr>
          <a:xfrm>
            <a:off x="3302845" y="4886800"/>
            <a:ext cx="6837128" cy="215444"/>
          </a:xfrm>
          <a:prstGeom prst="rect">
            <a:avLst/>
          </a:prstGeom>
          <a:noFill/>
        </p:spPr>
        <p:txBody>
          <a:bodyPr wrap="none" rtlCol="0">
            <a:spAutoFit/>
          </a:bodyPr>
          <a:lstStyle/>
          <a:p>
            <a:r>
              <a:rPr lang="de-DE" sz="800" dirty="0"/>
              <a:t>Quelle: </a:t>
            </a:r>
            <a:r>
              <a:rPr lang="de-DE" sz="800" dirty="0" err="1"/>
              <a:t>BNetzA</a:t>
            </a:r>
            <a:r>
              <a:rPr lang="de-DE" sz="800" dirty="0"/>
              <a:t>, Verfügung Nr. 33/2007 Amateurfunk; Richtwerte für unerwünschte Aussendungen gemäß § 16 Abs. 4 Satz 2 der Amateurfunkverordnung (AFuV)</a:t>
            </a:r>
            <a:endParaRPr lang="de-DE" sz="800" dirty="0">
              <a:solidFill>
                <a:srgbClr val="FF0000"/>
              </a:solidFill>
            </a:endParaRPr>
          </a:p>
        </p:txBody>
      </p:sp>
      <p:sp>
        <p:nvSpPr>
          <p:cNvPr id="9" name="Rechteck 8">
            <a:extLst>
              <a:ext uri="{FF2B5EF4-FFF2-40B4-BE49-F238E27FC236}">
                <a16:creationId xmlns:a16="http://schemas.microsoft.com/office/drawing/2014/main" id="{E8B53CD4-4B72-0FF7-14F7-8D0469C34A69}"/>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8978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Parallelschaltung</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177B150E-F226-ED19-9365-AF88FF9C9690}"/>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Knotenregel (1. </a:t>
            </a:r>
            <a:r>
              <a:rPr lang="de-DE" dirty="0" err="1">
                <a:solidFill>
                  <a:srgbClr val="000000"/>
                </a:solidFill>
              </a:rPr>
              <a:t>Kirchhoffsche</a:t>
            </a:r>
            <a:r>
              <a:rPr lang="de-DE" dirty="0">
                <a:solidFill>
                  <a:srgbClr val="000000"/>
                </a:solidFill>
              </a:rPr>
              <a:t> Regel): Summe der Ströme in einem </a:t>
            </a:r>
            <a:r>
              <a:rPr lang="de-DE" dirty="0">
                <a:solidFill>
                  <a:srgbClr val="FF0000"/>
                </a:solidFill>
              </a:rPr>
              <a:t>Knoten</a:t>
            </a:r>
            <a:r>
              <a:rPr lang="de-DE" dirty="0">
                <a:solidFill>
                  <a:srgbClr val="000000"/>
                </a:solidFill>
              </a:rPr>
              <a:t> ist gleich Null (richtungskorrekt addieren)</a:t>
            </a:r>
          </a:p>
          <a:p>
            <a:pPr>
              <a:defRPr/>
            </a:pPr>
            <a:r>
              <a:rPr lang="de-DE" dirty="0">
                <a:solidFill>
                  <a:srgbClr val="000000"/>
                </a:solidFill>
              </a:rPr>
              <a:t>Ströme, die zum Knoten fließen, werden addiert, Ströme, die vom Knoten wegfließen, werden subtrahiert. Oder anders formuliert: </a:t>
            </a:r>
          </a:p>
          <a:p>
            <a:pPr marL="233983" lvl="1" indent="0">
              <a:buNone/>
              <a:defRPr/>
            </a:pPr>
            <a:r>
              <a:rPr lang="de-DE" dirty="0">
                <a:solidFill>
                  <a:srgbClr val="000000"/>
                </a:solidFill>
              </a:rPr>
              <a:t>	Im Knoten gilt: Die Summe der hinfließenden Ströme ist gleich der Summe der wegfließenden Ströme</a:t>
            </a:r>
          </a:p>
          <a:p>
            <a:pPr lvl="3">
              <a:defRPr/>
            </a:pPr>
            <a:endParaRPr lang="de-DE" dirty="0">
              <a:solidFill>
                <a:srgbClr val="000000"/>
              </a:solidFill>
            </a:endParaRPr>
          </a:p>
          <a:p>
            <a:pPr>
              <a:defRPr/>
            </a:pPr>
            <a:r>
              <a:rPr lang="de-DE" dirty="0">
                <a:solidFill>
                  <a:srgbClr val="000000"/>
                </a:solidFill>
              </a:rPr>
              <a:t>+</a:t>
            </a:r>
            <a:r>
              <a:rPr lang="de-DE" dirty="0" err="1">
                <a:solidFill>
                  <a:srgbClr val="000000"/>
                </a:solidFill>
              </a:rPr>
              <a:t>I</a:t>
            </a:r>
            <a:r>
              <a:rPr lang="de-DE" baseline="-25000" dirty="0" err="1">
                <a:solidFill>
                  <a:srgbClr val="000000"/>
                </a:solidFill>
              </a:rPr>
              <a:t>in</a:t>
            </a:r>
            <a:r>
              <a:rPr lang="de-DE" baseline="-25000" dirty="0">
                <a:solidFill>
                  <a:srgbClr val="000000"/>
                </a:solidFill>
              </a:rPr>
              <a:t> </a:t>
            </a:r>
            <a:r>
              <a:rPr lang="de-DE" dirty="0">
                <a:solidFill>
                  <a:srgbClr val="000000"/>
                </a:solidFill>
              </a:rPr>
              <a:t>-I</a:t>
            </a:r>
            <a:r>
              <a:rPr lang="de-DE" baseline="-25000" dirty="0">
                <a:solidFill>
                  <a:srgbClr val="000000"/>
                </a:solidFill>
              </a:rPr>
              <a:t>1 </a:t>
            </a:r>
            <a:r>
              <a:rPr lang="de-DE" dirty="0">
                <a:solidFill>
                  <a:srgbClr val="000000"/>
                </a:solidFill>
              </a:rPr>
              <a:t>-I</a:t>
            </a:r>
            <a:r>
              <a:rPr lang="de-DE" baseline="-25000" dirty="0">
                <a:solidFill>
                  <a:srgbClr val="000000"/>
                </a:solidFill>
              </a:rPr>
              <a:t>2</a:t>
            </a:r>
            <a:r>
              <a:rPr lang="de-DE" dirty="0">
                <a:solidFill>
                  <a:srgbClr val="000000"/>
                </a:solidFill>
              </a:rPr>
              <a:t> = 0 </a:t>
            </a:r>
          </a:p>
          <a:p>
            <a:pPr>
              <a:defRPr/>
            </a:pPr>
            <a:r>
              <a:rPr lang="de-DE" dirty="0">
                <a:solidFill>
                  <a:srgbClr val="000000"/>
                </a:solidFill>
                <a:sym typeface="Wingdings" panose="05000000000000000000" pitchFamily="2" charset="2"/>
              </a:rPr>
              <a:t>   </a:t>
            </a:r>
            <a:r>
              <a:rPr lang="de-DE" dirty="0" err="1">
                <a:solidFill>
                  <a:srgbClr val="000000"/>
                </a:solidFill>
              </a:rPr>
              <a:t>I</a:t>
            </a:r>
            <a:r>
              <a:rPr lang="de-DE" baseline="-25000" dirty="0" err="1">
                <a:solidFill>
                  <a:srgbClr val="000000"/>
                </a:solidFill>
              </a:rPr>
              <a:t>in</a:t>
            </a:r>
            <a:r>
              <a:rPr lang="de-DE" dirty="0">
                <a:solidFill>
                  <a:srgbClr val="000000"/>
                </a:solidFill>
              </a:rPr>
              <a:t>  =    I</a:t>
            </a:r>
            <a:r>
              <a:rPr lang="de-DE" baseline="-25000" dirty="0">
                <a:solidFill>
                  <a:srgbClr val="000000"/>
                </a:solidFill>
              </a:rPr>
              <a:t>1</a:t>
            </a:r>
            <a:r>
              <a:rPr lang="de-DE" dirty="0">
                <a:solidFill>
                  <a:srgbClr val="000000"/>
                </a:solidFill>
              </a:rPr>
              <a:t>    +    I</a:t>
            </a:r>
            <a:r>
              <a:rPr lang="de-DE" baseline="-25000" dirty="0">
                <a:solidFill>
                  <a:srgbClr val="000000"/>
                </a:solidFill>
              </a:rPr>
              <a:t>2</a:t>
            </a:r>
            <a:endParaRPr lang="de-DE" dirty="0">
              <a:solidFill>
                <a:srgbClr val="000000"/>
              </a:solidFill>
            </a:endParaRPr>
          </a:p>
          <a:p>
            <a:pPr marL="0" indent="0">
              <a:buNone/>
              <a:defRPr/>
            </a:pPr>
            <a:r>
              <a:rPr lang="de-DE" dirty="0">
                <a:solidFill>
                  <a:srgbClr val="000000"/>
                </a:solidFill>
                <a:sym typeface="Wingdings" panose="05000000000000000000" pitchFamily="2" charset="2"/>
              </a:rPr>
              <a:t>     U/R = U/R</a:t>
            </a:r>
            <a:r>
              <a:rPr lang="de-DE" baseline="-25000" dirty="0">
                <a:solidFill>
                  <a:srgbClr val="000000"/>
                </a:solidFill>
                <a:sym typeface="Wingdings" panose="05000000000000000000" pitchFamily="2" charset="2"/>
              </a:rPr>
              <a:t>1</a:t>
            </a:r>
            <a:r>
              <a:rPr lang="de-DE" dirty="0">
                <a:solidFill>
                  <a:srgbClr val="000000"/>
                </a:solidFill>
                <a:sym typeface="Wingdings" panose="05000000000000000000" pitchFamily="2" charset="2"/>
              </a:rPr>
              <a:t> + U/R</a:t>
            </a:r>
            <a:r>
              <a:rPr lang="de-DE" baseline="-25000" dirty="0">
                <a:solidFill>
                  <a:srgbClr val="000000"/>
                </a:solidFill>
                <a:sym typeface="Wingdings" panose="05000000000000000000" pitchFamily="2" charset="2"/>
              </a:rPr>
              <a:t>2</a:t>
            </a:r>
            <a:endParaRPr lang="de-DE" baseline="-25000" dirty="0">
              <a:solidFill>
                <a:srgbClr val="000000"/>
              </a:solidFill>
            </a:endParaRPr>
          </a:p>
          <a:p>
            <a:pPr lvl="3">
              <a:defRPr/>
            </a:pPr>
            <a:endParaRPr lang="de-DE" dirty="0">
              <a:solidFill>
                <a:srgbClr val="000000"/>
              </a:solidFill>
            </a:endParaRPr>
          </a:p>
          <a:p>
            <a:pPr>
              <a:defRPr/>
            </a:pPr>
            <a:r>
              <a:rPr lang="de-DE" sz="2400" b="1" dirty="0">
                <a:solidFill>
                  <a:srgbClr val="000000"/>
                </a:solidFill>
              </a:rPr>
              <a:t>1/</a:t>
            </a:r>
            <a:r>
              <a:rPr lang="de-DE" sz="2400" b="1" dirty="0" err="1">
                <a:solidFill>
                  <a:srgbClr val="000000"/>
                </a:solidFill>
              </a:rPr>
              <a:t>R</a:t>
            </a:r>
            <a:r>
              <a:rPr lang="de-DE" sz="2400" b="1" baseline="-25000" dirty="0" err="1">
                <a:solidFill>
                  <a:srgbClr val="000000"/>
                </a:solidFill>
              </a:rPr>
              <a:t>gesamt</a:t>
            </a:r>
            <a:r>
              <a:rPr lang="de-DE" sz="2400" b="1" dirty="0">
                <a:solidFill>
                  <a:srgbClr val="000000"/>
                </a:solidFill>
              </a:rPr>
              <a:t> = 1/R</a:t>
            </a:r>
            <a:r>
              <a:rPr lang="de-DE" sz="2400" b="1" baseline="-25000" dirty="0">
                <a:solidFill>
                  <a:srgbClr val="000000"/>
                </a:solidFill>
              </a:rPr>
              <a:t>1</a:t>
            </a:r>
            <a:r>
              <a:rPr lang="de-DE" sz="2400" b="1" dirty="0">
                <a:solidFill>
                  <a:srgbClr val="000000"/>
                </a:solidFill>
              </a:rPr>
              <a:t> + 1/R</a:t>
            </a:r>
            <a:r>
              <a:rPr lang="de-DE" sz="2400" b="1" baseline="-25000" dirty="0">
                <a:solidFill>
                  <a:srgbClr val="000000"/>
                </a:solidFill>
              </a:rPr>
              <a:t>2</a:t>
            </a:r>
          </a:p>
          <a:p>
            <a:pPr lvl="3">
              <a:defRPr/>
            </a:pPr>
            <a:endParaRPr lang="de-DE" sz="1900" b="1" baseline="-25000" dirty="0">
              <a:solidFill>
                <a:srgbClr val="000000"/>
              </a:solidFill>
            </a:endParaRPr>
          </a:p>
          <a:p>
            <a:pPr lvl="1">
              <a:defRPr/>
            </a:pPr>
            <a:r>
              <a:rPr lang="de-DE" u="sng" dirty="0">
                <a:solidFill>
                  <a:srgbClr val="000000"/>
                </a:solidFill>
              </a:rPr>
              <a:t>Hilfestellung</a:t>
            </a:r>
            <a:r>
              <a:rPr lang="de-DE" dirty="0">
                <a:solidFill>
                  <a:srgbClr val="000000"/>
                </a:solidFill>
              </a:rPr>
              <a:t>: sind beide Widerstände gleich groß, ist der Gesamtwiderstand die Hälfte </a:t>
            </a:r>
            <a:r>
              <a:rPr lang="de-DE" b="1" dirty="0">
                <a:solidFill>
                  <a:srgbClr val="000000"/>
                </a:solidFill>
              </a:rPr>
              <a:t>eines</a:t>
            </a:r>
            <a:r>
              <a:rPr lang="de-DE" dirty="0">
                <a:solidFill>
                  <a:srgbClr val="000000"/>
                </a:solidFill>
              </a:rPr>
              <a:t> Einzelwertes</a:t>
            </a:r>
          </a:p>
          <a:p>
            <a:pPr>
              <a:defRPr/>
            </a:pPr>
            <a:endParaRPr lang="de-DE" dirty="0">
              <a:solidFill>
                <a:srgbClr val="000000"/>
              </a:solidFill>
              <a:latin typeface="Calibri" panose="020F0502020204030204" pitchFamily="34" charset="0"/>
            </a:endParaRPr>
          </a:p>
        </p:txBody>
      </p:sp>
      <p:grpSp>
        <p:nvGrpSpPr>
          <p:cNvPr id="7" name="Gruppieren 6">
            <a:extLst>
              <a:ext uri="{FF2B5EF4-FFF2-40B4-BE49-F238E27FC236}">
                <a16:creationId xmlns:a16="http://schemas.microsoft.com/office/drawing/2014/main" id="{E42EF167-271E-91C3-E28A-D97FAE9D91F4}"/>
              </a:ext>
            </a:extLst>
          </p:cNvPr>
          <p:cNvGrpSpPr/>
          <p:nvPr/>
        </p:nvGrpSpPr>
        <p:grpSpPr>
          <a:xfrm>
            <a:off x="8090457" y="3199519"/>
            <a:ext cx="2200237" cy="1669105"/>
            <a:chOff x="6603238" y="3261509"/>
            <a:chExt cx="2200237" cy="1669105"/>
          </a:xfrm>
        </p:grpSpPr>
        <p:cxnSp>
          <p:nvCxnSpPr>
            <p:cNvPr id="8" name="Gerader Verbinder 7">
              <a:extLst>
                <a:ext uri="{FF2B5EF4-FFF2-40B4-BE49-F238E27FC236}">
                  <a16:creationId xmlns:a16="http://schemas.microsoft.com/office/drawing/2014/main" id="{5741BE00-65DD-5002-3A69-57D17058F89B}"/>
                </a:ext>
              </a:extLst>
            </p:cNvPr>
            <p:cNvCxnSpPr/>
            <p:nvPr/>
          </p:nvCxnSpPr>
          <p:spPr>
            <a:xfrm flipH="1" flipV="1">
              <a:off x="6934586" y="3868247"/>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14D7BE7-8949-D678-8671-81B22A9FF279}"/>
                </a:ext>
              </a:extLst>
            </p:cNvPr>
            <p:cNvSpPr txBox="1"/>
            <p:nvPr/>
          </p:nvSpPr>
          <p:spPr>
            <a:xfrm>
              <a:off x="6603238" y="3919883"/>
              <a:ext cx="332142" cy="369332"/>
            </a:xfrm>
            <a:prstGeom prst="rect">
              <a:avLst/>
            </a:prstGeom>
            <a:noFill/>
          </p:spPr>
          <p:txBody>
            <a:bodyPr wrap="none" rtlCol="0">
              <a:spAutoFit/>
            </a:bodyPr>
            <a:lstStyle/>
            <a:p>
              <a:r>
                <a:rPr lang="de-DE" dirty="0"/>
                <a:t>U</a:t>
              </a:r>
              <a:endParaRPr lang="de-DE" baseline="-25000" dirty="0"/>
            </a:p>
          </p:txBody>
        </p:sp>
        <p:grpSp>
          <p:nvGrpSpPr>
            <p:cNvPr id="10" name="Gruppieren 9">
              <a:extLst>
                <a:ext uri="{FF2B5EF4-FFF2-40B4-BE49-F238E27FC236}">
                  <a16:creationId xmlns:a16="http://schemas.microsoft.com/office/drawing/2014/main" id="{D63B7174-00F4-A8DC-C983-16065DDC2ED8}"/>
                </a:ext>
              </a:extLst>
            </p:cNvPr>
            <p:cNvGrpSpPr/>
            <p:nvPr/>
          </p:nvGrpSpPr>
          <p:grpSpPr>
            <a:xfrm>
              <a:off x="7440163" y="3261509"/>
              <a:ext cx="1358535" cy="1176512"/>
              <a:chOff x="1054217" y="1906430"/>
              <a:chExt cx="1358535" cy="1176512"/>
            </a:xfrm>
          </p:grpSpPr>
          <p:grpSp>
            <p:nvGrpSpPr>
              <p:cNvPr id="20" name="Gruppieren 19">
                <a:extLst>
                  <a:ext uri="{FF2B5EF4-FFF2-40B4-BE49-F238E27FC236}">
                    <a16:creationId xmlns:a16="http://schemas.microsoft.com/office/drawing/2014/main" id="{268B7326-D057-42B7-18B6-84CEDDE7B0DC}"/>
                  </a:ext>
                </a:extLst>
              </p:cNvPr>
              <p:cNvGrpSpPr/>
              <p:nvPr/>
            </p:nvGrpSpPr>
            <p:grpSpPr>
              <a:xfrm rot="5400000">
                <a:off x="1620274" y="1939882"/>
                <a:ext cx="226422" cy="1358535"/>
                <a:chOff x="5738949" y="1550127"/>
                <a:chExt cx="226422" cy="1358535"/>
              </a:xfrm>
            </p:grpSpPr>
            <p:sp>
              <p:nvSpPr>
                <p:cNvPr id="26" name="Rechteck 25">
                  <a:extLst>
                    <a:ext uri="{FF2B5EF4-FFF2-40B4-BE49-F238E27FC236}">
                      <a16:creationId xmlns:a16="http://schemas.microsoft.com/office/drawing/2014/main" id="{A17215C9-C5C4-0367-89D6-02A7461D9F3D}"/>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r Verbinder 26">
                  <a:extLst>
                    <a:ext uri="{FF2B5EF4-FFF2-40B4-BE49-F238E27FC236}">
                      <a16:creationId xmlns:a16="http://schemas.microsoft.com/office/drawing/2014/main" id="{DA8FC634-4033-A0D3-C98D-926D1D020317}"/>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01EC9602-1AB5-AE2C-22F8-5B8532F15E9D}"/>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feld 20">
                <a:extLst>
                  <a:ext uri="{FF2B5EF4-FFF2-40B4-BE49-F238E27FC236}">
                    <a16:creationId xmlns:a16="http://schemas.microsoft.com/office/drawing/2014/main" id="{61EE8E15-7113-0862-CD9E-A519855EACD5}"/>
                  </a:ext>
                </a:extLst>
              </p:cNvPr>
              <p:cNvSpPr txBox="1"/>
              <p:nvPr/>
            </p:nvSpPr>
            <p:spPr>
              <a:xfrm>
                <a:off x="1318694" y="2713610"/>
                <a:ext cx="991746" cy="369332"/>
              </a:xfrm>
              <a:prstGeom prst="rect">
                <a:avLst/>
              </a:prstGeom>
              <a:noFill/>
            </p:spPr>
            <p:txBody>
              <a:bodyPr wrap="none" rtlCol="0">
                <a:spAutoFit/>
              </a:bodyPr>
              <a:lstStyle/>
              <a:p>
                <a:r>
                  <a:rPr lang="de-DE" dirty="0" err="1"/>
                  <a:t>Rgesamt</a:t>
                </a:r>
                <a:endParaRPr lang="de-DE" dirty="0"/>
              </a:p>
            </p:txBody>
          </p:sp>
          <p:cxnSp>
            <p:nvCxnSpPr>
              <p:cNvPr id="22" name="Gerader Verbinder 21">
                <a:extLst>
                  <a:ext uri="{FF2B5EF4-FFF2-40B4-BE49-F238E27FC236}">
                    <a16:creationId xmlns:a16="http://schemas.microsoft.com/office/drawing/2014/main" id="{C87C2408-A2E8-555E-9A30-29B5646A064E}"/>
                  </a:ext>
                </a:extLst>
              </p:cNvPr>
              <p:cNvCxnSpPr/>
              <p:nvPr/>
            </p:nvCxnSpPr>
            <p:spPr>
              <a:xfrm rot="5400000">
                <a:off x="1258868" y="2529149"/>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4A354CAF-2F10-814F-F1ED-3C5AF3E78435}"/>
                  </a:ext>
                </a:extLst>
              </p:cNvPr>
              <p:cNvSpPr txBox="1"/>
              <p:nvPr/>
            </p:nvSpPr>
            <p:spPr>
              <a:xfrm>
                <a:off x="1085039" y="2618804"/>
                <a:ext cx="242374" cy="369332"/>
              </a:xfrm>
              <a:prstGeom prst="rect">
                <a:avLst/>
              </a:prstGeom>
              <a:noFill/>
            </p:spPr>
            <p:txBody>
              <a:bodyPr wrap="none" rtlCol="0">
                <a:spAutoFit/>
              </a:bodyPr>
              <a:lstStyle/>
              <a:p>
                <a:r>
                  <a:rPr lang="de-DE" dirty="0"/>
                  <a:t>I</a:t>
                </a:r>
                <a:endParaRPr lang="de-DE" baseline="-25000" dirty="0"/>
              </a:p>
            </p:txBody>
          </p:sp>
          <p:cxnSp>
            <p:nvCxnSpPr>
              <p:cNvPr id="24" name="Gerader Verbinder 23">
                <a:extLst>
                  <a:ext uri="{FF2B5EF4-FFF2-40B4-BE49-F238E27FC236}">
                    <a16:creationId xmlns:a16="http://schemas.microsoft.com/office/drawing/2014/main" id="{D355A857-F666-AB99-0DDA-01CF1BA34F85}"/>
                  </a:ext>
                </a:extLst>
              </p:cNvPr>
              <p:cNvCxnSpPr/>
              <p:nvPr/>
            </p:nvCxnSpPr>
            <p:spPr>
              <a:xfrm flipH="1" flipV="1">
                <a:off x="1370591" y="2288610"/>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C79831B6-5AB5-1163-D5C5-F3735073FA48}"/>
                  </a:ext>
                </a:extLst>
              </p:cNvPr>
              <p:cNvSpPr txBox="1"/>
              <p:nvPr/>
            </p:nvSpPr>
            <p:spPr>
              <a:xfrm>
                <a:off x="1564458" y="1906430"/>
                <a:ext cx="332142" cy="369332"/>
              </a:xfrm>
              <a:prstGeom prst="rect">
                <a:avLst/>
              </a:prstGeom>
              <a:noFill/>
            </p:spPr>
            <p:txBody>
              <a:bodyPr wrap="none" rtlCol="0">
                <a:spAutoFit/>
              </a:bodyPr>
              <a:lstStyle/>
              <a:p>
                <a:r>
                  <a:rPr lang="de-DE" dirty="0"/>
                  <a:t>U</a:t>
                </a:r>
                <a:endParaRPr lang="de-DE" baseline="-25000" dirty="0"/>
              </a:p>
            </p:txBody>
          </p:sp>
        </p:grpSp>
        <p:sp>
          <p:nvSpPr>
            <p:cNvPr id="14" name="Ellipse 13">
              <a:extLst>
                <a:ext uri="{FF2B5EF4-FFF2-40B4-BE49-F238E27FC236}">
                  <a16:creationId xmlns:a16="http://schemas.microsoft.com/office/drawing/2014/main" id="{3F4C2055-E725-8A6B-1253-97AD6E08918C}"/>
                </a:ext>
              </a:extLst>
            </p:cNvPr>
            <p:cNvSpPr/>
            <p:nvPr/>
          </p:nvSpPr>
          <p:spPr>
            <a:xfrm>
              <a:off x="7070610" y="391988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B420CC1-CBAC-CB6A-5F6B-A9233E23CE3E}"/>
                </a:ext>
              </a:extLst>
            </p:cNvPr>
            <p:cNvSpPr/>
            <p:nvPr/>
          </p:nvSpPr>
          <p:spPr>
            <a:xfrm>
              <a:off x="7070610" y="417908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8D387EBE-84EF-958C-326A-8C24E10A6599}"/>
                </a:ext>
              </a:extLst>
            </p:cNvPr>
            <p:cNvCxnSpPr/>
            <p:nvPr/>
          </p:nvCxnSpPr>
          <p:spPr>
            <a:xfrm rot="5400000">
              <a:off x="7387521" y="376777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E77B9A8-39D5-10A7-39DF-1D7C9426414B}"/>
                </a:ext>
              </a:extLst>
            </p:cNvPr>
            <p:cNvCxnSpPr/>
            <p:nvPr/>
          </p:nvCxnSpPr>
          <p:spPr>
            <a:xfrm flipV="1">
              <a:off x="7124610" y="4287083"/>
              <a:ext cx="0" cy="628476"/>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72907390-C1FD-2A0F-4748-4D61F2D3369B}"/>
                </a:ext>
              </a:extLst>
            </p:cNvPr>
            <p:cNvCxnSpPr/>
            <p:nvPr/>
          </p:nvCxnSpPr>
          <p:spPr>
            <a:xfrm flipV="1">
              <a:off x="8803475" y="3987479"/>
              <a:ext cx="0" cy="94313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248EBBB-D78D-B6D8-AE18-BDB926483140}"/>
                </a:ext>
              </a:extLst>
            </p:cNvPr>
            <p:cNvCxnSpPr/>
            <p:nvPr/>
          </p:nvCxnSpPr>
          <p:spPr>
            <a:xfrm>
              <a:off x="7124610" y="4915559"/>
              <a:ext cx="1674089" cy="1505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5DE271A1-71AE-A2AD-EE2B-FE880F916F86}"/>
              </a:ext>
            </a:extLst>
          </p:cNvPr>
          <p:cNvSpPr txBox="1"/>
          <p:nvPr/>
        </p:nvSpPr>
        <p:spPr>
          <a:xfrm>
            <a:off x="7262453" y="3640729"/>
            <a:ext cx="522514" cy="769441"/>
          </a:xfrm>
          <a:prstGeom prst="rect">
            <a:avLst/>
          </a:prstGeom>
          <a:noFill/>
        </p:spPr>
        <p:txBody>
          <a:bodyPr wrap="square" rtlCol="0">
            <a:spAutoFit/>
          </a:bodyPr>
          <a:lstStyle/>
          <a:p>
            <a:r>
              <a:rPr lang="de-DE" sz="4400" dirty="0">
                <a:sym typeface="Wingdings" panose="05000000000000000000" pitchFamily="2" charset="2"/>
              </a:rPr>
              <a:t></a:t>
            </a:r>
            <a:endParaRPr lang="de-DE" sz="4400" dirty="0"/>
          </a:p>
        </p:txBody>
      </p:sp>
      <p:grpSp>
        <p:nvGrpSpPr>
          <p:cNvPr id="30" name="Gruppieren 29">
            <a:extLst>
              <a:ext uri="{FF2B5EF4-FFF2-40B4-BE49-F238E27FC236}">
                <a16:creationId xmlns:a16="http://schemas.microsoft.com/office/drawing/2014/main" id="{C076FE9E-9BBE-FD14-D245-45D4D6E275D4}"/>
              </a:ext>
            </a:extLst>
          </p:cNvPr>
          <p:cNvGrpSpPr/>
          <p:nvPr/>
        </p:nvGrpSpPr>
        <p:grpSpPr>
          <a:xfrm>
            <a:off x="3795696" y="3443292"/>
            <a:ext cx="3162411" cy="1425332"/>
            <a:chOff x="3478764" y="3808844"/>
            <a:chExt cx="3162411" cy="1425332"/>
          </a:xfrm>
        </p:grpSpPr>
        <p:grpSp>
          <p:nvGrpSpPr>
            <p:cNvPr id="31" name="Gruppieren 30">
              <a:extLst>
                <a:ext uri="{FF2B5EF4-FFF2-40B4-BE49-F238E27FC236}">
                  <a16:creationId xmlns:a16="http://schemas.microsoft.com/office/drawing/2014/main" id="{A788B721-F827-0054-D174-225799C03AE7}"/>
                </a:ext>
              </a:extLst>
            </p:cNvPr>
            <p:cNvGrpSpPr/>
            <p:nvPr/>
          </p:nvGrpSpPr>
          <p:grpSpPr>
            <a:xfrm>
              <a:off x="4054733" y="3808844"/>
              <a:ext cx="2586442" cy="1321109"/>
              <a:chOff x="1015029" y="1896338"/>
              <a:chExt cx="2586442" cy="1321109"/>
            </a:xfrm>
          </p:grpSpPr>
          <p:grpSp>
            <p:nvGrpSpPr>
              <p:cNvPr id="39" name="Gruppieren 38">
                <a:extLst>
                  <a:ext uri="{FF2B5EF4-FFF2-40B4-BE49-F238E27FC236}">
                    <a16:creationId xmlns:a16="http://schemas.microsoft.com/office/drawing/2014/main" id="{249AC8D9-1D63-9AC0-147A-B29DEFCAAACF}"/>
                  </a:ext>
                </a:extLst>
              </p:cNvPr>
              <p:cNvGrpSpPr/>
              <p:nvPr/>
            </p:nvGrpSpPr>
            <p:grpSpPr>
              <a:xfrm rot="5400000">
                <a:off x="2195039" y="2055636"/>
                <a:ext cx="226422" cy="1358535"/>
                <a:chOff x="5738949" y="1550127"/>
                <a:chExt cx="226422" cy="1358535"/>
              </a:xfrm>
            </p:grpSpPr>
            <p:sp>
              <p:nvSpPr>
                <p:cNvPr id="60" name="Rechteck 59">
                  <a:extLst>
                    <a:ext uri="{FF2B5EF4-FFF2-40B4-BE49-F238E27FC236}">
                      <a16:creationId xmlns:a16="http://schemas.microsoft.com/office/drawing/2014/main" id="{AF459B64-3F6D-3CF8-1F01-F55C219018EC}"/>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1" name="Gerader Verbinder 60">
                  <a:extLst>
                    <a:ext uri="{FF2B5EF4-FFF2-40B4-BE49-F238E27FC236}">
                      <a16:creationId xmlns:a16="http://schemas.microsoft.com/office/drawing/2014/main" id="{20AB7216-D8BD-EF10-538D-FCDA920B8403}"/>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70632D47-359B-BEF8-B60F-92E71BD7B921}"/>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feld 39">
                <a:extLst>
                  <a:ext uri="{FF2B5EF4-FFF2-40B4-BE49-F238E27FC236}">
                    <a16:creationId xmlns:a16="http://schemas.microsoft.com/office/drawing/2014/main" id="{32092918-79DE-0D40-CA7B-5045139BEA31}"/>
                  </a:ext>
                </a:extLst>
              </p:cNvPr>
              <p:cNvSpPr txBox="1"/>
              <p:nvPr/>
            </p:nvSpPr>
            <p:spPr>
              <a:xfrm>
                <a:off x="2153400" y="2848115"/>
                <a:ext cx="426720" cy="369332"/>
              </a:xfrm>
              <a:prstGeom prst="rect">
                <a:avLst/>
              </a:prstGeom>
              <a:noFill/>
            </p:spPr>
            <p:txBody>
              <a:bodyPr wrap="none" rtlCol="0">
                <a:spAutoFit/>
              </a:bodyPr>
              <a:lstStyle/>
              <a:p>
                <a:r>
                  <a:rPr lang="de-DE" dirty="0"/>
                  <a:t>R2</a:t>
                </a:r>
              </a:p>
            </p:txBody>
          </p:sp>
          <p:grpSp>
            <p:nvGrpSpPr>
              <p:cNvPr id="41" name="Gruppieren 40">
                <a:extLst>
                  <a:ext uri="{FF2B5EF4-FFF2-40B4-BE49-F238E27FC236}">
                    <a16:creationId xmlns:a16="http://schemas.microsoft.com/office/drawing/2014/main" id="{FFE357AC-4635-D163-7090-ECB72422622F}"/>
                  </a:ext>
                </a:extLst>
              </p:cNvPr>
              <p:cNvGrpSpPr/>
              <p:nvPr/>
            </p:nvGrpSpPr>
            <p:grpSpPr>
              <a:xfrm rot="5400000">
                <a:off x="2195040" y="1330281"/>
                <a:ext cx="226422" cy="1358535"/>
                <a:chOff x="5738949" y="1550127"/>
                <a:chExt cx="226422" cy="1358535"/>
              </a:xfrm>
            </p:grpSpPr>
            <p:sp>
              <p:nvSpPr>
                <p:cNvPr id="57" name="Rechteck 56">
                  <a:extLst>
                    <a:ext uri="{FF2B5EF4-FFF2-40B4-BE49-F238E27FC236}">
                      <a16:creationId xmlns:a16="http://schemas.microsoft.com/office/drawing/2014/main" id="{CB88286C-C527-BFA7-85A2-BB9AE8A9D629}"/>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0B2F8964-CFDA-468F-FB09-1DF17E9B565A}"/>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F1BC2DEA-C2DB-2944-681E-A8AB22E9FFB0}"/>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feld 41">
                <a:extLst>
                  <a:ext uri="{FF2B5EF4-FFF2-40B4-BE49-F238E27FC236}">
                    <a16:creationId xmlns:a16="http://schemas.microsoft.com/office/drawing/2014/main" id="{F25D89F9-426E-6060-F294-5881A3ADE1F7}"/>
                  </a:ext>
                </a:extLst>
              </p:cNvPr>
              <p:cNvSpPr txBox="1"/>
              <p:nvPr/>
            </p:nvSpPr>
            <p:spPr>
              <a:xfrm>
                <a:off x="2153401" y="2122760"/>
                <a:ext cx="426720" cy="369332"/>
              </a:xfrm>
              <a:prstGeom prst="rect">
                <a:avLst/>
              </a:prstGeom>
              <a:noFill/>
            </p:spPr>
            <p:txBody>
              <a:bodyPr wrap="none" rtlCol="0">
                <a:spAutoFit/>
              </a:bodyPr>
              <a:lstStyle/>
              <a:p>
                <a:r>
                  <a:rPr lang="de-DE" dirty="0"/>
                  <a:t>R1</a:t>
                </a:r>
              </a:p>
            </p:txBody>
          </p:sp>
          <p:cxnSp>
            <p:nvCxnSpPr>
              <p:cNvPr id="43" name="Gerader Verbinder 42">
                <a:extLst>
                  <a:ext uri="{FF2B5EF4-FFF2-40B4-BE49-F238E27FC236}">
                    <a16:creationId xmlns:a16="http://schemas.microsoft.com/office/drawing/2014/main" id="{6BD0E1EB-A6C9-D770-ED40-34406A2D4F09}"/>
                  </a:ext>
                </a:extLst>
              </p:cNvPr>
              <p:cNvCxnSpPr/>
              <p:nvPr/>
            </p:nvCxnSpPr>
            <p:spPr>
              <a:xfrm>
                <a:off x="2987518" y="2009548"/>
                <a:ext cx="0" cy="720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008E9403-51B4-1F98-26CB-993634BC4025}"/>
                  </a:ext>
                </a:extLst>
              </p:cNvPr>
              <p:cNvCxnSpPr/>
              <p:nvPr/>
            </p:nvCxnSpPr>
            <p:spPr>
              <a:xfrm>
                <a:off x="1628982" y="2009548"/>
                <a:ext cx="0" cy="720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92CB06D2-733F-2FC1-8B94-04C7E3166181}"/>
                  </a:ext>
                </a:extLst>
              </p:cNvPr>
              <p:cNvCxnSpPr/>
              <p:nvPr/>
            </p:nvCxnSpPr>
            <p:spPr>
              <a:xfrm rot="5400000">
                <a:off x="3396820" y="217579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70F97688-CCCA-346A-F71F-F253B3422EA6}"/>
                  </a:ext>
                </a:extLst>
              </p:cNvPr>
              <p:cNvCxnSpPr/>
              <p:nvPr/>
            </p:nvCxnSpPr>
            <p:spPr>
              <a:xfrm rot="5400000">
                <a:off x="1424331" y="2165376"/>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97FA4B8A-F98A-BE52-1E36-58F9B0CFD4A9}"/>
                  </a:ext>
                </a:extLst>
              </p:cNvPr>
              <p:cNvCxnSpPr/>
              <p:nvPr/>
            </p:nvCxnSpPr>
            <p:spPr>
              <a:xfrm rot="5400000">
                <a:off x="1219680" y="2165376"/>
                <a:ext cx="0" cy="40930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8ED8DAD0-6878-6D19-8EF4-7A073F78B59E}"/>
                  </a:ext>
                </a:extLst>
              </p:cNvPr>
              <p:cNvCxnSpPr/>
              <p:nvPr/>
            </p:nvCxnSpPr>
            <p:spPr>
              <a:xfrm rot="5400000">
                <a:off x="3192169" y="2174497"/>
                <a:ext cx="0" cy="40930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5CFFDB1-3E31-0C0A-87C6-7967BA7536A4}"/>
                  </a:ext>
                </a:extLst>
              </p:cNvPr>
              <p:cNvCxnSpPr/>
              <p:nvPr/>
            </p:nvCxnSpPr>
            <p:spPr>
              <a:xfrm rot="5400000">
                <a:off x="1833634" y="1919548"/>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17A0D73E-1631-E23A-1337-5A81080659A3}"/>
                  </a:ext>
                </a:extLst>
              </p:cNvPr>
              <p:cNvCxnSpPr/>
              <p:nvPr/>
            </p:nvCxnSpPr>
            <p:spPr>
              <a:xfrm rot="5400000">
                <a:off x="1833634" y="2640506"/>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00F5B582-1223-85B3-F26B-4A39692CAA22}"/>
                  </a:ext>
                </a:extLst>
              </p:cNvPr>
              <p:cNvSpPr txBox="1"/>
              <p:nvPr/>
            </p:nvSpPr>
            <p:spPr>
              <a:xfrm>
                <a:off x="1652983" y="2739302"/>
                <a:ext cx="320922" cy="369332"/>
              </a:xfrm>
              <a:prstGeom prst="rect">
                <a:avLst/>
              </a:prstGeom>
              <a:noFill/>
            </p:spPr>
            <p:txBody>
              <a:bodyPr wrap="none" rtlCol="0">
                <a:spAutoFit/>
              </a:bodyPr>
              <a:lstStyle/>
              <a:p>
                <a:r>
                  <a:rPr lang="de-DE" dirty="0"/>
                  <a:t>I</a:t>
                </a:r>
                <a:r>
                  <a:rPr lang="de-DE" baseline="-25000" dirty="0"/>
                  <a:t>2</a:t>
                </a:r>
              </a:p>
            </p:txBody>
          </p:sp>
          <p:sp>
            <p:nvSpPr>
              <p:cNvPr id="53" name="Textfeld 52">
                <a:extLst>
                  <a:ext uri="{FF2B5EF4-FFF2-40B4-BE49-F238E27FC236}">
                    <a16:creationId xmlns:a16="http://schemas.microsoft.com/office/drawing/2014/main" id="{FC1AAAC1-6FDC-C9CC-FD34-D19C563EA9F3}"/>
                  </a:ext>
                </a:extLst>
              </p:cNvPr>
              <p:cNvSpPr txBox="1"/>
              <p:nvPr/>
            </p:nvSpPr>
            <p:spPr>
              <a:xfrm>
                <a:off x="1659805" y="2009203"/>
                <a:ext cx="320922" cy="369332"/>
              </a:xfrm>
              <a:prstGeom prst="rect">
                <a:avLst/>
              </a:prstGeom>
              <a:noFill/>
            </p:spPr>
            <p:txBody>
              <a:bodyPr wrap="none" rtlCol="0">
                <a:spAutoFit/>
              </a:bodyPr>
              <a:lstStyle/>
              <a:p>
                <a:r>
                  <a:rPr lang="de-DE" dirty="0"/>
                  <a:t>I</a:t>
                </a:r>
                <a:r>
                  <a:rPr lang="de-DE" baseline="-25000" dirty="0"/>
                  <a:t>1</a:t>
                </a:r>
              </a:p>
            </p:txBody>
          </p:sp>
          <p:sp>
            <p:nvSpPr>
              <p:cNvPr id="55" name="Textfeld 54">
                <a:extLst>
                  <a:ext uri="{FF2B5EF4-FFF2-40B4-BE49-F238E27FC236}">
                    <a16:creationId xmlns:a16="http://schemas.microsoft.com/office/drawing/2014/main" id="{17E1F3F7-A3E5-7EF9-7E25-4F89397453CF}"/>
                  </a:ext>
                </a:extLst>
              </p:cNvPr>
              <p:cNvSpPr txBox="1"/>
              <p:nvPr/>
            </p:nvSpPr>
            <p:spPr>
              <a:xfrm>
                <a:off x="1168866" y="2378535"/>
                <a:ext cx="357790" cy="369332"/>
              </a:xfrm>
              <a:prstGeom prst="rect">
                <a:avLst/>
              </a:prstGeom>
              <a:noFill/>
            </p:spPr>
            <p:txBody>
              <a:bodyPr wrap="none" rtlCol="0">
                <a:spAutoFit/>
              </a:bodyPr>
              <a:lstStyle/>
              <a:p>
                <a:r>
                  <a:rPr lang="de-DE" dirty="0" err="1"/>
                  <a:t>I</a:t>
                </a:r>
                <a:r>
                  <a:rPr lang="de-DE" baseline="-25000" dirty="0" err="1"/>
                  <a:t>in</a:t>
                </a:r>
                <a:endParaRPr lang="de-DE" baseline="-25000" dirty="0"/>
              </a:p>
            </p:txBody>
          </p:sp>
          <p:sp>
            <p:nvSpPr>
              <p:cNvPr id="56" name="Textfeld 55">
                <a:extLst>
                  <a:ext uri="{FF2B5EF4-FFF2-40B4-BE49-F238E27FC236}">
                    <a16:creationId xmlns:a16="http://schemas.microsoft.com/office/drawing/2014/main" id="{5E52385B-D57A-C3C1-00D6-98D8EE1C2130}"/>
                  </a:ext>
                </a:extLst>
              </p:cNvPr>
              <p:cNvSpPr txBox="1"/>
              <p:nvPr/>
            </p:nvSpPr>
            <p:spPr>
              <a:xfrm>
                <a:off x="3120248" y="2378535"/>
                <a:ext cx="455574" cy="369332"/>
              </a:xfrm>
              <a:prstGeom prst="rect">
                <a:avLst/>
              </a:prstGeom>
              <a:noFill/>
            </p:spPr>
            <p:txBody>
              <a:bodyPr wrap="none" rtlCol="0">
                <a:spAutoFit/>
              </a:bodyPr>
              <a:lstStyle/>
              <a:p>
                <a:r>
                  <a:rPr lang="de-DE" dirty="0" err="1"/>
                  <a:t>I</a:t>
                </a:r>
                <a:r>
                  <a:rPr lang="de-DE" baseline="-25000" dirty="0" err="1"/>
                  <a:t>out</a:t>
                </a:r>
                <a:endParaRPr lang="de-DE" baseline="-25000" dirty="0"/>
              </a:p>
            </p:txBody>
          </p:sp>
        </p:grpSp>
        <p:cxnSp>
          <p:nvCxnSpPr>
            <p:cNvPr id="32" name="Gerader Verbinder 31">
              <a:extLst>
                <a:ext uri="{FF2B5EF4-FFF2-40B4-BE49-F238E27FC236}">
                  <a16:creationId xmlns:a16="http://schemas.microsoft.com/office/drawing/2014/main" id="{58BF5F2A-4988-9BBB-5819-8680DDBAE3F7}"/>
                </a:ext>
              </a:extLst>
            </p:cNvPr>
            <p:cNvCxnSpPr/>
            <p:nvPr/>
          </p:nvCxnSpPr>
          <p:spPr>
            <a:xfrm flipH="1" flipV="1">
              <a:off x="3810112" y="4183301"/>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D0B34FE1-FB08-0D3C-DB01-97A49736C348}"/>
                </a:ext>
              </a:extLst>
            </p:cNvPr>
            <p:cNvSpPr txBox="1"/>
            <p:nvPr/>
          </p:nvSpPr>
          <p:spPr>
            <a:xfrm>
              <a:off x="3478764" y="4234937"/>
              <a:ext cx="332142" cy="369332"/>
            </a:xfrm>
            <a:prstGeom prst="rect">
              <a:avLst/>
            </a:prstGeom>
            <a:noFill/>
          </p:spPr>
          <p:txBody>
            <a:bodyPr wrap="none" rtlCol="0">
              <a:spAutoFit/>
            </a:bodyPr>
            <a:lstStyle/>
            <a:p>
              <a:r>
                <a:rPr lang="de-DE" dirty="0"/>
                <a:t>U</a:t>
              </a:r>
              <a:endParaRPr lang="de-DE" baseline="-25000" dirty="0"/>
            </a:p>
          </p:txBody>
        </p:sp>
        <p:sp>
          <p:nvSpPr>
            <p:cNvPr id="34" name="Ellipse 33">
              <a:extLst>
                <a:ext uri="{FF2B5EF4-FFF2-40B4-BE49-F238E27FC236}">
                  <a16:creationId xmlns:a16="http://schemas.microsoft.com/office/drawing/2014/main" id="{F9EBFBE3-6726-63E5-8645-2E39CF45FF19}"/>
                </a:ext>
              </a:extLst>
            </p:cNvPr>
            <p:cNvSpPr/>
            <p:nvPr/>
          </p:nvSpPr>
          <p:spPr>
            <a:xfrm>
              <a:off x="3946136" y="423493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B517B6D3-D1DC-E444-F418-FD280A0DEC05}"/>
                </a:ext>
              </a:extLst>
            </p:cNvPr>
            <p:cNvSpPr/>
            <p:nvPr/>
          </p:nvSpPr>
          <p:spPr>
            <a:xfrm>
              <a:off x="3946136" y="449413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a:extLst>
                <a:ext uri="{FF2B5EF4-FFF2-40B4-BE49-F238E27FC236}">
                  <a16:creationId xmlns:a16="http://schemas.microsoft.com/office/drawing/2014/main" id="{E3063C65-7103-2EE9-FF35-26D29BE68BB3}"/>
                </a:ext>
              </a:extLst>
            </p:cNvPr>
            <p:cNvCxnSpPr/>
            <p:nvPr/>
          </p:nvCxnSpPr>
          <p:spPr>
            <a:xfrm flipV="1">
              <a:off x="4000136" y="4602137"/>
              <a:ext cx="0" cy="628476"/>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3F8C78CD-E335-2801-F093-451876C7C317}"/>
                </a:ext>
              </a:extLst>
            </p:cNvPr>
            <p:cNvCxnSpPr/>
            <p:nvPr/>
          </p:nvCxnSpPr>
          <p:spPr>
            <a:xfrm flipV="1">
              <a:off x="6641175" y="4291041"/>
              <a:ext cx="0" cy="94313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638F8046-D0AB-F00B-AC9D-9C958B86CA8E}"/>
                </a:ext>
              </a:extLst>
            </p:cNvPr>
            <p:cNvCxnSpPr/>
            <p:nvPr/>
          </p:nvCxnSpPr>
          <p:spPr>
            <a:xfrm>
              <a:off x="4000136" y="5230613"/>
              <a:ext cx="2641039"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3" name="Ellipse 62">
            <a:extLst>
              <a:ext uri="{FF2B5EF4-FFF2-40B4-BE49-F238E27FC236}">
                <a16:creationId xmlns:a16="http://schemas.microsoft.com/office/drawing/2014/main" id="{D10E7EFF-C51B-9E35-1785-E2E6E58FB819}"/>
              </a:ext>
            </a:extLst>
          </p:cNvPr>
          <p:cNvSpPr/>
          <p:nvPr/>
        </p:nvSpPr>
        <p:spPr>
          <a:xfrm>
            <a:off x="4933130" y="3869385"/>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4" name="Gerader Verbinder 1023">
            <a:extLst>
              <a:ext uri="{FF2B5EF4-FFF2-40B4-BE49-F238E27FC236}">
                <a16:creationId xmlns:a16="http://schemas.microsoft.com/office/drawing/2014/main" id="{8D611FCD-5567-7E6E-CB94-D99B4699EE40}"/>
              </a:ext>
            </a:extLst>
          </p:cNvPr>
          <p:cNvCxnSpPr/>
          <p:nvPr/>
        </p:nvCxnSpPr>
        <p:spPr>
          <a:xfrm flipH="1" flipV="1">
            <a:off x="5280270" y="3277376"/>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25" name="Textfeld 1024">
            <a:extLst>
              <a:ext uri="{FF2B5EF4-FFF2-40B4-BE49-F238E27FC236}">
                <a16:creationId xmlns:a16="http://schemas.microsoft.com/office/drawing/2014/main" id="{69287F76-29A1-1D57-B98F-A597F20AB0F7}"/>
              </a:ext>
            </a:extLst>
          </p:cNvPr>
          <p:cNvSpPr txBox="1"/>
          <p:nvPr/>
        </p:nvSpPr>
        <p:spPr>
          <a:xfrm>
            <a:off x="5474137" y="2895196"/>
            <a:ext cx="332142" cy="369332"/>
          </a:xfrm>
          <a:prstGeom prst="rect">
            <a:avLst/>
          </a:prstGeom>
          <a:noFill/>
        </p:spPr>
        <p:txBody>
          <a:bodyPr wrap="none" rtlCol="0">
            <a:spAutoFit/>
          </a:bodyPr>
          <a:lstStyle/>
          <a:p>
            <a:r>
              <a:rPr lang="de-DE" dirty="0"/>
              <a:t>U</a:t>
            </a:r>
            <a:endParaRPr lang="de-DE" baseline="-25000" dirty="0"/>
          </a:p>
        </p:txBody>
      </p:sp>
      <p:sp>
        <p:nvSpPr>
          <p:cNvPr id="1027" name="Ellipse 1026">
            <a:extLst>
              <a:ext uri="{FF2B5EF4-FFF2-40B4-BE49-F238E27FC236}">
                <a16:creationId xmlns:a16="http://schemas.microsoft.com/office/drawing/2014/main" id="{05438257-4EA9-0296-A5C3-0CF7EA9D56EF}"/>
              </a:ext>
            </a:extLst>
          </p:cNvPr>
          <p:cNvSpPr/>
          <p:nvPr/>
        </p:nvSpPr>
        <p:spPr>
          <a:xfrm>
            <a:off x="6285398" y="387166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9" name="Rechteck 1028">
            <a:extLst>
              <a:ext uri="{FF2B5EF4-FFF2-40B4-BE49-F238E27FC236}">
                <a16:creationId xmlns:a16="http://schemas.microsoft.com/office/drawing/2014/main" id="{CD85CCBD-D2FE-81E2-380E-7256F1B1BC35}"/>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6061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3" grpId="0" animBg="1"/>
      <p:bldP spid="1025" grpId="0"/>
      <p:bldP spid="1027"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Falls nachweislich Störungen über das Stromversorgungsnetzwerk in Geräte eindringen, kann der Einbau eines Netzfilters erforderlich sein, beispielsweise wenn Störungen am Fernsehempfänger eines Nachbarn trotz abgezogener TV-Antenne auftreten und diese zeitlich mit den Übertragungen des Funkamateurs zusammenhängen, könnte als ein erster Schritt ein Netzfilter im Netzkabel des Fernsehgerätes (möglichst nahe am Geräte) vorgesehen werden.</a:t>
            </a:r>
          </a:p>
          <a:p>
            <a:pPr>
              <a:defRPr/>
            </a:pPr>
            <a:endParaRPr lang="de-DE" sz="1000" dirty="0">
              <a:solidFill>
                <a:srgbClr val="000000"/>
              </a:solidFill>
            </a:endParaRPr>
          </a:p>
          <a:p>
            <a:pPr>
              <a:defRPr/>
            </a:pPr>
            <a:r>
              <a:rPr lang="de-DE" dirty="0">
                <a:solidFill>
                  <a:srgbClr val="000000"/>
                </a:solidFill>
              </a:rPr>
              <a:t>Folgendes Filter könnte vor einem </a:t>
            </a:r>
            <a:r>
              <a:rPr lang="de-DE" dirty="0" err="1">
                <a:solidFill>
                  <a:srgbClr val="000000"/>
                </a:solidFill>
              </a:rPr>
              <a:t>Netzanschluß</a:t>
            </a:r>
            <a:r>
              <a:rPr lang="de-DE" dirty="0">
                <a:solidFill>
                  <a:srgbClr val="000000"/>
                </a:solidFill>
              </a:rPr>
              <a:t> </a:t>
            </a:r>
            <a:r>
              <a:rPr lang="de-DE" dirty="0" err="1">
                <a:solidFill>
                  <a:srgbClr val="000000"/>
                </a:solidFill>
              </a:rPr>
              <a:t>eingeschleift</a:t>
            </a:r>
            <a:r>
              <a:rPr lang="de-DE" dirty="0">
                <a:solidFill>
                  <a:srgbClr val="000000"/>
                </a:solidFill>
              </a:rPr>
              <a:t> werden, um darüber fließende HF-Ströme wirksam zu dämpfen:</a:t>
            </a:r>
          </a:p>
        </p:txBody>
      </p:sp>
      <p:sp>
        <p:nvSpPr>
          <p:cNvPr id="8" name="Textfeld 7">
            <a:extLst>
              <a:ext uri="{FF2B5EF4-FFF2-40B4-BE49-F238E27FC236}">
                <a16:creationId xmlns:a16="http://schemas.microsoft.com/office/drawing/2014/main" id="{1E2BB5AE-2FB6-BEB2-3E1A-AE00B2AAF829}"/>
              </a:ext>
            </a:extLst>
          </p:cNvPr>
          <p:cNvSpPr txBox="1"/>
          <p:nvPr/>
        </p:nvSpPr>
        <p:spPr>
          <a:xfrm>
            <a:off x="5743574" y="5074715"/>
            <a:ext cx="1149674" cy="246221"/>
          </a:xfrm>
          <a:prstGeom prst="rect">
            <a:avLst/>
          </a:prstGeom>
          <a:noFill/>
        </p:spPr>
        <p:txBody>
          <a:bodyPr wrap="none" rtlCol="0">
            <a:spAutoFit/>
          </a:bodyPr>
          <a:lstStyle/>
          <a:p>
            <a:r>
              <a:rPr lang="de-DE" sz="1000" dirty="0"/>
              <a:t>Bildquelle: BNetzA</a:t>
            </a:r>
          </a:p>
        </p:txBody>
      </p:sp>
      <p:pic>
        <p:nvPicPr>
          <p:cNvPr id="14" name="Grafik 13">
            <a:extLst>
              <a:ext uri="{FF2B5EF4-FFF2-40B4-BE49-F238E27FC236}">
                <a16:creationId xmlns:a16="http://schemas.microsoft.com/office/drawing/2014/main" id="{C89F47BF-E163-E0D6-F126-D02C3CA1DF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2683" y="3727939"/>
            <a:ext cx="2352129" cy="1718079"/>
          </a:xfrm>
          <a:prstGeom prst="rect">
            <a:avLst/>
          </a:prstGeom>
        </p:spPr>
      </p:pic>
    </p:spTree>
    <p:extLst>
      <p:ext uri="{BB962C8B-B14F-4D97-AF65-F5344CB8AC3E}">
        <p14:creationId xmlns:p14="http://schemas.microsoft.com/office/powerpoint/2010/main" val="10150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Störungsursachen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In einem NF-Verstärker (z. B. HiFi-Anlage) erfolgt häufig eine unerwünschte Gleichrichtung von HF-Signalen an einem Basis-Emitter-Übergang. Besonderes Potential zu solchen </a:t>
            </a:r>
            <a:r>
              <a:rPr lang="de-DE" b="1" dirty="0">
                <a:solidFill>
                  <a:srgbClr val="000000"/>
                </a:solidFill>
              </a:rPr>
              <a:t>Störungen</a:t>
            </a:r>
            <a:r>
              <a:rPr lang="de-DE" dirty="0">
                <a:solidFill>
                  <a:srgbClr val="000000"/>
                </a:solidFill>
              </a:rPr>
              <a:t> haben Übertragungsverfahren mit variabler HF-Amplitude wie z. B. </a:t>
            </a:r>
            <a:r>
              <a:rPr lang="de-DE" b="1" dirty="0">
                <a:solidFill>
                  <a:srgbClr val="000000"/>
                </a:solidFill>
              </a:rPr>
              <a:t>SSB (Einseitenband) oder CW (Morsetelegrafie)</a:t>
            </a:r>
            <a:r>
              <a:rPr lang="de-DE" dirty="0">
                <a:solidFill>
                  <a:srgbClr val="000000"/>
                </a:solidFill>
              </a:rPr>
              <a:t>.</a:t>
            </a:r>
          </a:p>
          <a:p>
            <a:pPr>
              <a:defRPr/>
            </a:pPr>
            <a:r>
              <a:rPr lang="de-DE" b="1" dirty="0">
                <a:solidFill>
                  <a:srgbClr val="000000"/>
                </a:solidFill>
              </a:rPr>
              <a:t>Übersteuerung einer Vorstufe</a:t>
            </a:r>
            <a:r>
              <a:rPr lang="de-DE" dirty="0">
                <a:solidFill>
                  <a:srgbClr val="000000"/>
                </a:solidFill>
              </a:rPr>
              <a:t> oder z. B. eines </a:t>
            </a:r>
            <a:r>
              <a:rPr lang="de-DE" dirty="0" err="1">
                <a:solidFill>
                  <a:srgbClr val="000000"/>
                </a:solidFill>
              </a:rPr>
              <a:t>unselektiven</a:t>
            </a:r>
            <a:r>
              <a:rPr lang="de-DE" dirty="0">
                <a:solidFill>
                  <a:srgbClr val="000000"/>
                </a:solidFill>
              </a:rPr>
              <a:t> Verstärkers durch einen (starken) Sender in unmittelbarer Nähe zum gestörten Gerät.</a:t>
            </a:r>
          </a:p>
          <a:p>
            <a:pPr>
              <a:defRPr/>
            </a:pPr>
            <a:r>
              <a:rPr lang="de-DE" b="1" dirty="0">
                <a:solidFill>
                  <a:srgbClr val="000000"/>
                </a:solidFill>
              </a:rPr>
              <a:t>Direkteinstrahlung</a:t>
            </a:r>
            <a:r>
              <a:rPr lang="de-DE" dirty="0">
                <a:solidFill>
                  <a:srgbClr val="000000"/>
                </a:solidFill>
              </a:rPr>
              <a:t> eines starken HF-Signals z. B. unmittelbar in die ZF-Stufe eines Rundfunkempfängers</a:t>
            </a:r>
          </a:p>
          <a:p>
            <a:pPr>
              <a:defRPr/>
            </a:pPr>
            <a:endParaRPr lang="de-DE" dirty="0">
              <a:solidFill>
                <a:srgbClr val="000000"/>
              </a:solidFill>
            </a:endParaRPr>
          </a:p>
          <a:p>
            <a:pPr>
              <a:defRPr/>
            </a:pPr>
            <a:r>
              <a:rPr lang="de-DE" dirty="0">
                <a:solidFill>
                  <a:srgbClr val="000000"/>
                </a:solidFill>
              </a:rPr>
              <a:t>In digitalen Rundfunkempfängern (z. B. DAB+) äußern sich störende Beeinflussungen dadurch, dass der Empfänger akustische Störgeräusche oder Fragmente erzeugt oder sogar komplett stumm schaltet. In analogen Rundfunkempfängern kann das Empfangssignal durch Störungen verzerrt oder bis zur Unverständlichkeit beeinflusst werden.</a:t>
            </a:r>
          </a:p>
          <a:p>
            <a:pPr>
              <a:defRPr/>
            </a:pPr>
            <a:endParaRPr lang="de-DE" dirty="0">
              <a:solidFill>
                <a:srgbClr val="000000"/>
              </a:solidFill>
            </a:endParaRPr>
          </a:p>
          <a:p>
            <a:pPr>
              <a:defRPr/>
            </a:pPr>
            <a:endParaRPr lang="de-DE" sz="1800"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38791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Reduktion von Störungen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Die Wahrscheinlichkeit des Auftretens von Störungen kann auch schon durch Berücksichtigung geeigneter Maßnahmen im Schaltungsdesign verringert werden:</a:t>
            </a:r>
          </a:p>
          <a:p>
            <a:pPr marL="0" indent="0">
              <a:buNone/>
              <a:defRPr/>
            </a:pPr>
            <a:endParaRPr lang="de-DE" sz="1000" dirty="0">
              <a:solidFill>
                <a:srgbClr val="000000"/>
              </a:solidFill>
            </a:endParaRPr>
          </a:p>
          <a:p>
            <a:pPr marL="541331" lvl="1" indent="-285750">
              <a:defRPr/>
            </a:pPr>
            <a:r>
              <a:rPr lang="de-DE" sz="1800" dirty="0">
                <a:solidFill>
                  <a:srgbClr val="000000"/>
                </a:solidFill>
              </a:rPr>
              <a:t>Die Wirksamkeit einer HF-Erdung über eine niedrige Impedanz sicherstellen</a:t>
            </a:r>
          </a:p>
          <a:p>
            <a:pPr marL="541331" lvl="1" indent="-285750">
              <a:defRPr/>
            </a:pPr>
            <a:r>
              <a:rPr lang="de-DE" sz="1800" dirty="0">
                <a:solidFill>
                  <a:srgbClr val="000000"/>
                </a:solidFill>
              </a:rPr>
              <a:t>Die Leiterplatte z. B. eines digitalen Eigenbau-Funkempfängers in einem geerdeten Metallgehäuse unterbringen</a:t>
            </a:r>
          </a:p>
          <a:p>
            <a:pPr marL="541331" lvl="1" indent="-285750">
              <a:defRPr/>
            </a:pPr>
            <a:r>
              <a:rPr lang="de-DE" sz="1800" dirty="0">
                <a:solidFill>
                  <a:srgbClr val="000000"/>
                </a:solidFill>
              </a:rPr>
              <a:t>um HF-Spannungen abzublocken, Keramikkondensatoren einsetzen</a:t>
            </a:r>
          </a:p>
          <a:p>
            <a:pPr marL="541331" lvl="1" indent="-285750">
              <a:defRPr/>
            </a:pPr>
            <a:r>
              <a:rPr lang="de-DE" sz="1800" dirty="0">
                <a:solidFill>
                  <a:srgbClr val="000000"/>
                </a:solidFill>
              </a:rPr>
              <a:t>Vermeidung von Empfangsstörungen durch Mantelwellen (Mantelwellensperre), alternativ ist auch der Einbau eines </a:t>
            </a:r>
            <a:r>
              <a:rPr lang="de-DE" sz="1800" dirty="0" err="1">
                <a:solidFill>
                  <a:srgbClr val="000000"/>
                </a:solidFill>
              </a:rPr>
              <a:t>Trenntrafos</a:t>
            </a:r>
            <a:r>
              <a:rPr lang="de-DE" sz="1800" dirty="0">
                <a:solidFill>
                  <a:srgbClr val="000000"/>
                </a:solidFill>
              </a:rPr>
              <a:t> in die Empfangsantennenleitung möglich</a:t>
            </a:r>
          </a:p>
          <a:p>
            <a:pPr>
              <a:defRPr/>
            </a:pPr>
            <a:endParaRPr lang="de-DE" dirty="0">
              <a:solidFill>
                <a:srgbClr val="000000"/>
              </a:solidFill>
            </a:endParaRPr>
          </a:p>
        </p:txBody>
      </p:sp>
    </p:spTree>
    <p:extLst>
      <p:ext uri="{BB962C8B-B14F-4D97-AF65-F5344CB8AC3E}">
        <p14:creationId xmlns:p14="http://schemas.microsoft.com/office/powerpoint/2010/main" val="21536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Wird eine Antenne mit hohem Gewinn (z. B. </a:t>
            </a:r>
            <a:r>
              <a:rPr lang="de-DE" dirty="0" err="1">
                <a:solidFill>
                  <a:srgbClr val="000000"/>
                </a:solidFill>
              </a:rPr>
              <a:t>Yagi</a:t>
            </a:r>
            <a:r>
              <a:rPr lang="de-DE" dirty="0">
                <a:solidFill>
                  <a:srgbClr val="000000"/>
                </a:solidFill>
              </a:rPr>
              <a:t>) im 70cm-Band auf eine in unmittelbarer Nachbarschaft befindliche terrestrische Fernsehempfangsantenne gerichtet, so kann dies im Sendefall zur Übersteuerung des Fernsehempfängers führen, was man am Rückgang dessen Empfindlichkeit erkennen kann.</a:t>
            </a:r>
          </a:p>
          <a:p>
            <a:pPr>
              <a:defRPr/>
            </a:pPr>
            <a:endParaRPr lang="de-DE" sz="400" dirty="0">
              <a:solidFill>
                <a:srgbClr val="000000"/>
              </a:solidFill>
            </a:endParaRPr>
          </a:p>
          <a:p>
            <a:pPr>
              <a:defRPr/>
            </a:pPr>
            <a:r>
              <a:rPr lang="de-DE" dirty="0">
                <a:solidFill>
                  <a:srgbClr val="000000"/>
                </a:solidFill>
              </a:rPr>
              <a:t>Hochfrequenzströme koppeln auch in das 230V-Versogungsnetz ein, wenn z. B. Kurzwellenantennen in der Nähe und parallel zu 230V-Wechselstromleitungen verlaufen. Insbesondere in Häuserzeilen (Reihenhaus) sollte der Antennendraht daher rechtwinklig zur Häuserreihe aufgespannt werden)</a:t>
            </a:r>
          </a:p>
          <a:p>
            <a:pPr>
              <a:defRPr/>
            </a:pPr>
            <a:endParaRPr lang="de-DE" sz="400" dirty="0">
              <a:solidFill>
                <a:srgbClr val="000000"/>
              </a:solidFill>
            </a:endParaRPr>
          </a:p>
          <a:p>
            <a:pPr>
              <a:defRPr/>
            </a:pPr>
            <a:r>
              <a:rPr lang="de-DE" dirty="0">
                <a:solidFill>
                  <a:srgbClr val="000000"/>
                </a:solidFill>
              </a:rPr>
              <a:t>Um die Störwahrscheinlichkeit im eigenen Haus zu verringern, empfiehlt es sich, für Sendeantennen eine separate HF-Erdleitung zu verwenden</a:t>
            </a:r>
          </a:p>
          <a:p>
            <a:pPr>
              <a:defRPr/>
            </a:pPr>
            <a:endParaRPr lang="de-DE" sz="400" dirty="0">
              <a:solidFill>
                <a:srgbClr val="000000"/>
              </a:solidFill>
            </a:endParaRPr>
          </a:p>
          <a:p>
            <a:pPr>
              <a:defRPr/>
            </a:pPr>
            <a:r>
              <a:rPr lang="de-DE" dirty="0">
                <a:solidFill>
                  <a:srgbClr val="000000"/>
                </a:solidFill>
              </a:rPr>
              <a:t>Insbesondere Kleinleistungsgeräte mit empfindlicher Elektronik (z. B. LED-Lampen mit Netzanschluss) zeigen merklich störende Beeinflussungen durch Aussendungen eines Amateurfunksenders</a:t>
            </a:r>
          </a:p>
          <a:p>
            <a:pPr>
              <a:defRPr/>
            </a:pPr>
            <a:endParaRPr lang="de-DE" sz="400" dirty="0">
              <a:solidFill>
                <a:srgbClr val="000000"/>
              </a:solidFill>
            </a:endParaRPr>
          </a:p>
          <a:p>
            <a:pPr>
              <a:defRPr/>
            </a:pPr>
            <a:r>
              <a:rPr lang="de-DE" dirty="0">
                <a:solidFill>
                  <a:srgbClr val="000000"/>
                </a:solidFill>
              </a:rPr>
              <a:t>Auch bei ausgeschalteten Stereoanlagen können Einstrahlungen Geräusche aus den Lautsprechern hervorrufen.  Ursache ist hier die Gleichrichtung starker HF-Signale in der NF-Stufe der Stereoanlage </a:t>
            </a:r>
          </a:p>
          <a:p>
            <a:pPr>
              <a:defRPr/>
            </a:pPr>
            <a:endParaRPr lang="de-DE" dirty="0">
              <a:solidFill>
                <a:srgbClr val="000000"/>
              </a:solidFill>
            </a:endParaRPr>
          </a:p>
        </p:txBody>
      </p:sp>
      <p:sp>
        <p:nvSpPr>
          <p:cNvPr id="7" name="Rechteck 6">
            <a:extLst>
              <a:ext uri="{FF2B5EF4-FFF2-40B4-BE49-F238E27FC236}">
                <a16:creationId xmlns:a16="http://schemas.microsoft.com/office/drawing/2014/main" id="{9D44017C-394D-1E41-D569-34F9F75CD020}"/>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0888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Um Kurzwellensignale zu dämpfen, kann ein Hochpassfilter (ab 40 MHz) vor den </a:t>
            </a:r>
            <a:r>
              <a:rPr lang="de-DE" dirty="0" err="1">
                <a:solidFill>
                  <a:srgbClr val="000000"/>
                </a:solidFill>
              </a:rPr>
              <a:t>Antennenanschluß</a:t>
            </a:r>
            <a:r>
              <a:rPr lang="de-DE" dirty="0">
                <a:solidFill>
                  <a:srgbClr val="000000"/>
                </a:solidFill>
              </a:rPr>
              <a:t> eines</a:t>
            </a:r>
            <a:br>
              <a:rPr lang="de-DE" dirty="0">
                <a:solidFill>
                  <a:srgbClr val="000000"/>
                </a:solidFill>
              </a:rPr>
            </a:br>
            <a:r>
              <a:rPr lang="de-DE" dirty="0">
                <a:solidFill>
                  <a:srgbClr val="000000"/>
                </a:solidFill>
              </a:rPr>
              <a:t>UKW-, DAB- oder Fernsehempfängers </a:t>
            </a:r>
            <a:r>
              <a:rPr lang="de-DE" dirty="0" err="1">
                <a:solidFill>
                  <a:srgbClr val="000000"/>
                </a:solidFill>
              </a:rPr>
              <a:t>eingeschleift</a:t>
            </a:r>
            <a:r>
              <a:rPr lang="de-DE" dirty="0">
                <a:solidFill>
                  <a:srgbClr val="000000"/>
                </a:solidFill>
              </a:rPr>
              <a:t> werden und zusätzlich je eine hochpermeable Ferritdrossel vor alle Leitungsanschlüsse der gestörten Geräte.</a:t>
            </a:r>
          </a:p>
          <a:p>
            <a:pPr>
              <a:defRPr/>
            </a:pPr>
            <a:endParaRPr lang="de-DE" dirty="0">
              <a:solidFill>
                <a:srgbClr val="000000"/>
              </a:solidFill>
            </a:endParaRPr>
          </a:p>
          <a:p>
            <a:pPr>
              <a:defRPr/>
            </a:pPr>
            <a:r>
              <a:rPr lang="de-DE" dirty="0">
                <a:solidFill>
                  <a:srgbClr val="000000"/>
                </a:solidFill>
              </a:rPr>
              <a:t>Kommt es zu Störungen eines DVB-T2-Fernsehempfängers (z. B. durch Übersteuerung) aufgrund eines in der Nähe zur TV-Antenne befindlichen 144 MHz-Senders, so lassen sich die Störungen möglicherweise beheben durch ein Hochpassfilter (ab 460 MHz, um die 3. Harmonische von 144 MHz auch zu unterdrücken) im Antennenzuführkabel des Fernsehempfängers. </a:t>
            </a:r>
            <a:r>
              <a:rPr lang="de-DE" b="1" dirty="0">
                <a:solidFill>
                  <a:srgbClr val="000000"/>
                </a:solidFill>
              </a:rPr>
              <a:t>Die </a:t>
            </a:r>
            <a:r>
              <a:rPr lang="de-DE" b="1" dirty="0" err="1">
                <a:solidFill>
                  <a:srgbClr val="000000"/>
                </a:solidFill>
              </a:rPr>
              <a:t>Einfügedämpfung</a:t>
            </a:r>
            <a:r>
              <a:rPr lang="de-DE" b="1" dirty="0">
                <a:solidFill>
                  <a:srgbClr val="000000"/>
                </a:solidFill>
              </a:rPr>
              <a:t> von </a:t>
            </a:r>
            <a:r>
              <a:rPr lang="de-DE" b="1" dirty="0" err="1">
                <a:solidFill>
                  <a:srgbClr val="000000"/>
                </a:solidFill>
              </a:rPr>
              <a:t>eingeschleiften</a:t>
            </a:r>
            <a:r>
              <a:rPr lang="de-DE" b="1" dirty="0">
                <a:solidFill>
                  <a:srgbClr val="000000"/>
                </a:solidFill>
              </a:rPr>
              <a:t> Filtern sollte im Durchlassbereich möglichst gering sein (max. 2-3 dB)</a:t>
            </a:r>
          </a:p>
          <a:p>
            <a:pPr>
              <a:defRPr/>
            </a:pPr>
            <a:endParaRPr lang="de-DE" b="1" dirty="0">
              <a:solidFill>
                <a:srgbClr val="000000"/>
              </a:solidFill>
            </a:endParaRPr>
          </a:p>
          <a:p>
            <a:pPr>
              <a:defRPr/>
            </a:pPr>
            <a:r>
              <a:rPr lang="de-DE" b="1" dirty="0">
                <a:solidFill>
                  <a:srgbClr val="000000"/>
                </a:solidFill>
              </a:rPr>
              <a:t>Beim Verlegen von Antennenspeiseleitungen innerhalb von Gebäuden sollten diese zur Begrenzung von Störwahrscheinlichkeiten geschirmt sein.</a:t>
            </a:r>
          </a:p>
        </p:txBody>
      </p:sp>
    </p:spTree>
    <p:extLst>
      <p:ext uri="{BB962C8B-B14F-4D97-AF65-F5344CB8AC3E}">
        <p14:creationId xmlns:p14="http://schemas.microsoft.com/office/powerpoint/2010/main" val="5682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Mögliche Maßnahmen:</a:t>
            </a:r>
          </a:p>
          <a:p>
            <a:pPr lvl="1">
              <a:defRPr/>
            </a:pPr>
            <a:r>
              <a:rPr lang="de-DE" b="1" dirty="0">
                <a:solidFill>
                  <a:srgbClr val="000000"/>
                </a:solidFill>
              </a:rPr>
              <a:t>geschirmte Lautsprecherleitungen</a:t>
            </a:r>
            <a:r>
              <a:rPr lang="de-DE" dirty="0">
                <a:solidFill>
                  <a:srgbClr val="000000"/>
                </a:solidFill>
              </a:rPr>
              <a:t> einsetzen, um HF-Einstrahlung in die NF-Endstufe der Stereoanlage zu reduzieren</a:t>
            </a:r>
          </a:p>
          <a:p>
            <a:pPr lvl="1">
              <a:defRPr/>
            </a:pPr>
            <a:r>
              <a:rPr lang="de-DE" b="1" dirty="0">
                <a:solidFill>
                  <a:srgbClr val="000000"/>
                </a:solidFill>
              </a:rPr>
              <a:t>geschirmte Leitungen</a:t>
            </a:r>
            <a:r>
              <a:rPr lang="de-DE" dirty="0">
                <a:solidFill>
                  <a:srgbClr val="000000"/>
                </a:solidFill>
              </a:rPr>
              <a:t> für Türsprechanlagen einsetzen</a:t>
            </a:r>
          </a:p>
          <a:p>
            <a:pPr lvl="1">
              <a:defRPr/>
            </a:pPr>
            <a:r>
              <a:rPr lang="de-DE" b="1" dirty="0">
                <a:solidFill>
                  <a:srgbClr val="000000"/>
                </a:solidFill>
              </a:rPr>
              <a:t>Abschirmgehäuse möglichst als geschlossenes Metallgehäuse</a:t>
            </a:r>
          </a:p>
          <a:p>
            <a:pPr lvl="1">
              <a:defRPr/>
            </a:pPr>
            <a:r>
              <a:rPr lang="de-DE" b="1" dirty="0">
                <a:solidFill>
                  <a:srgbClr val="000000"/>
                </a:solidFill>
              </a:rPr>
              <a:t>Geeignete Filter </a:t>
            </a:r>
            <a:r>
              <a:rPr lang="de-DE" dirty="0">
                <a:solidFill>
                  <a:srgbClr val="000000"/>
                </a:solidFill>
              </a:rPr>
              <a:t>in Zuleitungen gestörter Geräte einfügen, z. B. Hochpassfilter am Fernsehempfängerantenneneingang, um KW-Sendesignal-Einkopplung zu verringern, Außenantenne statt Zimmerantenne bei gestörtem Fernsehempfänger</a:t>
            </a:r>
          </a:p>
          <a:p>
            <a:pPr lvl="1">
              <a:defRPr/>
            </a:pPr>
            <a:r>
              <a:rPr lang="de-DE" b="1" dirty="0">
                <a:solidFill>
                  <a:srgbClr val="000000"/>
                </a:solidFill>
              </a:rPr>
              <a:t>Mantelwellendrossel </a:t>
            </a:r>
            <a:r>
              <a:rPr lang="de-DE" dirty="0">
                <a:solidFill>
                  <a:srgbClr val="000000"/>
                </a:solidFill>
              </a:rPr>
              <a:t>im ein Fernseh-Antennenzuführungskabel zur </a:t>
            </a:r>
            <a:r>
              <a:rPr lang="de-DE" b="1" dirty="0">
                <a:solidFill>
                  <a:srgbClr val="000000"/>
                </a:solidFill>
              </a:rPr>
              <a:t>Unterdrückung von Gleichtakt-HF-Störsignalen</a:t>
            </a:r>
          </a:p>
          <a:p>
            <a:pPr marL="233983" lvl="1" indent="0">
              <a:buNone/>
              <a:defRPr/>
            </a:pPr>
            <a:endParaRPr lang="de-DE" sz="400" dirty="0">
              <a:solidFill>
                <a:srgbClr val="000000"/>
              </a:solidFill>
            </a:endParaRPr>
          </a:p>
          <a:p>
            <a:pPr marL="0" indent="-21598">
              <a:buNone/>
              <a:defRPr/>
            </a:pPr>
            <a:r>
              <a:rPr lang="de-DE" dirty="0">
                <a:solidFill>
                  <a:srgbClr val="000000"/>
                </a:solidFill>
              </a:rPr>
              <a:t>Störungen können z. B. auch durch Intermodulation hervorgerufen werden. Dabei entstehen Phantomsignale, die bei Abschalten von beteiligten Mischfrequenzen verschwinden. Auch korrodierte Anschlüsse können in Sendernähe unerwünschte Mischprodukte erzeugen.</a:t>
            </a:r>
          </a:p>
          <a:p>
            <a:pPr marL="0" indent="-21598">
              <a:buNone/>
              <a:defRPr/>
            </a:pPr>
            <a:r>
              <a:rPr lang="de-DE" dirty="0">
                <a:solidFill>
                  <a:srgbClr val="000000"/>
                </a:solidFill>
              </a:rPr>
              <a:t>Im Falle von nachbarschaftlich gemeldeten Störungen den zeitlichen Zusammenhang mit den eigenen Amateurfunkaussendungen überprüfen und ggf. Hilfe bei der Störungsbeseitigung anbieten.</a:t>
            </a:r>
          </a:p>
          <a:p>
            <a:pPr marL="0" indent="-21598">
              <a:buNone/>
              <a:defRPr/>
            </a:pPr>
            <a:r>
              <a:rPr lang="de-DE" dirty="0">
                <a:solidFill>
                  <a:srgbClr val="000000"/>
                </a:solidFill>
              </a:rPr>
              <a:t>Schlagen alle Bemühungen fehl, hervorgerufene Störungen zu verringern, kann die BNetzA um Prüfung der Gegebenheiten gebeten werden. </a:t>
            </a:r>
          </a:p>
        </p:txBody>
      </p:sp>
      <p:sp>
        <p:nvSpPr>
          <p:cNvPr id="7" name="Rechteck 6">
            <a:extLst>
              <a:ext uri="{FF2B5EF4-FFF2-40B4-BE49-F238E27FC236}">
                <a16:creationId xmlns:a16="http://schemas.microsoft.com/office/drawing/2014/main" id="{6E9C3655-039E-F394-E49B-D157EB661962}"/>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157925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Unerwünschte Aussendungen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unerwünschte Aussendungen am Senderausgang unter Einbeziehung ggf. verwendeter Zusatzgeräte (SWR-Meter, Tiefpassfilter, …) messen.</a:t>
            </a:r>
          </a:p>
          <a:p>
            <a:pPr>
              <a:defRPr/>
            </a:pPr>
            <a:r>
              <a:rPr lang="de-DE" dirty="0">
                <a:solidFill>
                  <a:srgbClr val="000000"/>
                </a:solidFill>
              </a:rPr>
              <a:t>Bei FM (z. B. mit AFSK) kann die Bandbreite reduziert werden, indem der NF-Pegel, bzw. der Frequenzhub abgesenkt wird.</a:t>
            </a:r>
          </a:p>
          <a:p>
            <a:pPr>
              <a:defRPr/>
            </a:pPr>
            <a:r>
              <a:rPr lang="de-DE" dirty="0">
                <a:solidFill>
                  <a:srgbClr val="000000"/>
                </a:solidFill>
              </a:rPr>
              <a:t>Bei SSB-Betrieb können </a:t>
            </a:r>
            <a:r>
              <a:rPr lang="de-DE" b="1" dirty="0">
                <a:solidFill>
                  <a:srgbClr val="000000"/>
                </a:solidFill>
              </a:rPr>
              <a:t>Nachbarfrequenzstörungen</a:t>
            </a:r>
            <a:r>
              <a:rPr lang="de-DE" dirty="0">
                <a:solidFill>
                  <a:srgbClr val="000000"/>
                </a:solidFill>
              </a:rPr>
              <a:t> minimiert werden, wenn die Übertragungsbandbreite auf </a:t>
            </a:r>
            <a:r>
              <a:rPr lang="de-DE" b="1" dirty="0">
                <a:solidFill>
                  <a:srgbClr val="000000"/>
                </a:solidFill>
              </a:rPr>
              <a:t>2,7kHz begrenzt </a:t>
            </a:r>
            <a:r>
              <a:rPr lang="de-DE" dirty="0">
                <a:solidFill>
                  <a:srgbClr val="000000"/>
                </a:solidFill>
              </a:rPr>
              <a:t>wird. Die höchste zu übertragende </a:t>
            </a:r>
            <a:r>
              <a:rPr lang="de-DE" b="1" dirty="0">
                <a:solidFill>
                  <a:srgbClr val="000000"/>
                </a:solidFill>
              </a:rPr>
              <a:t>NF-Frequenz</a:t>
            </a:r>
            <a:r>
              <a:rPr lang="de-DE" dirty="0">
                <a:solidFill>
                  <a:srgbClr val="000000"/>
                </a:solidFill>
              </a:rPr>
              <a:t> sollte dazu </a:t>
            </a:r>
            <a:r>
              <a:rPr lang="de-DE" b="1" dirty="0">
                <a:solidFill>
                  <a:srgbClr val="000000"/>
                </a:solidFill>
              </a:rPr>
              <a:t>unter 3 kHz </a:t>
            </a:r>
            <a:r>
              <a:rPr lang="de-DE" dirty="0">
                <a:solidFill>
                  <a:srgbClr val="000000"/>
                </a:solidFill>
              </a:rPr>
              <a:t>liegen. Weitere Ursachen für Nachbarfrequenzstörungen in SSB können eine Übersteuerung der Leistungsverstärker oder eine zu hohe Mikrofonverstärkung sein.</a:t>
            </a:r>
          </a:p>
          <a:p>
            <a:pPr>
              <a:defRPr/>
            </a:pPr>
            <a:r>
              <a:rPr lang="de-DE" dirty="0">
                <a:solidFill>
                  <a:srgbClr val="000000"/>
                </a:solidFill>
              </a:rPr>
              <a:t>Eine </a:t>
            </a:r>
            <a:r>
              <a:rPr lang="de-DE" b="1" dirty="0">
                <a:solidFill>
                  <a:srgbClr val="000000"/>
                </a:solidFill>
              </a:rPr>
              <a:t>mangelhafte Frequenzstabilität </a:t>
            </a:r>
            <a:r>
              <a:rPr lang="de-DE" dirty="0">
                <a:solidFill>
                  <a:srgbClr val="000000"/>
                </a:solidFill>
              </a:rPr>
              <a:t>kann zu Aussendungen </a:t>
            </a:r>
            <a:r>
              <a:rPr lang="de-DE" b="1" dirty="0">
                <a:solidFill>
                  <a:srgbClr val="000000"/>
                </a:solidFill>
              </a:rPr>
              <a:t>außerhalb</a:t>
            </a:r>
            <a:r>
              <a:rPr lang="de-DE" dirty="0">
                <a:solidFill>
                  <a:srgbClr val="000000"/>
                </a:solidFill>
              </a:rPr>
              <a:t> der zulässigen </a:t>
            </a:r>
            <a:r>
              <a:rPr lang="de-DE" b="1" dirty="0">
                <a:solidFill>
                  <a:srgbClr val="000000"/>
                </a:solidFill>
              </a:rPr>
              <a:t>Bandgrenzen</a:t>
            </a:r>
            <a:r>
              <a:rPr lang="de-DE" dirty="0">
                <a:solidFill>
                  <a:srgbClr val="000000"/>
                </a:solidFill>
              </a:rPr>
              <a:t> führen</a:t>
            </a:r>
          </a:p>
          <a:p>
            <a:pPr>
              <a:defRPr/>
            </a:pPr>
            <a:r>
              <a:rPr lang="de-DE" dirty="0">
                <a:solidFill>
                  <a:srgbClr val="000000"/>
                </a:solidFill>
              </a:rPr>
              <a:t>Bei </a:t>
            </a:r>
            <a:r>
              <a:rPr lang="de-DE" b="1" dirty="0">
                <a:solidFill>
                  <a:srgbClr val="000000"/>
                </a:solidFill>
              </a:rPr>
              <a:t>digitalen Betriebsarten </a:t>
            </a:r>
            <a:r>
              <a:rPr lang="de-DE" dirty="0">
                <a:solidFill>
                  <a:srgbClr val="000000"/>
                </a:solidFill>
              </a:rPr>
              <a:t>(FT8, PSK31, …) darauf achten, dass die </a:t>
            </a:r>
            <a:r>
              <a:rPr lang="de-DE" b="1" dirty="0">
                <a:solidFill>
                  <a:srgbClr val="000000"/>
                </a:solidFill>
              </a:rPr>
              <a:t>ALC (Automatische Pegelregelung) </a:t>
            </a:r>
            <a:r>
              <a:rPr lang="de-DE" dirty="0">
                <a:solidFill>
                  <a:srgbClr val="000000"/>
                </a:solidFill>
              </a:rPr>
              <a:t>nicht eingreift und das Signal verzerrt, was zu Störungen auf Nachbarfrequenzen führen kann.  Ggf. dazu den </a:t>
            </a:r>
            <a:r>
              <a:rPr lang="de-DE" b="1" dirty="0">
                <a:solidFill>
                  <a:srgbClr val="000000"/>
                </a:solidFill>
              </a:rPr>
              <a:t>NF-Pegel </a:t>
            </a:r>
            <a:r>
              <a:rPr lang="de-DE" dirty="0">
                <a:solidFill>
                  <a:srgbClr val="000000"/>
                </a:solidFill>
              </a:rPr>
              <a:t>am Funkgeräteeingang </a:t>
            </a:r>
            <a:r>
              <a:rPr lang="de-DE" b="1" dirty="0">
                <a:solidFill>
                  <a:srgbClr val="000000"/>
                </a:solidFill>
              </a:rPr>
              <a:t>reduzieren</a:t>
            </a:r>
            <a:r>
              <a:rPr lang="de-DE" dirty="0">
                <a:solidFill>
                  <a:srgbClr val="000000"/>
                </a:solidFill>
              </a:rPr>
              <a:t>.</a:t>
            </a:r>
          </a:p>
        </p:txBody>
      </p:sp>
    </p:spTree>
    <p:extLst>
      <p:ext uri="{BB962C8B-B14F-4D97-AF65-F5344CB8AC3E}">
        <p14:creationId xmlns:p14="http://schemas.microsoft.com/office/powerpoint/2010/main" val="18051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Unerwünschte Aussendungen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Um Störungen durch </a:t>
            </a:r>
            <a:r>
              <a:rPr lang="de-DE" b="1" dirty="0">
                <a:solidFill>
                  <a:srgbClr val="000000"/>
                </a:solidFill>
              </a:rPr>
              <a:t>Oberwellen</a:t>
            </a:r>
            <a:r>
              <a:rPr lang="de-DE" dirty="0">
                <a:solidFill>
                  <a:srgbClr val="000000"/>
                </a:solidFill>
              </a:rPr>
              <a:t> zu </a:t>
            </a:r>
            <a:r>
              <a:rPr lang="de-DE" b="1" dirty="0">
                <a:solidFill>
                  <a:srgbClr val="000000"/>
                </a:solidFill>
              </a:rPr>
              <a:t>vermeiden</a:t>
            </a:r>
            <a:r>
              <a:rPr lang="de-DE" dirty="0">
                <a:solidFill>
                  <a:srgbClr val="000000"/>
                </a:solidFill>
              </a:rPr>
              <a:t>, sollte der </a:t>
            </a:r>
            <a:r>
              <a:rPr lang="de-DE" b="1" dirty="0">
                <a:solidFill>
                  <a:srgbClr val="000000"/>
                </a:solidFill>
              </a:rPr>
              <a:t>Träger</a:t>
            </a:r>
            <a:r>
              <a:rPr lang="de-DE" dirty="0">
                <a:solidFill>
                  <a:srgbClr val="000000"/>
                </a:solidFill>
              </a:rPr>
              <a:t> einer hochfrequenten Schwingung </a:t>
            </a:r>
            <a:r>
              <a:rPr lang="de-DE" b="1" dirty="0">
                <a:solidFill>
                  <a:srgbClr val="000000"/>
                </a:solidFill>
              </a:rPr>
              <a:t>sinusförmig</a:t>
            </a:r>
            <a:r>
              <a:rPr lang="de-DE" dirty="0">
                <a:solidFill>
                  <a:srgbClr val="000000"/>
                </a:solidFill>
              </a:rPr>
              <a:t> sein. Evtl. dennoch auftretende Harmonische können mit Oberwellenfiltern reduziert werden.</a:t>
            </a:r>
          </a:p>
          <a:p>
            <a:pPr>
              <a:defRPr/>
            </a:pPr>
            <a:endParaRPr lang="de-DE" sz="1400" dirty="0">
              <a:solidFill>
                <a:srgbClr val="000000"/>
              </a:solidFill>
            </a:endParaRPr>
          </a:p>
          <a:p>
            <a:pPr>
              <a:defRPr/>
            </a:pPr>
            <a:r>
              <a:rPr lang="de-DE" dirty="0">
                <a:solidFill>
                  <a:srgbClr val="000000"/>
                </a:solidFill>
              </a:rPr>
              <a:t>Im nebenstehenden Oszillogramm ist zu erkennen, dass ein Verstärker</a:t>
            </a:r>
            <a:br>
              <a:rPr lang="de-DE" dirty="0">
                <a:solidFill>
                  <a:srgbClr val="000000"/>
                </a:solidFill>
              </a:rPr>
            </a:br>
            <a:r>
              <a:rPr lang="de-DE" dirty="0">
                <a:solidFill>
                  <a:srgbClr val="000000"/>
                </a:solidFill>
              </a:rPr>
              <a:t>offensichtlich übersteuert wird und in die Begrenzung geht. Durch die</a:t>
            </a:r>
            <a:br>
              <a:rPr lang="de-DE" dirty="0">
                <a:solidFill>
                  <a:srgbClr val="000000"/>
                </a:solidFill>
              </a:rPr>
            </a:br>
            <a:r>
              <a:rPr lang="de-DE" dirty="0">
                <a:solidFill>
                  <a:srgbClr val="000000"/>
                </a:solidFill>
              </a:rPr>
              <a:t>dadurch </a:t>
            </a:r>
            <a:r>
              <a:rPr lang="de-DE" b="1" dirty="0">
                <a:solidFill>
                  <a:srgbClr val="000000"/>
                </a:solidFill>
              </a:rPr>
              <a:t>nicht mehr sinusförmige Wellenform</a:t>
            </a:r>
            <a:r>
              <a:rPr lang="de-DE" dirty="0">
                <a:solidFill>
                  <a:srgbClr val="000000"/>
                </a:solidFill>
              </a:rPr>
              <a:t> steigt der </a:t>
            </a:r>
            <a:r>
              <a:rPr lang="de-DE" b="1" dirty="0">
                <a:solidFill>
                  <a:srgbClr val="000000"/>
                </a:solidFill>
              </a:rPr>
              <a:t>Oberwellenanteil</a:t>
            </a:r>
            <a:r>
              <a:rPr lang="de-DE" dirty="0">
                <a:solidFill>
                  <a:srgbClr val="000000"/>
                </a:solidFill>
              </a:rPr>
              <a:t> an.</a:t>
            </a:r>
          </a:p>
          <a:p>
            <a:pPr>
              <a:defRPr/>
            </a:pPr>
            <a:endParaRPr lang="de-DE" sz="1400" dirty="0">
              <a:solidFill>
                <a:srgbClr val="000000"/>
              </a:solidFill>
            </a:endParaRPr>
          </a:p>
          <a:p>
            <a:pPr>
              <a:defRPr/>
            </a:pPr>
            <a:r>
              <a:rPr lang="de-DE" b="1" dirty="0">
                <a:solidFill>
                  <a:srgbClr val="000000"/>
                </a:solidFill>
              </a:rPr>
              <a:t>Oberschwingungen</a:t>
            </a:r>
            <a:r>
              <a:rPr lang="de-DE" dirty="0">
                <a:solidFill>
                  <a:srgbClr val="000000"/>
                </a:solidFill>
              </a:rPr>
              <a:t> z. B. eines Einseitenbandsenders können mit einem entsprechenden Ausgangsfilter unterdrückt werden. Prinzipiell eignen sich dafür Tiefpass- oder Bandpassfilter. Um jedoch auch evtl. vorhandene </a:t>
            </a:r>
            <a:r>
              <a:rPr lang="de-DE" b="1" dirty="0">
                <a:solidFill>
                  <a:srgbClr val="000000"/>
                </a:solidFill>
              </a:rPr>
              <a:t>Subharmonische, unerwünschte Mischprodukte eines Mischers</a:t>
            </a:r>
            <a:r>
              <a:rPr lang="de-DE" dirty="0">
                <a:solidFill>
                  <a:srgbClr val="000000"/>
                </a:solidFill>
              </a:rPr>
              <a:t> oder Oszillatorsignalreste zu </a:t>
            </a:r>
            <a:r>
              <a:rPr lang="de-DE" b="1" dirty="0">
                <a:solidFill>
                  <a:srgbClr val="000000"/>
                </a:solidFill>
              </a:rPr>
              <a:t>unterdrücken</a:t>
            </a:r>
            <a:r>
              <a:rPr lang="de-DE" dirty="0">
                <a:solidFill>
                  <a:srgbClr val="000000"/>
                </a:solidFill>
              </a:rPr>
              <a:t>, ist hier ein </a:t>
            </a:r>
            <a:r>
              <a:rPr lang="de-DE" b="1" dirty="0">
                <a:solidFill>
                  <a:srgbClr val="000000"/>
                </a:solidFill>
              </a:rPr>
              <a:t>Bandpassfilter</a:t>
            </a:r>
            <a:r>
              <a:rPr lang="de-DE" dirty="0">
                <a:solidFill>
                  <a:srgbClr val="000000"/>
                </a:solidFill>
              </a:rPr>
              <a:t> zu bevorzugen.</a:t>
            </a:r>
          </a:p>
          <a:p>
            <a:pPr>
              <a:defRPr/>
            </a:pPr>
            <a:endParaRPr lang="de-DE" sz="1400" dirty="0">
              <a:solidFill>
                <a:srgbClr val="000000"/>
              </a:solidFill>
            </a:endParaRPr>
          </a:p>
          <a:p>
            <a:pPr>
              <a:defRPr/>
            </a:pPr>
            <a:r>
              <a:rPr lang="de-DE" dirty="0">
                <a:solidFill>
                  <a:srgbClr val="000000"/>
                </a:solidFill>
              </a:rPr>
              <a:t>Um die Abstrahlung einer spezifischen Harmonischen wirkungsvoll zu begrenzen, kann am Senderausgang ein entsprechender Sperrkreis eingesetzt werden.</a:t>
            </a:r>
          </a:p>
          <a:p>
            <a:pPr>
              <a:defRPr/>
            </a:pPr>
            <a:endParaRPr lang="de-DE" dirty="0">
              <a:solidFill>
                <a:srgbClr val="000000"/>
              </a:solidFill>
            </a:endParaRPr>
          </a:p>
        </p:txBody>
      </p:sp>
      <p:pic>
        <p:nvPicPr>
          <p:cNvPr id="9" name="Grafik 8">
            <a:extLst>
              <a:ext uri="{FF2B5EF4-FFF2-40B4-BE49-F238E27FC236}">
                <a16:creationId xmlns:a16="http://schemas.microsoft.com/office/drawing/2014/main" id="{5D190F39-184A-261D-D943-6BEDAFBF9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4190" y="2087536"/>
            <a:ext cx="1376867" cy="1143859"/>
          </a:xfrm>
          <a:prstGeom prst="rect">
            <a:avLst/>
          </a:prstGeom>
        </p:spPr>
      </p:pic>
      <p:sp>
        <p:nvSpPr>
          <p:cNvPr id="14" name="Textfeld 13">
            <a:extLst>
              <a:ext uri="{FF2B5EF4-FFF2-40B4-BE49-F238E27FC236}">
                <a16:creationId xmlns:a16="http://schemas.microsoft.com/office/drawing/2014/main" id="{0B330BF3-644F-1BC5-91EC-21690FC9272E}"/>
              </a:ext>
            </a:extLst>
          </p:cNvPr>
          <p:cNvSpPr txBox="1"/>
          <p:nvPr/>
        </p:nvSpPr>
        <p:spPr>
          <a:xfrm>
            <a:off x="8568846" y="2995431"/>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1045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Parasitäre Schwingungen </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Neben Harmonischen können auch noch weitere störende Signale auftreten, die </a:t>
            </a:r>
            <a:r>
              <a:rPr lang="de-DE" b="1" dirty="0">
                <a:solidFill>
                  <a:srgbClr val="000000"/>
                </a:solidFill>
              </a:rPr>
              <a:t>keinen festen Bezug zur Betriebsfrequenz</a:t>
            </a:r>
            <a:r>
              <a:rPr lang="de-DE" dirty="0">
                <a:solidFill>
                  <a:srgbClr val="000000"/>
                </a:solidFill>
              </a:rPr>
              <a:t> haben. Diese können durch </a:t>
            </a:r>
            <a:r>
              <a:rPr lang="de-DE" b="1" dirty="0">
                <a:solidFill>
                  <a:srgbClr val="000000"/>
                </a:solidFill>
              </a:rPr>
              <a:t>parasitäre Schwingungen </a:t>
            </a:r>
            <a:r>
              <a:rPr lang="de-DE" dirty="0">
                <a:solidFill>
                  <a:srgbClr val="000000"/>
                </a:solidFill>
              </a:rPr>
              <a:t>hervorgerufen worden sein.</a:t>
            </a:r>
          </a:p>
          <a:p>
            <a:pPr>
              <a:defRPr/>
            </a:pPr>
            <a:endParaRPr lang="de-DE" sz="1000" dirty="0">
              <a:solidFill>
                <a:srgbClr val="000000"/>
              </a:solidFill>
            </a:endParaRPr>
          </a:p>
          <a:p>
            <a:pPr>
              <a:defRPr/>
            </a:pPr>
            <a:r>
              <a:rPr lang="de-DE" dirty="0">
                <a:solidFill>
                  <a:srgbClr val="000000"/>
                </a:solidFill>
              </a:rPr>
              <a:t>Auch </a:t>
            </a:r>
            <a:r>
              <a:rPr lang="de-DE" b="1" dirty="0">
                <a:solidFill>
                  <a:srgbClr val="000000"/>
                </a:solidFill>
              </a:rPr>
              <a:t>Eigenschwingungen von Verstärkern </a:t>
            </a:r>
            <a:r>
              <a:rPr lang="de-DE" dirty="0">
                <a:solidFill>
                  <a:srgbClr val="000000"/>
                </a:solidFill>
              </a:rPr>
              <a:t>können zu parasitären Schwingungen führen, wenn z. B. das Ausgangssignal auf den Eingang rückkoppelt. Daher sollten </a:t>
            </a:r>
            <a:r>
              <a:rPr lang="de-DE" b="1" dirty="0">
                <a:solidFill>
                  <a:srgbClr val="000000"/>
                </a:solidFill>
              </a:rPr>
              <a:t>Ein- und Ausgangsschaltungen</a:t>
            </a:r>
            <a:r>
              <a:rPr lang="de-DE" dirty="0">
                <a:solidFill>
                  <a:srgbClr val="000000"/>
                </a:solidFill>
              </a:rPr>
              <a:t> gut voneinander </a:t>
            </a:r>
            <a:r>
              <a:rPr lang="de-DE" b="1" dirty="0">
                <a:solidFill>
                  <a:srgbClr val="000000"/>
                </a:solidFill>
              </a:rPr>
              <a:t>entkoppelt</a:t>
            </a:r>
            <a:r>
              <a:rPr lang="de-DE" dirty="0">
                <a:solidFill>
                  <a:srgbClr val="000000"/>
                </a:solidFill>
              </a:rPr>
              <a:t> sein z. B. durch </a:t>
            </a:r>
            <a:r>
              <a:rPr lang="de-DE" b="1" dirty="0">
                <a:solidFill>
                  <a:srgbClr val="000000"/>
                </a:solidFill>
              </a:rPr>
              <a:t>gute Abschirmung</a:t>
            </a:r>
            <a:r>
              <a:rPr lang="de-DE" dirty="0">
                <a:solidFill>
                  <a:srgbClr val="000000"/>
                </a:solidFill>
              </a:rPr>
              <a:t> der einzelnen Stufen.</a:t>
            </a:r>
          </a:p>
          <a:p>
            <a:pPr>
              <a:defRPr/>
            </a:pPr>
            <a:endParaRPr lang="de-DE" sz="1000" dirty="0">
              <a:solidFill>
                <a:srgbClr val="000000"/>
              </a:solidFill>
            </a:endParaRPr>
          </a:p>
          <a:p>
            <a:pPr>
              <a:defRPr/>
            </a:pPr>
            <a:r>
              <a:rPr lang="de-DE" dirty="0">
                <a:solidFill>
                  <a:srgbClr val="000000"/>
                </a:solidFill>
              </a:rPr>
              <a:t>Treten z. B. in einem HF-Verstärker beim Abstimmen </a:t>
            </a:r>
            <a:r>
              <a:rPr lang="de-DE" b="1" dirty="0">
                <a:solidFill>
                  <a:srgbClr val="000000"/>
                </a:solidFill>
              </a:rPr>
              <a:t>sprunghafte Schwankungen</a:t>
            </a:r>
            <a:r>
              <a:rPr lang="de-DE" dirty="0">
                <a:solidFill>
                  <a:srgbClr val="000000"/>
                </a:solidFill>
              </a:rPr>
              <a:t> in der Ausgangsleistungsanzeige auf, könnten </a:t>
            </a:r>
            <a:r>
              <a:rPr lang="de-DE" b="1" dirty="0">
                <a:solidFill>
                  <a:srgbClr val="000000"/>
                </a:solidFill>
              </a:rPr>
              <a:t>parasitäre Schwingungen</a:t>
            </a:r>
            <a:r>
              <a:rPr lang="de-DE" dirty="0">
                <a:solidFill>
                  <a:srgbClr val="000000"/>
                </a:solidFill>
              </a:rPr>
              <a:t> durch Ursache dafür sein.</a:t>
            </a:r>
          </a:p>
          <a:p>
            <a:pPr>
              <a:defRPr/>
            </a:pPr>
            <a:endParaRPr lang="de-DE" sz="1000" dirty="0">
              <a:solidFill>
                <a:srgbClr val="000000"/>
              </a:solidFill>
            </a:endParaRPr>
          </a:p>
          <a:p>
            <a:pPr>
              <a:defRPr/>
            </a:pPr>
            <a:r>
              <a:rPr lang="de-DE" dirty="0">
                <a:solidFill>
                  <a:srgbClr val="000000"/>
                </a:solidFill>
              </a:rPr>
              <a:t>Weitere unerwünschte Effekte können durch die </a:t>
            </a:r>
            <a:r>
              <a:rPr lang="de-DE" b="1" dirty="0">
                <a:solidFill>
                  <a:srgbClr val="000000"/>
                </a:solidFill>
              </a:rPr>
              <a:t>Eigenresonanz von HF-Drosseln</a:t>
            </a:r>
            <a:r>
              <a:rPr lang="de-DE" dirty="0">
                <a:solidFill>
                  <a:srgbClr val="000000"/>
                </a:solidFill>
              </a:rPr>
              <a:t> als </a:t>
            </a:r>
            <a:r>
              <a:rPr lang="de-DE" b="1" dirty="0">
                <a:solidFill>
                  <a:srgbClr val="000000"/>
                </a:solidFill>
              </a:rPr>
              <a:t>Nebenresonanz</a:t>
            </a:r>
            <a:r>
              <a:rPr lang="de-DE" dirty="0">
                <a:solidFill>
                  <a:srgbClr val="000000"/>
                </a:solidFill>
              </a:rPr>
              <a:t> in HF-Schaltungen auftreten. Bei reellen Spulen ergibt sich aus den sich gegenüberliegenden Drahtwindungen auch eine kapazitiv wirkende Anordnung, die gemeinsam mit der eigentlichen Spule einen Schwingkreis bildet. Spulen sollten daher nur deutlich unterhalb ihrer Eigenresonanzfrequenz (</a:t>
            </a:r>
            <a:r>
              <a:rPr lang="de-DE" dirty="0">
                <a:solidFill>
                  <a:srgbClr val="000000"/>
                </a:solidFill>
                <a:sym typeface="Wingdings" panose="05000000000000000000" pitchFamily="2" charset="2"/>
              </a:rPr>
              <a:t> </a:t>
            </a:r>
            <a:r>
              <a:rPr lang="de-DE" dirty="0">
                <a:solidFill>
                  <a:srgbClr val="000000"/>
                </a:solidFill>
              </a:rPr>
              <a:t>Datenblatt) eingesetzt werden.</a:t>
            </a: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571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noProof="0" dirty="0">
                <a:solidFill>
                  <a:schemeClr val="tx1"/>
                </a:solidFill>
                <a:latin typeface="+mn-lt"/>
              </a:rPr>
              <a:t>Störeffekte vermeiden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Durch Aufstecken einer Ferritperle auf die </a:t>
            </a:r>
            <a:r>
              <a:rPr lang="de-DE" dirty="0" err="1">
                <a:solidFill>
                  <a:srgbClr val="000000"/>
                </a:solidFill>
              </a:rPr>
              <a:t>Emitterzuleitung</a:t>
            </a:r>
            <a:r>
              <a:rPr lang="de-DE" dirty="0">
                <a:solidFill>
                  <a:srgbClr val="000000"/>
                </a:solidFill>
              </a:rPr>
              <a:t> des Endstufentransistors kann z. B. bei einem VHF-Sender mit kleiner Leistung die Entstehung parasitärer Schwingungen wirksam unterdrückt werden.</a:t>
            </a:r>
          </a:p>
          <a:p>
            <a:pPr>
              <a:defRPr/>
            </a:pPr>
            <a:endParaRPr lang="de-DE" sz="1200" dirty="0">
              <a:solidFill>
                <a:srgbClr val="000000"/>
              </a:solidFill>
            </a:endParaRPr>
          </a:p>
          <a:p>
            <a:pPr>
              <a:defRPr/>
            </a:pPr>
            <a:r>
              <a:rPr lang="de-DE" dirty="0">
                <a:solidFill>
                  <a:srgbClr val="000000"/>
                </a:solidFill>
              </a:rPr>
              <a:t>Eine zu hoch eingestellte Mikrofonverstärkung kann bei einem SSB-Sender zusätzliche Nebenprodukte erzeugen, die als unerwünschte Ausstrahlungen dann Störungen hervorrufen können.</a:t>
            </a:r>
          </a:p>
          <a:p>
            <a:pPr>
              <a:defRPr/>
            </a:pPr>
            <a:endParaRPr lang="de-DE" sz="1200" dirty="0">
              <a:solidFill>
                <a:srgbClr val="000000"/>
              </a:solidFill>
            </a:endParaRPr>
          </a:p>
          <a:p>
            <a:pPr>
              <a:defRPr/>
            </a:pPr>
            <a:r>
              <a:rPr lang="de-DE" dirty="0">
                <a:solidFill>
                  <a:srgbClr val="000000"/>
                </a:solidFill>
              </a:rPr>
              <a:t>Bei Telegrafie (CW) kann eine „harte“ </a:t>
            </a:r>
            <a:r>
              <a:rPr lang="de-DE" dirty="0" err="1">
                <a:solidFill>
                  <a:srgbClr val="000000"/>
                </a:solidFill>
              </a:rPr>
              <a:t>Tastung</a:t>
            </a:r>
            <a:r>
              <a:rPr lang="de-DE" dirty="0">
                <a:solidFill>
                  <a:srgbClr val="000000"/>
                </a:solidFill>
              </a:rPr>
              <a:t> Tastenklicks hervorrufen (steile Signalflanken resultieren in einem hohen Oberwellenanteil). Eine weiche </a:t>
            </a:r>
            <a:r>
              <a:rPr lang="de-DE" dirty="0" err="1">
                <a:solidFill>
                  <a:srgbClr val="000000"/>
                </a:solidFill>
              </a:rPr>
              <a:t>Tastung</a:t>
            </a:r>
            <a:r>
              <a:rPr lang="de-DE" dirty="0">
                <a:solidFill>
                  <a:srgbClr val="000000"/>
                </a:solidFill>
              </a:rPr>
              <a:t> führt zu den geringsten Störungen und ist daher zu bevorzugen: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Störsignale auf der Spannungsversorgung einer HF-Endstufe resultieren in einer zusätzlichen Modulation der Amplitude (AM) des abgestrahlten Signals.</a:t>
            </a:r>
          </a:p>
          <a:p>
            <a:pPr>
              <a:defRPr/>
            </a:pPr>
            <a:endParaRPr lang="de-DE" dirty="0">
              <a:solidFill>
                <a:srgbClr val="000000"/>
              </a:solidFill>
            </a:endParaRPr>
          </a:p>
        </p:txBody>
      </p:sp>
      <p:pic>
        <p:nvPicPr>
          <p:cNvPr id="9" name="Grafik 8">
            <a:extLst>
              <a:ext uri="{FF2B5EF4-FFF2-40B4-BE49-F238E27FC236}">
                <a16:creationId xmlns:a16="http://schemas.microsoft.com/office/drawing/2014/main" id="{EBD93BDC-C466-F103-3139-AF5762505F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15367" y="3903264"/>
            <a:ext cx="2162175" cy="409575"/>
          </a:xfrm>
          <a:prstGeom prst="rect">
            <a:avLst/>
          </a:prstGeom>
        </p:spPr>
      </p:pic>
      <p:pic>
        <p:nvPicPr>
          <p:cNvPr id="16" name="Grafik 15">
            <a:extLst>
              <a:ext uri="{FF2B5EF4-FFF2-40B4-BE49-F238E27FC236}">
                <a16:creationId xmlns:a16="http://schemas.microsoft.com/office/drawing/2014/main" id="{3C6F27DF-CA49-369F-1999-69C2F32E2E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57758" y="3931838"/>
            <a:ext cx="1085850" cy="352425"/>
          </a:xfrm>
          <a:prstGeom prst="rect">
            <a:avLst/>
          </a:prstGeom>
        </p:spPr>
      </p:pic>
      <p:pic>
        <p:nvPicPr>
          <p:cNvPr id="18" name="Grafik 17">
            <a:extLst>
              <a:ext uri="{FF2B5EF4-FFF2-40B4-BE49-F238E27FC236}">
                <a16:creationId xmlns:a16="http://schemas.microsoft.com/office/drawing/2014/main" id="{0940659C-5F96-3E07-789A-07A9FEF9C6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2967" y="3935099"/>
            <a:ext cx="583299" cy="352425"/>
          </a:xfrm>
          <a:prstGeom prst="rect">
            <a:avLst/>
          </a:prstGeom>
        </p:spPr>
      </p:pic>
      <p:pic>
        <p:nvPicPr>
          <p:cNvPr id="19" name="Grafik 18">
            <a:extLst>
              <a:ext uri="{FF2B5EF4-FFF2-40B4-BE49-F238E27FC236}">
                <a16:creationId xmlns:a16="http://schemas.microsoft.com/office/drawing/2014/main" id="{A5180865-6366-6A9B-E783-CEAE0205FD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83841" y="3937220"/>
            <a:ext cx="583299" cy="352425"/>
          </a:xfrm>
          <a:prstGeom prst="rect">
            <a:avLst/>
          </a:prstGeom>
        </p:spPr>
      </p:pic>
      <p:pic>
        <p:nvPicPr>
          <p:cNvPr id="20" name="Grafik 19">
            <a:extLst>
              <a:ext uri="{FF2B5EF4-FFF2-40B4-BE49-F238E27FC236}">
                <a16:creationId xmlns:a16="http://schemas.microsoft.com/office/drawing/2014/main" id="{81EB68CB-6420-BDEB-4B30-544ED55DD2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8440" y="3935099"/>
            <a:ext cx="583299" cy="352425"/>
          </a:xfrm>
          <a:prstGeom prst="rect">
            <a:avLst/>
          </a:prstGeom>
        </p:spPr>
      </p:pic>
      <p:sp>
        <p:nvSpPr>
          <p:cNvPr id="21" name="Textfeld 20">
            <a:extLst>
              <a:ext uri="{FF2B5EF4-FFF2-40B4-BE49-F238E27FC236}">
                <a16:creationId xmlns:a16="http://schemas.microsoft.com/office/drawing/2014/main" id="{93F3C0D6-190E-8B30-5AE1-D538583D07C0}"/>
              </a:ext>
            </a:extLst>
          </p:cNvPr>
          <p:cNvSpPr txBox="1"/>
          <p:nvPr/>
        </p:nvSpPr>
        <p:spPr>
          <a:xfrm>
            <a:off x="9177236" y="4038042"/>
            <a:ext cx="1217000" cy="246221"/>
          </a:xfrm>
          <a:prstGeom prst="rect">
            <a:avLst/>
          </a:prstGeom>
          <a:noFill/>
        </p:spPr>
        <p:txBody>
          <a:bodyPr wrap="none" rtlCol="0">
            <a:spAutoFit/>
          </a:bodyPr>
          <a:lstStyle/>
          <a:p>
            <a:r>
              <a:rPr lang="de-DE" sz="1000" dirty="0"/>
              <a:t>Bildquellen: BNetzA</a:t>
            </a:r>
          </a:p>
        </p:txBody>
      </p:sp>
      <p:sp>
        <p:nvSpPr>
          <p:cNvPr id="22" name="Textfeld 21">
            <a:extLst>
              <a:ext uri="{FF2B5EF4-FFF2-40B4-BE49-F238E27FC236}">
                <a16:creationId xmlns:a16="http://schemas.microsoft.com/office/drawing/2014/main" id="{25E5DC85-91BF-84CB-26D6-CEEE80BD8D42}"/>
              </a:ext>
            </a:extLst>
          </p:cNvPr>
          <p:cNvSpPr txBox="1"/>
          <p:nvPr/>
        </p:nvSpPr>
        <p:spPr>
          <a:xfrm>
            <a:off x="2229822" y="4328097"/>
            <a:ext cx="1869744" cy="369332"/>
          </a:xfrm>
          <a:prstGeom prst="rect">
            <a:avLst/>
          </a:prstGeom>
          <a:noFill/>
        </p:spPr>
        <p:txBody>
          <a:bodyPr wrap="square" rtlCol="0">
            <a:spAutoFit/>
          </a:bodyPr>
          <a:lstStyle/>
          <a:p>
            <a:r>
              <a:rPr lang="de-DE" dirty="0"/>
              <a:t>„harte“ </a:t>
            </a:r>
            <a:r>
              <a:rPr lang="de-DE" dirty="0" err="1"/>
              <a:t>Tastung</a:t>
            </a:r>
            <a:endParaRPr lang="de-DE" dirty="0"/>
          </a:p>
        </p:txBody>
      </p:sp>
      <p:sp>
        <p:nvSpPr>
          <p:cNvPr id="23" name="Textfeld 22">
            <a:extLst>
              <a:ext uri="{FF2B5EF4-FFF2-40B4-BE49-F238E27FC236}">
                <a16:creationId xmlns:a16="http://schemas.microsoft.com/office/drawing/2014/main" id="{A8319C68-D044-10CC-81DC-90F7AF6B91A9}"/>
              </a:ext>
            </a:extLst>
          </p:cNvPr>
          <p:cNvSpPr txBox="1"/>
          <p:nvPr/>
        </p:nvSpPr>
        <p:spPr>
          <a:xfrm>
            <a:off x="5943526" y="4322357"/>
            <a:ext cx="1869744" cy="369332"/>
          </a:xfrm>
          <a:prstGeom prst="rect">
            <a:avLst/>
          </a:prstGeom>
          <a:noFill/>
        </p:spPr>
        <p:txBody>
          <a:bodyPr wrap="square" rtlCol="0">
            <a:spAutoFit/>
          </a:bodyPr>
          <a:lstStyle/>
          <a:p>
            <a:r>
              <a:rPr lang="de-DE" dirty="0"/>
              <a:t>„weiche“ </a:t>
            </a:r>
            <a:r>
              <a:rPr lang="de-DE" dirty="0" err="1"/>
              <a:t>Tastung</a:t>
            </a:r>
            <a:endParaRPr lang="de-DE" dirty="0"/>
          </a:p>
        </p:txBody>
      </p:sp>
    </p:spTree>
    <p:extLst>
      <p:ext uri="{BB962C8B-B14F-4D97-AF65-F5344CB8AC3E}">
        <p14:creationId xmlns:p14="http://schemas.microsoft.com/office/powerpoint/2010/main" val="6570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Reihenschaltung</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079C2A5C-E3BF-30CA-F92D-764C46F7FA32}"/>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Maschenregel (2. </a:t>
            </a:r>
            <a:r>
              <a:rPr lang="de-DE" dirty="0" err="1">
                <a:solidFill>
                  <a:srgbClr val="000000"/>
                </a:solidFill>
              </a:rPr>
              <a:t>Kirchhoffsche</a:t>
            </a:r>
            <a:r>
              <a:rPr lang="de-DE" dirty="0">
                <a:solidFill>
                  <a:srgbClr val="000000"/>
                </a:solidFill>
              </a:rPr>
              <a:t> Regel): Summe aller Spannungen in einer </a:t>
            </a:r>
            <a:r>
              <a:rPr lang="de-DE" dirty="0">
                <a:solidFill>
                  <a:srgbClr val="FF0000"/>
                </a:solidFill>
              </a:rPr>
              <a:t>Masche</a:t>
            </a:r>
            <a:r>
              <a:rPr lang="de-DE" dirty="0">
                <a:solidFill>
                  <a:srgbClr val="000000"/>
                </a:solidFill>
              </a:rPr>
              <a:t> (Schleife) ist gleich Null (richtungskorrekt addieren)</a:t>
            </a:r>
          </a:p>
          <a:p>
            <a:pPr>
              <a:defRPr/>
            </a:pPr>
            <a:r>
              <a:rPr lang="de-DE" dirty="0">
                <a:solidFill>
                  <a:srgbClr val="000000"/>
                </a:solidFill>
              </a:rPr>
              <a:t>In einem </a:t>
            </a:r>
            <a:r>
              <a:rPr lang="de-DE" dirty="0" err="1">
                <a:solidFill>
                  <a:srgbClr val="000000"/>
                </a:solidFill>
              </a:rPr>
              <a:t>unverzweigten</a:t>
            </a:r>
            <a:r>
              <a:rPr lang="de-DE" dirty="0">
                <a:solidFill>
                  <a:srgbClr val="000000"/>
                </a:solidFill>
              </a:rPr>
              <a:t> Pfad ist der Strom überall gleich groß</a:t>
            </a:r>
          </a:p>
          <a:p>
            <a:pPr>
              <a:defRPr/>
            </a:pPr>
            <a:r>
              <a:rPr lang="de-DE" dirty="0">
                <a:solidFill>
                  <a:srgbClr val="000000"/>
                </a:solidFill>
              </a:rPr>
              <a:t>Oder anders formuliert: </a:t>
            </a:r>
          </a:p>
          <a:p>
            <a:pPr lvl="1">
              <a:defRPr/>
            </a:pPr>
            <a:r>
              <a:rPr lang="de-DE" dirty="0">
                <a:solidFill>
                  <a:srgbClr val="000000"/>
                </a:solidFill>
              </a:rPr>
              <a:t>In einer Masche gilt: Die Summe der Spannungen in Uhrzeigersinn ist gleich der Summe der Spannungen entgegen den Uhrzeigersinn</a:t>
            </a:r>
          </a:p>
          <a:p>
            <a:pPr>
              <a:defRPr/>
            </a:pPr>
            <a:endParaRPr lang="de-DE" dirty="0">
              <a:solidFill>
                <a:srgbClr val="000000"/>
              </a:solidFill>
            </a:endParaRPr>
          </a:p>
          <a:p>
            <a:pPr>
              <a:defRPr/>
            </a:pPr>
            <a:r>
              <a:rPr lang="de-DE" dirty="0">
                <a:solidFill>
                  <a:srgbClr val="000000"/>
                </a:solidFill>
              </a:rPr>
              <a:t>+U</a:t>
            </a:r>
            <a:r>
              <a:rPr lang="de-DE" baseline="-25000" dirty="0">
                <a:solidFill>
                  <a:srgbClr val="000000"/>
                </a:solidFill>
              </a:rPr>
              <a:t>1</a:t>
            </a:r>
            <a:r>
              <a:rPr lang="de-DE" dirty="0">
                <a:solidFill>
                  <a:srgbClr val="000000"/>
                </a:solidFill>
              </a:rPr>
              <a:t> +U</a:t>
            </a:r>
            <a:r>
              <a:rPr lang="de-DE" baseline="-25000" dirty="0">
                <a:solidFill>
                  <a:srgbClr val="000000"/>
                </a:solidFill>
              </a:rPr>
              <a:t>2</a:t>
            </a:r>
            <a:r>
              <a:rPr lang="de-DE" dirty="0">
                <a:solidFill>
                  <a:srgbClr val="000000"/>
                </a:solidFill>
              </a:rPr>
              <a:t> -U = 0</a:t>
            </a:r>
          </a:p>
          <a:p>
            <a:pPr>
              <a:defRPr/>
            </a:pPr>
            <a:r>
              <a:rPr lang="de-DE" dirty="0">
                <a:solidFill>
                  <a:srgbClr val="000000"/>
                </a:solidFill>
                <a:sym typeface="Wingdings" panose="05000000000000000000" pitchFamily="2" charset="2"/>
              </a:rPr>
              <a:t>  U   =  U</a:t>
            </a:r>
            <a:r>
              <a:rPr lang="de-DE" baseline="-25000" dirty="0">
                <a:solidFill>
                  <a:srgbClr val="000000"/>
                </a:solidFill>
                <a:sym typeface="Wingdings" panose="05000000000000000000" pitchFamily="2" charset="2"/>
              </a:rPr>
              <a:t>1 </a:t>
            </a:r>
            <a:r>
              <a:rPr lang="de-DE" dirty="0">
                <a:solidFill>
                  <a:srgbClr val="000000"/>
                </a:solidFill>
                <a:sym typeface="Wingdings" panose="05000000000000000000" pitchFamily="2" charset="2"/>
              </a:rPr>
              <a:t> +  U</a:t>
            </a:r>
            <a:r>
              <a:rPr lang="de-DE" baseline="-25000" dirty="0">
                <a:solidFill>
                  <a:srgbClr val="000000"/>
                </a:solidFill>
                <a:sym typeface="Wingdings" panose="05000000000000000000" pitchFamily="2" charset="2"/>
              </a:rPr>
              <a:t>2</a:t>
            </a:r>
            <a:endParaRPr lang="de-DE" baseline="-25000" dirty="0">
              <a:solidFill>
                <a:srgbClr val="000000"/>
              </a:solidFill>
            </a:endParaRPr>
          </a:p>
          <a:p>
            <a:pPr marL="0" indent="0">
              <a:buNone/>
              <a:defRPr/>
            </a:pPr>
            <a:r>
              <a:rPr lang="de-DE" dirty="0">
                <a:solidFill>
                  <a:srgbClr val="000000"/>
                </a:solidFill>
                <a:sym typeface="Wingdings" panose="05000000000000000000" pitchFamily="2" charset="2"/>
              </a:rPr>
              <a:t>     </a:t>
            </a:r>
            <a:r>
              <a:rPr lang="de-DE" dirty="0">
                <a:solidFill>
                  <a:srgbClr val="000000"/>
                </a:solidFill>
              </a:rPr>
              <a:t>R*I = R</a:t>
            </a:r>
            <a:r>
              <a:rPr lang="de-DE" baseline="-25000" dirty="0">
                <a:solidFill>
                  <a:srgbClr val="000000"/>
                </a:solidFill>
              </a:rPr>
              <a:t>1</a:t>
            </a:r>
            <a:r>
              <a:rPr lang="de-DE" dirty="0">
                <a:solidFill>
                  <a:srgbClr val="000000"/>
                </a:solidFill>
              </a:rPr>
              <a:t>*I + R</a:t>
            </a:r>
            <a:r>
              <a:rPr lang="de-DE" baseline="-25000" dirty="0">
                <a:solidFill>
                  <a:srgbClr val="000000"/>
                </a:solidFill>
              </a:rPr>
              <a:t>2</a:t>
            </a:r>
            <a:r>
              <a:rPr lang="de-DE" dirty="0">
                <a:solidFill>
                  <a:srgbClr val="000000"/>
                </a:solidFill>
              </a:rPr>
              <a:t>*I </a:t>
            </a:r>
          </a:p>
          <a:p>
            <a:pPr>
              <a:defRPr/>
            </a:pPr>
            <a:endParaRPr lang="de-DE" sz="2400" b="1" dirty="0">
              <a:solidFill>
                <a:srgbClr val="000000"/>
              </a:solidFill>
            </a:endParaRPr>
          </a:p>
          <a:p>
            <a:pPr>
              <a:defRPr/>
            </a:pPr>
            <a:r>
              <a:rPr lang="de-DE" sz="2400" b="1" dirty="0" err="1">
                <a:solidFill>
                  <a:srgbClr val="000000"/>
                </a:solidFill>
              </a:rPr>
              <a:t>R</a:t>
            </a:r>
            <a:r>
              <a:rPr lang="de-DE" sz="2400" b="1" baseline="-25000" dirty="0" err="1">
                <a:solidFill>
                  <a:srgbClr val="000000"/>
                </a:solidFill>
              </a:rPr>
              <a:t>gesamt</a:t>
            </a:r>
            <a:r>
              <a:rPr lang="de-DE" sz="2400" b="1" dirty="0">
                <a:solidFill>
                  <a:srgbClr val="000000"/>
                </a:solidFill>
              </a:rPr>
              <a:t> = R</a:t>
            </a:r>
            <a:r>
              <a:rPr lang="de-DE" sz="2400" b="1" baseline="-25000" dirty="0">
                <a:solidFill>
                  <a:srgbClr val="000000"/>
                </a:solidFill>
              </a:rPr>
              <a:t>1</a:t>
            </a:r>
            <a:r>
              <a:rPr lang="de-DE" sz="2400" b="1" dirty="0">
                <a:solidFill>
                  <a:srgbClr val="000000"/>
                </a:solidFill>
              </a:rPr>
              <a:t> + R</a:t>
            </a:r>
            <a:r>
              <a:rPr lang="de-DE" sz="2400" b="1" baseline="-25000" dirty="0">
                <a:solidFill>
                  <a:srgbClr val="000000"/>
                </a:solidFill>
              </a:rPr>
              <a:t>2</a:t>
            </a: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p:txBody>
      </p:sp>
      <p:grpSp>
        <p:nvGrpSpPr>
          <p:cNvPr id="22" name="Gruppieren 21">
            <a:extLst>
              <a:ext uri="{FF2B5EF4-FFF2-40B4-BE49-F238E27FC236}">
                <a16:creationId xmlns:a16="http://schemas.microsoft.com/office/drawing/2014/main" id="{EC0F4F41-3705-FB90-F2E1-2FA4DD3ABB67}"/>
              </a:ext>
            </a:extLst>
          </p:cNvPr>
          <p:cNvGrpSpPr/>
          <p:nvPr/>
        </p:nvGrpSpPr>
        <p:grpSpPr>
          <a:xfrm>
            <a:off x="3575199" y="3172284"/>
            <a:ext cx="3520898" cy="2036741"/>
            <a:chOff x="5738526" y="1694452"/>
            <a:chExt cx="3520898" cy="2036741"/>
          </a:xfrm>
        </p:grpSpPr>
        <p:grpSp>
          <p:nvGrpSpPr>
            <p:cNvPr id="23" name="Gruppieren 22">
              <a:extLst>
                <a:ext uri="{FF2B5EF4-FFF2-40B4-BE49-F238E27FC236}">
                  <a16:creationId xmlns:a16="http://schemas.microsoft.com/office/drawing/2014/main" id="{D1B2688B-D591-3FAD-1383-9FB2263C67C8}"/>
                </a:ext>
              </a:extLst>
            </p:cNvPr>
            <p:cNvGrpSpPr/>
            <p:nvPr/>
          </p:nvGrpSpPr>
          <p:grpSpPr>
            <a:xfrm>
              <a:off x="5738526" y="2076685"/>
              <a:ext cx="3520898" cy="1654508"/>
              <a:chOff x="5651441" y="1589005"/>
              <a:chExt cx="3520898" cy="1654508"/>
            </a:xfrm>
          </p:grpSpPr>
          <p:cxnSp>
            <p:nvCxnSpPr>
              <p:cNvPr id="26" name="Gerader Verbinder 25">
                <a:extLst>
                  <a:ext uri="{FF2B5EF4-FFF2-40B4-BE49-F238E27FC236}">
                    <a16:creationId xmlns:a16="http://schemas.microsoft.com/office/drawing/2014/main" id="{43FD21AD-DF49-254B-D013-2662B9574668}"/>
                  </a:ext>
                </a:extLst>
              </p:cNvPr>
              <p:cNvCxnSpPr/>
              <p:nvPr/>
            </p:nvCxnSpPr>
            <p:spPr>
              <a:xfrm flipH="1" flipV="1">
                <a:off x="5982789" y="2196201"/>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B7577517-3A7B-C217-3992-728083764977}"/>
                  </a:ext>
                </a:extLst>
              </p:cNvPr>
              <p:cNvSpPr txBox="1"/>
              <p:nvPr/>
            </p:nvSpPr>
            <p:spPr>
              <a:xfrm>
                <a:off x="5651441" y="2247837"/>
                <a:ext cx="332142" cy="369332"/>
              </a:xfrm>
              <a:prstGeom prst="rect">
                <a:avLst/>
              </a:prstGeom>
              <a:noFill/>
            </p:spPr>
            <p:txBody>
              <a:bodyPr wrap="none" rtlCol="0">
                <a:spAutoFit/>
              </a:bodyPr>
              <a:lstStyle/>
              <a:p>
                <a:r>
                  <a:rPr lang="de-DE" dirty="0"/>
                  <a:t>U</a:t>
                </a:r>
                <a:endParaRPr lang="de-DE" baseline="-25000" dirty="0"/>
              </a:p>
            </p:txBody>
          </p:sp>
          <p:grpSp>
            <p:nvGrpSpPr>
              <p:cNvPr id="28" name="Gruppieren 27">
                <a:extLst>
                  <a:ext uri="{FF2B5EF4-FFF2-40B4-BE49-F238E27FC236}">
                    <a16:creationId xmlns:a16="http://schemas.microsoft.com/office/drawing/2014/main" id="{B18D4CD9-8E23-7109-DEB0-FC384A057F1F}"/>
                  </a:ext>
                </a:extLst>
              </p:cNvPr>
              <p:cNvGrpSpPr/>
              <p:nvPr/>
            </p:nvGrpSpPr>
            <p:grpSpPr>
              <a:xfrm>
                <a:off x="6488366" y="1589005"/>
                <a:ext cx="2683972" cy="1176971"/>
                <a:chOff x="1054217" y="1905972"/>
                <a:chExt cx="2683972" cy="1176971"/>
              </a:xfrm>
            </p:grpSpPr>
            <p:grpSp>
              <p:nvGrpSpPr>
                <p:cNvPr id="35" name="Gruppieren 34">
                  <a:extLst>
                    <a:ext uri="{FF2B5EF4-FFF2-40B4-BE49-F238E27FC236}">
                      <a16:creationId xmlns:a16="http://schemas.microsoft.com/office/drawing/2014/main" id="{C8CB6021-F5AD-8BE1-31E6-1E674EEA3696}"/>
                    </a:ext>
                  </a:extLst>
                </p:cNvPr>
                <p:cNvGrpSpPr/>
                <p:nvPr/>
              </p:nvGrpSpPr>
              <p:grpSpPr>
                <a:xfrm rot="5400000">
                  <a:off x="2945711" y="1939883"/>
                  <a:ext cx="226422" cy="1358535"/>
                  <a:chOff x="5738949" y="1550127"/>
                  <a:chExt cx="226422" cy="1358535"/>
                </a:xfrm>
              </p:grpSpPr>
              <p:sp>
                <p:nvSpPr>
                  <p:cNvPr id="48" name="Rechteck 47">
                    <a:extLst>
                      <a:ext uri="{FF2B5EF4-FFF2-40B4-BE49-F238E27FC236}">
                        <a16:creationId xmlns:a16="http://schemas.microsoft.com/office/drawing/2014/main" id="{F276B17D-4950-89E8-4522-35A40677A6DB}"/>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r Verbinder 48">
                    <a:extLst>
                      <a:ext uri="{FF2B5EF4-FFF2-40B4-BE49-F238E27FC236}">
                        <a16:creationId xmlns:a16="http://schemas.microsoft.com/office/drawing/2014/main" id="{301F2EA3-DF0D-265D-6741-AD4B9CF88B34}"/>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1D2EB556-F227-B3ED-A6AA-538645FA1174}"/>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F94CF5F3-31BC-6978-182C-D9D675CB1D2A}"/>
                    </a:ext>
                  </a:extLst>
                </p:cNvPr>
                <p:cNvSpPr txBox="1"/>
                <p:nvPr/>
              </p:nvSpPr>
              <p:spPr>
                <a:xfrm>
                  <a:off x="2845562" y="2713611"/>
                  <a:ext cx="426720" cy="369332"/>
                </a:xfrm>
                <a:prstGeom prst="rect">
                  <a:avLst/>
                </a:prstGeom>
                <a:noFill/>
              </p:spPr>
              <p:txBody>
                <a:bodyPr wrap="none" rtlCol="0">
                  <a:spAutoFit/>
                </a:bodyPr>
                <a:lstStyle/>
                <a:p>
                  <a:r>
                    <a:rPr lang="de-DE" dirty="0"/>
                    <a:t>R2</a:t>
                  </a:r>
                </a:p>
              </p:txBody>
            </p:sp>
            <p:grpSp>
              <p:nvGrpSpPr>
                <p:cNvPr id="37" name="Gruppieren 36">
                  <a:extLst>
                    <a:ext uri="{FF2B5EF4-FFF2-40B4-BE49-F238E27FC236}">
                      <a16:creationId xmlns:a16="http://schemas.microsoft.com/office/drawing/2014/main" id="{8C148223-18B3-FA3A-BEE8-E254EC847B92}"/>
                    </a:ext>
                  </a:extLst>
                </p:cNvPr>
                <p:cNvGrpSpPr/>
                <p:nvPr/>
              </p:nvGrpSpPr>
              <p:grpSpPr>
                <a:xfrm rot="5400000">
                  <a:off x="1620274" y="1939882"/>
                  <a:ext cx="226422" cy="1358535"/>
                  <a:chOff x="5738949" y="1550127"/>
                  <a:chExt cx="226422" cy="1358535"/>
                </a:xfrm>
              </p:grpSpPr>
              <p:sp>
                <p:nvSpPr>
                  <p:cNvPr id="45" name="Rechteck 44">
                    <a:extLst>
                      <a:ext uri="{FF2B5EF4-FFF2-40B4-BE49-F238E27FC236}">
                        <a16:creationId xmlns:a16="http://schemas.microsoft.com/office/drawing/2014/main" id="{5515D6E2-C280-C1A7-43F5-21B334A0FA19}"/>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3E9B1A00-D2DE-8CEF-7473-DE410EE9CB62}"/>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22101123-2C70-29D8-BD12-A6F5A99ED967}"/>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1A36D4BB-DC70-070C-D712-870AAED8D646}"/>
                    </a:ext>
                  </a:extLst>
                </p:cNvPr>
                <p:cNvSpPr txBox="1"/>
                <p:nvPr/>
              </p:nvSpPr>
              <p:spPr>
                <a:xfrm>
                  <a:off x="1520125" y="2713610"/>
                  <a:ext cx="426720" cy="369332"/>
                </a:xfrm>
                <a:prstGeom prst="rect">
                  <a:avLst/>
                </a:prstGeom>
                <a:noFill/>
              </p:spPr>
              <p:txBody>
                <a:bodyPr wrap="none" rtlCol="0">
                  <a:spAutoFit/>
                </a:bodyPr>
                <a:lstStyle/>
                <a:p>
                  <a:r>
                    <a:rPr lang="de-DE" dirty="0"/>
                    <a:t>R1</a:t>
                  </a:r>
                </a:p>
              </p:txBody>
            </p:sp>
            <p:cxnSp>
              <p:nvCxnSpPr>
                <p:cNvPr id="39" name="Gerader Verbinder 38">
                  <a:extLst>
                    <a:ext uri="{FF2B5EF4-FFF2-40B4-BE49-F238E27FC236}">
                      <a16:creationId xmlns:a16="http://schemas.microsoft.com/office/drawing/2014/main" id="{F7E40557-D7FC-376B-3895-B08F1686B339}"/>
                    </a:ext>
                  </a:extLst>
                </p:cNvPr>
                <p:cNvCxnSpPr/>
                <p:nvPr/>
              </p:nvCxnSpPr>
              <p:spPr>
                <a:xfrm rot="5400000">
                  <a:off x="1258868" y="2529149"/>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35D0F490-F939-1279-605B-74677B3C28D8}"/>
                    </a:ext>
                  </a:extLst>
                </p:cNvPr>
                <p:cNvSpPr txBox="1"/>
                <p:nvPr/>
              </p:nvSpPr>
              <p:spPr>
                <a:xfrm>
                  <a:off x="1085039" y="2618804"/>
                  <a:ext cx="242374" cy="369332"/>
                </a:xfrm>
                <a:prstGeom prst="rect">
                  <a:avLst/>
                </a:prstGeom>
                <a:noFill/>
              </p:spPr>
              <p:txBody>
                <a:bodyPr wrap="none" rtlCol="0">
                  <a:spAutoFit/>
                </a:bodyPr>
                <a:lstStyle/>
                <a:p>
                  <a:r>
                    <a:rPr lang="de-DE" dirty="0"/>
                    <a:t>I</a:t>
                  </a:r>
                  <a:endParaRPr lang="de-DE" baseline="-25000" dirty="0"/>
                </a:p>
              </p:txBody>
            </p:sp>
            <p:cxnSp>
              <p:nvCxnSpPr>
                <p:cNvPr id="41" name="Gerader Verbinder 40">
                  <a:extLst>
                    <a:ext uri="{FF2B5EF4-FFF2-40B4-BE49-F238E27FC236}">
                      <a16:creationId xmlns:a16="http://schemas.microsoft.com/office/drawing/2014/main" id="{FB068DBE-2835-DD8A-0AC5-E9CF71307BA4}"/>
                    </a:ext>
                  </a:extLst>
                </p:cNvPr>
                <p:cNvCxnSpPr/>
                <p:nvPr/>
              </p:nvCxnSpPr>
              <p:spPr>
                <a:xfrm flipH="1" flipV="1">
                  <a:off x="2666051" y="2288152"/>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82B6F31A-6A5A-872A-E48B-2B034264C9CF}"/>
                    </a:ext>
                  </a:extLst>
                </p:cNvPr>
                <p:cNvSpPr txBox="1"/>
                <p:nvPr/>
              </p:nvSpPr>
              <p:spPr>
                <a:xfrm>
                  <a:off x="2859918" y="1905972"/>
                  <a:ext cx="410690" cy="369332"/>
                </a:xfrm>
                <a:prstGeom prst="rect">
                  <a:avLst/>
                </a:prstGeom>
                <a:noFill/>
              </p:spPr>
              <p:txBody>
                <a:bodyPr wrap="none" rtlCol="0">
                  <a:spAutoFit/>
                </a:bodyPr>
                <a:lstStyle/>
                <a:p>
                  <a:r>
                    <a:rPr lang="de-DE" dirty="0"/>
                    <a:t>U</a:t>
                  </a:r>
                  <a:r>
                    <a:rPr lang="de-DE" baseline="-25000" dirty="0"/>
                    <a:t>2</a:t>
                  </a:r>
                </a:p>
              </p:txBody>
            </p:sp>
            <p:cxnSp>
              <p:nvCxnSpPr>
                <p:cNvPr id="43" name="Gerader Verbinder 42">
                  <a:extLst>
                    <a:ext uri="{FF2B5EF4-FFF2-40B4-BE49-F238E27FC236}">
                      <a16:creationId xmlns:a16="http://schemas.microsoft.com/office/drawing/2014/main" id="{7EC88B7A-2BFA-00BC-8D00-820EDAAA4ADB}"/>
                    </a:ext>
                  </a:extLst>
                </p:cNvPr>
                <p:cNvCxnSpPr/>
                <p:nvPr/>
              </p:nvCxnSpPr>
              <p:spPr>
                <a:xfrm flipH="1" flipV="1">
                  <a:off x="1370591" y="2288610"/>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FE6D00A2-A298-7662-E0F4-0FCADEF0D90A}"/>
                    </a:ext>
                  </a:extLst>
                </p:cNvPr>
                <p:cNvSpPr txBox="1"/>
                <p:nvPr/>
              </p:nvSpPr>
              <p:spPr>
                <a:xfrm>
                  <a:off x="1564458" y="1906430"/>
                  <a:ext cx="410690" cy="369332"/>
                </a:xfrm>
                <a:prstGeom prst="rect">
                  <a:avLst/>
                </a:prstGeom>
                <a:noFill/>
              </p:spPr>
              <p:txBody>
                <a:bodyPr wrap="none" rtlCol="0">
                  <a:spAutoFit/>
                </a:bodyPr>
                <a:lstStyle/>
                <a:p>
                  <a:r>
                    <a:rPr lang="de-DE" dirty="0"/>
                    <a:t>U</a:t>
                  </a:r>
                  <a:r>
                    <a:rPr lang="de-DE" baseline="-25000" dirty="0"/>
                    <a:t>1</a:t>
                  </a:r>
                </a:p>
              </p:txBody>
            </p:sp>
          </p:grpSp>
          <p:sp>
            <p:nvSpPr>
              <p:cNvPr id="29" name="Ellipse 28">
                <a:extLst>
                  <a:ext uri="{FF2B5EF4-FFF2-40B4-BE49-F238E27FC236}">
                    <a16:creationId xmlns:a16="http://schemas.microsoft.com/office/drawing/2014/main" id="{21B5DC44-82BF-9D74-1923-9718FB735744}"/>
                  </a:ext>
                </a:extLst>
              </p:cNvPr>
              <p:cNvSpPr/>
              <p:nvPr/>
            </p:nvSpPr>
            <p:spPr>
              <a:xfrm>
                <a:off x="6118813" y="224783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1259874B-92FE-D86B-9FAD-657BC4C98F34}"/>
                  </a:ext>
                </a:extLst>
              </p:cNvPr>
              <p:cNvSpPr/>
              <p:nvPr/>
            </p:nvSpPr>
            <p:spPr>
              <a:xfrm>
                <a:off x="6118813" y="250703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B28BC3DF-359C-405E-708F-711FD0538A75}"/>
                  </a:ext>
                </a:extLst>
              </p:cNvPr>
              <p:cNvCxnSpPr/>
              <p:nvPr/>
            </p:nvCxnSpPr>
            <p:spPr>
              <a:xfrm rot="5400000">
                <a:off x="6435724" y="20957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7432343B-D05C-3470-21DA-F0A4FACDAB70}"/>
                  </a:ext>
                </a:extLst>
              </p:cNvPr>
              <p:cNvCxnSpPr/>
              <p:nvPr/>
            </p:nvCxnSpPr>
            <p:spPr>
              <a:xfrm flipV="1">
                <a:off x="6172813" y="2615037"/>
                <a:ext cx="0" cy="628476"/>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192F9A0-6A11-A65F-CA3B-0173BB510472}"/>
                  </a:ext>
                </a:extLst>
              </p:cNvPr>
              <p:cNvCxnSpPr/>
              <p:nvPr/>
            </p:nvCxnSpPr>
            <p:spPr>
              <a:xfrm flipV="1">
                <a:off x="9172339" y="2300378"/>
                <a:ext cx="0" cy="94313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F31ACBC-DB8A-A4ED-F3A4-3BD3B957E201}"/>
                  </a:ext>
                </a:extLst>
              </p:cNvPr>
              <p:cNvCxnSpPr/>
              <p:nvPr/>
            </p:nvCxnSpPr>
            <p:spPr>
              <a:xfrm>
                <a:off x="6172813" y="3243513"/>
                <a:ext cx="2999526"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4" name="Gerader Verbinder 23">
              <a:extLst>
                <a:ext uri="{FF2B5EF4-FFF2-40B4-BE49-F238E27FC236}">
                  <a16:creationId xmlns:a16="http://schemas.microsoft.com/office/drawing/2014/main" id="{913B5D77-0526-A839-4299-33DA261F0ED3}"/>
                </a:ext>
              </a:extLst>
            </p:cNvPr>
            <p:cNvCxnSpPr/>
            <p:nvPr/>
          </p:nvCxnSpPr>
          <p:spPr>
            <a:xfrm flipH="1">
              <a:off x="6848647" y="2009680"/>
              <a:ext cx="2244488"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D26129B-C098-3CA0-7ADB-83EA5638837A}"/>
                </a:ext>
              </a:extLst>
            </p:cNvPr>
            <p:cNvSpPr txBox="1"/>
            <p:nvPr/>
          </p:nvSpPr>
          <p:spPr>
            <a:xfrm>
              <a:off x="7776217" y="1694452"/>
              <a:ext cx="332142" cy="369332"/>
            </a:xfrm>
            <a:prstGeom prst="rect">
              <a:avLst/>
            </a:prstGeom>
            <a:noFill/>
          </p:spPr>
          <p:txBody>
            <a:bodyPr wrap="none" rtlCol="0">
              <a:spAutoFit/>
            </a:bodyPr>
            <a:lstStyle/>
            <a:p>
              <a:r>
                <a:rPr lang="de-DE" dirty="0"/>
                <a:t>U</a:t>
              </a:r>
              <a:endParaRPr lang="de-DE" baseline="-25000" dirty="0"/>
            </a:p>
          </p:txBody>
        </p:sp>
      </p:grpSp>
      <p:grpSp>
        <p:nvGrpSpPr>
          <p:cNvPr id="51" name="Gruppieren 50">
            <a:extLst>
              <a:ext uri="{FF2B5EF4-FFF2-40B4-BE49-F238E27FC236}">
                <a16:creationId xmlns:a16="http://schemas.microsoft.com/office/drawing/2014/main" id="{6391B9C3-D8C3-DF07-DC0B-008BCF21A345}"/>
              </a:ext>
            </a:extLst>
          </p:cNvPr>
          <p:cNvGrpSpPr/>
          <p:nvPr/>
        </p:nvGrpSpPr>
        <p:grpSpPr>
          <a:xfrm>
            <a:off x="8128134" y="3554975"/>
            <a:ext cx="2200237" cy="1669105"/>
            <a:chOff x="6603238" y="3261509"/>
            <a:chExt cx="2200237" cy="1669105"/>
          </a:xfrm>
        </p:grpSpPr>
        <p:cxnSp>
          <p:nvCxnSpPr>
            <p:cNvPr id="53" name="Gerader Verbinder 52">
              <a:extLst>
                <a:ext uri="{FF2B5EF4-FFF2-40B4-BE49-F238E27FC236}">
                  <a16:creationId xmlns:a16="http://schemas.microsoft.com/office/drawing/2014/main" id="{839C4749-A194-94D8-FADC-B32FCA7DB629}"/>
                </a:ext>
              </a:extLst>
            </p:cNvPr>
            <p:cNvCxnSpPr/>
            <p:nvPr/>
          </p:nvCxnSpPr>
          <p:spPr>
            <a:xfrm flipH="1" flipV="1">
              <a:off x="6934586" y="3868247"/>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BC523C2E-E8FE-C2A1-2319-9F20369FC4C2}"/>
                </a:ext>
              </a:extLst>
            </p:cNvPr>
            <p:cNvSpPr txBox="1"/>
            <p:nvPr/>
          </p:nvSpPr>
          <p:spPr>
            <a:xfrm>
              <a:off x="6603238" y="3919883"/>
              <a:ext cx="332142" cy="369332"/>
            </a:xfrm>
            <a:prstGeom prst="rect">
              <a:avLst/>
            </a:prstGeom>
            <a:noFill/>
          </p:spPr>
          <p:txBody>
            <a:bodyPr wrap="none" rtlCol="0">
              <a:spAutoFit/>
            </a:bodyPr>
            <a:lstStyle/>
            <a:p>
              <a:r>
                <a:rPr lang="de-DE" dirty="0"/>
                <a:t>U</a:t>
              </a:r>
              <a:endParaRPr lang="de-DE" baseline="-25000" dirty="0"/>
            </a:p>
          </p:txBody>
        </p:sp>
        <p:grpSp>
          <p:nvGrpSpPr>
            <p:cNvPr id="56" name="Gruppieren 55">
              <a:extLst>
                <a:ext uri="{FF2B5EF4-FFF2-40B4-BE49-F238E27FC236}">
                  <a16:creationId xmlns:a16="http://schemas.microsoft.com/office/drawing/2014/main" id="{8C039AF2-8D76-9FA6-4505-2CF7669600B2}"/>
                </a:ext>
              </a:extLst>
            </p:cNvPr>
            <p:cNvGrpSpPr/>
            <p:nvPr/>
          </p:nvGrpSpPr>
          <p:grpSpPr>
            <a:xfrm>
              <a:off x="7440163" y="3261509"/>
              <a:ext cx="1358535" cy="1176512"/>
              <a:chOff x="1054217" y="1906430"/>
              <a:chExt cx="1358535" cy="1176512"/>
            </a:xfrm>
          </p:grpSpPr>
          <p:grpSp>
            <p:nvGrpSpPr>
              <p:cNvPr id="63" name="Gruppieren 62">
                <a:extLst>
                  <a:ext uri="{FF2B5EF4-FFF2-40B4-BE49-F238E27FC236}">
                    <a16:creationId xmlns:a16="http://schemas.microsoft.com/office/drawing/2014/main" id="{568DB110-74AC-0E8E-24B4-683C2DCDA50B}"/>
                  </a:ext>
                </a:extLst>
              </p:cNvPr>
              <p:cNvGrpSpPr/>
              <p:nvPr/>
            </p:nvGrpSpPr>
            <p:grpSpPr>
              <a:xfrm rot="5400000">
                <a:off x="1620274" y="1939882"/>
                <a:ext cx="226422" cy="1358535"/>
                <a:chOff x="5738949" y="1550127"/>
                <a:chExt cx="226422" cy="1358535"/>
              </a:xfrm>
            </p:grpSpPr>
            <p:sp>
              <p:nvSpPr>
                <p:cNvPr id="1030" name="Rechteck 1029">
                  <a:extLst>
                    <a:ext uri="{FF2B5EF4-FFF2-40B4-BE49-F238E27FC236}">
                      <a16:creationId xmlns:a16="http://schemas.microsoft.com/office/drawing/2014/main" id="{022962EC-6B37-5DFB-01D4-824737A48385}"/>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1" name="Gerader Verbinder 1030">
                  <a:extLst>
                    <a:ext uri="{FF2B5EF4-FFF2-40B4-BE49-F238E27FC236}">
                      <a16:creationId xmlns:a16="http://schemas.microsoft.com/office/drawing/2014/main" id="{7E3D88E6-4184-676A-4A16-CF60D809B97B}"/>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4932CA33-C980-514A-6975-5A41DFA9F080}"/>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 name="Textfeld 1023">
                <a:extLst>
                  <a:ext uri="{FF2B5EF4-FFF2-40B4-BE49-F238E27FC236}">
                    <a16:creationId xmlns:a16="http://schemas.microsoft.com/office/drawing/2014/main" id="{B9B0E890-E9BC-21CD-D995-E4F4619590DF}"/>
                  </a:ext>
                </a:extLst>
              </p:cNvPr>
              <p:cNvSpPr txBox="1"/>
              <p:nvPr/>
            </p:nvSpPr>
            <p:spPr>
              <a:xfrm>
                <a:off x="1318694" y="2713610"/>
                <a:ext cx="991746" cy="369332"/>
              </a:xfrm>
              <a:prstGeom prst="rect">
                <a:avLst/>
              </a:prstGeom>
              <a:noFill/>
            </p:spPr>
            <p:txBody>
              <a:bodyPr wrap="none" rtlCol="0">
                <a:spAutoFit/>
              </a:bodyPr>
              <a:lstStyle/>
              <a:p>
                <a:r>
                  <a:rPr lang="de-DE" dirty="0" err="1"/>
                  <a:t>Rgesamt</a:t>
                </a:r>
                <a:endParaRPr lang="de-DE" dirty="0"/>
              </a:p>
            </p:txBody>
          </p:sp>
          <p:cxnSp>
            <p:nvCxnSpPr>
              <p:cNvPr id="1025" name="Gerader Verbinder 1024">
                <a:extLst>
                  <a:ext uri="{FF2B5EF4-FFF2-40B4-BE49-F238E27FC236}">
                    <a16:creationId xmlns:a16="http://schemas.microsoft.com/office/drawing/2014/main" id="{3FE839E8-8113-FEF7-5E0C-285E1DE298C1}"/>
                  </a:ext>
                </a:extLst>
              </p:cNvPr>
              <p:cNvCxnSpPr/>
              <p:nvPr/>
            </p:nvCxnSpPr>
            <p:spPr>
              <a:xfrm rot="5400000">
                <a:off x="1258868" y="2529149"/>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27" name="Textfeld 1026">
                <a:extLst>
                  <a:ext uri="{FF2B5EF4-FFF2-40B4-BE49-F238E27FC236}">
                    <a16:creationId xmlns:a16="http://schemas.microsoft.com/office/drawing/2014/main" id="{2BA51AFB-CBC0-111A-334C-840ECFC599A4}"/>
                  </a:ext>
                </a:extLst>
              </p:cNvPr>
              <p:cNvSpPr txBox="1"/>
              <p:nvPr/>
            </p:nvSpPr>
            <p:spPr>
              <a:xfrm>
                <a:off x="1085039" y="2618804"/>
                <a:ext cx="242374" cy="369332"/>
              </a:xfrm>
              <a:prstGeom prst="rect">
                <a:avLst/>
              </a:prstGeom>
              <a:noFill/>
            </p:spPr>
            <p:txBody>
              <a:bodyPr wrap="none" rtlCol="0">
                <a:spAutoFit/>
              </a:bodyPr>
              <a:lstStyle/>
              <a:p>
                <a:r>
                  <a:rPr lang="de-DE" dirty="0"/>
                  <a:t>I</a:t>
                </a:r>
                <a:endParaRPr lang="de-DE" baseline="-25000" dirty="0"/>
              </a:p>
            </p:txBody>
          </p:sp>
          <p:cxnSp>
            <p:nvCxnSpPr>
              <p:cNvPr id="1028" name="Gerader Verbinder 1027">
                <a:extLst>
                  <a:ext uri="{FF2B5EF4-FFF2-40B4-BE49-F238E27FC236}">
                    <a16:creationId xmlns:a16="http://schemas.microsoft.com/office/drawing/2014/main" id="{88270C80-ED93-9935-0D8F-77EFFDE9BD4C}"/>
                  </a:ext>
                </a:extLst>
              </p:cNvPr>
              <p:cNvCxnSpPr/>
              <p:nvPr/>
            </p:nvCxnSpPr>
            <p:spPr>
              <a:xfrm flipH="1" flipV="1">
                <a:off x="1370591" y="2288610"/>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29" name="Textfeld 1028">
                <a:extLst>
                  <a:ext uri="{FF2B5EF4-FFF2-40B4-BE49-F238E27FC236}">
                    <a16:creationId xmlns:a16="http://schemas.microsoft.com/office/drawing/2014/main" id="{AA023591-4DBF-46DE-8AAE-6105273DFD86}"/>
                  </a:ext>
                </a:extLst>
              </p:cNvPr>
              <p:cNvSpPr txBox="1"/>
              <p:nvPr/>
            </p:nvSpPr>
            <p:spPr>
              <a:xfrm>
                <a:off x="1564458" y="1906430"/>
                <a:ext cx="332142" cy="369332"/>
              </a:xfrm>
              <a:prstGeom prst="rect">
                <a:avLst/>
              </a:prstGeom>
              <a:noFill/>
            </p:spPr>
            <p:txBody>
              <a:bodyPr wrap="none" rtlCol="0">
                <a:spAutoFit/>
              </a:bodyPr>
              <a:lstStyle/>
              <a:p>
                <a:r>
                  <a:rPr lang="de-DE" dirty="0"/>
                  <a:t>U</a:t>
                </a:r>
                <a:endParaRPr lang="de-DE" baseline="-25000" dirty="0"/>
              </a:p>
            </p:txBody>
          </p:sp>
        </p:grpSp>
        <p:sp>
          <p:nvSpPr>
            <p:cNvPr id="57" name="Ellipse 56">
              <a:extLst>
                <a:ext uri="{FF2B5EF4-FFF2-40B4-BE49-F238E27FC236}">
                  <a16:creationId xmlns:a16="http://schemas.microsoft.com/office/drawing/2014/main" id="{26D6451F-9C91-0942-BD12-118745245FAD}"/>
                </a:ext>
              </a:extLst>
            </p:cNvPr>
            <p:cNvSpPr/>
            <p:nvPr/>
          </p:nvSpPr>
          <p:spPr>
            <a:xfrm>
              <a:off x="7070610" y="391988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a:extLst>
                <a:ext uri="{FF2B5EF4-FFF2-40B4-BE49-F238E27FC236}">
                  <a16:creationId xmlns:a16="http://schemas.microsoft.com/office/drawing/2014/main" id="{B5FBD14A-C967-904E-2E62-A931807AB3C2}"/>
                </a:ext>
              </a:extLst>
            </p:cNvPr>
            <p:cNvSpPr/>
            <p:nvPr/>
          </p:nvSpPr>
          <p:spPr>
            <a:xfrm>
              <a:off x="7070610" y="417908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r Verbinder 58">
              <a:extLst>
                <a:ext uri="{FF2B5EF4-FFF2-40B4-BE49-F238E27FC236}">
                  <a16:creationId xmlns:a16="http://schemas.microsoft.com/office/drawing/2014/main" id="{CDBCCDF2-A18C-9543-36F3-7FC2FCCB040F}"/>
                </a:ext>
              </a:extLst>
            </p:cNvPr>
            <p:cNvCxnSpPr/>
            <p:nvPr/>
          </p:nvCxnSpPr>
          <p:spPr>
            <a:xfrm rot="5400000">
              <a:off x="7387521" y="376777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C2DF3F61-23A4-1381-CA80-37510FCFB030}"/>
                </a:ext>
              </a:extLst>
            </p:cNvPr>
            <p:cNvCxnSpPr/>
            <p:nvPr/>
          </p:nvCxnSpPr>
          <p:spPr>
            <a:xfrm flipV="1">
              <a:off x="7124610" y="4287083"/>
              <a:ext cx="0" cy="628476"/>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BDA8477F-AEC5-A51B-EDEC-13474B934B85}"/>
                </a:ext>
              </a:extLst>
            </p:cNvPr>
            <p:cNvCxnSpPr/>
            <p:nvPr/>
          </p:nvCxnSpPr>
          <p:spPr>
            <a:xfrm flipV="1">
              <a:off x="8803475" y="3987479"/>
              <a:ext cx="0" cy="94313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A4903F06-2D97-E1AD-E32E-21C726307218}"/>
                </a:ext>
              </a:extLst>
            </p:cNvPr>
            <p:cNvCxnSpPr/>
            <p:nvPr/>
          </p:nvCxnSpPr>
          <p:spPr>
            <a:xfrm>
              <a:off x="7124610" y="4915559"/>
              <a:ext cx="1674089" cy="1505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033" name="Textfeld 1032">
            <a:extLst>
              <a:ext uri="{FF2B5EF4-FFF2-40B4-BE49-F238E27FC236}">
                <a16:creationId xmlns:a16="http://schemas.microsoft.com/office/drawing/2014/main" id="{C7911253-EBCC-9E99-50D1-FAFAAC1949E1}"/>
              </a:ext>
            </a:extLst>
          </p:cNvPr>
          <p:cNvSpPr txBox="1"/>
          <p:nvPr/>
        </p:nvSpPr>
        <p:spPr>
          <a:xfrm>
            <a:off x="7354693" y="4094667"/>
            <a:ext cx="522514" cy="769441"/>
          </a:xfrm>
          <a:prstGeom prst="rect">
            <a:avLst/>
          </a:prstGeom>
          <a:noFill/>
        </p:spPr>
        <p:txBody>
          <a:bodyPr wrap="square" rtlCol="0">
            <a:spAutoFit/>
          </a:bodyPr>
          <a:lstStyle/>
          <a:p>
            <a:r>
              <a:rPr lang="de-DE" sz="4400" dirty="0">
                <a:sym typeface="Wingdings" panose="05000000000000000000" pitchFamily="2" charset="2"/>
              </a:rPr>
              <a:t></a:t>
            </a:r>
            <a:endParaRPr lang="de-DE" sz="4400" dirty="0"/>
          </a:p>
        </p:txBody>
      </p:sp>
      <p:sp>
        <p:nvSpPr>
          <p:cNvPr id="7" name="Bogen 6">
            <a:extLst>
              <a:ext uri="{FF2B5EF4-FFF2-40B4-BE49-F238E27FC236}">
                <a16:creationId xmlns:a16="http://schemas.microsoft.com/office/drawing/2014/main" id="{10E693EC-E5FF-02DD-E364-2941351D5487}"/>
              </a:ext>
            </a:extLst>
          </p:cNvPr>
          <p:cNvSpPr/>
          <p:nvPr/>
        </p:nvSpPr>
        <p:spPr>
          <a:xfrm>
            <a:off x="5612890" y="4472549"/>
            <a:ext cx="450000" cy="450000"/>
          </a:xfrm>
          <a:prstGeom prst="arc">
            <a:avLst>
              <a:gd name="adj1" fmla="val 16718684"/>
              <a:gd name="adj2" fmla="val 1323956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Rechteck 8">
            <a:extLst>
              <a:ext uri="{FF2B5EF4-FFF2-40B4-BE49-F238E27FC236}">
                <a16:creationId xmlns:a16="http://schemas.microsoft.com/office/drawing/2014/main" id="{CBC5B95B-2D23-6CBC-500A-B9466400E3FB}"/>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3430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p:bldP spid="7"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HF-Tastkopf</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sym typeface="Wingdings" panose="05000000000000000000" pitchFamily="2" charset="2"/>
              </a:rPr>
              <a:t>Wird genutzt bei Abgleicharbeiten an HF-Schaltungen oder z. B. um mit einem Digitalmultimeter die Senderausgangsleistung über die Anzapfung einer künstlichen Antenne (Dummy Load) zu ermitteln.</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1035" name="Grafik 1034">
            <a:extLst>
              <a:ext uri="{FF2B5EF4-FFF2-40B4-BE49-F238E27FC236}">
                <a16:creationId xmlns:a16="http://schemas.microsoft.com/office/drawing/2014/main" id="{64C940C3-2B4F-C66F-8BC6-BFAB1FE6EF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9423" y="2631835"/>
            <a:ext cx="4993631" cy="2550859"/>
          </a:xfrm>
          <a:prstGeom prst="rect">
            <a:avLst/>
          </a:prstGeom>
        </p:spPr>
      </p:pic>
      <p:grpSp>
        <p:nvGrpSpPr>
          <p:cNvPr id="1044" name="Gruppieren 1043">
            <a:extLst>
              <a:ext uri="{FF2B5EF4-FFF2-40B4-BE49-F238E27FC236}">
                <a16:creationId xmlns:a16="http://schemas.microsoft.com/office/drawing/2014/main" id="{C40A3D55-5362-0373-D9A6-FBE5DCF1F354}"/>
              </a:ext>
            </a:extLst>
          </p:cNvPr>
          <p:cNvGrpSpPr/>
          <p:nvPr/>
        </p:nvGrpSpPr>
        <p:grpSpPr>
          <a:xfrm>
            <a:off x="96391" y="2264097"/>
            <a:ext cx="2021042" cy="3386524"/>
            <a:chOff x="96391" y="2264097"/>
            <a:chExt cx="2021042" cy="3386524"/>
          </a:xfrm>
        </p:grpSpPr>
        <p:grpSp>
          <p:nvGrpSpPr>
            <p:cNvPr id="1025" name="Gruppieren 1024">
              <a:extLst>
                <a:ext uri="{FF2B5EF4-FFF2-40B4-BE49-F238E27FC236}">
                  <a16:creationId xmlns:a16="http://schemas.microsoft.com/office/drawing/2014/main" id="{78F21F2F-D11A-198F-E853-CA9872E0878F}"/>
                </a:ext>
              </a:extLst>
            </p:cNvPr>
            <p:cNvGrpSpPr/>
            <p:nvPr/>
          </p:nvGrpSpPr>
          <p:grpSpPr>
            <a:xfrm rot="16200000">
              <a:off x="21526" y="3204419"/>
              <a:ext cx="2683972" cy="803331"/>
              <a:chOff x="4412124" y="4154484"/>
              <a:chExt cx="2683972" cy="803331"/>
            </a:xfrm>
          </p:grpSpPr>
          <p:grpSp>
            <p:nvGrpSpPr>
              <p:cNvPr id="47" name="Gruppieren 46">
                <a:extLst>
                  <a:ext uri="{FF2B5EF4-FFF2-40B4-BE49-F238E27FC236}">
                    <a16:creationId xmlns:a16="http://schemas.microsoft.com/office/drawing/2014/main" id="{FDA07926-DCDE-0B22-5D12-5BE78237BE20}"/>
                  </a:ext>
                </a:extLst>
              </p:cNvPr>
              <p:cNvGrpSpPr/>
              <p:nvPr/>
            </p:nvGrpSpPr>
            <p:grpSpPr>
              <a:xfrm rot="5400000">
                <a:off x="6303618" y="3588428"/>
                <a:ext cx="226422" cy="1358535"/>
                <a:chOff x="5738949" y="1550127"/>
                <a:chExt cx="226422" cy="1358535"/>
              </a:xfrm>
            </p:grpSpPr>
            <p:sp>
              <p:nvSpPr>
                <p:cNvPr id="62" name="Rechteck 61">
                  <a:extLst>
                    <a:ext uri="{FF2B5EF4-FFF2-40B4-BE49-F238E27FC236}">
                      <a16:creationId xmlns:a16="http://schemas.microsoft.com/office/drawing/2014/main" id="{FF109579-84E0-C21F-2227-4A39CE77427F}"/>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r Verbinder 62">
                  <a:extLst>
                    <a:ext uri="{FF2B5EF4-FFF2-40B4-BE49-F238E27FC236}">
                      <a16:creationId xmlns:a16="http://schemas.microsoft.com/office/drawing/2014/main" id="{9217FADC-7840-9BAA-6F4E-54AAB0E1F108}"/>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1EA884E2-4562-37A7-7D1C-1570865E2291}"/>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feld 47">
                <a:extLst>
                  <a:ext uri="{FF2B5EF4-FFF2-40B4-BE49-F238E27FC236}">
                    <a16:creationId xmlns:a16="http://schemas.microsoft.com/office/drawing/2014/main" id="{C3B8243D-7A37-648E-25A3-AD96B962278D}"/>
                  </a:ext>
                </a:extLst>
              </p:cNvPr>
              <p:cNvSpPr txBox="1"/>
              <p:nvPr/>
            </p:nvSpPr>
            <p:spPr>
              <a:xfrm rot="5400000">
                <a:off x="6118515" y="4474830"/>
                <a:ext cx="596638" cy="369332"/>
              </a:xfrm>
              <a:prstGeom prst="rect">
                <a:avLst/>
              </a:prstGeom>
              <a:noFill/>
            </p:spPr>
            <p:txBody>
              <a:bodyPr wrap="none" rtlCol="0">
                <a:spAutoFit/>
              </a:bodyPr>
              <a:lstStyle/>
              <a:p>
                <a:r>
                  <a:rPr lang="de-DE" dirty="0"/>
                  <a:t>45</a:t>
                </a:r>
                <a:r>
                  <a:rPr lang="de-DE" dirty="0">
                    <a:latin typeface="Symbol" panose="05050102010706020507" pitchFamily="18" charset="2"/>
                  </a:rPr>
                  <a:t>W</a:t>
                </a:r>
              </a:p>
            </p:txBody>
          </p:sp>
          <p:grpSp>
            <p:nvGrpSpPr>
              <p:cNvPr id="49" name="Gruppieren 48">
                <a:extLst>
                  <a:ext uri="{FF2B5EF4-FFF2-40B4-BE49-F238E27FC236}">
                    <a16:creationId xmlns:a16="http://schemas.microsoft.com/office/drawing/2014/main" id="{3E1C8D1C-8851-3DF1-7726-B756499CFDD7}"/>
                  </a:ext>
                </a:extLst>
              </p:cNvPr>
              <p:cNvGrpSpPr/>
              <p:nvPr/>
            </p:nvGrpSpPr>
            <p:grpSpPr>
              <a:xfrm rot="5400000">
                <a:off x="4978181" y="3588427"/>
                <a:ext cx="226422" cy="1358535"/>
                <a:chOff x="5738949" y="1550127"/>
                <a:chExt cx="226422" cy="1358535"/>
              </a:xfrm>
            </p:grpSpPr>
            <p:sp>
              <p:nvSpPr>
                <p:cNvPr id="59" name="Rechteck 58">
                  <a:extLst>
                    <a:ext uri="{FF2B5EF4-FFF2-40B4-BE49-F238E27FC236}">
                      <a16:creationId xmlns:a16="http://schemas.microsoft.com/office/drawing/2014/main" id="{41DE4878-6764-6D12-6FDB-3AA4F3B53BCE}"/>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r Verbinder 59">
                  <a:extLst>
                    <a:ext uri="{FF2B5EF4-FFF2-40B4-BE49-F238E27FC236}">
                      <a16:creationId xmlns:a16="http://schemas.microsoft.com/office/drawing/2014/main" id="{263CE04E-C1E1-22D5-5444-5BB213CB99B9}"/>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C862D381-4843-5D91-43A7-2297863B581B}"/>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feld 49">
                <a:extLst>
                  <a:ext uri="{FF2B5EF4-FFF2-40B4-BE49-F238E27FC236}">
                    <a16:creationId xmlns:a16="http://schemas.microsoft.com/office/drawing/2014/main" id="{578C91FA-6A26-FBD2-94DA-B8B84881AD70}"/>
                  </a:ext>
                </a:extLst>
              </p:cNvPr>
              <p:cNvSpPr txBox="1"/>
              <p:nvPr/>
            </p:nvSpPr>
            <p:spPr>
              <a:xfrm rot="5400000">
                <a:off x="4851589" y="4416320"/>
                <a:ext cx="479618" cy="369332"/>
              </a:xfrm>
              <a:prstGeom prst="rect">
                <a:avLst/>
              </a:prstGeom>
              <a:noFill/>
            </p:spPr>
            <p:txBody>
              <a:bodyPr wrap="none" rtlCol="0">
                <a:spAutoFit/>
              </a:bodyPr>
              <a:lstStyle/>
              <a:p>
                <a:r>
                  <a:rPr lang="de-DE" dirty="0"/>
                  <a:t>5</a:t>
                </a:r>
                <a:r>
                  <a:rPr lang="de-DE" dirty="0">
                    <a:latin typeface="Symbol" panose="05050102010706020507" pitchFamily="18" charset="2"/>
                  </a:rPr>
                  <a:t>W</a:t>
                </a:r>
              </a:p>
            </p:txBody>
          </p:sp>
        </p:grpSp>
        <p:cxnSp>
          <p:nvCxnSpPr>
            <p:cNvPr id="1027" name="Gerader Verbinder 1026">
              <a:extLst>
                <a:ext uri="{FF2B5EF4-FFF2-40B4-BE49-F238E27FC236}">
                  <a16:creationId xmlns:a16="http://schemas.microsoft.com/office/drawing/2014/main" id="{87E1F176-82F8-820A-9ED1-727753896F4F}"/>
                </a:ext>
              </a:extLst>
            </p:cNvPr>
            <p:cNvCxnSpPr/>
            <p:nvPr/>
          </p:nvCxnSpPr>
          <p:spPr>
            <a:xfrm flipH="1">
              <a:off x="989454" y="4957192"/>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AFEE371A-3022-89E8-1594-0EDF7AB8DD85}"/>
                </a:ext>
              </a:extLst>
            </p:cNvPr>
            <p:cNvCxnSpPr>
              <a:cxnSpLocks/>
              <a:endCxn id="1029" idx="6"/>
            </p:cNvCxnSpPr>
            <p:nvPr/>
          </p:nvCxnSpPr>
          <p:spPr>
            <a:xfrm flipH="1" flipV="1">
              <a:off x="1129410" y="3584973"/>
              <a:ext cx="40944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9" name="Ellipse 1028">
              <a:extLst>
                <a:ext uri="{FF2B5EF4-FFF2-40B4-BE49-F238E27FC236}">
                  <a16:creationId xmlns:a16="http://schemas.microsoft.com/office/drawing/2014/main" id="{270590C2-E112-100E-A1A7-DB5A0205C838}"/>
                </a:ext>
              </a:extLst>
            </p:cNvPr>
            <p:cNvSpPr/>
            <p:nvPr/>
          </p:nvSpPr>
          <p:spPr>
            <a:xfrm>
              <a:off x="1021410" y="353097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1" name="Gerader Verbinder 1030">
              <a:extLst>
                <a:ext uri="{FF2B5EF4-FFF2-40B4-BE49-F238E27FC236}">
                  <a16:creationId xmlns:a16="http://schemas.microsoft.com/office/drawing/2014/main" id="{78AAA862-BF68-BDD7-56CD-099F39895722}"/>
                </a:ext>
              </a:extLst>
            </p:cNvPr>
            <p:cNvCxnSpPr>
              <a:cxnSpLocks/>
            </p:cNvCxnSpPr>
            <p:nvPr/>
          </p:nvCxnSpPr>
          <p:spPr>
            <a:xfrm flipH="1">
              <a:off x="514420" y="2264097"/>
              <a:ext cx="5606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36" name="Textfeld 1035">
              <a:extLst>
                <a:ext uri="{FF2B5EF4-FFF2-40B4-BE49-F238E27FC236}">
                  <a16:creationId xmlns:a16="http://schemas.microsoft.com/office/drawing/2014/main" id="{1CD006BF-0582-211E-31F1-BFA820A71802}"/>
                </a:ext>
              </a:extLst>
            </p:cNvPr>
            <p:cNvSpPr txBox="1"/>
            <p:nvPr/>
          </p:nvSpPr>
          <p:spPr>
            <a:xfrm>
              <a:off x="96391" y="5004290"/>
              <a:ext cx="2021042" cy="646331"/>
            </a:xfrm>
            <a:prstGeom prst="rect">
              <a:avLst/>
            </a:prstGeom>
            <a:noFill/>
          </p:spPr>
          <p:txBody>
            <a:bodyPr wrap="square" rtlCol="0">
              <a:spAutoFit/>
            </a:bodyPr>
            <a:lstStyle/>
            <a:p>
              <a:pPr algn="ctr"/>
              <a:r>
                <a:rPr lang="de-DE" dirty="0"/>
                <a:t>50</a:t>
              </a:r>
              <a:r>
                <a:rPr lang="de-DE" dirty="0">
                  <a:latin typeface="Symbol" panose="05050102010706020507" pitchFamily="18" charset="2"/>
                </a:rPr>
                <a:t>W</a:t>
              </a:r>
              <a:r>
                <a:rPr lang="de-DE" dirty="0"/>
                <a:t>-Dummy Load mit Anzapfung</a:t>
              </a:r>
            </a:p>
          </p:txBody>
        </p:sp>
      </p:grpSp>
      <p:sp>
        <p:nvSpPr>
          <p:cNvPr id="1037" name="Textfeld 1036">
            <a:extLst>
              <a:ext uri="{FF2B5EF4-FFF2-40B4-BE49-F238E27FC236}">
                <a16:creationId xmlns:a16="http://schemas.microsoft.com/office/drawing/2014/main" id="{F7E6DF7B-B2F0-431F-348E-5EAC09E56639}"/>
              </a:ext>
            </a:extLst>
          </p:cNvPr>
          <p:cNvSpPr txBox="1"/>
          <p:nvPr/>
        </p:nvSpPr>
        <p:spPr>
          <a:xfrm>
            <a:off x="5022083" y="4994288"/>
            <a:ext cx="1149674" cy="246221"/>
          </a:xfrm>
          <a:prstGeom prst="rect">
            <a:avLst/>
          </a:prstGeom>
          <a:noFill/>
        </p:spPr>
        <p:txBody>
          <a:bodyPr wrap="none" rtlCol="0">
            <a:spAutoFit/>
          </a:bodyPr>
          <a:lstStyle/>
          <a:p>
            <a:r>
              <a:rPr lang="de-DE" sz="1000" dirty="0"/>
              <a:t>Bildquelle: BNetzA</a:t>
            </a:r>
          </a:p>
        </p:txBody>
      </p:sp>
      <p:sp>
        <p:nvSpPr>
          <p:cNvPr id="1038" name="Textfeld 1037">
            <a:extLst>
              <a:ext uri="{FF2B5EF4-FFF2-40B4-BE49-F238E27FC236}">
                <a16:creationId xmlns:a16="http://schemas.microsoft.com/office/drawing/2014/main" id="{888E6041-6B28-CAC4-C12F-7434109269BA}"/>
              </a:ext>
            </a:extLst>
          </p:cNvPr>
          <p:cNvSpPr txBox="1"/>
          <p:nvPr/>
        </p:nvSpPr>
        <p:spPr>
          <a:xfrm>
            <a:off x="3373883" y="3399253"/>
            <a:ext cx="1302484" cy="338554"/>
          </a:xfrm>
          <a:prstGeom prst="rect">
            <a:avLst/>
          </a:prstGeom>
          <a:noFill/>
        </p:spPr>
        <p:txBody>
          <a:bodyPr wrap="square" rtlCol="0">
            <a:spAutoFit/>
          </a:bodyPr>
          <a:lstStyle/>
          <a:p>
            <a:r>
              <a:rPr lang="de-DE" sz="1600" dirty="0">
                <a:solidFill>
                  <a:srgbClr val="FF0000"/>
                </a:solidFill>
              </a:rPr>
              <a:t>U</a:t>
            </a:r>
            <a:r>
              <a:rPr lang="de-DE" sz="1600" baseline="-25000" dirty="0">
                <a:solidFill>
                  <a:srgbClr val="FF0000"/>
                </a:solidFill>
              </a:rPr>
              <a:t>F</a:t>
            </a:r>
            <a:r>
              <a:rPr lang="de-DE" sz="1600" dirty="0">
                <a:solidFill>
                  <a:srgbClr val="FF0000"/>
                </a:solidFill>
              </a:rPr>
              <a:t> = 0,23 V</a:t>
            </a:r>
          </a:p>
        </p:txBody>
      </p:sp>
      <p:cxnSp>
        <p:nvCxnSpPr>
          <p:cNvPr id="1039" name="Gerade Verbindung mit Pfeil 1038">
            <a:extLst>
              <a:ext uri="{FF2B5EF4-FFF2-40B4-BE49-F238E27FC236}">
                <a16:creationId xmlns:a16="http://schemas.microsoft.com/office/drawing/2014/main" id="{92599DDF-6F1B-50DD-B53D-1196CFBBF279}"/>
              </a:ext>
            </a:extLst>
          </p:cNvPr>
          <p:cNvCxnSpPr>
            <a:cxnSpLocks/>
          </p:cNvCxnSpPr>
          <p:nvPr/>
        </p:nvCxnSpPr>
        <p:spPr>
          <a:xfrm>
            <a:off x="6579111" y="3179378"/>
            <a:ext cx="0" cy="8194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1" name="Textfeld 1040">
            <a:extLst>
              <a:ext uri="{FF2B5EF4-FFF2-40B4-BE49-F238E27FC236}">
                <a16:creationId xmlns:a16="http://schemas.microsoft.com/office/drawing/2014/main" id="{419BA736-4B7B-7797-EC12-13AAB2759398}"/>
              </a:ext>
            </a:extLst>
          </p:cNvPr>
          <p:cNvSpPr txBox="1"/>
          <p:nvPr/>
        </p:nvSpPr>
        <p:spPr>
          <a:xfrm>
            <a:off x="6560062" y="3139832"/>
            <a:ext cx="1046062" cy="338554"/>
          </a:xfrm>
          <a:prstGeom prst="rect">
            <a:avLst/>
          </a:prstGeom>
          <a:noFill/>
        </p:spPr>
        <p:txBody>
          <a:bodyPr wrap="square" rtlCol="0">
            <a:spAutoFit/>
          </a:bodyPr>
          <a:lstStyle/>
          <a:p>
            <a:r>
              <a:rPr lang="de-DE" sz="1600" dirty="0">
                <a:solidFill>
                  <a:srgbClr val="FF0000"/>
                </a:solidFill>
              </a:rPr>
              <a:t>U = 15,3 V</a:t>
            </a:r>
          </a:p>
        </p:txBody>
      </p:sp>
      <p:sp>
        <p:nvSpPr>
          <p:cNvPr id="1043" name="Textfeld 1042">
            <a:extLst>
              <a:ext uri="{FF2B5EF4-FFF2-40B4-BE49-F238E27FC236}">
                <a16:creationId xmlns:a16="http://schemas.microsoft.com/office/drawing/2014/main" id="{145D45DB-F61D-D10C-B597-F4E0EB582CC1}"/>
              </a:ext>
            </a:extLst>
          </p:cNvPr>
          <p:cNvSpPr txBox="1"/>
          <p:nvPr/>
        </p:nvSpPr>
        <p:spPr>
          <a:xfrm>
            <a:off x="173081" y="2264097"/>
            <a:ext cx="772271" cy="338554"/>
          </a:xfrm>
          <a:prstGeom prst="rect">
            <a:avLst/>
          </a:prstGeom>
          <a:noFill/>
        </p:spPr>
        <p:txBody>
          <a:bodyPr wrap="square" rtlCol="0">
            <a:spAutoFit/>
          </a:bodyPr>
          <a:lstStyle/>
          <a:p>
            <a:r>
              <a:rPr lang="de-DE" sz="1600" dirty="0">
                <a:solidFill>
                  <a:srgbClr val="FF0000"/>
                </a:solidFill>
              </a:rPr>
              <a:t>P</a:t>
            </a:r>
            <a:r>
              <a:rPr lang="de-DE" sz="1600" baseline="-25000" dirty="0">
                <a:solidFill>
                  <a:srgbClr val="FF0000"/>
                </a:solidFill>
              </a:rPr>
              <a:t>in</a:t>
            </a:r>
            <a:r>
              <a:rPr lang="de-DE" sz="1600" dirty="0">
                <a:solidFill>
                  <a:srgbClr val="FF0000"/>
                </a:solidFill>
              </a:rPr>
              <a:t> = ?</a:t>
            </a:r>
          </a:p>
        </p:txBody>
      </p:sp>
      <mc:AlternateContent xmlns:mc="http://schemas.openxmlformats.org/markup-compatibility/2006" xmlns:a14="http://schemas.microsoft.com/office/drawing/2010/main">
        <mc:Choice Requires="a14">
          <p:sp>
            <p:nvSpPr>
              <p:cNvPr id="1045" name="Textfeld 1044">
                <a:extLst>
                  <a:ext uri="{FF2B5EF4-FFF2-40B4-BE49-F238E27FC236}">
                    <a16:creationId xmlns:a16="http://schemas.microsoft.com/office/drawing/2014/main" id="{5B964AF2-FC72-72C2-C74A-C7A626870E33}"/>
                  </a:ext>
                </a:extLst>
              </p:cNvPr>
              <p:cNvSpPr txBox="1"/>
              <p:nvPr/>
            </p:nvSpPr>
            <p:spPr>
              <a:xfrm>
                <a:off x="7152067" y="4333494"/>
                <a:ext cx="3638112" cy="6455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𝑈</m:t>
                          </m:r>
                        </m:e>
                        <m:sub>
                          <m:r>
                            <a:rPr lang="de-DE" sz="1600" b="0" i="1" smtClean="0">
                              <a:latin typeface="Cambria Math" panose="02040503050406030204" pitchFamily="18" charset="0"/>
                            </a:rPr>
                            <m:t>𝐸</m:t>
                          </m:r>
                        </m:sub>
                      </m:sSub>
                      <m:r>
                        <a:rPr lang="de-DE" sz="1600" b="0" i="1" smtClean="0">
                          <a:latin typeface="Cambria Math" panose="02040503050406030204" pitchFamily="18" charset="0"/>
                        </a:rPr>
                        <m:t>=</m:t>
                      </m:r>
                      <m:d>
                        <m:dPr>
                          <m:ctrlPr>
                            <a:rPr lang="de-DE" sz="1600" b="0" i="1" smtClean="0">
                              <a:latin typeface="Cambria Math" panose="02040503050406030204" pitchFamily="18" charset="0"/>
                            </a:rPr>
                          </m:ctrlPr>
                        </m:dPr>
                        <m:e>
                          <m:f>
                            <m:fPr>
                              <m:ctrlPr>
                                <a:rPr lang="de-DE" sz="1600" i="1">
                                  <a:latin typeface="Cambria Math" panose="02040503050406030204" pitchFamily="18" charset="0"/>
                                </a:rPr>
                              </m:ctrlPr>
                            </m:fPr>
                            <m:num>
                              <m:r>
                                <a:rPr lang="de-DE" sz="1600" i="1">
                                  <a:latin typeface="Cambria Math" panose="02040503050406030204" pitchFamily="18" charset="0"/>
                                </a:rPr>
                                <m:t>15,3</m:t>
                              </m:r>
                              <m:r>
                                <a:rPr lang="de-DE" sz="1600" b="0" i="1" smtClean="0">
                                  <a:latin typeface="Cambria Math" panose="02040503050406030204" pitchFamily="18" charset="0"/>
                                </a:rPr>
                                <m:t> </m:t>
                              </m:r>
                              <m:r>
                                <a:rPr lang="de-DE" sz="1600" b="0" i="1" smtClean="0">
                                  <a:latin typeface="Cambria Math" panose="02040503050406030204" pitchFamily="18" charset="0"/>
                                </a:rPr>
                                <m:t>𝑉</m:t>
                              </m:r>
                            </m:num>
                            <m:den>
                              <m:r>
                                <a:rPr lang="de-DE" sz="1600" i="1">
                                  <a:latin typeface="Cambria Math" panose="02040503050406030204" pitchFamily="18" charset="0"/>
                                </a:rPr>
                                <m:t>2</m:t>
                              </m:r>
                            </m:den>
                          </m:f>
                          <m:r>
                            <a:rPr lang="de-DE" sz="1600" i="1">
                              <a:latin typeface="Cambria Math" panose="02040503050406030204" pitchFamily="18" charset="0"/>
                              <a:ea typeface="Cambria Math" panose="02040503050406030204" pitchFamily="18" charset="0"/>
                            </a:rPr>
                            <m:t>+0,23</m:t>
                          </m:r>
                          <m:r>
                            <a:rPr lang="de-DE" sz="1600" b="0" i="1" smtClean="0">
                              <a:latin typeface="Cambria Math" panose="02040503050406030204" pitchFamily="18" charset="0"/>
                              <a:ea typeface="Cambria Math" panose="02040503050406030204" pitchFamily="18" charset="0"/>
                            </a:rPr>
                            <m:t> </m:t>
                          </m:r>
                          <m:r>
                            <a:rPr lang="de-DE" sz="1600" b="0" i="1" smtClean="0">
                              <a:latin typeface="Cambria Math" panose="02040503050406030204" pitchFamily="18" charset="0"/>
                              <a:ea typeface="Cambria Math" panose="02040503050406030204" pitchFamily="18" charset="0"/>
                            </a:rPr>
                            <m:t>𝑉</m:t>
                          </m:r>
                        </m:e>
                      </m:d>
                      <m:r>
                        <a:rPr lang="de-DE" sz="1600" dirty="0">
                          <a:latin typeface="Cambria Math" panose="02040503050406030204" pitchFamily="18" charset="0"/>
                          <a:ea typeface="Cambria Math" panose="02040503050406030204" pitchFamily="18" charset="0"/>
                        </a:rPr>
                        <m:t>∙</m:t>
                      </m:r>
                      <m:f>
                        <m:fPr>
                          <m:ctrlPr>
                            <a:rPr lang="de-DE" sz="1600" i="1" dirty="0" smtClean="0">
                              <a:latin typeface="Cambria Math" panose="02040503050406030204" pitchFamily="18" charset="0"/>
                              <a:ea typeface="Cambria Math" panose="02040503050406030204" pitchFamily="18" charset="0"/>
                            </a:rPr>
                          </m:ctrlPr>
                        </m:fPr>
                        <m:num>
                          <m:r>
                            <a:rPr lang="de-DE" sz="1600" b="0" i="1" dirty="0" smtClean="0">
                              <a:latin typeface="Cambria Math" panose="02040503050406030204" pitchFamily="18" charset="0"/>
                              <a:ea typeface="Cambria Math" panose="02040503050406030204" pitchFamily="18" charset="0"/>
                            </a:rPr>
                            <m:t>1</m:t>
                          </m:r>
                        </m:num>
                        <m:den>
                          <m:rad>
                            <m:radPr>
                              <m:degHide m:val="on"/>
                              <m:ctrlPr>
                                <a:rPr lang="de-DE" sz="1600" i="1" dirty="0" smtClean="0">
                                  <a:latin typeface="Cambria Math" panose="02040503050406030204" pitchFamily="18" charset="0"/>
                                  <a:ea typeface="Cambria Math" panose="02040503050406030204" pitchFamily="18" charset="0"/>
                                </a:rPr>
                              </m:ctrlPr>
                            </m:radPr>
                            <m:deg/>
                            <m:e>
                              <m:r>
                                <a:rPr lang="de-DE" sz="1600" b="0" i="1" dirty="0" smtClean="0">
                                  <a:latin typeface="Cambria Math" panose="02040503050406030204" pitchFamily="18" charset="0"/>
                                  <a:ea typeface="Cambria Math" panose="02040503050406030204" pitchFamily="18" charset="0"/>
                                </a:rPr>
                                <m:t>2</m:t>
                              </m:r>
                            </m:e>
                          </m:rad>
                        </m:den>
                      </m:f>
                      <m:r>
                        <a:rPr lang="de-DE" sz="1600" b="0" i="1" dirty="0" smtClean="0">
                          <a:latin typeface="Cambria Math" panose="02040503050406030204" pitchFamily="18" charset="0"/>
                          <a:ea typeface="Cambria Math" panose="02040503050406030204" pitchFamily="18" charset="0"/>
                        </a:rPr>
                        <m:t>=5,57 </m:t>
                      </m:r>
                      <m:r>
                        <a:rPr lang="de-DE" sz="1600" b="0" i="1" dirty="0" smtClean="0">
                          <a:latin typeface="Cambria Math" panose="02040503050406030204" pitchFamily="18" charset="0"/>
                          <a:ea typeface="Cambria Math" panose="02040503050406030204" pitchFamily="18" charset="0"/>
                        </a:rPr>
                        <m:t>𝑉</m:t>
                      </m:r>
                    </m:oMath>
                  </m:oMathPara>
                </a14:m>
                <a:endParaRPr lang="de-DE" sz="1600" dirty="0"/>
              </a:p>
            </p:txBody>
          </p:sp>
        </mc:Choice>
        <mc:Fallback xmlns="">
          <p:sp>
            <p:nvSpPr>
              <p:cNvPr id="1045" name="Textfeld 1044">
                <a:extLst>
                  <a:ext uri="{FF2B5EF4-FFF2-40B4-BE49-F238E27FC236}">
                    <a16:creationId xmlns:a16="http://schemas.microsoft.com/office/drawing/2014/main" id="{5B964AF2-FC72-72C2-C74A-C7A626870E33}"/>
                  </a:ext>
                </a:extLst>
              </p:cNvPr>
              <p:cNvSpPr txBox="1">
                <a:spLocks noRot="1" noChangeAspect="1" noMove="1" noResize="1" noEditPoints="1" noAdjustHandles="1" noChangeArrowheads="1" noChangeShapeType="1" noTextEdit="1"/>
              </p:cNvSpPr>
              <p:nvPr/>
            </p:nvSpPr>
            <p:spPr>
              <a:xfrm>
                <a:off x="7152067" y="4333494"/>
                <a:ext cx="3638112" cy="645561"/>
              </a:xfrm>
              <a:prstGeom prst="rect">
                <a:avLst/>
              </a:prstGeom>
              <a:blipFill>
                <a:blip r:embed="rId7"/>
                <a:stretch>
                  <a:fillRect/>
                </a:stretch>
              </a:blipFill>
            </p:spPr>
            <p:txBody>
              <a:bodyPr/>
              <a:lstStyle/>
              <a:p>
                <a:r>
                  <a:rPr lang="de-DE">
                    <a:noFill/>
                  </a:rPr>
                  <a:t> </a:t>
                </a:r>
              </a:p>
            </p:txBody>
          </p:sp>
        </mc:Fallback>
      </mc:AlternateContent>
      <p:cxnSp>
        <p:nvCxnSpPr>
          <p:cNvPr id="1046" name="Gerade Verbindung mit Pfeil 1045">
            <a:extLst>
              <a:ext uri="{FF2B5EF4-FFF2-40B4-BE49-F238E27FC236}">
                <a16:creationId xmlns:a16="http://schemas.microsoft.com/office/drawing/2014/main" id="{3BCCF2B6-A715-69CF-E10B-1A12D1F450A5}"/>
              </a:ext>
            </a:extLst>
          </p:cNvPr>
          <p:cNvCxnSpPr>
            <a:cxnSpLocks/>
          </p:cNvCxnSpPr>
          <p:nvPr/>
        </p:nvCxnSpPr>
        <p:spPr>
          <a:xfrm>
            <a:off x="2007780" y="3695087"/>
            <a:ext cx="0" cy="11498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7" name="Textfeld 1046">
            <a:extLst>
              <a:ext uri="{FF2B5EF4-FFF2-40B4-BE49-F238E27FC236}">
                <a16:creationId xmlns:a16="http://schemas.microsoft.com/office/drawing/2014/main" id="{7697517E-525F-4F89-DBA6-1FE56983AB2E}"/>
              </a:ext>
            </a:extLst>
          </p:cNvPr>
          <p:cNvSpPr txBox="1"/>
          <p:nvPr/>
        </p:nvSpPr>
        <p:spPr>
          <a:xfrm>
            <a:off x="1988731" y="3914853"/>
            <a:ext cx="511390" cy="338554"/>
          </a:xfrm>
          <a:prstGeom prst="rect">
            <a:avLst/>
          </a:prstGeom>
          <a:noFill/>
        </p:spPr>
        <p:txBody>
          <a:bodyPr wrap="square" rtlCol="0">
            <a:spAutoFit/>
          </a:bodyPr>
          <a:lstStyle/>
          <a:p>
            <a:r>
              <a:rPr lang="de-DE" sz="1600" dirty="0">
                <a:solidFill>
                  <a:srgbClr val="FF0000"/>
                </a:solidFill>
              </a:rPr>
              <a:t>U</a:t>
            </a:r>
            <a:r>
              <a:rPr lang="de-DE" sz="1600" baseline="-25000" dirty="0">
                <a:solidFill>
                  <a:srgbClr val="FF0000"/>
                </a:solidFill>
              </a:rPr>
              <a:t>E</a:t>
            </a:r>
          </a:p>
        </p:txBody>
      </p:sp>
      <mc:AlternateContent xmlns:mc="http://schemas.openxmlformats.org/markup-compatibility/2006" xmlns:a14="http://schemas.microsoft.com/office/drawing/2010/main">
        <mc:Choice Requires="a14">
          <p:sp>
            <p:nvSpPr>
              <p:cNvPr id="1049" name="Textfeld 1048">
                <a:extLst>
                  <a:ext uri="{FF2B5EF4-FFF2-40B4-BE49-F238E27FC236}">
                    <a16:creationId xmlns:a16="http://schemas.microsoft.com/office/drawing/2014/main" id="{6CE575C2-4653-1FBD-5E86-BCAE87BF5356}"/>
                  </a:ext>
                </a:extLst>
              </p:cNvPr>
              <p:cNvSpPr txBox="1"/>
              <p:nvPr/>
            </p:nvSpPr>
            <p:spPr>
              <a:xfrm>
                <a:off x="7051331" y="5051173"/>
                <a:ext cx="3070747" cy="586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𝑃</m:t>
                          </m:r>
                        </m:e>
                        <m:sub>
                          <m:r>
                            <a:rPr lang="de-DE" sz="1600" b="0" i="1" smtClean="0">
                              <a:latin typeface="Cambria Math" panose="02040503050406030204" pitchFamily="18" charset="0"/>
                            </a:rPr>
                            <m:t>𝑖𝑛</m:t>
                          </m:r>
                        </m:sub>
                      </m:sSub>
                      <m:r>
                        <a:rPr lang="de-DE" sz="1600" b="0" i="1" smtClean="0">
                          <a:latin typeface="Cambria Math" panose="02040503050406030204" pitchFamily="18" charset="0"/>
                        </a:rPr>
                        <m:t>= </m:t>
                      </m:r>
                      <m:f>
                        <m:fPr>
                          <m:ctrlPr>
                            <a:rPr lang="de-DE" sz="1600" b="0" i="1" smtClean="0">
                              <a:latin typeface="Cambria Math" panose="02040503050406030204" pitchFamily="18" charset="0"/>
                            </a:rPr>
                          </m:ctrlPr>
                        </m:fPr>
                        <m:num>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r>
                                    <a:rPr lang="de-DE" sz="1600" b="0" i="1" smtClean="0">
                                      <a:latin typeface="Cambria Math" panose="02040503050406030204" pitchFamily="18" charset="0"/>
                                    </a:rPr>
                                    <m:t>5,57 </m:t>
                                  </m:r>
                                  <m:r>
                                    <a:rPr lang="de-DE" sz="1600" b="0" i="1" smtClean="0">
                                      <a:latin typeface="Cambria Math" panose="02040503050406030204" pitchFamily="18" charset="0"/>
                                    </a:rPr>
                                    <m:t>𝑉</m:t>
                                  </m:r>
                                </m:e>
                              </m:d>
                            </m:e>
                            <m:sup>
                              <m:r>
                                <a:rPr lang="de-DE" sz="1600" b="0" i="1" smtClean="0">
                                  <a:latin typeface="Cambria Math" panose="02040503050406030204" pitchFamily="18" charset="0"/>
                                </a:rPr>
                                <m:t>2</m:t>
                              </m:r>
                            </m:sup>
                          </m:sSup>
                        </m:num>
                        <m:den>
                          <m:r>
                            <a:rPr lang="de-DE" sz="1600" b="0" i="1" smtClean="0">
                              <a:latin typeface="Cambria Math" panose="02040503050406030204" pitchFamily="18" charset="0"/>
                            </a:rPr>
                            <m:t>5</m:t>
                          </m:r>
                          <m:r>
                            <m:rPr>
                              <m:sty m:val="p"/>
                            </m:rPr>
                            <a:rPr lang="el-GR" sz="1600" b="0" i="1" smtClean="0">
                              <a:latin typeface="Cambria Math" panose="02040503050406030204" pitchFamily="18" charset="0"/>
                              <a:ea typeface="Cambria Math" panose="02040503050406030204" pitchFamily="18" charset="0"/>
                            </a:rPr>
                            <m:t>Ω</m:t>
                          </m:r>
                        </m:den>
                      </m:f>
                      <m:r>
                        <a:rPr lang="de-DE" sz="1600" b="0" i="1" smtClean="0">
                          <a:latin typeface="Cambria Math" panose="02040503050406030204" pitchFamily="18" charset="0"/>
                          <a:ea typeface="Cambria Math" panose="02040503050406030204" pitchFamily="18" charset="0"/>
                        </a:rPr>
                        <m:t>∙10</m:t>
                      </m:r>
                      <m:r>
                        <a:rPr lang="de-DE" sz="1600" b="0" i="0" smtClean="0">
                          <a:latin typeface="Cambria Math" panose="02040503050406030204" pitchFamily="18" charset="0"/>
                          <a:ea typeface="Cambria Math" panose="02040503050406030204" pitchFamily="18" charset="0"/>
                        </a:rPr>
                        <m:t>=62 </m:t>
                      </m:r>
                      <m:r>
                        <m:rPr>
                          <m:sty m:val="p"/>
                        </m:rPr>
                        <a:rPr lang="de-DE" sz="1600" b="0" i="0" smtClean="0">
                          <a:latin typeface="Cambria Math" panose="02040503050406030204" pitchFamily="18" charset="0"/>
                          <a:ea typeface="Cambria Math" panose="02040503050406030204" pitchFamily="18" charset="0"/>
                        </a:rPr>
                        <m:t>W</m:t>
                      </m:r>
                    </m:oMath>
                  </m:oMathPara>
                </a14:m>
                <a:endParaRPr lang="de-DE" dirty="0"/>
              </a:p>
            </p:txBody>
          </p:sp>
        </mc:Choice>
        <mc:Fallback xmlns="">
          <p:sp>
            <p:nvSpPr>
              <p:cNvPr id="1049" name="Textfeld 1048">
                <a:extLst>
                  <a:ext uri="{FF2B5EF4-FFF2-40B4-BE49-F238E27FC236}">
                    <a16:creationId xmlns:a16="http://schemas.microsoft.com/office/drawing/2014/main" id="{6CE575C2-4653-1FBD-5E86-BCAE87BF5356}"/>
                  </a:ext>
                </a:extLst>
              </p:cNvPr>
              <p:cNvSpPr txBox="1">
                <a:spLocks noRot="1" noChangeAspect="1" noMove="1" noResize="1" noEditPoints="1" noAdjustHandles="1" noChangeArrowheads="1" noChangeShapeType="1" noTextEdit="1"/>
              </p:cNvSpPr>
              <p:nvPr/>
            </p:nvSpPr>
            <p:spPr>
              <a:xfrm>
                <a:off x="7051331" y="5051173"/>
                <a:ext cx="3070747" cy="586443"/>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343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p:bldP spid="1038" grpId="0"/>
      <p:bldP spid="1041" grpId="0"/>
      <p:bldP spid="1043" grpId="0"/>
      <p:bldP spid="1045" grpId="0"/>
      <p:bldP spid="1047" grpId="0"/>
      <p:bldP spid="1049"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HF-Leistungsmessung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sym typeface="Wingdings" panose="05000000000000000000" pitchFamily="2" charset="2"/>
              </a:rPr>
              <a:t>Weitere Tastköpfe zur HF-Leistungsmessung:</a:t>
            </a: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sym typeface="Wingdings" panose="05000000000000000000" pitchFamily="2" charset="2"/>
            </a:endParaRPr>
          </a:p>
          <a:p>
            <a:pPr>
              <a:defRPr/>
            </a:pPr>
            <a:r>
              <a:rPr lang="de-DE" dirty="0">
                <a:solidFill>
                  <a:srgbClr val="000000"/>
                </a:solidFill>
                <a:sym typeface="Wingdings" panose="05000000000000000000" pitchFamily="2" charset="2"/>
              </a:rPr>
              <a:t>Bei der Leistungsmessung ist die Belastbarkeit der Eingangswiderstände zu berücksichtigen. Ggf. muss ein Dämpfungsglied (z. B. 20dB) vorgeschaltet werden.</a:t>
            </a:r>
          </a:p>
          <a:p>
            <a:pPr>
              <a:defRPr/>
            </a:pPr>
            <a:endParaRPr lang="de-DE" dirty="0">
              <a:solidFill>
                <a:srgbClr val="000000"/>
              </a:solidFill>
              <a:sym typeface="Wingdings" panose="05000000000000000000" pitchFamily="2" charset="2"/>
            </a:endParaRPr>
          </a:p>
          <a:p>
            <a:pPr>
              <a:defRPr/>
            </a:pPr>
            <a:r>
              <a:rPr lang="de-DE" dirty="0">
                <a:solidFill>
                  <a:srgbClr val="000000"/>
                </a:solidFill>
                <a:sym typeface="Wingdings" panose="05000000000000000000" pitchFamily="2" charset="2"/>
              </a:rPr>
              <a:t>Für eine </a:t>
            </a:r>
            <a:r>
              <a:rPr lang="de-DE" b="1" dirty="0">
                <a:solidFill>
                  <a:srgbClr val="000000"/>
                </a:solidFill>
                <a:sym typeface="Wingdings" panose="05000000000000000000" pitchFamily="2" charset="2"/>
              </a:rPr>
              <a:t>genaue Messung </a:t>
            </a:r>
            <a:r>
              <a:rPr lang="de-DE" dirty="0">
                <a:solidFill>
                  <a:srgbClr val="000000"/>
                </a:solidFill>
                <a:sym typeface="Wingdings" panose="05000000000000000000" pitchFamily="2" charset="2"/>
              </a:rPr>
              <a:t>der HF-Leistung müssen ggf. </a:t>
            </a:r>
            <a:r>
              <a:rPr lang="de-DE" b="1" dirty="0">
                <a:solidFill>
                  <a:srgbClr val="000000"/>
                </a:solidFill>
                <a:sym typeface="Wingdings" panose="05000000000000000000" pitchFamily="2" charset="2"/>
              </a:rPr>
              <a:t>Korrekturwerte</a:t>
            </a:r>
            <a:r>
              <a:rPr lang="de-DE" dirty="0">
                <a:solidFill>
                  <a:srgbClr val="000000"/>
                </a:solidFill>
                <a:sym typeface="Wingdings" panose="05000000000000000000" pitchFamily="2" charset="2"/>
              </a:rPr>
              <a:t> für die Schaltung, die aus einer Kalibrierung stammen, berücksichtigt werden</a:t>
            </a:r>
          </a:p>
          <a:p>
            <a:pPr marL="0" indent="0">
              <a:buNone/>
              <a:defRPr/>
            </a:pPr>
            <a:endParaRPr lang="de-DE" dirty="0">
              <a:solidFill>
                <a:srgbClr val="000000"/>
              </a:solidFill>
              <a:sym typeface="Wingdings" panose="05000000000000000000" pitchFamily="2" charset="2"/>
            </a:endParaRPr>
          </a:p>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3F70BCCA-6F07-1892-7846-1124FB1B74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4953" y="1602869"/>
            <a:ext cx="3469792" cy="1772776"/>
          </a:xfrm>
          <a:prstGeom prst="rect">
            <a:avLst/>
          </a:prstGeom>
        </p:spPr>
      </p:pic>
      <p:pic>
        <p:nvPicPr>
          <p:cNvPr id="9" name="Grafik 8">
            <a:extLst>
              <a:ext uri="{FF2B5EF4-FFF2-40B4-BE49-F238E27FC236}">
                <a16:creationId xmlns:a16="http://schemas.microsoft.com/office/drawing/2014/main" id="{E30021F4-CF10-2955-A8E0-5EBD64D317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88857" y="1602869"/>
            <a:ext cx="3469792" cy="1772776"/>
          </a:xfrm>
          <a:prstGeom prst="rect">
            <a:avLst/>
          </a:prstGeom>
        </p:spPr>
      </p:pic>
      <p:sp>
        <p:nvSpPr>
          <p:cNvPr id="14" name="Textfeld 13">
            <a:extLst>
              <a:ext uri="{FF2B5EF4-FFF2-40B4-BE49-F238E27FC236}">
                <a16:creationId xmlns:a16="http://schemas.microsoft.com/office/drawing/2014/main" id="{22F128BC-2200-9CA8-B2FA-3DF6206143C9}"/>
              </a:ext>
            </a:extLst>
          </p:cNvPr>
          <p:cNvSpPr txBox="1"/>
          <p:nvPr/>
        </p:nvSpPr>
        <p:spPr>
          <a:xfrm>
            <a:off x="3213320" y="3426597"/>
            <a:ext cx="1149674" cy="246221"/>
          </a:xfrm>
          <a:prstGeom prst="rect">
            <a:avLst/>
          </a:prstGeom>
          <a:noFill/>
        </p:spPr>
        <p:txBody>
          <a:bodyPr wrap="none" rtlCol="0">
            <a:spAutoFit/>
          </a:bodyPr>
          <a:lstStyle/>
          <a:p>
            <a:r>
              <a:rPr lang="de-DE" sz="1000" dirty="0"/>
              <a:t>Bildquelle: BNetzA</a:t>
            </a:r>
          </a:p>
        </p:txBody>
      </p:sp>
      <p:sp>
        <p:nvSpPr>
          <p:cNvPr id="15" name="Textfeld 14">
            <a:extLst>
              <a:ext uri="{FF2B5EF4-FFF2-40B4-BE49-F238E27FC236}">
                <a16:creationId xmlns:a16="http://schemas.microsoft.com/office/drawing/2014/main" id="{D2D0316D-7865-8E1D-B361-984E2AA1D19C}"/>
              </a:ext>
            </a:extLst>
          </p:cNvPr>
          <p:cNvSpPr txBox="1"/>
          <p:nvPr/>
        </p:nvSpPr>
        <p:spPr>
          <a:xfrm>
            <a:off x="8106477" y="3426596"/>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3865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Einfacher Feldstärkeanzeiger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sym typeface="Wingdings" panose="05000000000000000000" pitchFamily="2" charset="2"/>
              </a:rPr>
              <a:t>Gleichrichtung des elektrischen Feldes</a:t>
            </a:r>
          </a:p>
          <a:p>
            <a:pPr>
              <a:defRPr/>
            </a:pPr>
            <a:r>
              <a:rPr lang="de-DE" dirty="0">
                <a:solidFill>
                  <a:srgbClr val="000000"/>
                </a:solidFill>
                <a:sym typeface="Wingdings" panose="05000000000000000000" pitchFamily="2" charset="2"/>
              </a:rPr>
              <a:t>Ausrichtung parallel zur Antenne</a:t>
            </a:r>
          </a:p>
          <a:p>
            <a:pPr>
              <a:defRPr/>
            </a:pPr>
            <a:r>
              <a:rPr lang="de-DE" dirty="0">
                <a:solidFill>
                  <a:srgbClr val="000000"/>
                </a:solidFill>
                <a:sym typeface="Wingdings" panose="05000000000000000000" pitchFamily="2" charset="2"/>
              </a:rPr>
              <a:t>In einfacher Form nur für relative, nicht frequenzselektive Messungen</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CD01B921-4327-ADB5-F5AC-ECBC30783924}"/>
              </a:ext>
            </a:extLst>
          </p:cNvPr>
          <p:cNvGrpSpPr/>
          <p:nvPr/>
        </p:nvGrpSpPr>
        <p:grpSpPr>
          <a:xfrm>
            <a:off x="3846753" y="2674172"/>
            <a:ext cx="6225659" cy="2635447"/>
            <a:chOff x="1924041" y="1425600"/>
            <a:chExt cx="6225659" cy="2635447"/>
          </a:xfrm>
        </p:grpSpPr>
        <p:grpSp>
          <p:nvGrpSpPr>
            <p:cNvPr id="7" name="Gruppieren 6">
              <a:extLst>
                <a:ext uri="{FF2B5EF4-FFF2-40B4-BE49-F238E27FC236}">
                  <a16:creationId xmlns:a16="http://schemas.microsoft.com/office/drawing/2014/main" id="{874ED20C-A62F-5005-9C6B-83F3A497FB93}"/>
                </a:ext>
              </a:extLst>
            </p:cNvPr>
            <p:cNvGrpSpPr/>
            <p:nvPr/>
          </p:nvGrpSpPr>
          <p:grpSpPr>
            <a:xfrm>
              <a:off x="1924041" y="1425600"/>
              <a:ext cx="6225659" cy="2635447"/>
              <a:chOff x="1924041" y="1425600"/>
              <a:chExt cx="6225659" cy="2635447"/>
            </a:xfrm>
          </p:grpSpPr>
          <p:grpSp>
            <p:nvGrpSpPr>
              <p:cNvPr id="14" name="Gruppieren 13">
                <a:extLst>
                  <a:ext uri="{FF2B5EF4-FFF2-40B4-BE49-F238E27FC236}">
                    <a16:creationId xmlns:a16="http://schemas.microsoft.com/office/drawing/2014/main" id="{8B6C7E06-CBDC-BF5F-2827-51F1676052ED}"/>
                  </a:ext>
                </a:extLst>
              </p:cNvPr>
              <p:cNvGrpSpPr/>
              <p:nvPr/>
            </p:nvGrpSpPr>
            <p:grpSpPr>
              <a:xfrm rot="5400000">
                <a:off x="4855751" y="1157191"/>
                <a:ext cx="360001" cy="896820"/>
                <a:chOff x="2521981" y="4359304"/>
                <a:chExt cx="360001" cy="896820"/>
              </a:xfrm>
            </p:grpSpPr>
            <p:cxnSp>
              <p:nvCxnSpPr>
                <p:cNvPr id="26" name="Gerader Verbinder 25">
                  <a:extLst>
                    <a:ext uri="{FF2B5EF4-FFF2-40B4-BE49-F238E27FC236}">
                      <a16:creationId xmlns:a16="http://schemas.microsoft.com/office/drawing/2014/main" id="{098867CA-94E3-E1D0-C21A-8D4C07BE795F}"/>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E941AB1-6BEE-7551-A1B0-B039FB5BD494}"/>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33348D14-64F6-D7C4-5769-13F6D733EAEB}"/>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70A6777C-7DB8-C253-7F2A-807468528CCA}"/>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503A2AE5-A3B4-7D55-8676-ED50B71270B9}"/>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745A14FB-6897-291E-5C33-824CE26BFDB0}"/>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B80017E9-0368-FEF6-0172-4C46A14CB6E6}"/>
                  </a:ext>
                </a:extLst>
              </p:cNvPr>
              <p:cNvGrpSpPr/>
              <p:nvPr/>
            </p:nvGrpSpPr>
            <p:grpSpPr>
              <a:xfrm rot="10800000">
                <a:off x="5369208" y="1595395"/>
                <a:ext cx="226422" cy="1358535"/>
                <a:chOff x="5738949" y="1550127"/>
                <a:chExt cx="226422" cy="1358535"/>
              </a:xfrm>
              <a:solidFill>
                <a:schemeClr val="tx1"/>
              </a:solidFill>
            </p:grpSpPr>
            <p:sp>
              <p:nvSpPr>
                <p:cNvPr id="23" name="Rechteck 22">
                  <a:extLst>
                    <a:ext uri="{FF2B5EF4-FFF2-40B4-BE49-F238E27FC236}">
                      <a16:creationId xmlns:a16="http://schemas.microsoft.com/office/drawing/2014/main" id="{4AB456CC-9445-5703-730D-851EEAD28F97}"/>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r Verbinder 23">
                  <a:extLst>
                    <a:ext uri="{FF2B5EF4-FFF2-40B4-BE49-F238E27FC236}">
                      <a16:creationId xmlns:a16="http://schemas.microsoft.com/office/drawing/2014/main" id="{96BB57FC-DA23-0323-93D2-4CDEA70D804A}"/>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583ADF10-37C3-A40A-A99D-D40D02E0F2C1}"/>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FDCD35E9-BC5C-53D4-192C-85D6FCBBE4B9}"/>
                  </a:ext>
                </a:extLst>
              </p:cNvPr>
              <p:cNvGrpSpPr/>
              <p:nvPr/>
            </p:nvGrpSpPr>
            <p:grpSpPr>
              <a:xfrm rot="10800000">
                <a:off x="4479733" y="1605601"/>
                <a:ext cx="226422" cy="1358535"/>
                <a:chOff x="5738949" y="1550127"/>
                <a:chExt cx="226422" cy="1358535"/>
              </a:xfrm>
              <a:solidFill>
                <a:schemeClr val="tx1"/>
              </a:solidFill>
            </p:grpSpPr>
            <p:sp>
              <p:nvSpPr>
                <p:cNvPr id="20" name="Rechteck 19">
                  <a:extLst>
                    <a:ext uri="{FF2B5EF4-FFF2-40B4-BE49-F238E27FC236}">
                      <a16:creationId xmlns:a16="http://schemas.microsoft.com/office/drawing/2014/main" id="{738EA026-73AA-2EB8-3E18-FD0A98388DB2}"/>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E6FEE1CE-5947-EADF-0108-857454448091}"/>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A3FFE1F-ADA0-BC87-3A76-959B93789FBA}"/>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2">
                <a:extLst>
                  <a:ext uri="{FF2B5EF4-FFF2-40B4-BE49-F238E27FC236}">
                    <a16:creationId xmlns:a16="http://schemas.microsoft.com/office/drawing/2014/main" id="{8E750812-70E3-5129-36EA-E9C618FC5E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83" t="4419" r="13752" b="2491"/>
              <a:stretch/>
            </p:blipFill>
            <p:spPr bwMode="auto">
              <a:xfrm rot="10800000">
                <a:off x="4395968" y="2972727"/>
                <a:ext cx="1283877" cy="108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r Verbinder 17">
                <a:extLst>
                  <a:ext uri="{FF2B5EF4-FFF2-40B4-BE49-F238E27FC236}">
                    <a16:creationId xmlns:a16="http://schemas.microsoft.com/office/drawing/2014/main" id="{00EDF52C-7D42-17C9-2E89-D637FA307B6B}"/>
                  </a:ext>
                </a:extLst>
              </p:cNvPr>
              <p:cNvCxnSpPr/>
              <p:nvPr/>
            </p:nvCxnSpPr>
            <p:spPr>
              <a:xfrm>
                <a:off x="1924041" y="1605600"/>
                <a:ext cx="26633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9567543C-5E87-4E05-E46F-44E05C167AF9}"/>
                  </a:ext>
                </a:extLst>
              </p:cNvPr>
              <p:cNvCxnSpPr/>
              <p:nvPr/>
            </p:nvCxnSpPr>
            <p:spPr>
              <a:xfrm>
                <a:off x="5486399" y="1605600"/>
                <a:ext cx="26633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Ellipse 7">
              <a:extLst>
                <a:ext uri="{FF2B5EF4-FFF2-40B4-BE49-F238E27FC236}">
                  <a16:creationId xmlns:a16="http://schemas.microsoft.com/office/drawing/2014/main" id="{1C42E1B6-4D8F-A68A-01C4-2358CEADB39D}"/>
                </a:ext>
              </a:extLst>
            </p:cNvPr>
            <p:cNvSpPr/>
            <p:nvPr/>
          </p:nvSpPr>
          <p:spPr>
            <a:xfrm>
              <a:off x="5424327" y="1551635"/>
              <a:ext cx="124287" cy="1242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7C782698-3A32-FF83-D153-5E4EEA5AFBEB}"/>
                </a:ext>
              </a:extLst>
            </p:cNvPr>
            <p:cNvSpPr/>
            <p:nvPr/>
          </p:nvSpPr>
          <p:spPr>
            <a:xfrm>
              <a:off x="4528538" y="1543185"/>
              <a:ext cx="124287" cy="1242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8246515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rgbClr val="000000"/>
                </a:solidFill>
                <a:latin typeface="+mn-lt"/>
              </a:rPr>
              <a:t>Frequenzzähler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Ermittelt die Anzahl von Signal-Pulsen innerhalb einer definierten sogenannten </a:t>
            </a:r>
            <a:r>
              <a:rPr lang="de-DE" dirty="0" err="1">
                <a:solidFill>
                  <a:srgbClr val="000000"/>
                </a:solidFill>
              </a:rPr>
              <a:t>Torzeit</a:t>
            </a:r>
            <a:endParaRPr lang="de-DE" dirty="0">
              <a:solidFill>
                <a:srgbClr val="000000"/>
              </a:solidFill>
            </a:endParaRPr>
          </a:p>
          <a:p>
            <a:pPr>
              <a:defRPr/>
            </a:pPr>
            <a:r>
              <a:rPr lang="de-DE" b="1" dirty="0">
                <a:solidFill>
                  <a:srgbClr val="000000"/>
                </a:solidFill>
              </a:rPr>
              <a:t>temperaturstabilisierte Quarzbasis </a:t>
            </a:r>
            <a:r>
              <a:rPr lang="de-DE" dirty="0">
                <a:solidFill>
                  <a:srgbClr val="000000"/>
                </a:solidFill>
              </a:rPr>
              <a:t>nutzen (</a:t>
            </a:r>
            <a:r>
              <a:rPr lang="de-DE" dirty="0">
                <a:solidFill>
                  <a:srgbClr val="000000"/>
                </a:solidFill>
                <a:sym typeface="Wingdings" panose="05000000000000000000" pitchFamily="2" charset="2"/>
              </a:rPr>
              <a:t></a:t>
            </a:r>
            <a:r>
              <a:rPr lang="de-DE" b="1" dirty="0">
                <a:solidFill>
                  <a:srgbClr val="000000"/>
                </a:solidFill>
              </a:rPr>
              <a:t>Genauigkeit erhöhen</a:t>
            </a:r>
            <a:r>
              <a:rPr lang="de-DE" dirty="0">
                <a:solidFill>
                  <a:srgbClr val="000000"/>
                </a:solidFill>
              </a:rPr>
              <a:t>)</a:t>
            </a:r>
          </a:p>
          <a:p>
            <a:pPr lvl="1">
              <a:defRPr/>
            </a:pPr>
            <a:r>
              <a:rPr lang="de-DE" b="1" dirty="0">
                <a:solidFill>
                  <a:srgbClr val="000000"/>
                </a:solidFill>
              </a:rPr>
              <a:t>Noch höhere Genauigkeiten werden durch Nutzung von Quarzöfen oder GPS-Synchronisation erreicht</a:t>
            </a:r>
          </a:p>
          <a:p>
            <a:pPr>
              <a:defRPr/>
            </a:pPr>
            <a:r>
              <a:rPr lang="de-DE" dirty="0">
                <a:solidFill>
                  <a:srgbClr val="000000"/>
                </a:solidFill>
              </a:rPr>
              <a:t>Wird eine </a:t>
            </a:r>
            <a:r>
              <a:rPr lang="de-DE" b="1" dirty="0">
                <a:solidFill>
                  <a:srgbClr val="000000"/>
                </a:solidFill>
              </a:rPr>
              <a:t>größere </a:t>
            </a:r>
            <a:r>
              <a:rPr lang="de-DE" b="1" dirty="0" err="1">
                <a:solidFill>
                  <a:srgbClr val="000000"/>
                </a:solidFill>
              </a:rPr>
              <a:t>Torzeit</a:t>
            </a:r>
            <a:r>
              <a:rPr lang="de-DE" dirty="0">
                <a:solidFill>
                  <a:srgbClr val="000000"/>
                </a:solidFill>
              </a:rPr>
              <a:t> genutzt, so kann eine </a:t>
            </a:r>
            <a:r>
              <a:rPr lang="de-DE" b="1" dirty="0">
                <a:solidFill>
                  <a:srgbClr val="000000"/>
                </a:solidFill>
              </a:rPr>
              <a:t>höhere Auflösung</a:t>
            </a:r>
            <a:r>
              <a:rPr lang="de-DE" dirty="0">
                <a:solidFill>
                  <a:srgbClr val="000000"/>
                </a:solidFill>
              </a:rPr>
              <a:t> erreicht werden:</a:t>
            </a:r>
          </a:p>
          <a:p>
            <a:pPr lvl="1">
              <a:defRPr/>
            </a:pPr>
            <a:r>
              <a:rPr lang="de-DE" dirty="0" err="1">
                <a:solidFill>
                  <a:srgbClr val="000000"/>
                </a:solidFill>
              </a:rPr>
              <a:t>Torzeit</a:t>
            </a:r>
            <a:r>
              <a:rPr lang="de-DE" dirty="0">
                <a:solidFill>
                  <a:srgbClr val="000000"/>
                </a:solidFill>
              </a:rPr>
              <a:t> 1s: Auflösung 1Hz,    </a:t>
            </a:r>
            <a:r>
              <a:rPr lang="de-DE" dirty="0" err="1">
                <a:solidFill>
                  <a:srgbClr val="000000"/>
                </a:solidFill>
              </a:rPr>
              <a:t>Torzeit</a:t>
            </a:r>
            <a:r>
              <a:rPr lang="de-DE" dirty="0">
                <a:solidFill>
                  <a:srgbClr val="000000"/>
                </a:solidFill>
              </a:rPr>
              <a:t> 10s: Auflösung 0,1Hz</a:t>
            </a:r>
          </a:p>
          <a:p>
            <a:pPr>
              <a:defRPr/>
            </a:pPr>
            <a:r>
              <a:rPr lang="de-DE" b="1" dirty="0">
                <a:solidFill>
                  <a:srgbClr val="000000"/>
                </a:solidFill>
              </a:rPr>
              <a:t>Nur für Messung der Frequenz von </a:t>
            </a:r>
            <a:r>
              <a:rPr lang="de-DE" b="1" dirty="0" err="1">
                <a:solidFill>
                  <a:srgbClr val="000000"/>
                </a:solidFill>
              </a:rPr>
              <a:t>unmodulierten</a:t>
            </a:r>
            <a:r>
              <a:rPr lang="de-DE" b="1" dirty="0">
                <a:solidFill>
                  <a:srgbClr val="000000"/>
                </a:solidFill>
              </a:rPr>
              <a:t> Signalen geeignet </a:t>
            </a:r>
          </a:p>
          <a:p>
            <a:pPr lvl="1">
              <a:defRPr/>
            </a:pPr>
            <a:r>
              <a:rPr lang="de-DE" b="1" dirty="0">
                <a:solidFill>
                  <a:srgbClr val="000000"/>
                </a:solidFill>
              </a:rPr>
              <a:t>z. B. Frequenz eines CW-Senders (bei Dauerstrich) oder Trägerfrequenz eines FM-Senders (nur gedrückter Träger ohne Modulation)</a:t>
            </a:r>
          </a:p>
          <a:p>
            <a:pPr lvl="2">
              <a:defRPr/>
            </a:pPr>
            <a:endParaRPr lang="de-DE" b="1" dirty="0">
              <a:solidFill>
                <a:srgbClr val="000000"/>
              </a:solidFill>
            </a:endParaRPr>
          </a:p>
          <a:p>
            <a:pPr>
              <a:defRPr/>
            </a:pPr>
            <a:r>
              <a:rPr lang="de-DE" dirty="0">
                <a:solidFill>
                  <a:srgbClr val="000000"/>
                </a:solidFill>
              </a:rPr>
              <a:t>Keine Prüfung von Harmonischen möglich</a:t>
            </a:r>
          </a:p>
          <a:p>
            <a:pPr>
              <a:defRPr/>
            </a:pPr>
            <a:r>
              <a:rPr lang="de-DE" dirty="0">
                <a:solidFill>
                  <a:srgbClr val="000000"/>
                </a:solidFill>
              </a:rPr>
              <a:t>Um die Erzeugung von harmonischen in der Eingangsstufe des Frequenzzählers selbst zu vermeiden (Übersteuerung) sind ggf. geeignete Dämpfungsglieder vorzuschalten.</a:t>
            </a:r>
          </a:p>
          <a:p>
            <a:pPr>
              <a:defRPr/>
            </a:pPr>
            <a:r>
              <a:rPr lang="de-DE" dirty="0">
                <a:solidFill>
                  <a:srgbClr val="000000"/>
                </a:solidFill>
              </a:rPr>
              <a:t>Für sehr hohe Frequenzen ist ggf. ein Vorteiler erforderlich</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53139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Oszilloskop</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0498F9DE-C681-4BE1-AB30-8458A99109FF}"/>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 Oszilloskop dient der Darstellung von Signalen im Zeitbereich. Es lassen sich somit </a:t>
            </a:r>
            <a:r>
              <a:rPr lang="de-DE" b="1" dirty="0">
                <a:solidFill>
                  <a:srgbClr val="000000"/>
                </a:solidFill>
              </a:rPr>
              <a:t>zeitliche Signalverläufe </a:t>
            </a:r>
            <a:r>
              <a:rPr lang="de-DE" dirty="0">
                <a:solidFill>
                  <a:srgbClr val="000000"/>
                </a:solidFill>
              </a:rPr>
              <a:t>überprüfen wie z.B. die </a:t>
            </a:r>
            <a:r>
              <a:rPr lang="de-DE" b="1" dirty="0">
                <a:solidFill>
                  <a:srgbClr val="000000"/>
                </a:solidFill>
              </a:rPr>
              <a:t>Hüllkurvenform eines HF-Signals </a:t>
            </a:r>
            <a:r>
              <a:rPr lang="de-DE" dirty="0">
                <a:solidFill>
                  <a:srgbClr val="000000"/>
                </a:solidFill>
              </a:rPr>
              <a:t>oder auch </a:t>
            </a:r>
            <a:r>
              <a:rPr lang="de-DE" b="1" dirty="0">
                <a:solidFill>
                  <a:srgbClr val="000000"/>
                </a:solidFill>
              </a:rPr>
              <a:t>Pulsbreiten messen</a:t>
            </a:r>
            <a:r>
              <a:rPr lang="de-DE" dirty="0">
                <a:solidFill>
                  <a:srgbClr val="000000"/>
                </a:solidFill>
              </a:rPr>
              <a:t>.</a:t>
            </a:r>
          </a:p>
          <a:p>
            <a:pPr>
              <a:defRPr/>
            </a:pPr>
            <a:r>
              <a:rPr lang="de-DE" dirty="0">
                <a:solidFill>
                  <a:srgbClr val="000000"/>
                </a:solidFill>
              </a:rPr>
              <a:t>Um z. B. sich kontinuierlich wiederholende Zeitverläufe als </a:t>
            </a:r>
            <a:r>
              <a:rPr lang="de-DE" b="1" dirty="0">
                <a:solidFill>
                  <a:srgbClr val="000000"/>
                </a:solidFill>
              </a:rPr>
              <a:t>stehendes Bild </a:t>
            </a:r>
            <a:r>
              <a:rPr lang="de-DE" dirty="0">
                <a:solidFill>
                  <a:srgbClr val="000000"/>
                </a:solidFill>
              </a:rPr>
              <a:t>darstellen zu können, benötigt ein Oszilloskop eine </a:t>
            </a:r>
            <a:r>
              <a:rPr lang="de-DE" b="1" dirty="0" err="1">
                <a:solidFill>
                  <a:srgbClr val="000000"/>
                </a:solidFill>
              </a:rPr>
              <a:t>Triggereinrichtung</a:t>
            </a:r>
            <a:r>
              <a:rPr lang="de-DE" dirty="0">
                <a:solidFill>
                  <a:srgbClr val="000000"/>
                </a:solidFill>
              </a:rPr>
              <a:t>.</a:t>
            </a:r>
          </a:p>
          <a:p>
            <a:pPr>
              <a:defRPr/>
            </a:pPr>
            <a:r>
              <a:rPr lang="de-DE" dirty="0">
                <a:solidFill>
                  <a:srgbClr val="000000"/>
                </a:solidFill>
              </a:rPr>
              <a:t>Mit einem breitbandigen Oszilloskop kann die Ausgangsleistung (PEP) eines SSB-KW-Senders bestimmt werden. Dazu wird der Senderausgang mit einer künstlichen Antenne (50</a:t>
            </a:r>
            <a:r>
              <a:rPr lang="de-DE" dirty="0">
                <a:solidFill>
                  <a:srgbClr val="000000"/>
                </a:solidFill>
                <a:latin typeface="Symbol" panose="05050102010706020507" pitchFamily="18" charset="2"/>
              </a:rPr>
              <a:t>W</a:t>
            </a:r>
            <a:r>
              <a:rPr lang="de-DE" dirty="0">
                <a:solidFill>
                  <a:srgbClr val="000000"/>
                </a:solidFill>
              </a:rPr>
              <a:t>-Dummy Load) abgeschlossen und das Signal mit einem 1:1-Tastkopf abgegriffen. Bei Aussteuerung des Senders mit einem Zweitonsignal (zwei unterschiedliche NF-Frequenzen gleicher Amplitude) ergibt sich dann folgendes Schwebungssignal im Oszillogramm:</a:t>
            </a:r>
          </a:p>
        </p:txBody>
      </p:sp>
      <p:pic>
        <p:nvPicPr>
          <p:cNvPr id="10" name="Grafik 9">
            <a:extLst>
              <a:ext uri="{FF2B5EF4-FFF2-40B4-BE49-F238E27FC236}">
                <a16:creationId xmlns:a16="http://schemas.microsoft.com/office/drawing/2014/main" id="{B64CC48A-8E68-D50C-7490-151BB2B596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10687" y="3836734"/>
            <a:ext cx="2237269" cy="1807401"/>
          </a:xfrm>
          <a:prstGeom prst="rect">
            <a:avLst/>
          </a:prstGeom>
        </p:spPr>
      </p:pic>
      <p:sp>
        <p:nvSpPr>
          <p:cNvPr id="15" name="Textfeld 14">
            <a:extLst>
              <a:ext uri="{FF2B5EF4-FFF2-40B4-BE49-F238E27FC236}">
                <a16:creationId xmlns:a16="http://schemas.microsoft.com/office/drawing/2014/main" id="{28374B50-D847-4F7F-695B-A9E8CCE237E3}"/>
              </a:ext>
            </a:extLst>
          </p:cNvPr>
          <p:cNvSpPr txBox="1"/>
          <p:nvPr/>
        </p:nvSpPr>
        <p:spPr>
          <a:xfrm>
            <a:off x="4446102" y="4043616"/>
            <a:ext cx="6091191" cy="830997"/>
          </a:xfrm>
          <a:prstGeom prst="rect">
            <a:avLst/>
          </a:prstGeom>
          <a:noFill/>
        </p:spPr>
        <p:txBody>
          <a:bodyPr wrap="square" rtlCol="0">
            <a:spAutoFit/>
          </a:bodyPr>
          <a:lstStyle/>
          <a:p>
            <a:r>
              <a:rPr lang="de-DE" sz="1600" dirty="0">
                <a:solidFill>
                  <a:srgbClr val="000000"/>
                </a:solidFill>
              </a:rPr>
              <a:t>Die Schwebung ergibt sich durch die Addition beider Signale, somit ist der Spitzenwert im Oszillogramm das Doppelte einer Einzelamplitude</a:t>
            </a:r>
          </a:p>
          <a:p>
            <a:endParaRPr lang="de-DE" sz="1600" dirty="0"/>
          </a:p>
        </p:txBody>
      </p:sp>
      <mc:AlternateContent xmlns:mc="http://schemas.openxmlformats.org/markup-compatibility/2006">
        <mc:Choice xmlns:a14="http://schemas.microsoft.com/office/drawing/2010/main" Requires="a14">
          <p:sp>
            <p:nvSpPr>
              <p:cNvPr id="16" name="Textfeld 15">
                <a:extLst>
                  <a:ext uri="{FF2B5EF4-FFF2-40B4-BE49-F238E27FC236}">
                    <a16:creationId xmlns:a16="http://schemas.microsoft.com/office/drawing/2014/main" id="{300C74F6-B5DB-BF6D-8FFE-28825816863B}"/>
                  </a:ext>
                </a:extLst>
              </p:cNvPr>
              <p:cNvSpPr txBox="1"/>
              <p:nvPr/>
            </p:nvSpPr>
            <p:spPr>
              <a:xfrm>
                <a:off x="4559316" y="4874613"/>
                <a:ext cx="5867574" cy="660245"/>
              </a:xfrm>
              <a:prstGeom prst="rect">
                <a:avLst/>
              </a:prstGeom>
              <a:noFill/>
            </p:spPr>
            <p:txBody>
              <a:bodyPr wrap="square" rtlCol="0">
                <a:spAutoFit/>
              </a:bodyPr>
              <a:lstStyle/>
              <a:p>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𝑃𝐸𝑃</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û</m:t>
                            </m:r>
                          </m:e>
                          <m:sup>
                            <m:r>
                              <a:rPr lang="de-DE" b="0" i="1" smtClean="0">
                                <a:latin typeface="Cambria Math" panose="02040503050406030204" pitchFamily="18" charset="0"/>
                                <a:ea typeface="Cambria Math" panose="02040503050406030204" pitchFamily="18" charset="0"/>
                              </a:rPr>
                              <m:t>2</m:t>
                            </m:r>
                          </m:sup>
                        </m:sSup>
                      </m:num>
                      <m:den>
                        <m:r>
                          <a:rPr lang="de-DE" b="0" i="1" smtClean="0">
                            <a:latin typeface="Cambria Math" panose="02040503050406030204" pitchFamily="18" charset="0"/>
                          </a:rPr>
                          <m:t>50</m:t>
                        </m:r>
                        <m:r>
                          <m:rPr>
                            <m:sty m:val="p"/>
                          </m:rPr>
                          <a:rPr lang="el-GR" b="0" i="1" smtClean="0">
                            <a:latin typeface="Cambria Math" panose="02040503050406030204" pitchFamily="18" charset="0"/>
                            <a:ea typeface="Cambria Math" panose="02040503050406030204" pitchFamily="18" charset="0"/>
                          </a:rPr>
                          <m:t>Ω</m:t>
                        </m:r>
                      </m:den>
                    </m:f>
                    <m:r>
                      <a:rPr lang="de-DE" b="0" i="0"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d>
                              <m:dPr>
                                <m:ctrlPr>
                                  <a:rPr lang="de-DE" b="0" i="1" smtClean="0">
                                    <a:latin typeface="Cambria Math" panose="02040503050406030204" pitchFamily="18" charset="0"/>
                                    <a:ea typeface="Cambria Math" panose="02040503050406030204" pitchFamily="18" charset="0"/>
                                  </a:rPr>
                                </m:ctrlPr>
                              </m:dPr>
                              <m:e>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100</m:t>
                                    </m:r>
                                    <m:r>
                                      <a:rPr lang="de-DE" b="0" i="1" smtClean="0">
                                        <a:latin typeface="Cambria Math" panose="02040503050406030204" pitchFamily="18" charset="0"/>
                                        <a:ea typeface="Cambria Math" panose="02040503050406030204" pitchFamily="18" charset="0"/>
                                      </a:rPr>
                                      <m:t>𝑉</m:t>
                                    </m:r>
                                  </m:num>
                                  <m:den>
                                    <m:r>
                                      <a:rPr lang="de-DE" b="0" i="1" smtClean="0">
                                        <a:latin typeface="Cambria Math" panose="02040503050406030204" pitchFamily="18" charset="0"/>
                                        <a:ea typeface="Cambria Math" panose="02040503050406030204" pitchFamily="18" charset="0"/>
                                      </a:rPr>
                                      <m:t>2</m:t>
                                    </m:r>
                                  </m:den>
                                </m:f>
                              </m:e>
                            </m:d>
                          </m:e>
                          <m:sup>
                            <m:r>
                              <a:rPr lang="de-DE" b="0" i="1" smtClean="0">
                                <a:latin typeface="Cambria Math" panose="02040503050406030204" pitchFamily="18" charset="0"/>
                                <a:ea typeface="Cambria Math" panose="02040503050406030204" pitchFamily="18" charset="0"/>
                              </a:rPr>
                              <m:t>2</m:t>
                            </m:r>
                          </m:sup>
                        </m:sSup>
                      </m:num>
                      <m:den>
                        <m:r>
                          <a:rPr lang="de-DE" b="0" i="1" smtClean="0">
                            <a:latin typeface="Cambria Math" panose="02040503050406030204" pitchFamily="18" charset="0"/>
                          </a:rPr>
                          <m:t>50</m:t>
                        </m:r>
                        <m:r>
                          <m:rPr>
                            <m:sty m:val="p"/>
                          </m:rPr>
                          <a:rPr lang="el-GR" b="0" i="1" smtClean="0">
                            <a:latin typeface="Cambria Math" panose="02040503050406030204" pitchFamily="18" charset="0"/>
                            <a:ea typeface="Cambria Math" panose="02040503050406030204" pitchFamily="18" charset="0"/>
                          </a:rPr>
                          <m:t>Ω</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50</m:t>
                                </m:r>
                                <m:r>
                                  <a:rPr lang="de-DE" b="0" i="1" smtClean="0">
                                    <a:latin typeface="Cambria Math" panose="02040503050406030204" pitchFamily="18" charset="0"/>
                                    <a:ea typeface="Cambria Math" panose="02040503050406030204" pitchFamily="18" charset="0"/>
                                  </a:rPr>
                                  <m:t>𝑉</m:t>
                                </m:r>
                              </m:e>
                            </m:d>
                          </m:e>
                          <m:sup>
                            <m:r>
                              <a:rPr lang="de-DE" b="0" i="1" smtClean="0">
                                <a:latin typeface="Cambria Math" panose="02040503050406030204" pitchFamily="18" charset="0"/>
                                <a:ea typeface="Cambria Math" panose="02040503050406030204" pitchFamily="18" charset="0"/>
                              </a:rPr>
                              <m:t>2</m:t>
                            </m:r>
                          </m:sup>
                        </m:sSup>
                      </m:num>
                      <m:den>
                        <m:r>
                          <a:rPr lang="de-DE" b="0" i="1" smtClean="0">
                            <a:latin typeface="Cambria Math" panose="02040503050406030204" pitchFamily="18" charset="0"/>
                          </a:rPr>
                          <m:t>50</m:t>
                        </m:r>
                        <m:r>
                          <m:rPr>
                            <m:sty m:val="p"/>
                          </m:rPr>
                          <a:rPr lang="el-GR" b="0" i="1" smtClean="0">
                            <a:latin typeface="Cambria Math" panose="02040503050406030204" pitchFamily="18" charset="0"/>
                            <a:ea typeface="Cambria Math" panose="02040503050406030204" pitchFamily="18" charset="0"/>
                          </a:rPr>
                          <m:t>Ω</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∙2500</m:t>
                        </m:r>
                      </m:num>
                      <m:den>
                        <m:r>
                          <a:rPr lang="de-DE" b="0" i="1" smtClean="0">
                            <a:latin typeface="Cambria Math" panose="02040503050406030204" pitchFamily="18" charset="0"/>
                          </a:rPr>
                          <m:t>50</m:t>
                        </m:r>
                      </m:den>
                    </m:f>
                    <m:r>
                      <a:rPr lang="de-DE" b="0" i="1" smtClean="0">
                        <a:latin typeface="Cambria Math" panose="02040503050406030204" pitchFamily="18" charset="0"/>
                      </a:rPr>
                      <m:t>𝑊</m:t>
                    </m:r>
                    <m:r>
                      <a:rPr lang="de-DE" b="0" i="1" smtClean="0">
                        <a:latin typeface="Cambria Math" panose="02040503050406030204" pitchFamily="18" charset="0"/>
                      </a:rPr>
                      <m:t>=100</m:t>
                    </m:r>
                    <m:r>
                      <a:rPr lang="de-DE" b="0" i="1" smtClean="0">
                        <a:latin typeface="Cambria Math" panose="02040503050406030204" pitchFamily="18" charset="0"/>
                      </a:rPr>
                      <m:t>𝑊</m:t>
                    </m:r>
                  </m:oMath>
                </a14:m>
                <a:r>
                  <a:rPr lang="de-DE" i="1" dirty="0"/>
                  <a:t> </a:t>
                </a:r>
              </a:p>
            </p:txBody>
          </p:sp>
        </mc:Choice>
        <mc:Fallback>
          <p:sp>
            <p:nvSpPr>
              <p:cNvPr id="16" name="Textfeld 15">
                <a:extLst>
                  <a:ext uri="{FF2B5EF4-FFF2-40B4-BE49-F238E27FC236}">
                    <a16:creationId xmlns:a16="http://schemas.microsoft.com/office/drawing/2014/main" id="{300C74F6-B5DB-BF6D-8FFE-28825816863B}"/>
                  </a:ext>
                </a:extLst>
              </p:cNvPr>
              <p:cNvSpPr txBox="1">
                <a:spLocks noRot="1" noChangeAspect="1" noMove="1" noResize="1" noEditPoints="1" noAdjustHandles="1" noChangeArrowheads="1" noChangeShapeType="1" noTextEdit="1"/>
              </p:cNvSpPr>
              <p:nvPr/>
            </p:nvSpPr>
            <p:spPr>
              <a:xfrm>
                <a:off x="4559316" y="4874613"/>
                <a:ext cx="5867574" cy="660245"/>
              </a:xfrm>
              <a:prstGeom prst="rect">
                <a:avLst/>
              </a:prstGeom>
              <a:blipFill>
                <a:blip r:embed="rId7"/>
                <a:stretch>
                  <a:fillRect/>
                </a:stretch>
              </a:blipFill>
            </p:spPr>
            <p:txBody>
              <a:bodyPr/>
              <a:lstStyle/>
              <a:p>
                <a:r>
                  <a:rPr lang="de-DE">
                    <a:noFill/>
                  </a:rPr>
                  <a:t> </a:t>
                </a:r>
              </a:p>
            </p:txBody>
          </p:sp>
        </mc:Fallback>
      </mc:AlternateContent>
      <p:grpSp>
        <p:nvGrpSpPr>
          <p:cNvPr id="20" name="Gruppieren 19">
            <a:extLst>
              <a:ext uri="{FF2B5EF4-FFF2-40B4-BE49-F238E27FC236}">
                <a16:creationId xmlns:a16="http://schemas.microsoft.com/office/drawing/2014/main" id="{883E556F-2CA2-883A-13F7-84DC774F33CB}"/>
              </a:ext>
            </a:extLst>
          </p:cNvPr>
          <p:cNvGrpSpPr/>
          <p:nvPr/>
        </p:nvGrpSpPr>
        <p:grpSpPr>
          <a:xfrm>
            <a:off x="2142699" y="3836732"/>
            <a:ext cx="956306" cy="369332"/>
            <a:chOff x="2142699" y="3836732"/>
            <a:chExt cx="956306" cy="369332"/>
          </a:xfrm>
        </p:grpSpPr>
        <p:cxnSp>
          <p:nvCxnSpPr>
            <p:cNvPr id="18" name="Gerader Verbinder 17">
              <a:extLst>
                <a:ext uri="{FF2B5EF4-FFF2-40B4-BE49-F238E27FC236}">
                  <a16:creationId xmlns:a16="http://schemas.microsoft.com/office/drawing/2014/main" id="{A48F3547-78A9-E7B2-7C16-C483C3AC4966}"/>
                </a:ext>
              </a:extLst>
            </p:cNvPr>
            <p:cNvCxnSpPr/>
            <p:nvPr/>
          </p:nvCxnSpPr>
          <p:spPr>
            <a:xfrm>
              <a:off x="2142699" y="4133991"/>
              <a:ext cx="750626"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219C04F8-5977-74DE-BEB2-E6E070787D0C}"/>
                    </a:ext>
                  </a:extLst>
                </p:cNvPr>
                <p:cNvSpPr txBox="1"/>
                <p:nvPr/>
              </p:nvSpPr>
              <p:spPr>
                <a:xfrm>
                  <a:off x="2202731" y="3836732"/>
                  <a:ext cx="8962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panose="02040503050406030204" pitchFamily="18" charset="0"/>
                          </a:rPr>
                          <m:t>2</m:t>
                        </m:r>
                        <m:r>
                          <a:rPr lang="de-DE" b="0" i="1" smtClean="0">
                            <a:solidFill>
                              <a:srgbClr val="FF0000"/>
                            </a:solidFill>
                            <a:latin typeface="Cambria Math" panose="02040503050406030204" pitchFamily="18" charset="0"/>
                            <a:ea typeface="Cambria Math" panose="02040503050406030204" pitchFamily="18" charset="0"/>
                          </a:rPr>
                          <m:t>∙û</m:t>
                        </m:r>
                      </m:oMath>
                    </m:oMathPara>
                  </a14:m>
                  <a:endParaRPr lang="de-DE" dirty="0">
                    <a:solidFill>
                      <a:srgbClr val="FF0000"/>
                    </a:solidFill>
                  </a:endParaRPr>
                </a:p>
              </p:txBody>
            </p:sp>
          </mc:Choice>
          <mc:Fallback xmlns="">
            <p:sp>
              <p:nvSpPr>
                <p:cNvPr id="19" name="Textfeld 18">
                  <a:extLst>
                    <a:ext uri="{FF2B5EF4-FFF2-40B4-BE49-F238E27FC236}">
                      <a16:creationId xmlns:a16="http://schemas.microsoft.com/office/drawing/2014/main" id="{219C04F8-5977-74DE-BEB2-E6E070787D0C}"/>
                    </a:ext>
                  </a:extLst>
                </p:cNvPr>
                <p:cNvSpPr txBox="1">
                  <a:spLocks noRot="1" noChangeAspect="1" noMove="1" noResize="1" noEditPoints="1" noAdjustHandles="1" noChangeArrowheads="1" noChangeShapeType="1" noTextEdit="1"/>
                </p:cNvSpPr>
                <p:nvPr/>
              </p:nvSpPr>
              <p:spPr>
                <a:xfrm>
                  <a:off x="2202731" y="3836732"/>
                  <a:ext cx="896274" cy="369332"/>
                </a:xfrm>
                <a:prstGeom prst="rect">
                  <a:avLst/>
                </a:prstGeom>
                <a:blipFill>
                  <a:blip r:embed="rId8"/>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36916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kumimoji="0" lang="de-DE" sz="2800" b="0" i="0" u="none" strike="noStrike" kern="1200" cap="none" spc="0" normalizeH="0" baseline="0" noProof="0" dirty="0">
                <a:ln>
                  <a:noFill/>
                </a:ln>
                <a:solidFill>
                  <a:schemeClr val="tx1"/>
                </a:solidFill>
                <a:effectLst/>
                <a:uLnTx/>
                <a:uFillTx/>
                <a:latin typeface="+mn-lt"/>
                <a:ea typeface="+mj-ea"/>
                <a:cs typeface="+mj-cs"/>
              </a:rPr>
              <a:t>Harmonische, Oberwellen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Nicht-sinusförmige (periodische) Signale haben unterschiedlich ausgeprägte Oberwellenanteile</a:t>
            </a:r>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r>
              <a:rPr lang="de-DE" b="1" dirty="0"/>
              <a:t>Harmonische sind ganzzahlige Vielfache (1, 2, 3, …) einer Frequenz</a:t>
            </a:r>
          </a:p>
          <a:p>
            <a:pPr>
              <a:defRPr/>
            </a:pPr>
            <a:r>
              <a:rPr lang="de-DE" u="sng" dirty="0"/>
              <a:t>Merke: n-te Oberwelle = (n+1)-</a:t>
            </a:r>
            <a:r>
              <a:rPr lang="de-DE" u="sng" dirty="0" err="1"/>
              <a:t>te</a:t>
            </a:r>
            <a:r>
              <a:rPr lang="de-DE" u="sng" dirty="0"/>
              <a:t> Harmonische</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22876416-F5D8-5BD3-6CCC-BDDE318CB11C}"/>
              </a:ext>
            </a:extLst>
          </p:cNvPr>
          <p:cNvGrpSpPr/>
          <p:nvPr/>
        </p:nvGrpSpPr>
        <p:grpSpPr>
          <a:xfrm>
            <a:off x="783195" y="1777578"/>
            <a:ext cx="3548126" cy="1602803"/>
            <a:chOff x="287274" y="2511997"/>
            <a:chExt cx="5303342" cy="2185416"/>
          </a:xfrm>
        </p:grpSpPr>
        <p:grpSp>
          <p:nvGrpSpPr>
            <p:cNvPr id="7" name="Gruppieren 6">
              <a:extLst>
                <a:ext uri="{FF2B5EF4-FFF2-40B4-BE49-F238E27FC236}">
                  <a16:creationId xmlns:a16="http://schemas.microsoft.com/office/drawing/2014/main" id="{BDA486FB-DFBA-AE23-6DDF-D280648D6B97}"/>
                </a:ext>
              </a:extLst>
            </p:cNvPr>
            <p:cNvGrpSpPr/>
            <p:nvPr/>
          </p:nvGrpSpPr>
          <p:grpSpPr>
            <a:xfrm>
              <a:off x="985887" y="2511997"/>
              <a:ext cx="4252919" cy="2185416"/>
              <a:chOff x="4569962" y="3491256"/>
              <a:chExt cx="4252919" cy="967858"/>
            </a:xfrm>
          </p:grpSpPr>
          <p:sp>
            <p:nvSpPr>
              <p:cNvPr id="1057" name="Freihandform 8">
                <a:extLst>
                  <a:ext uri="{FF2B5EF4-FFF2-40B4-BE49-F238E27FC236}">
                    <a16:creationId xmlns:a16="http://schemas.microsoft.com/office/drawing/2014/main" id="{3707F362-9A73-AF50-F3E1-A30DB1A241F2}"/>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8" name="Freihandform 9">
                <a:extLst>
                  <a:ext uri="{FF2B5EF4-FFF2-40B4-BE49-F238E27FC236}">
                    <a16:creationId xmlns:a16="http://schemas.microsoft.com/office/drawing/2014/main" id="{B62D4DF6-EA0A-90CF-71A6-684BAC3A4029}"/>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9" name="Freihandform 10">
                <a:extLst>
                  <a:ext uri="{FF2B5EF4-FFF2-40B4-BE49-F238E27FC236}">
                    <a16:creationId xmlns:a16="http://schemas.microsoft.com/office/drawing/2014/main" id="{D9DFC813-9441-99E2-D336-CAF0062818D9}"/>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0" name="Freihandform 11">
                <a:extLst>
                  <a:ext uri="{FF2B5EF4-FFF2-40B4-BE49-F238E27FC236}">
                    <a16:creationId xmlns:a16="http://schemas.microsoft.com/office/drawing/2014/main" id="{38F6239C-005F-B71F-3A5B-EFF1CF5E810D}"/>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8" name="Gerade Verbindung mit Pfeil 7">
              <a:extLst>
                <a:ext uri="{FF2B5EF4-FFF2-40B4-BE49-F238E27FC236}">
                  <a16:creationId xmlns:a16="http://schemas.microsoft.com/office/drawing/2014/main" id="{DC636D17-3EA4-7AE2-9B47-3929008BFD69}"/>
                </a:ext>
              </a:extLst>
            </p:cNvPr>
            <p:cNvCxnSpPr/>
            <p:nvPr/>
          </p:nvCxnSpPr>
          <p:spPr>
            <a:xfrm flipV="1">
              <a:off x="287274" y="3610729"/>
              <a:ext cx="5303342"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1E03F64C-5CBC-3962-2002-FE86AE4AF7EF}"/>
                </a:ext>
              </a:extLst>
            </p:cNvPr>
            <p:cNvCxnSpPr/>
            <p:nvPr/>
          </p:nvCxnSpPr>
          <p:spPr>
            <a:xfrm flipV="1">
              <a:off x="444601" y="2993171"/>
              <a:ext cx="0" cy="13077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56FF2D53-89AC-DD1D-86A0-0BE9EB6AC42B}"/>
                </a:ext>
              </a:extLst>
            </p:cNvPr>
            <p:cNvSpPr txBox="1"/>
            <p:nvPr/>
          </p:nvSpPr>
          <p:spPr>
            <a:xfrm>
              <a:off x="753187" y="2635116"/>
              <a:ext cx="184731" cy="369332"/>
            </a:xfrm>
            <a:prstGeom prst="rect">
              <a:avLst/>
            </a:prstGeom>
            <a:noFill/>
          </p:spPr>
          <p:txBody>
            <a:bodyPr wrap="none" rtlCol="0">
              <a:spAutoFit/>
            </a:bodyPr>
            <a:lstStyle/>
            <a:p>
              <a:endParaRPr lang="de-DE" dirty="0">
                <a:solidFill>
                  <a:srgbClr val="FF0000"/>
                </a:solidFill>
              </a:endParaRPr>
            </a:p>
          </p:txBody>
        </p:sp>
        <p:grpSp>
          <p:nvGrpSpPr>
            <p:cNvPr id="15" name="Gruppieren 14">
              <a:extLst>
                <a:ext uri="{FF2B5EF4-FFF2-40B4-BE49-F238E27FC236}">
                  <a16:creationId xmlns:a16="http://schemas.microsoft.com/office/drawing/2014/main" id="{35C17AC9-F948-1D43-6B86-A118A09177B2}"/>
                </a:ext>
              </a:extLst>
            </p:cNvPr>
            <p:cNvGrpSpPr/>
            <p:nvPr/>
          </p:nvGrpSpPr>
          <p:grpSpPr>
            <a:xfrm>
              <a:off x="996200" y="3012331"/>
              <a:ext cx="4231124" cy="1207008"/>
              <a:chOff x="4580275" y="3456431"/>
              <a:chExt cx="4231124" cy="1016437"/>
            </a:xfrm>
          </p:grpSpPr>
          <p:grpSp>
            <p:nvGrpSpPr>
              <p:cNvPr id="1042" name="Gruppieren 1041">
                <a:extLst>
                  <a:ext uri="{FF2B5EF4-FFF2-40B4-BE49-F238E27FC236}">
                    <a16:creationId xmlns:a16="http://schemas.microsoft.com/office/drawing/2014/main" id="{652B5DEB-EF77-EC35-6BDC-E81B8392D088}"/>
                  </a:ext>
                </a:extLst>
              </p:cNvPr>
              <p:cNvGrpSpPr/>
              <p:nvPr/>
            </p:nvGrpSpPr>
            <p:grpSpPr>
              <a:xfrm>
                <a:off x="4580275" y="3456431"/>
                <a:ext cx="1399902" cy="1005841"/>
                <a:chOff x="4569962" y="3491256"/>
                <a:chExt cx="4252919" cy="967858"/>
              </a:xfrm>
            </p:grpSpPr>
            <p:sp>
              <p:nvSpPr>
                <p:cNvPr id="1053" name="Freihandform 21">
                  <a:extLst>
                    <a:ext uri="{FF2B5EF4-FFF2-40B4-BE49-F238E27FC236}">
                      <a16:creationId xmlns:a16="http://schemas.microsoft.com/office/drawing/2014/main" id="{B2656B02-7FAA-9DB1-BF87-91A5E84649D8}"/>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4" name="Freihandform 22">
                  <a:extLst>
                    <a:ext uri="{FF2B5EF4-FFF2-40B4-BE49-F238E27FC236}">
                      <a16:creationId xmlns:a16="http://schemas.microsoft.com/office/drawing/2014/main" id="{A04F980E-29EC-29A2-5DA0-732C997F3A19}"/>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5" name="Freihandform 23">
                  <a:extLst>
                    <a:ext uri="{FF2B5EF4-FFF2-40B4-BE49-F238E27FC236}">
                      <a16:creationId xmlns:a16="http://schemas.microsoft.com/office/drawing/2014/main" id="{6E6A773E-008D-4EED-42CB-6BA795A4BF44}"/>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6" name="Freihandform 24">
                  <a:extLst>
                    <a:ext uri="{FF2B5EF4-FFF2-40B4-BE49-F238E27FC236}">
                      <a16:creationId xmlns:a16="http://schemas.microsoft.com/office/drawing/2014/main" id="{81EA78A3-42BD-7134-41A0-B3C59E82D79C}"/>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43" name="Gruppieren 1042">
                <a:extLst>
                  <a:ext uri="{FF2B5EF4-FFF2-40B4-BE49-F238E27FC236}">
                    <a16:creationId xmlns:a16="http://schemas.microsoft.com/office/drawing/2014/main" id="{16EFDFB8-851C-4302-F5F6-D2F167CA6E73}"/>
                  </a:ext>
                </a:extLst>
              </p:cNvPr>
              <p:cNvGrpSpPr/>
              <p:nvPr/>
            </p:nvGrpSpPr>
            <p:grpSpPr>
              <a:xfrm>
                <a:off x="5996554" y="3462032"/>
                <a:ext cx="1399902" cy="1005841"/>
                <a:chOff x="4569962" y="3491256"/>
                <a:chExt cx="4252919" cy="967858"/>
              </a:xfrm>
            </p:grpSpPr>
            <p:sp>
              <p:nvSpPr>
                <p:cNvPr id="1049" name="Freihandform 26">
                  <a:extLst>
                    <a:ext uri="{FF2B5EF4-FFF2-40B4-BE49-F238E27FC236}">
                      <a16:creationId xmlns:a16="http://schemas.microsoft.com/office/drawing/2014/main" id="{5917EEFA-60C8-3821-FE0A-68F67BB2179D}"/>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0" name="Freihandform 27">
                  <a:extLst>
                    <a:ext uri="{FF2B5EF4-FFF2-40B4-BE49-F238E27FC236}">
                      <a16:creationId xmlns:a16="http://schemas.microsoft.com/office/drawing/2014/main" id="{0A433A54-B8A0-FC45-41F5-4F0585269EB6}"/>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1" name="Freihandform 28">
                  <a:extLst>
                    <a:ext uri="{FF2B5EF4-FFF2-40B4-BE49-F238E27FC236}">
                      <a16:creationId xmlns:a16="http://schemas.microsoft.com/office/drawing/2014/main" id="{1C49B2EE-A71F-C22F-D8AD-A18D534B4B57}"/>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2" name="Freihandform 29">
                  <a:extLst>
                    <a:ext uri="{FF2B5EF4-FFF2-40B4-BE49-F238E27FC236}">
                      <a16:creationId xmlns:a16="http://schemas.microsoft.com/office/drawing/2014/main" id="{E41744DF-CD1E-866B-F9BF-39814E05C3E3}"/>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44" name="Gruppieren 1043">
                <a:extLst>
                  <a:ext uri="{FF2B5EF4-FFF2-40B4-BE49-F238E27FC236}">
                    <a16:creationId xmlns:a16="http://schemas.microsoft.com/office/drawing/2014/main" id="{820A5CCB-4522-90A4-1424-2612BBBE5A64}"/>
                  </a:ext>
                </a:extLst>
              </p:cNvPr>
              <p:cNvGrpSpPr/>
              <p:nvPr/>
            </p:nvGrpSpPr>
            <p:grpSpPr>
              <a:xfrm>
                <a:off x="7411497" y="3467027"/>
                <a:ext cx="1399902" cy="1005841"/>
                <a:chOff x="4569962" y="3491256"/>
                <a:chExt cx="4252919" cy="967858"/>
              </a:xfrm>
            </p:grpSpPr>
            <p:sp>
              <p:nvSpPr>
                <p:cNvPr id="1045" name="Freihandform 31">
                  <a:extLst>
                    <a:ext uri="{FF2B5EF4-FFF2-40B4-BE49-F238E27FC236}">
                      <a16:creationId xmlns:a16="http://schemas.microsoft.com/office/drawing/2014/main" id="{7EBB76D5-B2BE-2E82-DB70-1AED73658398}"/>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6" name="Freihandform 32">
                  <a:extLst>
                    <a:ext uri="{FF2B5EF4-FFF2-40B4-BE49-F238E27FC236}">
                      <a16:creationId xmlns:a16="http://schemas.microsoft.com/office/drawing/2014/main" id="{B54D576A-7350-D333-57B3-D6F3A4169BE6}"/>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Freihandform 33">
                  <a:extLst>
                    <a:ext uri="{FF2B5EF4-FFF2-40B4-BE49-F238E27FC236}">
                      <a16:creationId xmlns:a16="http://schemas.microsoft.com/office/drawing/2014/main" id="{5AED9F0A-75F2-4B60-D3E7-F0C2D2A37B54}"/>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8" name="Freihandform 34">
                  <a:extLst>
                    <a:ext uri="{FF2B5EF4-FFF2-40B4-BE49-F238E27FC236}">
                      <a16:creationId xmlns:a16="http://schemas.microsoft.com/office/drawing/2014/main" id="{D1CDF468-8C05-C4DA-CCA6-3E391637B2C4}"/>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6" name="Gerader Verbinder 15">
              <a:extLst>
                <a:ext uri="{FF2B5EF4-FFF2-40B4-BE49-F238E27FC236}">
                  <a16:creationId xmlns:a16="http://schemas.microsoft.com/office/drawing/2014/main" id="{F20C607E-E180-76CA-63D9-5E6EAABCB3B9}"/>
                </a:ext>
              </a:extLst>
            </p:cNvPr>
            <p:cNvCxnSpPr/>
            <p:nvPr/>
          </p:nvCxnSpPr>
          <p:spPr>
            <a:xfrm>
              <a:off x="2045291" y="2743894"/>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908A96DE-B2E8-4B3E-CD74-19F88D83E5C6}"/>
                </a:ext>
              </a:extLst>
            </p:cNvPr>
            <p:cNvCxnSpPr/>
            <p:nvPr/>
          </p:nvCxnSpPr>
          <p:spPr>
            <a:xfrm>
              <a:off x="2045269" y="3608452"/>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2E1C4A6-8CE3-A608-33F6-B9616547FB03}"/>
                </a:ext>
              </a:extLst>
            </p:cNvPr>
            <p:cNvCxnSpPr/>
            <p:nvPr/>
          </p:nvCxnSpPr>
          <p:spPr>
            <a:xfrm>
              <a:off x="3112263" y="273329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DA7661C-E690-4528-913B-9799E03CBCBF}"/>
                </a:ext>
              </a:extLst>
            </p:cNvPr>
            <p:cNvCxnSpPr/>
            <p:nvPr/>
          </p:nvCxnSpPr>
          <p:spPr>
            <a:xfrm>
              <a:off x="3112241" y="3597856"/>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BAC246E4-69F1-5C4D-FDEE-8CDC375C5410}"/>
                </a:ext>
              </a:extLst>
            </p:cNvPr>
            <p:cNvCxnSpPr/>
            <p:nvPr/>
          </p:nvCxnSpPr>
          <p:spPr>
            <a:xfrm>
              <a:off x="985909" y="273329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2BDC1C4-4D3C-462F-B2C3-6FC9220FA023}"/>
                </a:ext>
              </a:extLst>
            </p:cNvPr>
            <p:cNvCxnSpPr/>
            <p:nvPr/>
          </p:nvCxnSpPr>
          <p:spPr>
            <a:xfrm>
              <a:off x="985887" y="3597856"/>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3DAB700-711C-FCC6-789C-DE0BB4944327}"/>
                </a:ext>
              </a:extLst>
            </p:cNvPr>
            <p:cNvCxnSpPr/>
            <p:nvPr/>
          </p:nvCxnSpPr>
          <p:spPr>
            <a:xfrm>
              <a:off x="4173060" y="2730250"/>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DAE72E59-D80C-F656-5346-40F1AE5AAB5E}"/>
                </a:ext>
              </a:extLst>
            </p:cNvPr>
            <p:cNvCxnSpPr/>
            <p:nvPr/>
          </p:nvCxnSpPr>
          <p:spPr>
            <a:xfrm>
              <a:off x="4173038" y="359480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8067D85-95E5-8CE2-3727-8169129FBE0B}"/>
                </a:ext>
              </a:extLst>
            </p:cNvPr>
            <p:cNvCxnSpPr/>
            <p:nvPr/>
          </p:nvCxnSpPr>
          <p:spPr>
            <a:xfrm>
              <a:off x="5227346" y="2730250"/>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046F819-9C7F-F01B-7BA3-44465D67A27E}"/>
                </a:ext>
              </a:extLst>
            </p:cNvPr>
            <p:cNvCxnSpPr/>
            <p:nvPr/>
          </p:nvCxnSpPr>
          <p:spPr>
            <a:xfrm>
              <a:off x="5227324" y="359480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2A2ADA1-CF5F-D714-1B3C-C065AE1CFCC2}"/>
                </a:ext>
              </a:extLst>
            </p:cNvPr>
            <p:cNvCxnSpPr/>
            <p:nvPr/>
          </p:nvCxnSpPr>
          <p:spPr>
            <a:xfrm flipH="1">
              <a:off x="980939" y="2730250"/>
              <a:ext cx="1070716" cy="2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6A4A4689-103E-986C-B416-0CCA51B9F13B}"/>
                </a:ext>
              </a:extLst>
            </p:cNvPr>
            <p:cNvCxnSpPr/>
            <p:nvPr/>
          </p:nvCxnSpPr>
          <p:spPr>
            <a:xfrm flipH="1">
              <a:off x="2040173" y="4464316"/>
              <a:ext cx="1070716" cy="2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355B7B04-9533-176A-234F-CD44BDD5C4D1}"/>
                </a:ext>
              </a:extLst>
            </p:cNvPr>
            <p:cNvCxnSpPr/>
            <p:nvPr/>
          </p:nvCxnSpPr>
          <p:spPr>
            <a:xfrm flipH="1">
              <a:off x="3097396" y="2733057"/>
              <a:ext cx="1070716" cy="2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1426E13-E7C8-840D-027F-5B9441CBACD3}"/>
                </a:ext>
              </a:extLst>
            </p:cNvPr>
            <p:cNvCxnSpPr/>
            <p:nvPr/>
          </p:nvCxnSpPr>
          <p:spPr>
            <a:xfrm flipH="1">
              <a:off x="4163222" y="4458366"/>
              <a:ext cx="1070716" cy="2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uppieren 29">
              <a:extLst>
                <a:ext uri="{FF2B5EF4-FFF2-40B4-BE49-F238E27FC236}">
                  <a16:creationId xmlns:a16="http://schemas.microsoft.com/office/drawing/2014/main" id="{42417E69-E80F-16DC-18D5-41D977BC16C7}"/>
                </a:ext>
              </a:extLst>
            </p:cNvPr>
            <p:cNvGrpSpPr/>
            <p:nvPr/>
          </p:nvGrpSpPr>
          <p:grpSpPr>
            <a:xfrm>
              <a:off x="990836" y="3371878"/>
              <a:ext cx="4245551" cy="477375"/>
              <a:chOff x="4574911" y="3689520"/>
              <a:chExt cx="4245551" cy="544173"/>
            </a:xfrm>
          </p:grpSpPr>
          <p:grpSp>
            <p:nvGrpSpPr>
              <p:cNvPr id="31" name="Gruppieren 30">
                <a:extLst>
                  <a:ext uri="{FF2B5EF4-FFF2-40B4-BE49-F238E27FC236}">
                    <a16:creationId xmlns:a16="http://schemas.microsoft.com/office/drawing/2014/main" id="{66FED9D0-7501-85F0-A6D9-A54503E70A45}"/>
                  </a:ext>
                </a:extLst>
              </p:cNvPr>
              <p:cNvGrpSpPr/>
              <p:nvPr/>
            </p:nvGrpSpPr>
            <p:grpSpPr>
              <a:xfrm>
                <a:off x="4574911" y="3692594"/>
                <a:ext cx="1425035" cy="532044"/>
                <a:chOff x="4580275" y="3456431"/>
                <a:chExt cx="4231124" cy="1016437"/>
              </a:xfrm>
            </p:grpSpPr>
            <p:grpSp>
              <p:nvGrpSpPr>
                <p:cNvPr id="1027" name="Gruppieren 1026">
                  <a:extLst>
                    <a:ext uri="{FF2B5EF4-FFF2-40B4-BE49-F238E27FC236}">
                      <a16:creationId xmlns:a16="http://schemas.microsoft.com/office/drawing/2014/main" id="{845BD877-3A1F-203A-E452-79E4A9B9EA09}"/>
                    </a:ext>
                  </a:extLst>
                </p:cNvPr>
                <p:cNvGrpSpPr/>
                <p:nvPr/>
              </p:nvGrpSpPr>
              <p:grpSpPr>
                <a:xfrm>
                  <a:off x="4580275" y="3456431"/>
                  <a:ext cx="1399902" cy="1005841"/>
                  <a:chOff x="4569962" y="3491256"/>
                  <a:chExt cx="4252919" cy="967858"/>
                </a:xfrm>
              </p:grpSpPr>
              <p:sp>
                <p:nvSpPr>
                  <p:cNvPr id="1038" name="Freihandform 66">
                    <a:extLst>
                      <a:ext uri="{FF2B5EF4-FFF2-40B4-BE49-F238E27FC236}">
                        <a16:creationId xmlns:a16="http://schemas.microsoft.com/office/drawing/2014/main" id="{45A0F6EC-917E-E640-E2A1-879D1C1CDA7B}"/>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Freihandform 67">
                    <a:extLst>
                      <a:ext uri="{FF2B5EF4-FFF2-40B4-BE49-F238E27FC236}">
                        <a16:creationId xmlns:a16="http://schemas.microsoft.com/office/drawing/2014/main" id="{87EC6C6E-159D-5A03-228F-A78235059E74}"/>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0" name="Freihandform 68">
                    <a:extLst>
                      <a:ext uri="{FF2B5EF4-FFF2-40B4-BE49-F238E27FC236}">
                        <a16:creationId xmlns:a16="http://schemas.microsoft.com/office/drawing/2014/main" id="{99BE1F67-A804-9B60-1F32-BD8CE1D86838}"/>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1" name="Freihandform 69">
                    <a:extLst>
                      <a:ext uri="{FF2B5EF4-FFF2-40B4-BE49-F238E27FC236}">
                        <a16:creationId xmlns:a16="http://schemas.microsoft.com/office/drawing/2014/main" id="{B0CB071A-A050-1584-0FA2-B945D15FB9CA}"/>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28" name="Gruppieren 1027">
                  <a:extLst>
                    <a:ext uri="{FF2B5EF4-FFF2-40B4-BE49-F238E27FC236}">
                      <a16:creationId xmlns:a16="http://schemas.microsoft.com/office/drawing/2014/main" id="{ACB84C87-307A-E6A4-D688-963A6BFF9D75}"/>
                    </a:ext>
                  </a:extLst>
                </p:cNvPr>
                <p:cNvGrpSpPr/>
                <p:nvPr/>
              </p:nvGrpSpPr>
              <p:grpSpPr>
                <a:xfrm>
                  <a:off x="5996554" y="3462032"/>
                  <a:ext cx="1399902" cy="1005841"/>
                  <a:chOff x="4569962" y="3491256"/>
                  <a:chExt cx="4252919" cy="967858"/>
                </a:xfrm>
              </p:grpSpPr>
              <p:sp>
                <p:nvSpPr>
                  <p:cNvPr id="1034" name="Freihandform 62">
                    <a:extLst>
                      <a:ext uri="{FF2B5EF4-FFF2-40B4-BE49-F238E27FC236}">
                        <a16:creationId xmlns:a16="http://schemas.microsoft.com/office/drawing/2014/main" id="{F6952D28-60A4-BBD2-C3BB-31DAC965D307}"/>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5" name="Freihandform 63">
                    <a:extLst>
                      <a:ext uri="{FF2B5EF4-FFF2-40B4-BE49-F238E27FC236}">
                        <a16:creationId xmlns:a16="http://schemas.microsoft.com/office/drawing/2014/main" id="{13CC61DF-DDBD-F885-97B3-06D5F451CFEA}"/>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Freihandform 64">
                    <a:extLst>
                      <a:ext uri="{FF2B5EF4-FFF2-40B4-BE49-F238E27FC236}">
                        <a16:creationId xmlns:a16="http://schemas.microsoft.com/office/drawing/2014/main" id="{DBC1DCDB-5289-9F0D-6C3C-E39805E925A1}"/>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7" name="Freihandform 65">
                    <a:extLst>
                      <a:ext uri="{FF2B5EF4-FFF2-40B4-BE49-F238E27FC236}">
                        <a16:creationId xmlns:a16="http://schemas.microsoft.com/office/drawing/2014/main" id="{D2185A3B-7C05-B180-BFD2-B14BA0D3E91D}"/>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29" name="Gruppieren 1028">
                  <a:extLst>
                    <a:ext uri="{FF2B5EF4-FFF2-40B4-BE49-F238E27FC236}">
                      <a16:creationId xmlns:a16="http://schemas.microsoft.com/office/drawing/2014/main" id="{D3B44DE0-8BFD-A46C-55B4-A6DA03F039A6}"/>
                    </a:ext>
                  </a:extLst>
                </p:cNvPr>
                <p:cNvGrpSpPr/>
                <p:nvPr/>
              </p:nvGrpSpPr>
              <p:grpSpPr>
                <a:xfrm>
                  <a:off x="7411497" y="3467027"/>
                  <a:ext cx="1399902" cy="1005841"/>
                  <a:chOff x="4569962" y="3491256"/>
                  <a:chExt cx="4252919" cy="967858"/>
                </a:xfrm>
              </p:grpSpPr>
              <p:sp>
                <p:nvSpPr>
                  <p:cNvPr id="1030" name="Freihandform 58">
                    <a:extLst>
                      <a:ext uri="{FF2B5EF4-FFF2-40B4-BE49-F238E27FC236}">
                        <a16:creationId xmlns:a16="http://schemas.microsoft.com/office/drawing/2014/main" id="{0BA214D5-C2A4-9A5D-BCE2-F7054AC82FE7}"/>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Freihandform 59">
                    <a:extLst>
                      <a:ext uri="{FF2B5EF4-FFF2-40B4-BE49-F238E27FC236}">
                        <a16:creationId xmlns:a16="http://schemas.microsoft.com/office/drawing/2014/main" id="{81E8E4C7-3040-023B-82A6-D2FA2A5BB63A}"/>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Freihandform 60">
                    <a:extLst>
                      <a:ext uri="{FF2B5EF4-FFF2-40B4-BE49-F238E27FC236}">
                        <a16:creationId xmlns:a16="http://schemas.microsoft.com/office/drawing/2014/main" id="{427BD608-3CF4-B622-C370-D8E3FF92142F}"/>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Freihandform 61">
                    <a:extLst>
                      <a:ext uri="{FF2B5EF4-FFF2-40B4-BE49-F238E27FC236}">
                        <a16:creationId xmlns:a16="http://schemas.microsoft.com/office/drawing/2014/main" id="{25341A75-C3E1-DE7C-A3FC-D28A58333441}"/>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32" name="Gruppieren 31">
                <a:extLst>
                  <a:ext uri="{FF2B5EF4-FFF2-40B4-BE49-F238E27FC236}">
                    <a16:creationId xmlns:a16="http://schemas.microsoft.com/office/drawing/2014/main" id="{8A51315D-7947-45AD-5107-4F65BEB758CB}"/>
                  </a:ext>
                </a:extLst>
              </p:cNvPr>
              <p:cNvGrpSpPr/>
              <p:nvPr/>
            </p:nvGrpSpPr>
            <p:grpSpPr>
              <a:xfrm>
                <a:off x="5990000" y="3701649"/>
                <a:ext cx="1425035" cy="532044"/>
                <a:chOff x="4580275" y="3456431"/>
                <a:chExt cx="4231124" cy="1016437"/>
              </a:xfrm>
            </p:grpSpPr>
            <p:grpSp>
              <p:nvGrpSpPr>
                <p:cNvPr id="49" name="Gruppieren 48">
                  <a:extLst>
                    <a:ext uri="{FF2B5EF4-FFF2-40B4-BE49-F238E27FC236}">
                      <a16:creationId xmlns:a16="http://schemas.microsoft.com/office/drawing/2014/main" id="{923E8B6F-655E-2A63-54D3-3FC3E4B191A9}"/>
                    </a:ext>
                  </a:extLst>
                </p:cNvPr>
                <p:cNvGrpSpPr/>
                <p:nvPr/>
              </p:nvGrpSpPr>
              <p:grpSpPr>
                <a:xfrm>
                  <a:off x="4580275" y="3456431"/>
                  <a:ext cx="1399902" cy="1005841"/>
                  <a:chOff x="4569962" y="3491256"/>
                  <a:chExt cx="4252919" cy="967858"/>
                </a:xfrm>
              </p:grpSpPr>
              <p:sp>
                <p:nvSpPr>
                  <p:cNvPr id="62" name="Freihandform 82">
                    <a:extLst>
                      <a:ext uri="{FF2B5EF4-FFF2-40B4-BE49-F238E27FC236}">
                        <a16:creationId xmlns:a16="http://schemas.microsoft.com/office/drawing/2014/main" id="{57312C0E-B1AB-D72E-802B-5E840FA34C37}"/>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reihandform 83">
                    <a:extLst>
                      <a:ext uri="{FF2B5EF4-FFF2-40B4-BE49-F238E27FC236}">
                        <a16:creationId xmlns:a16="http://schemas.microsoft.com/office/drawing/2014/main" id="{C630453B-035C-B37A-465A-287A1E8889B8}"/>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Freihandform 84">
                    <a:extLst>
                      <a:ext uri="{FF2B5EF4-FFF2-40B4-BE49-F238E27FC236}">
                        <a16:creationId xmlns:a16="http://schemas.microsoft.com/office/drawing/2014/main" id="{8952DCC8-661A-905D-AE8C-0744B4E04390}"/>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Freihandform 85">
                    <a:extLst>
                      <a:ext uri="{FF2B5EF4-FFF2-40B4-BE49-F238E27FC236}">
                        <a16:creationId xmlns:a16="http://schemas.microsoft.com/office/drawing/2014/main" id="{28A99057-AD85-3868-FE5C-E8FDA0B31BB6}"/>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0" name="Gruppieren 49">
                  <a:extLst>
                    <a:ext uri="{FF2B5EF4-FFF2-40B4-BE49-F238E27FC236}">
                      <a16:creationId xmlns:a16="http://schemas.microsoft.com/office/drawing/2014/main" id="{F2D9DC77-F25A-F6F9-74B2-9D4974C3F58A}"/>
                    </a:ext>
                  </a:extLst>
                </p:cNvPr>
                <p:cNvGrpSpPr/>
                <p:nvPr/>
              </p:nvGrpSpPr>
              <p:grpSpPr>
                <a:xfrm>
                  <a:off x="5996554" y="3462032"/>
                  <a:ext cx="1399902" cy="1005841"/>
                  <a:chOff x="4569962" y="3491256"/>
                  <a:chExt cx="4252919" cy="967858"/>
                </a:xfrm>
              </p:grpSpPr>
              <p:sp>
                <p:nvSpPr>
                  <p:cNvPr id="58" name="Freihandform 78">
                    <a:extLst>
                      <a:ext uri="{FF2B5EF4-FFF2-40B4-BE49-F238E27FC236}">
                        <a16:creationId xmlns:a16="http://schemas.microsoft.com/office/drawing/2014/main" id="{342125C1-5405-1581-3BC8-288C1E7A5134}"/>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reihandform 79">
                    <a:extLst>
                      <a:ext uri="{FF2B5EF4-FFF2-40B4-BE49-F238E27FC236}">
                        <a16:creationId xmlns:a16="http://schemas.microsoft.com/office/drawing/2014/main" id="{5780709A-D743-320F-8493-B44824F546C2}"/>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80">
                    <a:extLst>
                      <a:ext uri="{FF2B5EF4-FFF2-40B4-BE49-F238E27FC236}">
                        <a16:creationId xmlns:a16="http://schemas.microsoft.com/office/drawing/2014/main" id="{B6B94408-FE2C-E118-6BD9-60ED60D9E8C2}"/>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81">
                    <a:extLst>
                      <a:ext uri="{FF2B5EF4-FFF2-40B4-BE49-F238E27FC236}">
                        <a16:creationId xmlns:a16="http://schemas.microsoft.com/office/drawing/2014/main" id="{050A90B4-6FFF-0318-5EA3-A63C0ACA35B8}"/>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1" name="Gruppieren 50">
                  <a:extLst>
                    <a:ext uri="{FF2B5EF4-FFF2-40B4-BE49-F238E27FC236}">
                      <a16:creationId xmlns:a16="http://schemas.microsoft.com/office/drawing/2014/main" id="{FC42C8A3-14E1-CE48-4E3F-2BD5A816FE98}"/>
                    </a:ext>
                  </a:extLst>
                </p:cNvPr>
                <p:cNvGrpSpPr/>
                <p:nvPr/>
              </p:nvGrpSpPr>
              <p:grpSpPr>
                <a:xfrm>
                  <a:off x="7411497" y="3467027"/>
                  <a:ext cx="1399902" cy="1005841"/>
                  <a:chOff x="4569962" y="3491256"/>
                  <a:chExt cx="4252919" cy="967858"/>
                </a:xfrm>
              </p:grpSpPr>
              <p:sp>
                <p:nvSpPr>
                  <p:cNvPr id="53" name="Freihandform 74">
                    <a:extLst>
                      <a:ext uri="{FF2B5EF4-FFF2-40B4-BE49-F238E27FC236}">
                        <a16:creationId xmlns:a16="http://schemas.microsoft.com/office/drawing/2014/main" id="{C942F126-74B9-311F-FB42-95AAD3252FDD}"/>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Freihandform 75">
                    <a:extLst>
                      <a:ext uri="{FF2B5EF4-FFF2-40B4-BE49-F238E27FC236}">
                        <a16:creationId xmlns:a16="http://schemas.microsoft.com/office/drawing/2014/main" id="{C7FF3948-0E28-E065-B1FB-0B2340549935}"/>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reihandform 76">
                    <a:extLst>
                      <a:ext uri="{FF2B5EF4-FFF2-40B4-BE49-F238E27FC236}">
                        <a16:creationId xmlns:a16="http://schemas.microsoft.com/office/drawing/2014/main" id="{2DF13747-8F61-EC23-EF20-02342EF98126}"/>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reihandform 77">
                    <a:extLst>
                      <a:ext uri="{FF2B5EF4-FFF2-40B4-BE49-F238E27FC236}">
                        <a16:creationId xmlns:a16="http://schemas.microsoft.com/office/drawing/2014/main" id="{E6A8AFC8-D08F-D4FC-6E6A-6C2F7D52EA88}"/>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33" name="Gruppieren 32">
                <a:extLst>
                  <a:ext uri="{FF2B5EF4-FFF2-40B4-BE49-F238E27FC236}">
                    <a16:creationId xmlns:a16="http://schemas.microsoft.com/office/drawing/2014/main" id="{C9C6E447-A090-0AE0-2E8A-A2CB1747B471}"/>
                  </a:ext>
                </a:extLst>
              </p:cNvPr>
              <p:cNvGrpSpPr/>
              <p:nvPr/>
            </p:nvGrpSpPr>
            <p:grpSpPr>
              <a:xfrm>
                <a:off x="7395427" y="3689520"/>
                <a:ext cx="1425035" cy="532044"/>
                <a:chOff x="4580275" y="3456431"/>
                <a:chExt cx="4231124" cy="1016437"/>
              </a:xfrm>
            </p:grpSpPr>
            <p:grpSp>
              <p:nvGrpSpPr>
                <p:cNvPr id="34" name="Gruppieren 33">
                  <a:extLst>
                    <a:ext uri="{FF2B5EF4-FFF2-40B4-BE49-F238E27FC236}">
                      <a16:creationId xmlns:a16="http://schemas.microsoft.com/office/drawing/2014/main" id="{560BF6C1-689A-4775-3AE5-FDC41EE2AAA0}"/>
                    </a:ext>
                  </a:extLst>
                </p:cNvPr>
                <p:cNvGrpSpPr/>
                <p:nvPr/>
              </p:nvGrpSpPr>
              <p:grpSpPr>
                <a:xfrm>
                  <a:off x="4580275" y="3456431"/>
                  <a:ext cx="1399902" cy="1005841"/>
                  <a:chOff x="4569962" y="3491256"/>
                  <a:chExt cx="4252919" cy="967858"/>
                </a:xfrm>
              </p:grpSpPr>
              <p:sp>
                <p:nvSpPr>
                  <p:cNvPr id="45" name="Freihandform 98">
                    <a:extLst>
                      <a:ext uri="{FF2B5EF4-FFF2-40B4-BE49-F238E27FC236}">
                        <a16:creationId xmlns:a16="http://schemas.microsoft.com/office/drawing/2014/main" id="{2405CAAE-B94E-7050-F713-C314553A3B69}"/>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99">
                    <a:extLst>
                      <a:ext uri="{FF2B5EF4-FFF2-40B4-BE49-F238E27FC236}">
                        <a16:creationId xmlns:a16="http://schemas.microsoft.com/office/drawing/2014/main" id="{D519E9FA-4904-7AD5-3A55-F5D9972382B2}"/>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100">
                    <a:extLst>
                      <a:ext uri="{FF2B5EF4-FFF2-40B4-BE49-F238E27FC236}">
                        <a16:creationId xmlns:a16="http://schemas.microsoft.com/office/drawing/2014/main" id="{A7C0E18B-21A4-843B-2971-A7E6C87C3F99}"/>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101">
                    <a:extLst>
                      <a:ext uri="{FF2B5EF4-FFF2-40B4-BE49-F238E27FC236}">
                        <a16:creationId xmlns:a16="http://schemas.microsoft.com/office/drawing/2014/main" id="{C11C54EE-962C-E753-D91C-9B4F6273F636}"/>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a:extLst>
                    <a:ext uri="{FF2B5EF4-FFF2-40B4-BE49-F238E27FC236}">
                      <a16:creationId xmlns:a16="http://schemas.microsoft.com/office/drawing/2014/main" id="{61C1E0C3-B0EB-B5B9-D86C-A7411F59069F}"/>
                    </a:ext>
                  </a:extLst>
                </p:cNvPr>
                <p:cNvGrpSpPr/>
                <p:nvPr/>
              </p:nvGrpSpPr>
              <p:grpSpPr>
                <a:xfrm>
                  <a:off x="5996554" y="3462032"/>
                  <a:ext cx="1399902" cy="1005841"/>
                  <a:chOff x="4569962" y="3491256"/>
                  <a:chExt cx="4252919" cy="967858"/>
                </a:xfrm>
              </p:grpSpPr>
              <p:sp>
                <p:nvSpPr>
                  <p:cNvPr id="41" name="Freihandform 94">
                    <a:extLst>
                      <a:ext uri="{FF2B5EF4-FFF2-40B4-BE49-F238E27FC236}">
                        <a16:creationId xmlns:a16="http://schemas.microsoft.com/office/drawing/2014/main" id="{E36B793E-F715-5552-2FBE-9A247D89D435}"/>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reihandform 95">
                    <a:extLst>
                      <a:ext uri="{FF2B5EF4-FFF2-40B4-BE49-F238E27FC236}">
                        <a16:creationId xmlns:a16="http://schemas.microsoft.com/office/drawing/2014/main" id="{C8BEEB21-0546-9003-1E1D-0995B7EBC395}"/>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96">
                    <a:extLst>
                      <a:ext uri="{FF2B5EF4-FFF2-40B4-BE49-F238E27FC236}">
                        <a16:creationId xmlns:a16="http://schemas.microsoft.com/office/drawing/2014/main" id="{811560CE-E905-0034-4E4E-1FE62B425C53}"/>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97">
                    <a:extLst>
                      <a:ext uri="{FF2B5EF4-FFF2-40B4-BE49-F238E27FC236}">
                        <a16:creationId xmlns:a16="http://schemas.microsoft.com/office/drawing/2014/main" id="{96339FF3-44A4-BD8B-E8C4-E98A20C1464C}"/>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6" name="Gruppieren 35">
                  <a:extLst>
                    <a:ext uri="{FF2B5EF4-FFF2-40B4-BE49-F238E27FC236}">
                      <a16:creationId xmlns:a16="http://schemas.microsoft.com/office/drawing/2014/main" id="{D5DDDA57-5CA3-99F6-CBDD-FBFFA98C921B}"/>
                    </a:ext>
                  </a:extLst>
                </p:cNvPr>
                <p:cNvGrpSpPr/>
                <p:nvPr/>
              </p:nvGrpSpPr>
              <p:grpSpPr>
                <a:xfrm>
                  <a:off x="7411497" y="3467027"/>
                  <a:ext cx="1399902" cy="1005841"/>
                  <a:chOff x="4569962" y="3491256"/>
                  <a:chExt cx="4252919" cy="967858"/>
                </a:xfrm>
              </p:grpSpPr>
              <p:sp>
                <p:nvSpPr>
                  <p:cNvPr id="37" name="Freihandform 90">
                    <a:extLst>
                      <a:ext uri="{FF2B5EF4-FFF2-40B4-BE49-F238E27FC236}">
                        <a16:creationId xmlns:a16="http://schemas.microsoft.com/office/drawing/2014/main" id="{18BF12F7-4A2E-3156-574C-95F3BE5ABEDA}"/>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reihandform 91">
                    <a:extLst>
                      <a:ext uri="{FF2B5EF4-FFF2-40B4-BE49-F238E27FC236}">
                        <a16:creationId xmlns:a16="http://schemas.microsoft.com/office/drawing/2014/main" id="{966F3A77-1700-820D-8030-132C52F4B79F}"/>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92">
                    <a:extLst>
                      <a:ext uri="{FF2B5EF4-FFF2-40B4-BE49-F238E27FC236}">
                        <a16:creationId xmlns:a16="http://schemas.microsoft.com/office/drawing/2014/main" id="{A6A251A1-DB50-0655-256A-079052B44597}"/>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93">
                    <a:extLst>
                      <a:ext uri="{FF2B5EF4-FFF2-40B4-BE49-F238E27FC236}">
                        <a16:creationId xmlns:a16="http://schemas.microsoft.com/office/drawing/2014/main" id="{DBEB3D22-A6B2-5ECA-82D9-C0A1837C7D81}"/>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grpSp>
      <p:sp>
        <p:nvSpPr>
          <p:cNvPr id="1061" name="Textfeld 1060">
            <a:extLst>
              <a:ext uri="{FF2B5EF4-FFF2-40B4-BE49-F238E27FC236}">
                <a16:creationId xmlns:a16="http://schemas.microsoft.com/office/drawing/2014/main" id="{DA7B8326-5271-9A3E-4F63-801E435A140C}"/>
              </a:ext>
            </a:extLst>
          </p:cNvPr>
          <p:cNvSpPr txBox="1"/>
          <p:nvPr/>
        </p:nvSpPr>
        <p:spPr>
          <a:xfrm>
            <a:off x="4520112" y="2753122"/>
            <a:ext cx="1624163" cy="400110"/>
          </a:xfrm>
          <a:prstGeom prst="rect">
            <a:avLst/>
          </a:prstGeom>
          <a:noFill/>
        </p:spPr>
        <p:txBody>
          <a:bodyPr wrap="none" rtlCol="0">
            <a:spAutoFit/>
          </a:bodyPr>
          <a:lstStyle/>
          <a:p>
            <a:pPr algn="ctr"/>
            <a:r>
              <a:rPr lang="de-DE" sz="1000" dirty="0"/>
              <a:t>Darstellung der Amplituden</a:t>
            </a:r>
          </a:p>
          <a:p>
            <a:pPr algn="ctr"/>
            <a:r>
              <a:rPr lang="de-DE" sz="1000" dirty="0"/>
              <a:t>nicht maßstäblich!</a:t>
            </a:r>
          </a:p>
        </p:txBody>
      </p:sp>
      <p:grpSp>
        <p:nvGrpSpPr>
          <p:cNvPr id="1062" name="Gruppieren 1061">
            <a:extLst>
              <a:ext uri="{FF2B5EF4-FFF2-40B4-BE49-F238E27FC236}">
                <a16:creationId xmlns:a16="http://schemas.microsoft.com/office/drawing/2014/main" id="{90832125-07F2-4314-3DAB-85F16AD6CA8F}"/>
              </a:ext>
            </a:extLst>
          </p:cNvPr>
          <p:cNvGrpSpPr/>
          <p:nvPr/>
        </p:nvGrpSpPr>
        <p:grpSpPr>
          <a:xfrm>
            <a:off x="6184958" y="1777578"/>
            <a:ext cx="3606649" cy="1602803"/>
            <a:chOff x="287274" y="2511997"/>
            <a:chExt cx="5303342" cy="2185416"/>
          </a:xfrm>
        </p:grpSpPr>
        <p:grpSp>
          <p:nvGrpSpPr>
            <p:cNvPr id="1063" name="Gruppieren 1062">
              <a:extLst>
                <a:ext uri="{FF2B5EF4-FFF2-40B4-BE49-F238E27FC236}">
                  <a16:creationId xmlns:a16="http://schemas.microsoft.com/office/drawing/2014/main" id="{F1452528-A056-31F7-D7C7-ECB314D7E8B4}"/>
                </a:ext>
              </a:extLst>
            </p:cNvPr>
            <p:cNvGrpSpPr/>
            <p:nvPr/>
          </p:nvGrpSpPr>
          <p:grpSpPr>
            <a:xfrm>
              <a:off x="985887" y="2511997"/>
              <a:ext cx="4252919" cy="2185416"/>
              <a:chOff x="4569962" y="3491256"/>
              <a:chExt cx="4252919" cy="967858"/>
            </a:xfrm>
          </p:grpSpPr>
          <p:sp>
            <p:nvSpPr>
              <p:cNvPr id="1102" name="Freihandform 8">
                <a:extLst>
                  <a:ext uri="{FF2B5EF4-FFF2-40B4-BE49-F238E27FC236}">
                    <a16:creationId xmlns:a16="http://schemas.microsoft.com/office/drawing/2014/main" id="{28910294-D8A4-3FEB-6600-AF180E79A079}"/>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3" name="Freihandform 9">
                <a:extLst>
                  <a:ext uri="{FF2B5EF4-FFF2-40B4-BE49-F238E27FC236}">
                    <a16:creationId xmlns:a16="http://schemas.microsoft.com/office/drawing/2014/main" id="{5F76501F-F435-8A06-4F26-B061554CE404}"/>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4" name="Freihandform 10">
                <a:extLst>
                  <a:ext uri="{FF2B5EF4-FFF2-40B4-BE49-F238E27FC236}">
                    <a16:creationId xmlns:a16="http://schemas.microsoft.com/office/drawing/2014/main" id="{50BE283F-2AC1-DE97-3C37-B1FB2CC7DF5D}"/>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5" name="Freihandform 11">
                <a:extLst>
                  <a:ext uri="{FF2B5EF4-FFF2-40B4-BE49-F238E27FC236}">
                    <a16:creationId xmlns:a16="http://schemas.microsoft.com/office/drawing/2014/main" id="{E9A99748-DD95-060B-40F2-0C26392A37F6}"/>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64" name="Gerade Verbindung mit Pfeil 1063">
              <a:extLst>
                <a:ext uri="{FF2B5EF4-FFF2-40B4-BE49-F238E27FC236}">
                  <a16:creationId xmlns:a16="http://schemas.microsoft.com/office/drawing/2014/main" id="{1746D15D-B5E2-B940-EC25-68AC17A2AC13}"/>
                </a:ext>
              </a:extLst>
            </p:cNvPr>
            <p:cNvCxnSpPr/>
            <p:nvPr/>
          </p:nvCxnSpPr>
          <p:spPr>
            <a:xfrm flipV="1">
              <a:off x="287274" y="3610729"/>
              <a:ext cx="5303342"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Gerade Verbindung mit Pfeil 1064">
              <a:extLst>
                <a:ext uri="{FF2B5EF4-FFF2-40B4-BE49-F238E27FC236}">
                  <a16:creationId xmlns:a16="http://schemas.microsoft.com/office/drawing/2014/main" id="{9CC40887-C627-695D-C339-1DFE9399AA96}"/>
                </a:ext>
              </a:extLst>
            </p:cNvPr>
            <p:cNvCxnSpPr/>
            <p:nvPr/>
          </p:nvCxnSpPr>
          <p:spPr>
            <a:xfrm flipV="1">
              <a:off x="444601" y="2993171"/>
              <a:ext cx="0" cy="13077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6" name="Textfeld 1065">
              <a:extLst>
                <a:ext uri="{FF2B5EF4-FFF2-40B4-BE49-F238E27FC236}">
                  <a16:creationId xmlns:a16="http://schemas.microsoft.com/office/drawing/2014/main" id="{AAD88BA3-9044-CFF3-0567-4B9177522DE4}"/>
                </a:ext>
              </a:extLst>
            </p:cNvPr>
            <p:cNvSpPr txBox="1"/>
            <p:nvPr/>
          </p:nvSpPr>
          <p:spPr>
            <a:xfrm>
              <a:off x="753187" y="2635116"/>
              <a:ext cx="184731" cy="369332"/>
            </a:xfrm>
            <a:prstGeom prst="rect">
              <a:avLst/>
            </a:prstGeom>
            <a:noFill/>
          </p:spPr>
          <p:txBody>
            <a:bodyPr wrap="none" rtlCol="0">
              <a:spAutoFit/>
            </a:bodyPr>
            <a:lstStyle/>
            <a:p>
              <a:endParaRPr lang="de-DE" dirty="0">
                <a:solidFill>
                  <a:srgbClr val="FF0000"/>
                </a:solidFill>
              </a:endParaRPr>
            </a:p>
          </p:txBody>
        </p:sp>
        <p:grpSp>
          <p:nvGrpSpPr>
            <p:cNvPr id="1067" name="Gruppieren 1066">
              <a:extLst>
                <a:ext uri="{FF2B5EF4-FFF2-40B4-BE49-F238E27FC236}">
                  <a16:creationId xmlns:a16="http://schemas.microsoft.com/office/drawing/2014/main" id="{9104DC10-BAD6-EA9C-1E90-52D3DBED372B}"/>
                </a:ext>
              </a:extLst>
            </p:cNvPr>
            <p:cNvGrpSpPr/>
            <p:nvPr/>
          </p:nvGrpSpPr>
          <p:grpSpPr>
            <a:xfrm>
              <a:off x="996199" y="3012329"/>
              <a:ext cx="4219641" cy="1201076"/>
              <a:chOff x="4580275" y="3456431"/>
              <a:chExt cx="2816181" cy="1011442"/>
            </a:xfrm>
          </p:grpSpPr>
          <p:grpSp>
            <p:nvGrpSpPr>
              <p:cNvPr id="1092" name="Gruppieren 1091">
                <a:extLst>
                  <a:ext uri="{FF2B5EF4-FFF2-40B4-BE49-F238E27FC236}">
                    <a16:creationId xmlns:a16="http://schemas.microsoft.com/office/drawing/2014/main" id="{9C9DE99C-3E2F-A26B-C67F-1AE1CA180E07}"/>
                  </a:ext>
                </a:extLst>
              </p:cNvPr>
              <p:cNvGrpSpPr/>
              <p:nvPr/>
            </p:nvGrpSpPr>
            <p:grpSpPr>
              <a:xfrm>
                <a:off x="4580275" y="3456431"/>
                <a:ext cx="1399902" cy="1005841"/>
                <a:chOff x="4569962" y="3491256"/>
                <a:chExt cx="4252919" cy="967858"/>
              </a:xfrm>
            </p:grpSpPr>
            <p:sp>
              <p:nvSpPr>
                <p:cNvPr id="1098" name="Freihandform 21">
                  <a:extLst>
                    <a:ext uri="{FF2B5EF4-FFF2-40B4-BE49-F238E27FC236}">
                      <a16:creationId xmlns:a16="http://schemas.microsoft.com/office/drawing/2014/main" id="{3F935335-7F56-D5E7-D218-F436A834A08D}"/>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9" name="Freihandform 22">
                  <a:extLst>
                    <a:ext uri="{FF2B5EF4-FFF2-40B4-BE49-F238E27FC236}">
                      <a16:creationId xmlns:a16="http://schemas.microsoft.com/office/drawing/2014/main" id="{B31593EF-565E-4BA7-DB11-E16F04050464}"/>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0" name="Freihandform 23">
                  <a:extLst>
                    <a:ext uri="{FF2B5EF4-FFF2-40B4-BE49-F238E27FC236}">
                      <a16:creationId xmlns:a16="http://schemas.microsoft.com/office/drawing/2014/main" id="{35C64566-BF16-75FF-FC8A-31478CF4B3CA}"/>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1" name="Freihandform 24">
                  <a:extLst>
                    <a:ext uri="{FF2B5EF4-FFF2-40B4-BE49-F238E27FC236}">
                      <a16:creationId xmlns:a16="http://schemas.microsoft.com/office/drawing/2014/main" id="{254C04F3-41EE-D643-EB6F-10FCD5B10FCB}"/>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93" name="Gruppieren 1092">
                <a:extLst>
                  <a:ext uri="{FF2B5EF4-FFF2-40B4-BE49-F238E27FC236}">
                    <a16:creationId xmlns:a16="http://schemas.microsoft.com/office/drawing/2014/main" id="{936427AB-7748-53D4-B8C6-5773034B1C40}"/>
                  </a:ext>
                </a:extLst>
              </p:cNvPr>
              <p:cNvGrpSpPr/>
              <p:nvPr/>
            </p:nvGrpSpPr>
            <p:grpSpPr>
              <a:xfrm>
                <a:off x="5996554" y="3462032"/>
                <a:ext cx="1399902" cy="1005841"/>
                <a:chOff x="4569962" y="3491256"/>
                <a:chExt cx="4252919" cy="967858"/>
              </a:xfrm>
            </p:grpSpPr>
            <p:sp>
              <p:nvSpPr>
                <p:cNvPr id="1094" name="Freihandform 26">
                  <a:extLst>
                    <a:ext uri="{FF2B5EF4-FFF2-40B4-BE49-F238E27FC236}">
                      <a16:creationId xmlns:a16="http://schemas.microsoft.com/office/drawing/2014/main" id="{15235917-B3FA-145C-85C2-8B4A2753615A}"/>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5" name="Freihandform 27">
                  <a:extLst>
                    <a:ext uri="{FF2B5EF4-FFF2-40B4-BE49-F238E27FC236}">
                      <a16:creationId xmlns:a16="http://schemas.microsoft.com/office/drawing/2014/main" id="{83D7BB86-2420-3ABE-6B73-4BBBC207E4D6}"/>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6" name="Freihandform 28">
                  <a:extLst>
                    <a:ext uri="{FF2B5EF4-FFF2-40B4-BE49-F238E27FC236}">
                      <a16:creationId xmlns:a16="http://schemas.microsoft.com/office/drawing/2014/main" id="{3694CE53-2A09-8789-BEFD-20504FD81CD7}"/>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7" name="Freihandform 29">
                  <a:extLst>
                    <a:ext uri="{FF2B5EF4-FFF2-40B4-BE49-F238E27FC236}">
                      <a16:creationId xmlns:a16="http://schemas.microsoft.com/office/drawing/2014/main" id="{9F623F32-A577-2788-1C2C-172E7D8BADAE}"/>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68" name="Gerader Verbinder 1067">
              <a:extLst>
                <a:ext uri="{FF2B5EF4-FFF2-40B4-BE49-F238E27FC236}">
                  <a16:creationId xmlns:a16="http://schemas.microsoft.com/office/drawing/2014/main" id="{E509827B-75D7-9701-B709-C0200D0555C4}"/>
                </a:ext>
              </a:extLst>
            </p:cNvPr>
            <p:cNvCxnSpPr/>
            <p:nvPr/>
          </p:nvCxnSpPr>
          <p:spPr>
            <a:xfrm>
              <a:off x="3112263" y="273329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Gerader Verbinder 1068">
              <a:extLst>
                <a:ext uri="{FF2B5EF4-FFF2-40B4-BE49-F238E27FC236}">
                  <a16:creationId xmlns:a16="http://schemas.microsoft.com/office/drawing/2014/main" id="{7A66464B-A766-92E5-1D47-05AEDAF64C2D}"/>
                </a:ext>
              </a:extLst>
            </p:cNvPr>
            <p:cNvCxnSpPr/>
            <p:nvPr/>
          </p:nvCxnSpPr>
          <p:spPr>
            <a:xfrm>
              <a:off x="3112241" y="3597856"/>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0" name="Gerader Verbinder 1069">
              <a:extLst>
                <a:ext uri="{FF2B5EF4-FFF2-40B4-BE49-F238E27FC236}">
                  <a16:creationId xmlns:a16="http://schemas.microsoft.com/office/drawing/2014/main" id="{BA873A1E-F86C-030D-13DC-18FA636781BE}"/>
                </a:ext>
              </a:extLst>
            </p:cNvPr>
            <p:cNvCxnSpPr/>
            <p:nvPr/>
          </p:nvCxnSpPr>
          <p:spPr>
            <a:xfrm>
              <a:off x="985909" y="273329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Gerader Verbinder 1070">
              <a:extLst>
                <a:ext uri="{FF2B5EF4-FFF2-40B4-BE49-F238E27FC236}">
                  <a16:creationId xmlns:a16="http://schemas.microsoft.com/office/drawing/2014/main" id="{E7A45B3D-C617-5F03-EDF5-229C5DB91206}"/>
                </a:ext>
              </a:extLst>
            </p:cNvPr>
            <p:cNvCxnSpPr/>
            <p:nvPr/>
          </p:nvCxnSpPr>
          <p:spPr>
            <a:xfrm>
              <a:off x="985887" y="3597856"/>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2" name="Gerader Verbinder 1071">
              <a:extLst>
                <a:ext uri="{FF2B5EF4-FFF2-40B4-BE49-F238E27FC236}">
                  <a16:creationId xmlns:a16="http://schemas.microsoft.com/office/drawing/2014/main" id="{6FA565D1-E6C9-9A25-DF3E-ACE60C6054FE}"/>
                </a:ext>
              </a:extLst>
            </p:cNvPr>
            <p:cNvCxnSpPr>
              <a:cxnSpLocks/>
            </p:cNvCxnSpPr>
            <p:nvPr/>
          </p:nvCxnSpPr>
          <p:spPr>
            <a:xfrm>
              <a:off x="3118655" y="2730250"/>
              <a:ext cx="2117732" cy="17291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3" name="Gerader Verbinder 1072">
              <a:extLst>
                <a:ext uri="{FF2B5EF4-FFF2-40B4-BE49-F238E27FC236}">
                  <a16:creationId xmlns:a16="http://schemas.microsoft.com/office/drawing/2014/main" id="{863B1922-1545-3C4A-2AB3-2EAB75AE4216}"/>
                </a:ext>
              </a:extLst>
            </p:cNvPr>
            <p:cNvCxnSpPr/>
            <p:nvPr/>
          </p:nvCxnSpPr>
          <p:spPr>
            <a:xfrm>
              <a:off x="5227346" y="2730250"/>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Gerader Verbinder 1073">
              <a:extLst>
                <a:ext uri="{FF2B5EF4-FFF2-40B4-BE49-F238E27FC236}">
                  <a16:creationId xmlns:a16="http://schemas.microsoft.com/office/drawing/2014/main" id="{EB70F059-0E83-F91C-34EA-C05C0D844B04}"/>
                </a:ext>
              </a:extLst>
            </p:cNvPr>
            <p:cNvCxnSpPr/>
            <p:nvPr/>
          </p:nvCxnSpPr>
          <p:spPr>
            <a:xfrm>
              <a:off x="5227324" y="359480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5" name="Gerader Verbinder 1074">
              <a:extLst>
                <a:ext uri="{FF2B5EF4-FFF2-40B4-BE49-F238E27FC236}">
                  <a16:creationId xmlns:a16="http://schemas.microsoft.com/office/drawing/2014/main" id="{486687FE-194C-D56B-77C4-115254A01319}"/>
                </a:ext>
              </a:extLst>
            </p:cNvPr>
            <p:cNvCxnSpPr>
              <a:cxnSpLocks/>
            </p:cNvCxnSpPr>
            <p:nvPr/>
          </p:nvCxnSpPr>
          <p:spPr>
            <a:xfrm flipH="1" flipV="1">
              <a:off x="980941" y="2730492"/>
              <a:ext cx="2137714" cy="1728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6" name="Gruppieren 1075">
              <a:extLst>
                <a:ext uri="{FF2B5EF4-FFF2-40B4-BE49-F238E27FC236}">
                  <a16:creationId xmlns:a16="http://schemas.microsoft.com/office/drawing/2014/main" id="{A460E00B-703C-0AA9-6532-9D0539CF7883}"/>
                </a:ext>
              </a:extLst>
            </p:cNvPr>
            <p:cNvGrpSpPr/>
            <p:nvPr/>
          </p:nvGrpSpPr>
          <p:grpSpPr>
            <a:xfrm>
              <a:off x="990836" y="3374575"/>
              <a:ext cx="4236488" cy="466735"/>
              <a:chOff x="4580275" y="3456431"/>
              <a:chExt cx="4231124" cy="1016437"/>
            </a:xfrm>
          </p:grpSpPr>
          <p:grpSp>
            <p:nvGrpSpPr>
              <p:cNvPr id="1077" name="Gruppieren 1076">
                <a:extLst>
                  <a:ext uri="{FF2B5EF4-FFF2-40B4-BE49-F238E27FC236}">
                    <a16:creationId xmlns:a16="http://schemas.microsoft.com/office/drawing/2014/main" id="{A0F15FE9-63E1-9AB4-1C88-9D009044A934}"/>
                  </a:ext>
                </a:extLst>
              </p:cNvPr>
              <p:cNvGrpSpPr/>
              <p:nvPr/>
            </p:nvGrpSpPr>
            <p:grpSpPr>
              <a:xfrm>
                <a:off x="4580275" y="3456431"/>
                <a:ext cx="1399902" cy="1005841"/>
                <a:chOff x="4569962" y="3491256"/>
                <a:chExt cx="4252919" cy="967858"/>
              </a:xfrm>
            </p:grpSpPr>
            <p:sp>
              <p:nvSpPr>
                <p:cNvPr id="1088" name="Freihandform 66">
                  <a:extLst>
                    <a:ext uri="{FF2B5EF4-FFF2-40B4-BE49-F238E27FC236}">
                      <a16:creationId xmlns:a16="http://schemas.microsoft.com/office/drawing/2014/main" id="{1BA69565-E298-2E2F-D87A-A4972D4C92EA}"/>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9" name="Freihandform 67">
                  <a:extLst>
                    <a:ext uri="{FF2B5EF4-FFF2-40B4-BE49-F238E27FC236}">
                      <a16:creationId xmlns:a16="http://schemas.microsoft.com/office/drawing/2014/main" id="{2249BE34-DCFB-38EE-86A2-171F1215DE53}"/>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0" name="Freihandform 68">
                  <a:extLst>
                    <a:ext uri="{FF2B5EF4-FFF2-40B4-BE49-F238E27FC236}">
                      <a16:creationId xmlns:a16="http://schemas.microsoft.com/office/drawing/2014/main" id="{7040F94F-1C7D-14A8-EED6-A2A441B4A770}"/>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1" name="Freihandform 69">
                  <a:extLst>
                    <a:ext uri="{FF2B5EF4-FFF2-40B4-BE49-F238E27FC236}">
                      <a16:creationId xmlns:a16="http://schemas.microsoft.com/office/drawing/2014/main" id="{6EB36326-11D7-FC4C-BB6E-99FC462A130D}"/>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78" name="Gruppieren 1077">
                <a:extLst>
                  <a:ext uri="{FF2B5EF4-FFF2-40B4-BE49-F238E27FC236}">
                    <a16:creationId xmlns:a16="http://schemas.microsoft.com/office/drawing/2014/main" id="{36EEBF5C-E20A-A748-6D13-C2504671F73B}"/>
                  </a:ext>
                </a:extLst>
              </p:cNvPr>
              <p:cNvGrpSpPr/>
              <p:nvPr/>
            </p:nvGrpSpPr>
            <p:grpSpPr>
              <a:xfrm>
                <a:off x="5996554" y="3462032"/>
                <a:ext cx="1399902" cy="1005841"/>
                <a:chOff x="4569962" y="3491256"/>
                <a:chExt cx="4252919" cy="967858"/>
              </a:xfrm>
            </p:grpSpPr>
            <p:sp>
              <p:nvSpPr>
                <p:cNvPr id="1084" name="Freihandform 62">
                  <a:extLst>
                    <a:ext uri="{FF2B5EF4-FFF2-40B4-BE49-F238E27FC236}">
                      <a16:creationId xmlns:a16="http://schemas.microsoft.com/office/drawing/2014/main" id="{C5D69754-7B91-3144-EFA0-5147E1B71557}"/>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5" name="Freihandform 63">
                  <a:extLst>
                    <a:ext uri="{FF2B5EF4-FFF2-40B4-BE49-F238E27FC236}">
                      <a16:creationId xmlns:a16="http://schemas.microsoft.com/office/drawing/2014/main" id="{D01BEBF9-D638-3956-976E-3027ED3F6498}"/>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6" name="Freihandform 64">
                  <a:extLst>
                    <a:ext uri="{FF2B5EF4-FFF2-40B4-BE49-F238E27FC236}">
                      <a16:creationId xmlns:a16="http://schemas.microsoft.com/office/drawing/2014/main" id="{7779A376-8DB3-A6A6-D4ED-BE9DF0639D23}"/>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7" name="Freihandform 65">
                  <a:extLst>
                    <a:ext uri="{FF2B5EF4-FFF2-40B4-BE49-F238E27FC236}">
                      <a16:creationId xmlns:a16="http://schemas.microsoft.com/office/drawing/2014/main" id="{8D0F67B2-5D18-791C-741C-FE1C106AEC76}"/>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79" name="Gruppieren 1078">
                <a:extLst>
                  <a:ext uri="{FF2B5EF4-FFF2-40B4-BE49-F238E27FC236}">
                    <a16:creationId xmlns:a16="http://schemas.microsoft.com/office/drawing/2014/main" id="{D867F9B2-6CCB-8F3E-0B53-0F4778AA5B7C}"/>
                  </a:ext>
                </a:extLst>
              </p:cNvPr>
              <p:cNvGrpSpPr/>
              <p:nvPr/>
            </p:nvGrpSpPr>
            <p:grpSpPr>
              <a:xfrm>
                <a:off x="7411497" y="3467027"/>
                <a:ext cx="1399902" cy="1005841"/>
                <a:chOff x="4569962" y="3491256"/>
                <a:chExt cx="4252919" cy="967858"/>
              </a:xfrm>
            </p:grpSpPr>
            <p:sp>
              <p:nvSpPr>
                <p:cNvPr id="1080" name="Freihandform 58">
                  <a:extLst>
                    <a:ext uri="{FF2B5EF4-FFF2-40B4-BE49-F238E27FC236}">
                      <a16:creationId xmlns:a16="http://schemas.microsoft.com/office/drawing/2014/main" id="{455EB2B8-D87C-E2E9-701B-7EB79692DC86}"/>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1" name="Freihandform 59">
                  <a:extLst>
                    <a:ext uri="{FF2B5EF4-FFF2-40B4-BE49-F238E27FC236}">
                      <a16:creationId xmlns:a16="http://schemas.microsoft.com/office/drawing/2014/main" id="{F36CD20D-C882-7679-6DC6-5C9F7C9F50C7}"/>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2" name="Freihandform 60">
                  <a:extLst>
                    <a:ext uri="{FF2B5EF4-FFF2-40B4-BE49-F238E27FC236}">
                      <a16:creationId xmlns:a16="http://schemas.microsoft.com/office/drawing/2014/main" id="{66CE4F6D-A66D-AA53-20CC-E03519C0EBE5}"/>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3" name="Freihandform 61">
                  <a:extLst>
                    <a:ext uri="{FF2B5EF4-FFF2-40B4-BE49-F238E27FC236}">
                      <a16:creationId xmlns:a16="http://schemas.microsoft.com/office/drawing/2014/main" id="{FAEA98A7-ABEA-C935-664C-F806AF98D3DA}"/>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sp>
        <p:nvSpPr>
          <p:cNvPr id="1106" name="Textfeld 1105">
            <a:extLst>
              <a:ext uri="{FF2B5EF4-FFF2-40B4-BE49-F238E27FC236}">
                <a16:creationId xmlns:a16="http://schemas.microsoft.com/office/drawing/2014/main" id="{A4FDCCE0-BC2C-8BC8-1741-DB2AEB18D036}"/>
              </a:ext>
            </a:extLst>
          </p:cNvPr>
          <p:cNvSpPr txBox="1"/>
          <p:nvPr/>
        </p:nvSpPr>
        <p:spPr>
          <a:xfrm>
            <a:off x="1017797" y="3501334"/>
            <a:ext cx="4114406" cy="1200329"/>
          </a:xfrm>
          <a:prstGeom prst="rect">
            <a:avLst/>
          </a:prstGeom>
          <a:noFill/>
        </p:spPr>
        <p:txBody>
          <a:bodyPr wrap="square" rtlCol="0">
            <a:spAutoFit/>
          </a:bodyPr>
          <a:lstStyle/>
          <a:p>
            <a:r>
              <a:rPr lang="de-DE" dirty="0">
                <a:solidFill>
                  <a:srgbClr val="00B0F0"/>
                </a:solidFill>
              </a:rPr>
              <a:t>Grundwelle = 1. Harmonische</a:t>
            </a:r>
          </a:p>
          <a:p>
            <a:r>
              <a:rPr lang="de-DE" dirty="0">
                <a:solidFill>
                  <a:srgbClr val="FF0000"/>
                </a:solidFill>
              </a:rPr>
              <a:t>2. Oberwelle = 3. Harmonische</a:t>
            </a:r>
          </a:p>
          <a:p>
            <a:r>
              <a:rPr lang="de-DE" dirty="0">
                <a:solidFill>
                  <a:srgbClr val="00B050"/>
                </a:solidFill>
              </a:rPr>
              <a:t>4. Oberwelle = 5. Harmonische</a:t>
            </a:r>
          </a:p>
          <a:p>
            <a:r>
              <a:rPr lang="de-DE" dirty="0"/>
              <a:t>…</a:t>
            </a:r>
          </a:p>
        </p:txBody>
      </p:sp>
      <p:sp>
        <p:nvSpPr>
          <p:cNvPr id="1107" name="Textfeld 1106">
            <a:extLst>
              <a:ext uri="{FF2B5EF4-FFF2-40B4-BE49-F238E27FC236}">
                <a16:creationId xmlns:a16="http://schemas.microsoft.com/office/drawing/2014/main" id="{E52A8EFD-069E-6222-3035-38F386EB7292}"/>
              </a:ext>
            </a:extLst>
          </p:cNvPr>
          <p:cNvSpPr txBox="1"/>
          <p:nvPr/>
        </p:nvSpPr>
        <p:spPr>
          <a:xfrm>
            <a:off x="6291952" y="3435376"/>
            <a:ext cx="4114406" cy="1200329"/>
          </a:xfrm>
          <a:prstGeom prst="rect">
            <a:avLst/>
          </a:prstGeom>
          <a:noFill/>
        </p:spPr>
        <p:txBody>
          <a:bodyPr wrap="square" rtlCol="0">
            <a:spAutoFit/>
          </a:bodyPr>
          <a:lstStyle/>
          <a:p>
            <a:r>
              <a:rPr lang="de-DE" dirty="0">
                <a:solidFill>
                  <a:srgbClr val="00B0F0"/>
                </a:solidFill>
              </a:rPr>
              <a:t>Grundwelle = 1. Harmonische</a:t>
            </a:r>
          </a:p>
          <a:p>
            <a:r>
              <a:rPr lang="de-DE" dirty="0">
                <a:solidFill>
                  <a:srgbClr val="FFC000"/>
                </a:solidFill>
              </a:rPr>
              <a:t>1. Oberwelle = 2. Harmonische</a:t>
            </a:r>
          </a:p>
          <a:p>
            <a:r>
              <a:rPr lang="de-DE" dirty="0">
                <a:solidFill>
                  <a:srgbClr val="FF0000"/>
                </a:solidFill>
              </a:rPr>
              <a:t>2. Oberwelle = 3. Harmonische</a:t>
            </a:r>
          </a:p>
          <a:p>
            <a:r>
              <a:rPr lang="de-DE" dirty="0"/>
              <a:t>…</a:t>
            </a:r>
          </a:p>
        </p:txBody>
      </p:sp>
    </p:spTree>
    <p:extLst>
      <p:ext uri="{BB962C8B-B14F-4D97-AF65-F5344CB8AC3E}">
        <p14:creationId xmlns:p14="http://schemas.microsoft.com/office/powerpoint/2010/main" val="127673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kumimoji="0" lang="de-DE" sz="2800" b="0" i="0" u="none" strike="noStrike" kern="1200" cap="none" spc="0" normalizeH="0" baseline="0" noProof="0" dirty="0">
                <a:ln>
                  <a:noFill/>
                </a:ln>
                <a:solidFill>
                  <a:schemeClr val="tx1"/>
                </a:solidFill>
                <a:effectLst/>
                <a:uLnTx/>
                <a:uFillTx/>
                <a:latin typeface="+mn-lt"/>
                <a:ea typeface="+mj-ea"/>
                <a:cs typeface="+mj-cs"/>
              </a:rPr>
              <a:t>Harmonische, Oberwellen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marL="0" indent="0">
              <a:buNone/>
              <a:defRPr/>
            </a:pPr>
            <a:r>
              <a:rPr lang="de-DE" dirty="0"/>
              <a:t>      Darstellung im Zeitbereich				Darstellung im Frequenzbereich</a:t>
            </a:r>
          </a:p>
          <a:p>
            <a:pPr marL="0" indent="0">
              <a:buNone/>
              <a:defRPr/>
            </a:pPr>
            <a:r>
              <a:rPr lang="de-DE" dirty="0"/>
              <a:t>      (mit Oszilloskop und entsprechenden Bandfiltern)		      (mit </a:t>
            </a:r>
            <a:r>
              <a:rPr lang="de-DE" dirty="0" err="1"/>
              <a:t>Spektrumanalyzer</a:t>
            </a:r>
            <a:r>
              <a:rPr lang="de-DE" dirty="0"/>
              <a:t>)</a:t>
            </a:r>
          </a:p>
          <a:p>
            <a:pPr>
              <a:defRPr/>
            </a:pPr>
            <a:endParaRPr lang="de-DE" sz="1000" dirty="0"/>
          </a:p>
          <a:p>
            <a:pPr>
              <a:defRPr/>
            </a:pPr>
            <a:r>
              <a:rPr lang="de-DE" dirty="0"/>
              <a:t>Weißes Rauschen:</a:t>
            </a:r>
          </a:p>
          <a:p>
            <a:pPr marL="233983" lvl="1" indent="0">
              <a:buNone/>
              <a:defRPr/>
            </a:pPr>
            <a:r>
              <a:rPr lang="de-DE" dirty="0"/>
              <a:t>Ist ein gleichmäßig über alle Frequenzen verteiltes Signal (Rauschen), somit</a:t>
            </a:r>
            <a:br>
              <a:rPr lang="de-DE" dirty="0"/>
            </a:br>
            <a:r>
              <a:rPr lang="de-DE" dirty="0"/>
              <a:t>ist auch die Leistung gleichmäßig verteilt, also proportional zur genutzten</a:t>
            </a:r>
            <a:br>
              <a:rPr lang="de-DE" dirty="0"/>
            </a:br>
            <a:r>
              <a:rPr lang="de-DE" dirty="0"/>
              <a:t>Bandbreite. Wird z.B. die Empfängerbandbreite von 2,5kHz auf 0,5kHz</a:t>
            </a:r>
            <a:br>
              <a:rPr lang="de-DE" dirty="0"/>
            </a:br>
            <a:r>
              <a:rPr lang="de-DE" dirty="0"/>
              <a:t>reduziert, verringert sich die der Rauschpegel um ca. 7dB</a:t>
            </a:r>
          </a:p>
          <a:p>
            <a:pPr>
              <a:defRPr/>
            </a:pPr>
            <a:endParaRPr lang="de-DE" dirty="0"/>
          </a:p>
          <a:p>
            <a:pPr>
              <a:defRPr/>
            </a:pPr>
            <a:endParaRPr lang="de-DE" dirty="0"/>
          </a:p>
          <a:p>
            <a:pPr marL="0" indent="0">
              <a:buNone/>
              <a:defRPr/>
            </a:pP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22876416-F5D8-5BD3-6CCC-BDDE318CB11C}"/>
              </a:ext>
            </a:extLst>
          </p:cNvPr>
          <p:cNvGrpSpPr/>
          <p:nvPr/>
        </p:nvGrpSpPr>
        <p:grpSpPr>
          <a:xfrm>
            <a:off x="589231" y="1459122"/>
            <a:ext cx="3548126" cy="1847864"/>
            <a:chOff x="287274" y="2445990"/>
            <a:chExt cx="5303342" cy="2519556"/>
          </a:xfrm>
        </p:grpSpPr>
        <p:grpSp>
          <p:nvGrpSpPr>
            <p:cNvPr id="7" name="Gruppieren 6">
              <a:extLst>
                <a:ext uri="{FF2B5EF4-FFF2-40B4-BE49-F238E27FC236}">
                  <a16:creationId xmlns:a16="http://schemas.microsoft.com/office/drawing/2014/main" id="{BDA486FB-DFBA-AE23-6DDF-D280648D6B97}"/>
                </a:ext>
              </a:extLst>
            </p:cNvPr>
            <p:cNvGrpSpPr/>
            <p:nvPr/>
          </p:nvGrpSpPr>
          <p:grpSpPr>
            <a:xfrm>
              <a:off x="985887" y="2511997"/>
              <a:ext cx="4252919" cy="2185416"/>
              <a:chOff x="4569962" y="3491256"/>
              <a:chExt cx="4252919" cy="967858"/>
            </a:xfrm>
          </p:grpSpPr>
          <p:sp>
            <p:nvSpPr>
              <p:cNvPr id="1057" name="Freihandform 8">
                <a:extLst>
                  <a:ext uri="{FF2B5EF4-FFF2-40B4-BE49-F238E27FC236}">
                    <a16:creationId xmlns:a16="http://schemas.microsoft.com/office/drawing/2014/main" id="{3707F362-9A73-AF50-F3E1-A30DB1A241F2}"/>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8" name="Freihandform 9">
                <a:extLst>
                  <a:ext uri="{FF2B5EF4-FFF2-40B4-BE49-F238E27FC236}">
                    <a16:creationId xmlns:a16="http://schemas.microsoft.com/office/drawing/2014/main" id="{B62D4DF6-EA0A-90CF-71A6-684BAC3A4029}"/>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9" name="Freihandform 10">
                <a:extLst>
                  <a:ext uri="{FF2B5EF4-FFF2-40B4-BE49-F238E27FC236}">
                    <a16:creationId xmlns:a16="http://schemas.microsoft.com/office/drawing/2014/main" id="{D9DFC813-9441-99E2-D336-CAF0062818D9}"/>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0" name="Freihandform 11">
                <a:extLst>
                  <a:ext uri="{FF2B5EF4-FFF2-40B4-BE49-F238E27FC236}">
                    <a16:creationId xmlns:a16="http://schemas.microsoft.com/office/drawing/2014/main" id="{38F6239C-005F-B71F-3A5B-EFF1CF5E810D}"/>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8" name="Gerade Verbindung mit Pfeil 7">
              <a:extLst>
                <a:ext uri="{FF2B5EF4-FFF2-40B4-BE49-F238E27FC236}">
                  <a16:creationId xmlns:a16="http://schemas.microsoft.com/office/drawing/2014/main" id="{DC636D17-3EA4-7AE2-9B47-3929008BFD69}"/>
                </a:ext>
              </a:extLst>
            </p:cNvPr>
            <p:cNvCxnSpPr/>
            <p:nvPr/>
          </p:nvCxnSpPr>
          <p:spPr>
            <a:xfrm flipV="1">
              <a:off x="287274" y="3610729"/>
              <a:ext cx="5303342"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1E03F64C-5CBC-3962-2002-FE86AE4AF7EF}"/>
                </a:ext>
              </a:extLst>
            </p:cNvPr>
            <p:cNvCxnSpPr>
              <a:cxnSpLocks/>
            </p:cNvCxnSpPr>
            <p:nvPr/>
          </p:nvCxnSpPr>
          <p:spPr>
            <a:xfrm flipV="1">
              <a:off x="444600" y="2445990"/>
              <a:ext cx="0" cy="2519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56FF2D53-89AC-DD1D-86A0-0BE9EB6AC42B}"/>
                </a:ext>
              </a:extLst>
            </p:cNvPr>
            <p:cNvSpPr txBox="1"/>
            <p:nvPr/>
          </p:nvSpPr>
          <p:spPr>
            <a:xfrm>
              <a:off x="753187" y="2635116"/>
              <a:ext cx="184731" cy="369332"/>
            </a:xfrm>
            <a:prstGeom prst="rect">
              <a:avLst/>
            </a:prstGeom>
            <a:noFill/>
          </p:spPr>
          <p:txBody>
            <a:bodyPr wrap="none" rtlCol="0">
              <a:spAutoFit/>
            </a:bodyPr>
            <a:lstStyle/>
            <a:p>
              <a:endParaRPr lang="de-DE" dirty="0">
                <a:solidFill>
                  <a:srgbClr val="FF0000"/>
                </a:solidFill>
              </a:endParaRPr>
            </a:p>
          </p:txBody>
        </p:sp>
        <p:grpSp>
          <p:nvGrpSpPr>
            <p:cNvPr id="15" name="Gruppieren 14">
              <a:extLst>
                <a:ext uri="{FF2B5EF4-FFF2-40B4-BE49-F238E27FC236}">
                  <a16:creationId xmlns:a16="http://schemas.microsoft.com/office/drawing/2014/main" id="{35C17AC9-F948-1D43-6B86-A118A09177B2}"/>
                </a:ext>
              </a:extLst>
            </p:cNvPr>
            <p:cNvGrpSpPr/>
            <p:nvPr/>
          </p:nvGrpSpPr>
          <p:grpSpPr>
            <a:xfrm>
              <a:off x="996200" y="3012331"/>
              <a:ext cx="4231124" cy="1207008"/>
              <a:chOff x="4580275" y="3456431"/>
              <a:chExt cx="4231124" cy="1016437"/>
            </a:xfrm>
          </p:grpSpPr>
          <p:grpSp>
            <p:nvGrpSpPr>
              <p:cNvPr id="1042" name="Gruppieren 1041">
                <a:extLst>
                  <a:ext uri="{FF2B5EF4-FFF2-40B4-BE49-F238E27FC236}">
                    <a16:creationId xmlns:a16="http://schemas.microsoft.com/office/drawing/2014/main" id="{652B5DEB-EF77-EC35-6BDC-E81B8392D088}"/>
                  </a:ext>
                </a:extLst>
              </p:cNvPr>
              <p:cNvGrpSpPr/>
              <p:nvPr/>
            </p:nvGrpSpPr>
            <p:grpSpPr>
              <a:xfrm>
                <a:off x="4580275" y="3456431"/>
                <a:ext cx="1399902" cy="1005841"/>
                <a:chOff x="4569962" y="3491256"/>
                <a:chExt cx="4252919" cy="967858"/>
              </a:xfrm>
            </p:grpSpPr>
            <p:sp>
              <p:nvSpPr>
                <p:cNvPr id="1053" name="Freihandform 21">
                  <a:extLst>
                    <a:ext uri="{FF2B5EF4-FFF2-40B4-BE49-F238E27FC236}">
                      <a16:creationId xmlns:a16="http://schemas.microsoft.com/office/drawing/2014/main" id="{B2656B02-7FAA-9DB1-BF87-91A5E84649D8}"/>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4" name="Freihandform 22">
                  <a:extLst>
                    <a:ext uri="{FF2B5EF4-FFF2-40B4-BE49-F238E27FC236}">
                      <a16:creationId xmlns:a16="http://schemas.microsoft.com/office/drawing/2014/main" id="{A04F980E-29EC-29A2-5DA0-732C997F3A19}"/>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5" name="Freihandform 23">
                  <a:extLst>
                    <a:ext uri="{FF2B5EF4-FFF2-40B4-BE49-F238E27FC236}">
                      <a16:creationId xmlns:a16="http://schemas.microsoft.com/office/drawing/2014/main" id="{6E6A773E-008D-4EED-42CB-6BA795A4BF44}"/>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6" name="Freihandform 24">
                  <a:extLst>
                    <a:ext uri="{FF2B5EF4-FFF2-40B4-BE49-F238E27FC236}">
                      <a16:creationId xmlns:a16="http://schemas.microsoft.com/office/drawing/2014/main" id="{81EA78A3-42BD-7134-41A0-B3C59E82D79C}"/>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43" name="Gruppieren 1042">
                <a:extLst>
                  <a:ext uri="{FF2B5EF4-FFF2-40B4-BE49-F238E27FC236}">
                    <a16:creationId xmlns:a16="http://schemas.microsoft.com/office/drawing/2014/main" id="{16EFDFB8-851C-4302-F5F6-D2F167CA6E73}"/>
                  </a:ext>
                </a:extLst>
              </p:cNvPr>
              <p:cNvGrpSpPr/>
              <p:nvPr/>
            </p:nvGrpSpPr>
            <p:grpSpPr>
              <a:xfrm>
                <a:off x="5996554" y="3462032"/>
                <a:ext cx="1399902" cy="1005841"/>
                <a:chOff x="4569962" y="3491256"/>
                <a:chExt cx="4252919" cy="967858"/>
              </a:xfrm>
            </p:grpSpPr>
            <p:sp>
              <p:nvSpPr>
                <p:cNvPr id="1049" name="Freihandform 26">
                  <a:extLst>
                    <a:ext uri="{FF2B5EF4-FFF2-40B4-BE49-F238E27FC236}">
                      <a16:creationId xmlns:a16="http://schemas.microsoft.com/office/drawing/2014/main" id="{5917EEFA-60C8-3821-FE0A-68F67BB2179D}"/>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0" name="Freihandform 27">
                  <a:extLst>
                    <a:ext uri="{FF2B5EF4-FFF2-40B4-BE49-F238E27FC236}">
                      <a16:creationId xmlns:a16="http://schemas.microsoft.com/office/drawing/2014/main" id="{0A433A54-B8A0-FC45-41F5-4F0585269EB6}"/>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1" name="Freihandform 28">
                  <a:extLst>
                    <a:ext uri="{FF2B5EF4-FFF2-40B4-BE49-F238E27FC236}">
                      <a16:creationId xmlns:a16="http://schemas.microsoft.com/office/drawing/2014/main" id="{1C49B2EE-A71F-C22F-D8AD-A18D534B4B57}"/>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2" name="Freihandform 29">
                  <a:extLst>
                    <a:ext uri="{FF2B5EF4-FFF2-40B4-BE49-F238E27FC236}">
                      <a16:creationId xmlns:a16="http://schemas.microsoft.com/office/drawing/2014/main" id="{E41744DF-CD1E-866B-F9BF-39814E05C3E3}"/>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44" name="Gruppieren 1043">
                <a:extLst>
                  <a:ext uri="{FF2B5EF4-FFF2-40B4-BE49-F238E27FC236}">
                    <a16:creationId xmlns:a16="http://schemas.microsoft.com/office/drawing/2014/main" id="{820A5CCB-4522-90A4-1424-2612BBBE5A64}"/>
                  </a:ext>
                </a:extLst>
              </p:cNvPr>
              <p:cNvGrpSpPr/>
              <p:nvPr/>
            </p:nvGrpSpPr>
            <p:grpSpPr>
              <a:xfrm>
                <a:off x="7411497" y="3467027"/>
                <a:ext cx="1399902" cy="1005841"/>
                <a:chOff x="4569962" y="3491256"/>
                <a:chExt cx="4252919" cy="967858"/>
              </a:xfrm>
            </p:grpSpPr>
            <p:sp>
              <p:nvSpPr>
                <p:cNvPr id="1045" name="Freihandform 31">
                  <a:extLst>
                    <a:ext uri="{FF2B5EF4-FFF2-40B4-BE49-F238E27FC236}">
                      <a16:creationId xmlns:a16="http://schemas.microsoft.com/office/drawing/2014/main" id="{7EBB76D5-B2BE-2E82-DB70-1AED73658398}"/>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6" name="Freihandform 32">
                  <a:extLst>
                    <a:ext uri="{FF2B5EF4-FFF2-40B4-BE49-F238E27FC236}">
                      <a16:creationId xmlns:a16="http://schemas.microsoft.com/office/drawing/2014/main" id="{B54D576A-7350-D333-57B3-D6F3A4169BE6}"/>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Freihandform 33">
                  <a:extLst>
                    <a:ext uri="{FF2B5EF4-FFF2-40B4-BE49-F238E27FC236}">
                      <a16:creationId xmlns:a16="http://schemas.microsoft.com/office/drawing/2014/main" id="{5AED9F0A-75F2-4B60-D3E7-F0C2D2A37B54}"/>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8" name="Freihandform 34">
                  <a:extLst>
                    <a:ext uri="{FF2B5EF4-FFF2-40B4-BE49-F238E27FC236}">
                      <a16:creationId xmlns:a16="http://schemas.microsoft.com/office/drawing/2014/main" id="{D1CDF468-8C05-C4DA-CCA6-3E391637B2C4}"/>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6" name="Gerader Verbinder 15">
              <a:extLst>
                <a:ext uri="{FF2B5EF4-FFF2-40B4-BE49-F238E27FC236}">
                  <a16:creationId xmlns:a16="http://schemas.microsoft.com/office/drawing/2014/main" id="{F20C607E-E180-76CA-63D9-5E6EAABCB3B9}"/>
                </a:ext>
              </a:extLst>
            </p:cNvPr>
            <p:cNvCxnSpPr/>
            <p:nvPr/>
          </p:nvCxnSpPr>
          <p:spPr>
            <a:xfrm>
              <a:off x="2045291" y="2743894"/>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908A96DE-B2E8-4B3E-CD74-19F88D83E5C6}"/>
                </a:ext>
              </a:extLst>
            </p:cNvPr>
            <p:cNvCxnSpPr/>
            <p:nvPr/>
          </p:nvCxnSpPr>
          <p:spPr>
            <a:xfrm>
              <a:off x="2045269" y="3608452"/>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2E1C4A6-8CE3-A608-33F6-B9616547FB03}"/>
                </a:ext>
              </a:extLst>
            </p:cNvPr>
            <p:cNvCxnSpPr/>
            <p:nvPr/>
          </p:nvCxnSpPr>
          <p:spPr>
            <a:xfrm>
              <a:off x="3112263" y="273329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DA7661C-E690-4528-913B-9799E03CBCBF}"/>
                </a:ext>
              </a:extLst>
            </p:cNvPr>
            <p:cNvCxnSpPr/>
            <p:nvPr/>
          </p:nvCxnSpPr>
          <p:spPr>
            <a:xfrm>
              <a:off x="3112241" y="3597856"/>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BAC246E4-69F1-5C4D-FDEE-8CDC375C5410}"/>
                </a:ext>
              </a:extLst>
            </p:cNvPr>
            <p:cNvCxnSpPr/>
            <p:nvPr/>
          </p:nvCxnSpPr>
          <p:spPr>
            <a:xfrm>
              <a:off x="985909" y="273329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2BDC1C4-4D3C-462F-B2C3-6FC9220FA023}"/>
                </a:ext>
              </a:extLst>
            </p:cNvPr>
            <p:cNvCxnSpPr/>
            <p:nvPr/>
          </p:nvCxnSpPr>
          <p:spPr>
            <a:xfrm>
              <a:off x="985887" y="3597856"/>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3DAB700-711C-FCC6-789C-DE0BB4944327}"/>
                </a:ext>
              </a:extLst>
            </p:cNvPr>
            <p:cNvCxnSpPr/>
            <p:nvPr/>
          </p:nvCxnSpPr>
          <p:spPr>
            <a:xfrm>
              <a:off x="4173060" y="2730250"/>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DAE72E59-D80C-F656-5346-40F1AE5AAB5E}"/>
                </a:ext>
              </a:extLst>
            </p:cNvPr>
            <p:cNvCxnSpPr/>
            <p:nvPr/>
          </p:nvCxnSpPr>
          <p:spPr>
            <a:xfrm>
              <a:off x="4173038" y="359480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8067D85-95E5-8CE2-3727-8169129FBE0B}"/>
                </a:ext>
              </a:extLst>
            </p:cNvPr>
            <p:cNvCxnSpPr/>
            <p:nvPr/>
          </p:nvCxnSpPr>
          <p:spPr>
            <a:xfrm>
              <a:off x="5227346" y="2730250"/>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046F819-9C7F-F01B-7BA3-44465D67A27E}"/>
                </a:ext>
              </a:extLst>
            </p:cNvPr>
            <p:cNvCxnSpPr/>
            <p:nvPr/>
          </p:nvCxnSpPr>
          <p:spPr>
            <a:xfrm>
              <a:off x="5227324" y="3594808"/>
              <a:ext cx="0" cy="864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2A2ADA1-CF5F-D714-1B3C-C065AE1CFCC2}"/>
                </a:ext>
              </a:extLst>
            </p:cNvPr>
            <p:cNvCxnSpPr/>
            <p:nvPr/>
          </p:nvCxnSpPr>
          <p:spPr>
            <a:xfrm flipH="1">
              <a:off x="980939" y="2730250"/>
              <a:ext cx="1070716" cy="2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6A4A4689-103E-986C-B416-0CCA51B9F13B}"/>
                </a:ext>
              </a:extLst>
            </p:cNvPr>
            <p:cNvCxnSpPr/>
            <p:nvPr/>
          </p:nvCxnSpPr>
          <p:spPr>
            <a:xfrm flipH="1">
              <a:off x="2040173" y="4464316"/>
              <a:ext cx="1070716" cy="2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355B7B04-9533-176A-234F-CD44BDD5C4D1}"/>
                </a:ext>
              </a:extLst>
            </p:cNvPr>
            <p:cNvCxnSpPr/>
            <p:nvPr/>
          </p:nvCxnSpPr>
          <p:spPr>
            <a:xfrm flipH="1">
              <a:off x="3097396" y="2733057"/>
              <a:ext cx="1070716" cy="2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1426E13-E7C8-840D-027F-5B9441CBACD3}"/>
                </a:ext>
              </a:extLst>
            </p:cNvPr>
            <p:cNvCxnSpPr/>
            <p:nvPr/>
          </p:nvCxnSpPr>
          <p:spPr>
            <a:xfrm flipH="1">
              <a:off x="4163222" y="4458366"/>
              <a:ext cx="1070716" cy="2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uppieren 29">
              <a:extLst>
                <a:ext uri="{FF2B5EF4-FFF2-40B4-BE49-F238E27FC236}">
                  <a16:creationId xmlns:a16="http://schemas.microsoft.com/office/drawing/2014/main" id="{42417E69-E80F-16DC-18D5-41D977BC16C7}"/>
                </a:ext>
              </a:extLst>
            </p:cNvPr>
            <p:cNvGrpSpPr/>
            <p:nvPr/>
          </p:nvGrpSpPr>
          <p:grpSpPr>
            <a:xfrm>
              <a:off x="990836" y="3371878"/>
              <a:ext cx="4245551" cy="477375"/>
              <a:chOff x="4574911" y="3689520"/>
              <a:chExt cx="4245551" cy="544173"/>
            </a:xfrm>
          </p:grpSpPr>
          <p:grpSp>
            <p:nvGrpSpPr>
              <p:cNvPr id="31" name="Gruppieren 30">
                <a:extLst>
                  <a:ext uri="{FF2B5EF4-FFF2-40B4-BE49-F238E27FC236}">
                    <a16:creationId xmlns:a16="http://schemas.microsoft.com/office/drawing/2014/main" id="{66FED9D0-7501-85F0-A6D9-A54503E70A45}"/>
                  </a:ext>
                </a:extLst>
              </p:cNvPr>
              <p:cNvGrpSpPr/>
              <p:nvPr/>
            </p:nvGrpSpPr>
            <p:grpSpPr>
              <a:xfrm>
                <a:off x="4574911" y="3692594"/>
                <a:ext cx="1425035" cy="532044"/>
                <a:chOff x="4580275" y="3456431"/>
                <a:chExt cx="4231124" cy="1016437"/>
              </a:xfrm>
            </p:grpSpPr>
            <p:grpSp>
              <p:nvGrpSpPr>
                <p:cNvPr id="1027" name="Gruppieren 1026">
                  <a:extLst>
                    <a:ext uri="{FF2B5EF4-FFF2-40B4-BE49-F238E27FC236}">
                      <a16:creationId xmlns:a16="http://schemas.microsoft.com/office/drawing/2014/main" id="{845BD877-3A1F-203A-E452-79E4A9B9EA09}"/>
                    </a:ext>
                  </a:extLst>
                </p:cNvPr>
                <p:cNvGrpSpPr/>
                <p:nvPr/>
              </p:nvGrpSpPr>
              <p:grpSpPr>
                <a:xfrm>
                  <a:off x="4580275" y="3456431"/>
                  <a:ext cx="1399902" cy="1005841"/>
                  <a:chOff x="4569962" y="3491256"/>
                  <a:chExt cx="4252919" cy="967858"/>
                </a:xfrm>
              </p:grpSpPr>
              <p:sp>
                <p:nvSpPr>
                  <p:cNvPr id="1038" name="Freihandform 66">
                    <a:extLst>
                      <a:ext uri="{FF2B5EF4-FFF2-40B4-BE49-F238E27FC236}">
                        <a16:creationId xmlns:a16="http://schemas.microsoft.com/office/drawing/2014/main" id="{45A0F6EC-917E-E640-E2A1-879D1C1CDA7B}"/>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Freihandform 67">
                    <a:extLst>
                      <a:ext uri="{FF2B5EF4-FFF2-40B4-BE49-F238E27FC236}">
                        <a16:creationId xmlns:a16="http://schemas.microsoft.com/office/drawing/2014/main" id="{87EC6C6E-159D-5A03-228F-A78235059E74}"/>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0" name="Freihandform 68">
                    <a:extLst>
                      <a:ext uri="{FF2B5EF4-FFF2-40B4-BE49-F238E27FC236}">
                        <a16:creationId xmlns:a16="http://schemas.microsoft.com/office/drawing/2014/main" id="{99BE1F67-A804-9B60-1F32-BD8CE1D86838}"/>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1" name="Freihandform 69">
                    <a:extLst>
                      <a:ext uri="{FF2B5EF4-FFF2-40B4-BE49-F238E27FC236}">
                        <a16:creationId xmlns:a16="http://schemas.microsoft.com/office/drawing/2014/main" id="{B0CB071A-A050-1584-0FA2-B945D15FB9CA}"/>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28" name="Gruppieren 1027">
                  <a:extLst>
                    <a:ext uri="{FF2B5EF4-FFF2-40B4-BE49-F238E27FC236}">
                      <a16:creationId xmlns:a16="http://schemas.microsoft.com/office/drawing/2014/main" id="{ACB84C87-307A-E6A4-D688-963A6BFF9D75}"/>
                    </a:ext>
                  </a:extLst>
                </p:cNvPr>
                <p:cNvGrpSpPr/>
                <p:nvPr/>
              </p:nvGrpSpPr>
              <p:grpSpPr>
                <a:xfrm>
                  <a:off x="5996554" y="3462032"/>
                  <a:ext cx="1399902" cy="1005841"/>
                  <a:chOff x="4569962" y="3491256"/>
                  <a:chExt cx="4252919" cy="967858"/>
                </a:xfrm>
              </p:grpSpPr>
              <p:sp>
                <p:nvSpPr>
                  <p:cNvPr id="1034" name="Freihandform 62">
                    <a:extLst>
                      <a:ext uri="{FF2B5EF4-FFF2-40B4-BE49-F238E27FC236}">
                        <a16:creationId xmlns:a16="http://schemas.microsoft.com/office/drawing/2014/main" id="{F6952D28-60A4-BBD2-C3BB-31DAC965D307}"/>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5" name="Freihandform 63">
                    <a:extLst>
                      <a:ext uri="{FF2B5EF4-FFF2-40B4-BE49-F238E27FC236}">
                        <a16:creationId xmlns:a16="http://schemas.microsoft.com/office/drawing/2014/main" id="{13CC61DF-DDBD-F885-97B3-06D5F451CFEA}"/>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Freihandform 64">
                    <a:extLst>
                      <a:ext uri="{FF2B5EF4-FFF2-40B4-BE49-F238E27FC236}">
                        <a16:creationId xmlns:a16="http://schemas.microsoft.com/office/drawing/2014/main" id="{DBC1DCDB-5289-9F0D-6C3C-E39805E925A1}"/>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7" name="Freihandform 65">
                    <a:extLst>
                      <a:ext uri="{FF2B5EF4-FFF2-40B4-BE49-F238E27FC236}">
                        <a16:creationId xmlns:a16="http://schemas.microsoft.com/office/drawing/2014/main" id="{D2185A3B-7C05-B180-BFD2-B14BA0D3E91D}"/>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29" name="Gruppieren 1028">
                  <a:extLst>
                    <a:ext uri="{FF2B5EF4-FFF2-40B4-BE49-F238E27FC236}">
                      <a16:creationId xmlns:a16="http://schemas.microsoft.com/office/drawing/2014/main" id="{D3B44DE0-8BFD-A46C-55B4-A6DA03F039A6}"/>
                    </a:ext>
                  </a:extLst>
                </p:cNvPr>
                <p:cNvGrpSpPr/>
                <p:nvPr/>
              </p:nvGrpSpPr>
              <p:grpSpPr>
                <a:xfrm>
                  <a:off x="7411497" y="3467027"/>
                  <a:ext cx="1399902" cy="1005841"/>
                  <a:chOff x="4569962" y="3491256"/>
                  <a:chExt cx="4252919" cy="967858"/>
                </a:xfrm>
              </p:grpSpPr>
              <p:sp>
                <p:nvSpPr>
                  <p:cNvPr id="1030" name="Freihandform 58">
                    <a:extLst>
                      <a:ext uri="{FF2B5EF4-FFF2-40B4-BE49-F238E27FC236}">
                        <a16:creationId xmlns:a16="http://schemas.microsoft.com/office/drawing/2014/main" id="{0BA214D5-C2A4-9A5D-BCE2-F7054AC82FE7}"/>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Freihandform 59">
                    <a:extLst>
                      <a:ext uri="{FF2B5EF4-FFF2-40B4-BE49-F238E27FC236}">
                        <a16:creationId xmlns:a16="http://schemas.microsoft.com/office/drawing/2014/main" id="{81E8E4C7-3040-023B-82A6-D2FA2A5BB63A}"/>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Freihandform 60">
                    <a:extLst>
                      <a:ext uri="{FF2B5EF4-FFF2-40B4-BE49-F238E27FC236}">
                        <a16:creationId xmlns:a16="http://schemas.microsoft.com/office/drawing/2014/main" id="{427BD608-3CF4-B622-C370-D8E3FF92142F}"/>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Freihandform 61">
                    <a:extLst>
                      <a:ext uri="{FF2B5EF4-FFF2-40B4-BE49-F238E27FC236}">
                        <a16:creationId xmlns:a16="http://schemas.microsoft.com/office/drawing/2014/main" id="{25341A75-C3E1-DE7C-A3FC-D28A58333441}"/>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32" name="Gruppieren 31">
                <a:extLst>
                  <a:ext uri="{FF2B5EF4-FFF2-40B4-BE49-F238E27FC236}">
                    <a16:creationId xmlns:a16="http://schemas.microsoft.com/office/drawing/2014/main" id="{8A51315D-7947-45AD-5107-4F65BEB758CB}"/>
                  </a:ext>
                </a:extLst>
              </p:cNvPr>
              <p:cNvGrpSpPr/>
              <p:nvPr/>
            </p:nvGrpSpPr>
            <p:grpSpPr>
              <a:xfrm>
                <a:off x="5990000" y="3701649"/>
                <a:ext cx="1425035" cy="532044"/>
                <a:chOff x="4580275" y="3456431"/>
                <a:chExt cx="4231124" cy="1016437"/>
              </a:xfrm>
            </p:grpSpPr>
            <p:grpSp>
              <p:nvGrpSpPr>
                <p:cNvPr id="49" name="Gruppieren 48">
                  <a:extLst>
                    <a:ext uri="{FF2B5EF4-FFF2-40B4-BE49-F238E27FC236}">
                      <a16:creationId xmlns:a16="http://schemas.microsoft.com/office/drawing/2014/main" id="{923E8B6F-655E-2A63-54D3-3FC3E4B191A9}"/>
                    </a:ext>
                  </a:extLst>
                </p:cNvPr>
                <p:cNvGrpSpPr/>
                <p:nvPr/>
              </p:nvGrpSpPr>
              <p:grpSpPr>
                <a:xfrm>
                  <a:off x="4580275" y="3456431"/>
                  <a:ext cx="1399902" cy="1005841"/>
                  <a:chOff x="4569962" y="3491256"/>
                  <a:chExt cx="4252919" cy="967858"/>
                </a:xfrm>
              </p:grpSpPr>
              <p:sp>
                <p:nvSpPr>
                  <p:cNvPr id="62" name="Freihandform 82">
                    <a:extLst>
                      <a:ext uri="{FF2B5EF4-FFF2-40B4-BE49-F238E27FC236}">
                        <a16:creationId xmlns:a16="http://schemas.microsoft.com/office/drawing/2014/main" id="{57312C0E-B1AB-D72E-802B-5E840FA34C37}"/>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reihandform 83">
                    <a:extLst>
                      <a:ext uri="{FF2B5EF4-FFF2-40B4-BE49-F238E27FC236}">
                        <a16:creationId xmlns:a16="http://schemas.microsoft.com/office/drawing/2014/main" id="{C630453B-035C-B37A-465A-287A1E8889B8}"/>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Freihandform 84">
                    <a:extLst>
                      <a:ext uri="{FF2B5EF4-FFF2-40B4-BE49-F238E27FC236}">
                        <a16:creationId xmlns:a16="http://schemas.microsoft.com/office/drawing/2014/main" id="{8952DCC8-661A-905D-AE8C-0744B4E04390}"/>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Freihandform 85">
                    <a:extLst>
                      <a:ext uri="{FF2B5EF4-FFF2-40B4-BE49-F238E27FC236}">
                        <a16:creationId xmlns:a16="http://schemas.microsoft.com/office/drawing/2014/main" id="{28A99057-AD85-3868-FE5C-E8FDA0B31BB6}"/>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0" name="Gruppieren 49">
                  <a:extLst>
                    <a:ext uri="{FF2B5EF4-FFF2-40B4-BE49-F238E27FC236}">
                      <a16:creationId xmlns:a16="http://schemas.microsoft.com/office/drawing/2014/main" id="{F2D9DC77-F25A-F6F9-74B2-9D4974C3F58A}"/>
                    </a:ext>
                  </a:extLst>
                </p:cNvPr>
                <p:cNvGrpSpPr/>
                <p:nvPr/>
              </p:nvGrpSpPr>
              <p:grpSpPr>
                <a:xfrm>
                  <a:off x="5996554" y="3462032"/>
                  <a:ext cx="1399902" cy="1005841"/>
                  <a:chOff x="4569962" y="3491256"/>
                  <a:chExt cx="4252919" cy="967858"/>
                </a:xfrm>
              </p:grpSpPr>
              <p:sp>
                <p:nvSpPr>
                  <p:cNvPr id="58" name="Freihandform 78">
                    <a:extLst>
                      <a:ext uri="{FF2B5EF4-FFF2-40B4-BE49-F238E27FC236}">
                        <a16:creationId xmlns:a16="http://schemas.microsoft.com/office/drawing/2014/main" id="{342125C1-5405-1581-3BC8-288C1E7A5134}"/>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reihandform 79">
                    <a:extLst>
                      <a:ext uri="{FF2B5EF4-FFF2-40B4-BE49-F238E27FC236}">
                        <a16:creationId xmlns:a16="http://schemas.microsoft.com/office/drawing/2014/main" id="{5780709A-D743-320F-8493-B44824F546C2}"/>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80">
                    <a:extLst>
                      <a:ext uri="{FF2B5EF4-FFF2-40B4-BE49-F238E27FC236}">
                        <a16:creationId xmlns:a16="http://schemas.microsoft.com/office/drawing/2014/main" id="{B6B94408-FE2C-E118-6BD9-60ED60D9E8C2}"/>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81">
                    <a:extLst>
                      <a:ext uri="{FF2B5EF4-FFF2-40B4-BE49-F238E27FC236}">
                        <a16:creationId xmlns:a16="http://schemas.microsoft.com/office/drawing/2014/main" id="{050A90B4-6FFF-0318-5EA3-A63C0ACA35B8}"/>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1" name="Gruppieren 50">
                  <a:extLst>
                    <a:ext uri="{FF2B5EF4-FFF2-40B4-BE49-F238E27FC236}">
                      <a16:creationId xmlns:a16="http://schemas.microsoft.com/office/drawing/2014/main" id="{FC42C8A3-14E1-CE48-4E3F-2BD5A816FE98}"/>
                    </a:ext>
                  </a:extLst>
                </p:cNvPr>
                <p:cNvGrpSpPr/>
                <p:nvPr/>
              </p:nvGrpSpPr>
              <p:grpSpPr>
                <a:xfrm>
                  <a:off x="7411497" y="3467027"/>
                  <a:ext cx="1399902" cy="1005841"/>
                  <a:chOff x="4569962" y="3491256"/>
                  <a:chExt cx="4252919" cy="967858"/>
                </a:xfrm>
              </p:grpSpPr>
              <p:sp>
                <p:nvSpPr>
                  <p:cNvPr id="53" name="Freihandform 74">
                    <a:extLst>
                      <a:ext uri="{FF2B5EF4-FFF2-40B4-BE49-F238E27FC236}">
                        <a16:creationId xmlns:a16="http://schemas.microsoft.com/office/drawing/2014/main" id="{C942F126-74B9-311F-FB42-95AAD3252FDD}"/>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Freihandform 75">
                    <a:extLst>
                      <a:ext uri="{FF2B5EF4-FFF2-40B4-BE49-F238E27FC236}">
                        <a16:creationId xmlns:a16="http://schemas.microsoft.com/office/drawing/2014/main" id="{C7FF3948-0E28-E065-B1FB-0B2340549935}"/>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reihandform 76">
                    <a:extLst>
                      <a:ext uri="{FF2B5EF4-FFF2-40B4-BE49-F238E27FC236}">
                        <a16:creationId xmlns:a16="http://schemas.microsoft.com/office/drawing/2014/main" id="{2DF13747-8F61-EC23-EF20-02342EF98126}"/>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reihandform 77">
                    <a:extLst>
                      <a:ext uri="{FF2B5EF4-FFF2-40B4-BE49-F238E27FC236}">
                        <a16:creationId xmlns:a16="http://schemas.microsoft.com/office/drawing/2014/main" id="{E6A8AFC8-D08F-D4FC-6E6A-6C2F7D52EA88}"/>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33" name="Gruppieren 32">
                <a:extLst>
                  <a:ext uri="{FF2B5EF4-FFF2-40B4-BE49-F238E27FC236}">
                    <a16:creationId xmlns:a16="http://schemas.microsoft.com/office/drawing/2014/main" id="{C9C6E447-A090-0AE0-2E8A-A2CB1747B471}"/>
                  </a:ext>
                </a:extLst>
              </p:cNvPr>
              <p:cNvGrpSpPr/>
              <p:nvPr/>
            </p:nvGrpSpPr>
            <p:grpSpPr>
              <a:xfrm>
                <a:off x="7395427" y="3689520"/>
                <a:ext cx="1425035" cy="532044"/>
                <a:chOff x="4580275" y="3456431"/>
                <a:chExt cx="4231124" cy="1016437"/>
              </a:xfrm>
            </p:grpSpPr>
            <p:grpSp>
              <p:nvGrpSpPr>
                <p:cNvPr id="34" name="Gruppieren 33">
                  <a:extLst>
                    <a:ext uri="{FF2B5EF4-FFF2-40B4-BE49-F238E27FC236}">
                      <a16:creationId xmlns:a16="http://schemas.microsoft.com/office/drawing/2014/main" id="{560BF6C1-689A-4775-3AE5-FDC41EE2AAA0}"/>
                    </a:ext>
                  </a:extLst>
                </p:cNvPr>
                <p:cNvGrpSpPr/>
                <p:nvPr/>
              </p:nvGrpSpPr>
              <p:grpSpPr>
                <a:xfrm>
                  <a:off x="4580275" y="3456431"/>
                  <a:ext cx="1399902" cy="1005841"/>
                  <a:chOff x="4569962" y="3491256"/>
                  <a:chExt cx="4252919" cy="967858"/>
                </a:xfrm>
              </p:grpSpPr>
              <p:sp>
                <p:nvSpPr>
                  <p:cNvPr id="45" name="Freihandform 98">
                    <a:extLst>
                      <a:ext uri="{FF2B5EF4-FFF2-40B4-BE49-F238E27FC236}">
                        <a16:creationId xmlns:a16="http://schemas.microsoft.com/office/drawing/2014/main" id="{2405CAAE-B94E-7050-F713-C314553A3B69}"/>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99">
                    <a:extLst>
                      <a:ext uri="{FF2B5EF4-FFF2-40B4-BE49-F238E27FC236}">
                        <a16:creationId xmlns:a16="http://schemas.microsoft.com/office/drawing/2014/main" id="{D519E9FA-4904-7AD5-3A55-F5D9972382B2}"/>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100">
                    <a:extLst>
                      <a:ext uri="{FF2B5EF4-FFF2-40B4-BE49-F238E27FC236}">
                        <a16:creationId xmlns:a16="http://schemas.microsoft.com/office/drawing/2014/main" id="{A7C0E18B-21A4-843B-2971-A7E6C87C3F99}"/>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101">
                    <a:extLst>
                      <a:ext uri="{FF2B5EF4-FFF2-40B4-BE49-F238E27FC236}">
                        <a16:creationId xmlns:a16="http://schemas.microsoft.com/office/drawing/2014/main" id="{C11C54EE-962C-E753-D91C-9B4F6273F636}"/>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a:extLst>
                    <a:ext uri="{FF2B5EF4-FFF2-40B4-BE49-F238E27FC236}">
                      <a16:creationId xmlns:a16="http://schemas.microsoft.com/office/drawing/2014/main" id="{61C1E0C3-B0EB-B5B9-D86C-A7411F59069F}"/>
                    </a:ext>
                  </a:extLst>
                </p:cNvPr>
                <p:cNvGrpSpPr/>
                <p:nvPr/>
              </p:nvGrpSpPr>
              <p:grpSpPr>
                <a:xfrm>
                  <a:off x="5996554" y="3462032"/>
                  <a:ext cx="1399902" cy="1005841"/>
                  <a:chOff x="4569962" y="3491256"/>
                  <a:chExt cx="4252919" cy="967858"/>
                </a:xfrm>
              </p:grpSpPr>
              <p:sp>
                <p:nvSpPr>
                  <p:cNvPr id="41" name="Freihandform 94">
                    <a:extLst>
                      <a:ext uri="{FF2B5EF4-FFF2-40B4-BE49-F238E27FC236}">
                        <a16:creationId xmlns:a16="http://schemas.microsoft.com/office/drawing/2014/main" id="{E36B793E-F715-5552-2FBE-9A247D89D435}"/>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reihandform 95">
                    <a:extLst>
                      <a:ext uri="{FF2B5EF4-FFF2-40B4-BE49-F238E27FC236}">
                        <a16:creationId xmlns:a16="http://schemas.microsoft.com/office/drawing/2014/main" id="{C8BEEB21-0546-9003-1E1D-0995B7EBC395}"/>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96">
                    <a:extLst>
                      <a:ext uri="{FF2B5EF4-FFF2-40B4-BE49-F238E27FC236}">
                        <a16:creationId xmlns:a16="http://schemas.microsoft.com/office/drawing/2014/main" id="{811560CE-E905-0034-4E4E-1FE62B425C53}"/>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97">
                    <a:extLst>
                      <a:ext uri="{FF2B5EF4-FFF2-40B4-BE49-F238E27FC236}">
                        <a16:creationId xmlns:a16="http://schemas.microsoft.com/office/drawing/2014/main" id="{96339FF3-44A4-BD8B-E8C4-E98A20C1464C}"/>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6" name="Gruppieren 35">
                  <a:extLst>
                    <a:ext uri="{FF2B5EF4-FFF2-40B4-BE49-F238E27FC236}">
                      <a16:creationId xmlns:a16="http://schemas.microsoft.com/office/drawing/2014/main" id="{D5DDDA57-5CA3-99F6-CBDD-FBFFA98C921B}"/>
                    </a:ext>
                  </a:extLst>
                </p:cNvPr>
                <p:cNvGrpSpPr/>
                <p:nvPr/>
              </p:nvGrpSpPr>
              <p:grpSpPr>
                <a:xfrm>
                  <a:off x="7411497" y="3467027"/>
                  <a:ext cx="1399902" cy="1005841"/>
                  <a:chOff x="4569962" y="3491256"/>
                  <a:chExt cx="4252919" cy="967858"/>
                </a:xfrm>
              </p:grpSpPr>
              <p:sp>
                <p:nvSpPr>
                  <p:cNvPr id="37" name="Freihandform 90">
                    <a:extLst>
                      <a:ext uri="{FF2B5EF4-FFF2-40B4-BE49-F238E27FC236}">
                        <a16:creationId xmlns:a16="http://schemas.microsoft.com/office/drawing/2014/main" id="{18BF12F7-4A2E-3156-574C-95F3BE5ABEDA}"/>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reihandform 91">
                    <a:extLst>
                      <a:ext uri="{FF2B5EF4-FFF2-40B4-BE49-F238E27FC236}">
                        <a16:creationId xmlns:a16="http://schemas.microsoft.com/office/drawing/2014/main" id="{966F3A77-1700-820D-8030-132C52F4B79F}"/>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92">
                    <a:extLst>
                      <a:ext uri="{FF2B5EF4-FFF2-40B4-BE49-F238E27FC236}">
                        <a16:creationId xmlns:a16="http://schemas.microsoft.com/office/drawing/2014/main" id="{A6A251A1-DB50-0655-256A-079052B44597}"/>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93">
                    <a:extLst>
                      <a:ext uri="{FF2B5EF4-FFF2-40B4-BE49-F238E27FC236}">
                        <a16:creationId xmlns:a16="http://schemas.microsoft.com/office/drawing/2014/main" id="{DBEB3D22-A6B2-5ECA-82D9-C0A1837C7D81}"/>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grpSp>
      <p:cxnSp>
        <p:nvCxnSpPr>
          <p:cNvPr id="1111" name="Gerade Verbindung mit Pfeil 1110">
            <a:extLst>
              <a:ext uri="{FF2B5EF4-FFF2-40B4-BE49-F238E27FC236}">
                <a16:creationId xmlns:a16="http://schemas.microsoft.com/office/drawing/2014/main" id="{8DB21283-A50D-FE2C-0F92-FEC1BBFB2B22}"/>
              </a:ext>
            </a:extLst>
          </p:cNvPr>
          <p:cNvCxnSpPr>
            <a:cxnSpLocks/>
          </p:cNvCxnSpPr>
          <p:nvPr/>
        </p:nvCxnSpPr>
        <p:spPr>
          <a:xfrm flipV="1">
            <a:off x="6688093" y="1459122"/>
            <a:ext cx="0" cy="16838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2" name="Textfeld 1111">
            <a:extLst>
              <a:ext uri="{FF2B5EF4-FFF2-40B4-BE49-F238E27FC236}">
                <a16:creationId xmlns:a16="http://schemas.microsoft.com/office/drawing/2014/main" id="{A024E879-87B1-819E-3142-F62060D89108}"/>
              </a:ext>
            </a:extLst>
          </p:cNvPr>
          <p:cNvSpPr txBox="1"/>
          <p:nvPr/>
        </p:nvSpPr>
        <p:spPr>
          <a:xfrm>
            <a:off x="6545475" y="2872098"/>
            <a:ext cx="123592" cy="270871"/>
          </a:xfrm>
          <a:prstGeom prst="rect">
            <a:avLst/>
          </a:prstGeom>
          <a:noFill/>
        </p:spPr>
        <p:txBody>
          <a:bodyPr wrap="none" rtlCol="0">
            <a:spAutoFit/>
          </a:bodyPr>
          <a:lstStyle/>
          <a:p>
            <a:endParaRPr lang="de-DE" dirty="0">
              <a:solidFill>
                <a:srgbClr val="FF0000"/>
              </a:solidFill>
            </a:endParaRPr>
          </a:p>
        </p:txBody>
      </p:sp>
      <p:cxnSp>
        <p:nvCxnSpPr>
          <p:cNvPr id="1199" name="Gerader Verbinder 1198">
            <a:extLst>
              <a:ext uri="{FF2B5EF4-FFF2-40B4-BE49-F238E27FC236}">
                <a16:creationId xmlns:a16="http://schemas.microsoft.com/office/drawing/2014/main" id="{5798165B-E476-B341-18D4-687E7DEAFEE0}"/>
              </a:ext>
            </a:extLst>
          </p:cNvPr>
          <p:cNvCxnSpPr>
            <a:cxnSpLocks/>
          </p:cNvCxnSpPr>
          <p:nvPr/>
        </p:nvCxnSpPr>
        <p:spPr>
          <a:xfrm>
            <a:off x="7239319" y="1702969"/>
            <a:ext cx="0" cy="144000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1" name="Gerader Verbinder 1200">
            <a:extLst>
              <a:ext uri="{FF2B5EF4-FFF2-40B4-BE49-F238E27FC236}">
                <a16:creationId xmlns:a16="http://schemas.microsoft.com/office/drawing/2014/main" id="{7688C582-CB0E-0A38-0173-56793F59EA02}"/>
              </a:ext>
            </a:extLst>
          </p:cNvPr>
          <p:cNvCxnSpPr>
            <a:cxnSpLocks/>
          </p:cNvCxnSpPr>
          <p:nvPr/>
        </p:nvCxnSpPr>
        <p:spPr>
          <a:xfrm>
            <a:off x="8361213" y="2664169"/>
            <a:ext cx="0" cy="478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3" name="Gerader Verbinder 1202">
            <a:extLst>
              <a:ext uri="{FF2B5EF4-FFF2-40B4-BE49-F238E27FC236}">
                <a16:creationId xmlns:a16="http://schemas.microsoft.com/office/drawing/2014/main" id="{C72A71A3-5745-9DF7-FDDF-549C1A58AB15}"/>
              </a:ext>
            </a:extLst>
          </p:cNvPr>
          <p:cNvCxnSpPr>
            <a:cxnSpLocks/>
          </p:cNvCxnSpPr>
          <p:nvPr/>
        </p:nvCxnSpPr>
        <p:spPr>
          <a:xfrm>
            <a:off x="9483106" y="2854969"/>
            <a:ext cx="0" cy="2880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0" name="Gerade Verbindung mit Pfeil 1109">
            <a:extLst>
              <a:ext uri="{FF2B5EF4-FFF2-40B4-BE49-F238E27FC236}">
                <a16:creationId xmlns:a16="http://schemas.microsoft.com/office/drawing/2014/main" id="{41166298-5400-9320-3D7B-549E4CDE575B}"/>
              </a:ext>
            </a:extLst>
          </p:cNvPr>
          <p:cNvCxnSpPr>
            <a:cxnSpLocks/>
          </p:cNvCxnSpPr>
          <p:nvPr/>
        </p:nvCxnSpPr>
        <p:spPr>
          <a:xfrm flipV="1">
            <a:off x="6678372" y="3142969"/>
            <a:ext cx="30477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7" name="Textfeld 1206">
            <a:extLst>
              <a:ext uri="{FF2B5EF4-FFF2-40B4-BE49-F238E27FC236}">
                <a16:creationId xmlns:a16="http://schemas.microsoft.com/office/drawing/2014/main" id="{6B926CE9-EAC6-C5BF-1153-BA24E941007E}"/>
              </a:ext>
            </a:extLst>
          </p:cNvPr>
          <p:cNvSpPr txBox="1"/>
          <p:nvPr/>
        </p:nvSpPr>
        <p:spPr>
          <a:xfrm>
            <a:off x="4100125" y="2198388"/>
            <a:ext cx="207818" cy="369332"/>
          </a:xfrm>
          <a:prstGeom prst="rect">
            <a:avLst/>
          </a:prstGeom>
          <a:noFill/>
        </p:spPr>
        <p:txBody>
          <a:bodyPr wrap="square" rtlCol="0">
            <a:spAutoFit/>
          </a:bodyPr>
          <a:lstStyle/>
          <a:p>
            <a:r>
              <a:rPr lang="de-DE" dirty="0"/>
              <a:t>t</a:t>
            </a:r>
          </a:p>
        </p:txBody>
      </p:sp>
      <p:sp>
        <p:nvSpPr>
          <p:cNvPr id="1208" name="Textfeld 1207">
            <a:extLst>
              <a:ext uri="{FF2B5EF4-FFF2-40B4-BE49-F238E27FC236}">
                <a16:creationId xmlns:a16="http://schemas.microsoft.com/office/drawing/2014/main" id="{8EECC74A-8022-06C0-5A1F-BA6F2893BF27}"/>
              </a:ext>
            </a:extLst>
          </p:cNvPr>
          <p:cNvSpPr txBox="1"/>
          <p:nvPr/>
        </p:nvSpPr>
        <p:spPr>
          <a:xfrm>
            <a:off x="9681037" y="3012979"/>
            <a:ext cx="207818" cy="369332"/>
          </a:xfrm>
          <a:prstGeom prst="rect">
            <a:avLst/>
          </a:prstGeom>
          <a:noFill/>
        </p:spPr>
        <p:txBody>
          <a:bodyPr wrap="square" rtlCol="0">
            <a:spAutoFit/>
          </a:bodyPr>
          <a:lstStyle/>
          <a:p>
            <a:r>
              <a:rPr lang="de-DE" dirty="0"/>
              <a:t>f</a:t>
            </a:r>
          </a:p>
        </p:txBody>
      </p:sp>
      <p:sp>
        <p:nvSpPr>
          <p:cNvPr id="1209" name="Textfeld 1208">
            <a:extLst>
              <a:ext uri="{FF2B5EF4-FFF2-40B4-BE49-F238E27FC236}">
                <a16:creationId xmlns:a16="http://schemas.microsoft.com/office/drawing/2014/main" id="{4BE4DE7D-1CAE-15BD-9164-9F4619C9A65D}"/>
              </a:ext>
            </a:extLst>
          </p:cNvPr>
          <p:cNvSpPr txBox="1"/>
          <p:nvPr/>
        </p:nvSpPr>
        <p:spPr>
          <a:xfrm>
            <a:off x="7106758" y="1374303"/>
            <a:ext cx="380992" cy="369332"/>
          </a:xfrm>
          <a:prstGeom prst="rect">
            <a:avLst/>
          </a:prstGeom>
          <a:noFill/>
        </p:spPr>
        <p:txBody>
          <a:bodyPr wrap="square" rtlCol="0">
            <a:spAutoFit/>
          </a:bodyPr>
          <a:lstStyle/>
          <a:p>
            <a:r>
              <a:rPr lang="de-DE" dirty="0"/>
              <a:t>1</a:t>
            </a:r>
          </a:p>
        </p:txBody>
      </p:sp>
      <p:sp>
        <p:nvSpPr>
          <p:cNvPr id="1210" name="Textfeld 1209">
            <a:extLst>
              <a:ext uri="{FF2B5EF4-FFF2-40B4-BE49-F238E27FC236}">
                <a16:creationId xmlns:a16="http://schemas.microsoft.com/office/drawing/2014/main" id="{2C44B11E-7399-0710-C35A-BA47B253CFF3}"/>
              </a:ext>
            </a:extLst>
          </p:cNvPr>
          <p:cNvSpPr txBox="1"/>
          <p:nvPr/>
        </p:nvSpPr>
        <p:spPr>
          <a:xfrm>
            <a:off x="8115085" y="2352281"/>
            <a:ext cx="535849" cy="369332"/>
          </a:xfrm>
          <a:prstGeom prst="rect">
            <a:avLst/>
          </a:prstGeom>
          <a:noFill/>
        </p:spPr>
        <p:txBody>
          <a:bodyPr wrap="square" rtlCol="0">
            <a:spAutoFit/>
          </a:bodyPr>
          <a:lstStyle/>
          <a:p>
            <a:r>
              <a:rPr lang="de-DE" dirty="0"/>
              <a:t>1/3</a:t>
            </a:r>
          </a:p>
        </p:txBody>
      </p:sp>
      <p:sp>
        <p:nvSpPr>
          <p:cNvPr id="1211" name="Textfeld 1210">
            <a:extLst>
              <a:ext uri="{FF2B5EF4-FFF2-40B4-BE49-F238E27FC236}">
                <a16:creationId xmlns:a16="http://schemas.microsoft.com/office/drawing/2014/main" id="{0458DC80-5992-9E75-A3BB-CB01A7162664}"/>
              </a:ext>
            </a:extLst>
          </p:cNvPr>
          <p:cNvSpPr txBox="1"/>
          <p:nvPr/>
        </p:nvSpPr>
        <p:spPr>
          <a:xfrm>
            <a:off x="9210985" y="2476915"/>
            <a:ext cx="535849" cy="369332"/>
          </a:xfrm>
          <a:prstGeom prst="rect">
            <a:avLst/>
          </a:prstGeom>
          <a:noFill/>
        </p:spPr>
        <p:txBody>
          <a:bodyPr wrap="square" rtlCol="0">
            <a:spAutoFit/>
          </a:bodyPr>
          <a:lstStyle/>
          <a:p>
            <a:r>
              <a:rPr lang="de-DE" dirty="0"/>
              <a:t>1/5</a:t>
            </a:r>
          </a:p>
        </p:txBody>
      </p:sp>
      <p:sp>
        <p:nvSpPr>
          <p:cNvPr id="1214" name="Textfeld 1213">
            <a:extLst>
              <a:ext uri="{FF2B5EF4-FFF2-40B4-BE49-F238E27FC236}">
                <a16:creationId xmlns:a16="http://schemas.microsoft.com/office/drawing/2014/main" id="{96C135F0-B6AD-BFF9-E206-234B3ABB0B9A}"/>
              </a:ext>
            </a:extLst>
          </p:cNvPr>
          <p:cNvSpPr txBox="1"/>
          <p:nvPr/>
        </p:nvSpPr>
        <p:spPr>
          <a:xfrm>
            <a:off x="10150556" y="5246524"/>
            <a:ext cx="207818" cy="369332"/>
          </a:xfrm>
          <a:prstGeom prst="rect">
            <a:avLst/>
          </a:prstGeom>
          <a:noFill/>
        </p:spPr>
        <p:txBody>
          <a:bodyPr wrap="square" rtlCol="0">
            <a:spAutoFit/>
          </a:bodyPr>
          <a:lstStyle/>
          <a:p>
            <a:r>
              <a:rPr lang="de-DE" dirty="0"/>
              <a:t>f</a:t>
            </a:r>
          </a:p>
        </p:txBody>
      </p:sp>
      <p:sp>
        <p:nvSpPr>
          <p:cNvPr id="1216" name="Rechteck 1215">
            <a:extLst>
              <a:ext uri="{FF2B5EF4-FFF2-40B4-BE49-F238E27FC236}">
                <a16:creationId xmlns:a16="http://schemas.microsoft.com/office/drawing/2014/main" id="{B13FFF5E-4455-78AD-278F-4B720BF0E7B3}"/>
              </a:ext>
            </a:extLst>
          </p:cNvPr>
          <p:cNvSpPr/>
          <p:nvPr/>
        </p:nvSpPr>
        <p:spPr>
          <a:xfrm>
            <a:off x="7147891" y="4807688"/>
            <a:ext cx="2597772" cy="568826"/>
          </a:xfrm>
          <a:prstGeom prst="rect">
            <a:avLst/>
          </a:prstGeom>
          <a:gradFill flip="none" rotWithShape="1">
            <a:gsLst>
              <a:gs pos="0">
                <a:schemeClr val="accent1">
                  <a:lumMod val="40000"/>
                  <a:lumOff val="60000"/>
                  <a:alpha val="0"/>
                </a:schemeClr>
              </a:gs>
              <a:gs pos="36000">
                <a:schemeClr val="bg1">
                  <a:lumMod val="6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12" name="Gerade Verbindung mit Pfeil 1211">
            <a:extLst>
              <a:ext uri="{FF2B5EF4-FFF2-40B4-BE49-F238E27FC236}">
                <a16:creationId xmlns:a16="http://schemas.microsoft.com/office/drawing/2014/main" id="{3875C507-5D64-4A1A-770C-9689C4BFE1BE}"/>
              </a:ext>
            </a:extLst>
          </p:cNvPr>
          <p:cNvCxnSpPr>
            <a:cxnSpLocks/>
          </p:cNvCxnSpPr>
          <p:nvPr/>
        </p:nvCxnSpPr>
        <p:spPr>
          <a:xfrm flipH="1" flipV="1">
            <a:off x="7147891" y="4487421"/>
            <a:ext cx="0" cy="8890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3" name="Gerade Verbindung mit Pfeil 1212">
            <a:extLst>
              <a:ext uri="{FF2B5EF4-FFF2-40B4-BE49-F238E27FC236}">
                <a16:creationId xmlns:a16="http://schemas.microsoft.com/office/drawing/2014/main" id="{3B0AD951-D22D-3E90-298B-110FC0C2CE15}"/>
              </a:ext>
            </a:extLst>
          </p:cNvPr>
          <p:cNvCxnSpPr>
            <a:cxnSpLocks/>
          </p:cNvCxnSpPr>
          <p:nvPr/>
        </p:nvCxnSpPr>
        <p:spPr>
          <a:xfrm flipV="1">
            <a:off x="7147891" y="5376514"/>
            <a:ext cx="30477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7" name="Textfeld 1216">
            <a:extLst>
              <a:ext uri="{FF2B5EF4-FFF2-40B4-BE49-F238E27FC236}">
                <a16:creationId xmlns:a16="http://schemas.microsoft.com/office/drawing/2014/main" id="{2560130C-BBF6-DCF2-6AD6-8EF47D93CC68}"/>
              </a:ext>
            </a:extLst>
          </p:cNvPr>
          <p:cNvSpPr txBox="1"/>
          <p:nvPr/>
        </p:nvSpPr>
        <p:spPr>
          <a:xfrm>
            <a:off x="9395886" y="4835397"/>
            <a:ext cx="609188" cy="369332"/>
          </a:xfrm>
          <a:prstGeom prst="rect">
            <a:avLst/>
          </a:prstGeom>
          <a:noFill/>
        </p:spPr>
        <p:txBody>
          <a:bodyPr wrap="square" rtlCol="0">
            <a:spAutoFit/>
          </a:bodyPr>
          <a:lstStyle/>
          <a:p>
            <a:r>
              <a:rPr lang="de-DE" dirty="0"/>
              <a:t>. . .</a:t>
            </a:r>
          </a:p>
        </p:txBody>
      </p:sp>
      <p:sp>
        <p:nvSpPr>
          <p:cNvPr id="1218" name="Textfeld 1217">
            <a:extLst>
              <a:ext uri="{FF2B5EF4-FFF2-40B4-BE49-F238E27FC236}">
                <a16:creationId xmlns:a16="http://schemas.microsoft.com/office/drawing/2014/main" id="{78D3A1AA-FEE5-07B4-5D76-20D876D38A8B}"/>
              </a:ext>
            </a:extLst>
          </p:cNvPr>
          <p:cNvSpPr txBox="1"/>
          <p:nvPr/>
        </p:nvSpPr>
        <p:spPr>
          <a:xfrm>
            <a:off x="6187680" y="1160204"/>
            <a:ext cx="981383" cy="307777"/>
          </a:xfrm>
          <a:prstGeom prst="rect">
            <a:avLst/>
          </a:prstGeom>
          <a:noFill/>
        </p:spPr>
        <p:txBody>
          <a:bodyPr wrap="square" rtlCol="0">
            <a:spAutoFit/>
          </a:bodyPr>
          <a:lstStyle/>
          <a:p>
            <a:r>
              <a:rPr lang="de-DE" sz="1400" dirty="0"/>
              <a:t>Amplitude</a:t>
            </a:r>
          </a:p>
        </p:txBody>
      </p:sp>
      <p:sp>
        <p:nvSpPr>
          <p:cNvPr id="1219" name="Textfeld 1218">
            <a:extLst>
              <a:ext uri="{FF2B5EF4-FFF2-40B4-BE49-F238E27FC236}">
                <a16:creationId xmlns:a16="http://schemas.microsoft.com/office/drawing/2014/main" id="{F44AAF25-06DC-A827-699A-751C491FE2AC}"/>
              </a:ext>
            </a:extLst>
          </p:cNvPr>
          <p:cNvSpPr txBox="1"/>
          <p:nvPr/>
        </p:nvSpPr>
        <p:spPr>
          <a:xfrm>
            <a:off x="211152" y="1200944"/>
            <a:ext cx="981383" cy="307777"/>
          </a:xfrm>
          <a:prstGeom prst="rect">
            <a:avLst/>
          </a:prstGeom>
          <a:noFill/>
        </p:spPr>
        <p:txBody>
          <a:bodyPr wrap="square" rtlCol="0">
            <a:spAutoFit/>
          </a:bodyPr>
          <a:lstStyle/>
          <a:p>
            <a:r>
              <a:rPr lang="de-DE" sz="1400" dirty="0"/>
              <a:t>Amplitude</a:t>
            </a:r>
          </a:p>
        </p:txBody>
      </p:sp>
      <p:sp>
        <p:nvSpPr>
          <p:cNvPr id="1220" name="Textfeld 1219">
            <a:extLst>
              <a:ext uri="{FF2B5EF4-FFF2-40B4-BE49-F238E27FC236}">
                <a16:creationId xmlns:a16="http://schemas.microsoft.com/office/drawing/2014/main" id="{BA7224A6-571C-2136-3B7A-42D10D60B92C}"/>
              </a:ext>
            </a:extLst>
          </p:cNvPr>
          <p:cNvSpPr txBox="1"/>
          <p:nvPr/>
        </p:nvSpPr>
        <p:spPr>
          <a:xfrm>
            <a:off x="1123013" y="3126874"/>
            <a:ext cx="2657336" cy="246221"/>
          </a:xfrm>
          <a:prstGeom prst="rect">
            <a:avLst/>
          </a:prstGeom>
          <a:noFill/>
        </p:spPr>
        <p:txBody>
          <a:bodyPr wrap="square" rtlCol="0">
            <a:spAutoFit/>
          </a:bodyPr>
          <a:lstStyle/>
          <a:p>
            <a:pPr algn="ctr"/>
            <a:r>
              <a:rPr lang="de-DE" sz="1000" dirty="0"/>
              <a:t>Darstellung der Amplituden nicht maßstäblich!</a:t>
            </a:r>
          </a:p>
        </p:txBody>
      </p:sp>
    </p:spTree>
    <p:extLst>
      <p:ext uri="{BB962C8B-B14F-4D97-AF65-F5344CB8AC3E}">
        <p14:creationId xmlns:p14="http://schemas.microsoft.com/office/powerpoint/2010/main" val="203965657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VNA (Vektorieller Netzwerk Analysator)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0498F9DE-C681-4BE1-AB30-8458A99109FF}"/>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Mit einem VNA können Impedanzen (Wirk- und Blindwiderstände) und Anpassungen (Stehwellenverhältnisse) als Verlauf von Betrag und Phase über der Frequenz gemessen werden.</a:t>
            </a:r>
          </a:p>
          <a:p>
            <a:pPr marL="0" indent="0">
              <a:buNone/>
              <a:defRPr/>
            </a:pPr>
            <a:endParaRPr lang="de-DE" sz="400" dirty="0">
              <a:solidFill>
                <a:srgbClr val="000000"/>
              </a:solidFill>
            </a:endParaRPr>
          </a:p>
          <a:p>
            <a:pPr marL="0" indent="0">
              <a:buNone/>
              <a:defRPr/>
            </a:pPr>
            <a:r>
              <a:rPr lang="de-DE" b="1" dirty="0">
                <a:solidFill>
                  <a:srgbClr val="000000"/>
                </a:solidFill>
              </a:rPr>
              <a:t>Es lassen sich somit Frequenzgänge von z. B. Filtern oder Verstärkern messen oder auch die genauen Resonanzfrequenzen und Impedanzen von Schwingkreisen oder Antennen bestimmen.</a:t>
            </a:r>
          </a:p>
          <a:p>
            <a:pPr marL="0" indent="0">
              <a:buNone/>
              <a:defRPr/>
            </a:pPr>
            <a:endParaRPr lang="de-DE" dirty="0">
              <a:solidFill>
                <a:srgbClr val="000000"/>
              </a:solidFill>
            </a:endParaRPr>
          </a:p>
          <a:p>
            <a:pPr marL="0" indent="0">
              <a:buNone/>
              <a:defRPr/>
            </a:pPr>
            <a:r>
              <a:rPr lang="de-DE" dirty="0">
                <a:solidFill>
                  <a:srgbClr val="000000"/>
                </a:solidFill>
              </a:rPr>
              <a:t>Funktionsweise:</a:t>
            </a:r>
          </a:p>
          <a:p>
            <a:pPr marL="0" indent="0">
              <a:buNone/>
              <a:defRPr/>
            </a:pPr>
            <a:r>
              <a:rPr lang="de-DE" dirty="0">
                <a:solidFill>
                  <a:srgbClr val="000000"/>
                </a:solidFill>
              </a:rPr>
              <a:t>Ein frequenzveränderliches HF-Signal (</a:t>
            </a:r>
            <a:r>
              <a:rPr lang="de-DE" dirty="0" err="1">
                <a:solidFill>
                  <a:srgbClr val="000000"/>
                </a:solidFill>
              </a:rPr>
              <a:t>Sweepgenerator</a:t>
            </a:r>
            <a:r>
              <a:rPr lang="de-DE" dirty="0">
                <a:solidFill>
                  <a:srgbClr val="000000"/>
                </a:solidFill>
              </a:rPr>
              <a:t>) wird z. B. auf den Eingang eines zu messenden Filters (Prüfling, DUT = </a:t>
            </a:r>
            <a:r>
              <a:rPr lang="de-DE" u="sng" dirty="0">
                <a:solidFill>
                  <a:srgbClr val="000000"/>
                </a:solidFill>
              </a:rPr>
              <a:t>D</a:t>
            </a:r>
            <a:r>
              <a:rPr lang="de-DE" dirty="0">
                <a:solidFill>
                  <a:srgbClr val="000000"/>
                </a:solidFill>
              </a:rPr>
              <a:t>evice </a:t>
            </a:r>
            <a:r>
              <a:rPr lang="de-DE" u="sng" dirty="0">
                <a:solidFill>
                  <a:srgbClr val="000000"/>
                </a:solidFill>
              </a:rPr>
              <a:t>U</a:t>
            </a:r>
            <a:r>
              <a:rPr lang="de-DE" dirty="0">
                <a:solidFill>
                  <a:srgbClr val="000000"/>
                </a:solidFill>
              </a:rPr>
              <a:t>nder </a:t>
            </a:r>
            <a:r>
              <a:rPr lang="de-DE" u="sng" dirty="0">
                <a:solidFill>
                  <a:srgbClr val="000000"/>
                </a:solidFill>
              </a:rPr>
              <a:t>T</a:t>
            </a:r>
            <a:r>
              <a:rPr lang="de-DE" dirty="0">
                <a:solidFill>
                  <a:srgbClr val="000000"/>
                </a:solidFill>
              </a:rPr>
              <a:t>est) gegeben. Das vom DUT am Eingang reflektierte sowie das am Ausgang durch das DUT veränderte Signal wird bzgl. Amplituden- und Phasenveränderung analysiert.</a:t>
            </a:r>
          </a:p>
          <a:p>
            <a:pPr marL="0" indent="0">
              <a:buNone/>
              <a:defRPr/>
            </a:pPr>
            <a:endParaRPr lang="de-DE" dirty="0">
              <a:solidFill>
                <a:srgbClr val="000000"/>
              </a:solidFill>
            </a:endParaRPr>
          </a:p>
          <a:p>
            <a:pPr marL="0" indent="0">
              <a:buNone/>
              <a:defRPr/>
            </a:pPr>
            <a:r>
              <a:rPr lang="de-DE" dirty="0">
                <a:solidFill>
                  <a:srgbClr val="000000"/>
                </a:solidFill>
              </a:rPr>
              <a:t>Die durch das angeschlossene Messobjekt (DUT) veränderten Amplituden und Phasen des HF-Signals werden als Verläufe von z. B. Impedanz und Phasenwinkel, Wirk- und Blindanteil oder dem Stehwellenverhältnis grafisch dargestellt.</a:t>
            </a:r>
          </a:p>
        </p:txBody>
      </p:sp>
    </p:spTree>
    <p:extLst>
      <p:ext uri="{BB962C8B-B14F-4D97-AF65-F5344CB8AC3E}">
        <p14:creationId xmlns:p14="http://schemas.microsoft.com/office/powerpoint/2010/main" val="354151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VNA (Vektorieller Netzwerk Analysator)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0498F9DE-C681-4BE1-AB30-8458A99109FF}"/>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Kalibrierung:</a:t>
            </a:r>
          </a:p>
          <a:p>
            <a:pPr marL="0" indent="0">
              <a:buNone/>
              <a:defRPr/>
            </a:pPr>
            <a:r>
              <a:rPr lang="de-DE" dirty="0">
                <a:solidFill>
                  <a:srgbClr val="000000"/>
                </a:solidFill>
              </a:rPr>
              <a:t>Wichtig ist es, den VNA und den dazugehörigen Messaufbau vor einer Messung mit einem geeigneten Kalibrier-Kit zu kalibrieren:</a:t>
            </a:r>
          </a:p>
          <a:p>
            <a:pPr marL="255581" lvl="1" indent="0">
              <a:buNone/>
              <a:defRPr/>
            </a:pPr>
            <a:r>
              <a:rPr lang="de-DE" sz="1800" dirty="0">
                <a:solidFill>
                  <a:srgbClr val="000000"/>
                </a:solidFill>
              </a:rPr>
              <a:t>SOL(T)-Methode: SOL(T) = Short – Open – Load (– Through, nur wenn zwei Messports vorhanden sind)</a:t>
            </a:r>
          </a:p>
          <a:p>
            <a:pPr marL="0" indent="0">
              <a:buNone/>
              <a:defRPr/>
            </a:pPr>
            <a:endParaRPr lang="de-DE" dirty="0">
              <a:solidFill>
                <a:srgbClr val="000000"/>
              </a:solidFill>
            </a:endParaRPr>
          </a:p>
          <a:p>
            <a:pPr marL="0" indent="0">
              <a:buNone/>
              <a:defRPr/>
            </a:pPr>
            <a:r>
              <a:rPr lang="de-DE" dirty="0">
                <a:solidFill>
                  <a:srgbClr val="000000"/>
                </a:solidFill>
              </a:rPr>
              <a:t>Die Kalibrierung eines VNA lässt sich in den Betriebszuständen Kurzschluss, Leerlauf und Anpassung durch Ablesen des jeweiligen SWR überprüfen. Das SWR sollte bei Kurzschluss (Short) und Leerlauf (Open) den Wert unendlich und bei Anpassung (Load) den Wert 1 haben.</a:t>
            </a:r>
          </a:p>
        </p:txBody>
      </p:sp>
    </p:spTree>
    <p:extLst>
      <p:ext uri="{BB962C8B-B14F-4D97-AF65-F5344CB8AC3E}">
        <p14:creationId xmlns:p14="http://schemas.microsoft.com/office/powerpoint/2010/main" val="422343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Richtig messen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199</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sym typeface="Wingdings" panose="05000000000000000000" pitchFamily="2" charset="2"/>
              </a:rPr>
              <a:t>Messungen erfolgen grundsätzlich derart, dass die Messung selbst den zu messenden Wert (möglichst) nicht beeinflusst.</a:t>
            </a:r>
          </a:p>
          <a:p>
            <a:pPr>
              <a:defRPr/>
            </a:pPr>
            <a:endParaRPr lang="de-DE" sz="1000" dirty="0">
              <a:solidFill>
                <a:srgbClr val="000000"/>
              </a:solidFill>
              <a:sym typeface="Wingdings" panose="05000000000000000000" pitchFamily="2" charset="2"/>
            </a:endParaRPr>
          </a:p>
          <a:p>
            <a:pPr>
              <a:defRPr/>
            </a:pPr>
            <a:r>
              <a:rPr lang="de-DE" dirty="0">
                <a:solidFill>
                  <a:srgbClr val="000000"/>
                </a:solidFill>
                <a:sym typeface="Wingdings" panose="05000000000000000000" pitchFamily="2" charset="2"/>
              </a:rPr>
              <a:t>Beispiele:</a:t>
            </a:r>
          </a:p>
          <a:p>
            <a:pPr lvl="1">
              <a:defRPr/>
            </a:pPr>
            <a:r>
              <a:rPr lang="de-DE" dirty="0">
                <a:solidFill>
                  <a:srgbClr val="000000"/>
                </a:solidFill>
                <a:sym typeface="Wingdings" panose="05000000000000000000" pitchFamily="2" charset="2"/>
              </a:rPr>
              <a:t>Spannungsmessung: hochohmiges Messgerät (parallel geschaltet)</a:t>
            </a:r>
          </a:p>
          <a:p>
            <a:pPr lvl="1">
              <a:defRPr/>
            </a:pPr>
            <a:r>
              <a:rPr lang="de-DE" dirty="0">
                <a:solidFill>
                  <a:srgbClr val="000000"/>
                </a:solidFill>
                <a:sym typeface="Wingdings" panose="05000000000000000000" pitchFamily="2" charset="2"/>
              </a:rPr>
              <a:t>Strommessung: niederohmiges Messgerät (in Reihe geschaltet)</a:t>
            </a:r>
          </a:p>
          <a:p>
            <a:pPr lvl="1">
              <a:defRPr/>
            </a:pPr>
            <a:r>
              <a:rPr lang="de-DE" dirty="0">
                <a:solidFill>
                  <a:srgbClr val="000000"/>
                </a:solidFill>
                <a:sym typeface="Wingdings" panose="05000000000000000000" pitchFamily="2" charset="2"/>
              </a:rPr>
              <a:t>Messung der Frequenz von Oszillatoren</a:t>
            </a:r>
          </a:p>
          <a:p>
            <a:pPr lvl="2">
              <a:defRPr/>
            </a:pPr>
            <a:r>
              <a:rPr lang="de-DE" dirty="0">
                <a:solidFill>
                  <a:srgbClr val="000000"/>
                </a:solidFill>
                <a:sym typeface="Wingdings" panose="05000000000000000000" pitchFamily="2" charset="2"/>
              </a:rPr>
              <a:t>Nicht direkt im Oszillator</a:t>
            </a:r>
          </a:p>
          <a:p>
            <a:pPr lvl="2">
              <a:defRPr/>
            </a:pPr>
            <a:r>
              <a:rPr lang="de-DE" dirty="0">
                <a:solidFill>
                  <a:srgbClr val="000000"/>
                </a:solidFill>
                <a:sym typeface="Wingdings" panose="05000000000000000000" pitchFamily="2" charset="2"/>
              </a:rPr>
              <a:t>Nutzung von Impedanzwandlern (z. B. Pufferstufe)</a:t>
            </a:r>
          </a:p>
          <a:p>
            <a:pPr lvl="2">
              <a:defRPr/>
            </a:pPr>
            <a:r>
              <a:rPr lang="de-DE" dirty="0">
                <a:solidFill>
                  <a:srgbClr val="000000"/>
                </a:solidFill>
                <a:sym typeface="Wingdings" panose="05000000000000000000" pitchFamily="2" charset="2"/>
              </a:rPr>
              <a:t>Tastköpfe mit Spannungsvorteilern (z. B. 10:1)</a:t>
            </a:r>
          </a:p>
          <a:p>
            <a:pPr lvl="1">
              <a:defRPr/>
            </a:pPr>
            <a:r>
              <a:rPr lang="de-DE" dirty="0">
                <a:solidFill>
                  <a:srgbClr val="000000"/>
                </a:solidFill>
                <a:sym typeface="Wingdings" panose="05000000000000000000" pitchFamily="2" charset="2"/>
              </a:rPr>
              <a:t>Nutzung von Thermoumformern zur Messung der effektiven Leistung von modulierten Signalen (bis in den GHz-Bereich)</a:t>
            </a:r>
          </a:p>
          <a:p>
            <a:pPr lvl="1">
              <a:defRPr/>
            </a:pPr>
            <a:endParaRPr lang="de-DE" dirty="0">
              <a:solidFill>
                <a:srgbClr val="000000"/>
              </a:solidFill>
              <a:sym typeface="Wingdings" panose="05000000000000000000" pitchFamily="2" charset="2"/>
            </a:endParaRPr>
          </a:p>
          <a:p>
            <a:pPr lvl="1">
              <a:defRPr/>
            </a:pPr>
            <a:r>
              <a:rPr lang="de-DE" dirty="0">
                <a:solidFill>
                  <a:srgbClr val="000000"/>
                </a:solidFill>
                <a:sym typeface="Wingdings" panose="05000000000000000000" pitchFamily="2" charset="2"/>
              </a:rPr>
              <a:t>Effekte von Leitungslängen berücksichtigen: Spannungsabfall, </a:t>
            </a:r>
            <a:r>
              <a:rPr lang="de-DE" dirty="0" err="1">
                <a:solidFill>
                  <a:srgbClr val="000000"/>
                </a:solidFill>
                <a:sym typeface="Wingdings" panose="05000000000000000000" pitchFamily="2" charset="2"/>
              </a:rPr>
              <a:t>Impedanztransformation</a:t>
            </a:r>
            <a:r>
              <a:rPr lang="de-DE" dirty="0">
                <a:solidFill>
                  <a:srgbClr val="000000"/>
                </a:solidFill>
                <a:sym typeface="Wingdings" panose="05000000000000000000" pitchFamily="2" charset="2"/>
              </a:rPr>
              <a:t>, …</a:t>
            </a:r>
          </a:p>
          <a:p>
            <a:pPr lvl="1">
              <a:defRPr/>
            </a:pPr>
            <a:r>
              <a:rPr lang="de-DE" dirty="0">
                <a:solidFill>
                  <a:srgbClr val="000000"/>
                </a:solidFill>
                <a:sym typeface="Wingdings" panose="05000000000000000000" pitchFamily="2" charset="2"/>
              </a:rPr>
              <a:t>Grundregel zur Beurteilung von Störeinflüssen in HF-Aufbauten: „sehr klein gegenüber </a:t>
            </a:r>
            <a:r>
              <a:rPr lang="de-DE" dirty="0">
                <a:solidFill>
                  <a:srgbClr val="000000"/>
                </a:solidFill>
                <a:latin typeface="Symbol" panose="05050102010706020507" pitchFamily="18" charset="2"/>
                <a:sym typeface="Wingdings" panose="05000000000000000000" pitchFamily="2" charset="2"/>
              </a:rPr>
              <a:t>l</a:t>
            </a:r>
            <a:r>
              <a:rPr lang="de-DE" dirty="0">
                <a:solidFill>
                  <a:srgbClr val="000000"/>
                </a:solidFill>
                <a:sym typeface="Wingdings" panose="05000000000000000000" pitchFamily="2" charset="2"/>
              </a:rPr>
              <a:t>/4“</a:t>
            </a:r>
          </a:p>
          <a:p>
            <a:pPr>
              <a:defRPr/>
            </a:pPr>
            <a:endParaRPr lang="de-DE" dirty="0">
              <a:solidFill>
                <a:srgbClr val="000000"/>
              </a:solidFill>
            </a:endParaRPr>
          </a:p>
        </p:txBody>
      </p:sp>
    </p:spTree>
    <p:extLst>
      <p:ext uri="{BB962C8B-B14F-4D97-AF65-F5344CB8AC3E}">
        <p14:creationId xmlns:p14="http://schemas.microsoft.com/office/powerpoint/2010/main" val="8229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C91666-0A66-0A8A-E282-CC7A531BA39A}"/>
              </a:ext>
            </a:extLst>
          </p:cNvPr>
          <p:cNvSpPr/>
          <p:nvPr/>
        </p:nvSpPr>
        <p:spPr>
          <a:xfrm rot="10800000">
            <a:off x="-650" y="-1"/>
            <a:ext cx="10970276" cy="6170613"/>
          </a:xfrm>
          <a:prstGeom prst="rect">
            <a:avLst/>
          </a:prstGeom>
          <a:blipFill dpi="0" rotWithShape="1">
            <a:blip r:embed="rId2">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258762" y="457201"/>
            <a:ext cx="10450799" cy="1604356"/>
          </a:xfrm>
        </p:spPr>
        <p:txBody>
          <a:bodyPr>
            <a:normAutofit fontScale="92500" lnSpcReduction="10000"/>
          </a:bodyPr>
          <a:lstStyle/>
          <a:p>
            <a:r>
              <a:rPr lang="de-DE" sz="7200" dirty="0">
                <a:latin typeface="Academy Engraved LET" pitchFamily="2" charset="0"/>
              </a:rPr>
              <a:t>Amateurfunk</a:t>
            </a:r>
          </a:p>
          <a:p>
            <a:r>
              <a:rPr lang="de-DE" sz="4400" dirty="0">
                <a:latin typeface="Academy Engraved LET" pitchFamily="2" charset="0"/>
              </a:rPr>
              <a:t>Vorbereitung auf die Lizenzprüfung</a:t>
            </a:r>
          </a:p>
        </p:txBody>
      </p:sp>
      <p:sp>
        <p:nvSpPr>
          <p:cNvPr id="6" name="Untertitel 2">
            <a:extLst>
              <a:ext uri="{FF2B5EF4-FFF2-40B4-BE49-F238E27FC236}">
                <a16:creationId xmlns:a16="http://schemas.microsoft.com/office/drawing/2014/main" id="{37A19FD8-7A8F-439B-8281-EF1C0EA62CFC}"/>
              </a:ext>
            </a:extLst>
          </p:cNvPr>
          <p:cNvSpPr txBox="1">
            <a:spLocks/>
          </p:cNvSpPr>
          <p:nvPr/>
        </p:nvSpPr>
        <p:spPr>
          <a:xfrm>
            <a:off x="258759" y="2341937"/>
            <a:ext cx="10450799" cy="2972185"/>
          </a:xfrm>
          <a:prstGeom prst="rect">
            <a:avLst/>
          </a:prstGeom>
        </p:spPr>
        <p:txBody>
          <a:bodyPr vert="horz" lIns="91440" tIns="45720" rIns="91440" bIns="45720" rtlCol="0">
            <a:normAutofit lnSpcReduction="10000"/>
          </a:bodyPr>
          <a:lstStyle>
            <a:lvl1pPr marL="0" indent="0" algn="ctr" defTabSz="822686" rtl="0" eaLnBrk="1" latinLnBrk="0" hangingPunct="1">
              <a:lnSpc>
                <a:spcPct val="90000"/>
              </a:lnSpc>
              <a:spcBef>
                <a:spcPts val="900"/>
              </a:spcBef>
              <a:buFont typeface="Arial" panose="020B0604020202020204" pitchFamily="34" charset="0"/>
              <a:buNone/>
              <a:defRPr sz="2159" kern="1200">
                <a:solidFill>
                  <a:schemeClr val="tx1"/>
                </a:solidFill>
                <a:latin typeface="+mn-lt"/>
                <a:ea typeface="+mn-ea"/>
                <a:cs typeface="+mn-cs"/>
              </a:defRPr>
            </a:lvl1pPr>
            <a:lvl2pPr marL="411343" indent="0" algn="ctr" defTabSz="822686" rtl="0" eaLnBrk="1" latinLnBrk="0" hangingPunct="1">
              <a:lnSpc>
                <a:spcPct val="90000"/>
              </a:lnSpc>
              <a:spcBef>
                <a:spcPts val="450"/>
              </a:spcBef>
              <a:buFont typeface="Arial" panose="020B0604020202020204" pitchFamily="34" charset="0"/>
              <a:buNone/>
              <a:defRPr sz="1799" kern="1200">
                <a:solidFill>
                  <a:schemeClr val="tx1"/>
                </a:solidFill>
                <a:latin typeface="+mn-lt"/>
                <a:ea typeface="+mn-ea"/>
                <a:cs typeface="+mn-cs"/>
              </a:defRPr>
            </a:lvl2pPr>
            <a:lvl3pPr marL="822686" indent="0" algn="ctr" defTabSz="822686" rtl="0" eaLnBrk="1" latinLnBrk="0" hangingPunct="1">
              <a:lnSpc>
                <a:spcPct val="90000"/>
              </a:lnSpc>
              <a:spcBef>
                <a:spcPts val="450"/>
              </a:spcBef>
              <a:buFont typeface="Arial" panose="020B0604020202020204" pitchFamily="34" charset="0"/>
              <a:buNone/>
              <a:defRPr sz="1619" kern="1200">
                <a:solidFill>
                  <a:schemeClr val="tx1"/>
                </a:solidFill>
                <a:latin typeface="+mn-lt"/>
                <a:ea typeface="+mn-ea"/>
                <a:cs typeface="+mn-cs"/>
              </a:defRPr>
            </a:lvl3pPr>
            <a:lvl4pPr marL="1234029"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371"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6714"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057"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79400"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0743"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de-DE" sz="10700" dirty="0"/>
              <a:t>Technische</a:t>
            </a:r>
            <a:br>
              <a:rPr lang="de-DE" sz="10700" dirty="0"/>
            </a:br>
            <a:r>
              <a:rPr lang="de-DE" sz="10700" dirty="0"/>
              <a:t>Kenntnisse A</a:t>
            </a:r>
            <a:endParaRPr lang="de-DE" sz="6600" dirty="0"/>
          </a:p>
        </p:txBody>
      </p:sp>
      <p:sp>
        <p:nvSpPr>
          <p:cNvPr id="7" name="Rechteck 6">
            <a:extLst>
              <a:ext uri="{FF2B5EF4-FFF2-40B4-BE49-F238E27FC236}">
                <a16:creationId xmlns:a16="http://schemas.microsoft.com/office/drawing/2014/main" id="{D05CC253-113F-F9F9-D87F-ABCAEF045D5D}"/>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C4A4293D-0828-D13F-81DD-61449EC9FFA4}"/>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 name="Rechteck 4">
            <a:extLst>
              <a:ext uri="{FF2B5EF4-FFF2-40B4-BE49-F238E27FC236}">
                <a16:creationId xmlns:a16="http://schemas.microsoft.com/office/drawing/2014/main" id="{633DAAA2-F07F-5874-4BEF-CA0FC6DFE229}"/>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34498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Dämpfungsglieder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177B150E-F226-ED19-9365-AF88FF9C9690}"/>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Um in Signalverarbeitungspfaden den Ausgangspegel einer Stufe auf den Eingangspegel einer anderen Stufe anzugleichen, werden Dämpfungsglieder genutzt. Die Dämpfung wird in dB angegeben.</a:t>
            </a:r>
          </a:p>
          <a:p>
            <a:pPr>
              <a:defRPr/>
            </a:pPr>
            <a:endParaRPr lang="de-DE" sz="1000" dirty="0">
              <a:solidFill>
                <a:srgbClr val="000000"/>
              </a:solidFill>
            </a:endParaRPr>
          </a:p>
          <a:p>
            <a:pPr>
              <a:defRPr/>
            </a:pPr>
            <a:r>
              <a:rPr lang="de-DE" dirty="0">
                <a:solidFill>
                  <a:srgbClr val="000000"/>
                </a:solidFill>
              </a:rPr>
              <a:t>Es gibt zwei Strukturen von symmetrischen Dämpfungsgliedern (R1 = R3):</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Symmetrische Dämpfungsglieder haben gegenüber einfachen Spannungsteilern den Vorteil, dass bei geeigneten Widerstandwerten die Ein- und Ausgangsimpedanz auf die in HF-Schaltungsketten übliche Impedanz von 50 </a:t>
            </a:r>
            <a:r>
              <a:rPr lang="de-DE" dirty="0">
                <a:solidFill>
                  <a:srgbClr val="000000"/>
                </a:solidFill>
                <a:latin typeface="Symbol" panose="05050102010706020507" pitchFamily="18" charset="2"/>
              </a:rPr>
              <a:t>W</a:t>
            </a:r>
            <a:r>
              <a:rPr lang="de-DE" dirty="0">
                <a:solidFill>
                  <a:srgbClr val="000000"/>
                </a:solidFill>
              </a:rPr>
              <a:t> angepasst ist.</a:t>
            </a:r>
            <a:endParaRPr lang="de-DE" sz="900" dirty="0">
              <a:solidFill>
                <a:srgbClr val="000000"/>
              </a:solidFill>
            </a:endParaRPr>
          </a:p>
          <a:p>
            <a:pPr>
              <a:defRPr/>
            </a:pPr>
            <a:endParaRPr lang="de-DE" dirty="0">
              <a:solidFill>
                <a:srgbClr val="000000"/>
              </a:solidFill>
              <a:latin typeface="Calibri" panose="020F0502020204030204" pitchFamily="34" charset="0"/>
            </a:endParaRPr>
          </a:p>
        </p:txBody>
      </p:sp>
      <p:pic>
        <p:nvPicPr>
          <p:cNvPr id="1030" name="Grafik 1029">
            <a:extLst>
              <a:ext uri="{FF2B5EF4-FFF2-40B4-BE49-F238E27FC236}">
                <a16:creationId xmlns:a16="http://schemas.microsoft.com/office/drawing/2014/main" id="{A0ED3CA1-DD6A-13C5-FFD7-9D00D293B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287" y="2588490"/>
            <a:ext cx="3152188" cy="1325035"/>
          </a:xfrm>
          <a:prstGeom prst="rect">
            <a:avLst/>
          </a:prstGeom>
        </p:spPr>
      </p:pic>
      <p:pic>
        <p:nvPicPr>
          <p:cNvPr id="1032" name="Grafik 1031">
            <a:extLst>
              <a:ext uri="{FF2B5EF4-FFF2-40B4-BE49-F238E27FC236}">
                <a16:creationId xmlns:a16="http://schemas.microsoft.com/office/drawing/2014/main" id="{D1D13251-23AE-E89E-5678-C240C6D5C3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9360" y="2588489"/>
            <a:ext cx="3152188" cy="1325035"/>
          </a:xfrm>
          <a:prstGeom prst="rect">
            <a:avLst/>
          </a:prstGeom>
        </p:spPr>
      </p:pic>
      <p:sp>
        <p:nvSpPr>
          <p:cNvPr id="1033" name="Textfeld 1032">
            <a:extLst>
              <a:ext uri="{FF2B5EF4-FFF2-40B4-BE49-F238E27FC236}">
                <a16:creationId xmlns:a16="http://schemas.microsoft.com/office/drawing/2014/main" id="{15CDEA8A-2E73-CF84-B656-0E224E505D43}"/>
              </a:ext>
            </a:extLst>
          </p:cNvPr>
          <p:cNvSpPr txBox="1"/>
          <p:nvPr/>
        </p:nvSpPr>
        <p:spPr>
          <a:xfrm>
            <a:off x="1636200" y="4022246"/>
            <a:ext cx="2047710" cy="369332"/>
          </a:xfrm>
          <a:prstGeom prst="rect">
            <a:avLst/>
          </a:prstGeom>
          <a:noFill/>
        </p:spPr>
        <p:txBody>
          <a:bodyPr wrap="square" rtlCol="0">
            <a:spAutoFit/>
          </a:bodyPr>
          <a:lstStyle/>
          <a:p>
            <a:pPr algn="ctr"/>
            <a:r>
              <a:rPr lang="de-DE" dirty="0"/>
              <a:t>T-Dämpfungsglied</a:t>
            </a:r>
          </a:p>
        </p:txBody>
      </p:sp>
      <p:sp>
        <p:nvSpPr>
          <p:cNvPr id="1034" name="Textfeld 1033">
            <a:extLst>
              <a:ext uri="{FF2B5EF4-FFF2-40B4-BE49-F238E27FC236}">
                <a16:creationId xmlns:a16="http://schemas.microsoft.com/office/drawing/2014/main" id="{F66E058C-3AE2-ADCB-88C6-F987271AF5FF}"/>
              </a:ext>
            </a:extLst>
          </p:cNvPr>
          <p:cNvSpPr txBox="1"/>
          <p:nvPr/>
        </p:nvSpPr>
        <p:spPr>
          <a:xfrm>
            <a:off x="7354271" y="3957452"/>
            <a:ext cx="2047710" cy="461665"/>
          </a:xfrm>
          <a:prstGeom prst="rect">
            <a:avLst/>
          </a:prstGeom>
          <a:noFill/>
        </p:spPr>
        <p:txBody>
          <a:bodyPr wrap="square" rtlCol="0">
            <a:spAutoFit/>
          </a:bodyPr>
          <a:lstStyle/>
          <a:p>
            <a:pPr algn="ctr"/>
            <a:r>
              <a:rPr lang="de-DE" sz="2400" dirty="0">
                <a:latin typeface="Symbol" panose="05050102010706020507" pitchFamily="18" charset="2"/>
              </a:rPr>
              <a:t>p</a:t>
            </a:r>
            <a:r>
              <a:rPr lang="de-DE" dirty="0"/>
              <a:t>-Dämpfungsglied</a:t>
            </a:r>
          </a:p>
        </p:txBody>
      </p:sp>
      <p:sp>
        <p:nvSpPr>
          <p:cNvPr id="1035" name="Textfeld 1034">
            <a:extLst>
              <a:ext uri="{FF2B5EF4-FFF2-40B4-BE49-F238E27FC236}">
                <a16:creationId xmlns:a16="http://schemas.microsoft.com/office/drawing/2014/main" id="{508454ED-4E57-44B9-1B89-A2064CA82976}"/>
              </a:ext>
            </a:extLst>
          </p:cNvPr>
          <p:cNvSpPr txBox="1"/>
          <p:nvPr/>
        </p:nvSpPr>
        <p:spPr>
          <a:xfrm>
            <a:off x="9147631" y="3861429"/>
            <a:ext cx="1149674" cy="246221"/>
          </a:xfrm>
          <a:prstGeom prst="rect">
            <a:avLst/>
          </a:prstGeom>
          <a:noFill/>
        </p:spPr>
        <p:txBody>
          <a:bodyPr wrap="none" rtlCol="0">
            <a:spAutoFit/>
          </a:bodyPr>
          <a:lstStyle/>
          <a:p>
            <a:r>
              <a:rPr lang="de-DE" sz="1000" dirty="0"/>
              <a:t>Bildquelle: BNetzA</a:t>
            </a:r>
          </a:p>
        </p:txBody>
      </p:sp>
      <p:sp>
        <p:nvSpPr>
          <p:cNvPr id="1036" name="Textfeld 1035">
            <a:extLst>
              <a:ext uri="{FF2B5EF4-FFF2-40B4-BE49-F238E27FC236}">
                <a16:creationId xmlns:a16="http://schemas.microsoft.com/office/drawing/2014/main" id="{D8E54B02-D568-47A8-F444-F97AD22DE801}"/>
              </a:ext>
            </a:extLst>
          </p:cNvPr>
          <p:cNvSpPr txBox="1"/>
          <p:nvPr/>
        </p:nvSpPr>
        <p:spPr>
          <a:xfrm>
            <a:off x="3426443" y="3868769"/>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2290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p:bldP spid="1034" grpId="0"/>
      <p:bldP spid="1035" grpId="0"/>
      <p:bldP spid="103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Schutz von Personen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200</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latin typeface="Calibri" panose="020F0502020204030204" pitchFamily="34" charset="0"/>
              </a:rPr>
              <a:t>Der Funkamateur muss die grundlegenden Anforderungen zum Schutz von Personen einhalten.</a:t>
            </a:r>
          </a:p>
          <a:p>
            <a:pPr>
              <a:defRPr/>
            </a:pPr>
            <a:endParaRPr lang="de-DE" sz="800" dirty="0">
              <a:latin typeface="Calibri" panose="020F0502020204030204" pitchFamily="34" charset="0"/>
            </a:endParaRPr>
          </a:p>
          <a:p>
            <a:pPr>
              <a:defRPr/>
            </a:pPr>
            <a:r>
              <a:rPr lang="de-DE" dirty="0">
                <a:latin typeface="Calibri" panose="020F0502020204030204" pitchFamily="34" charset="0"/>
              </a:rPr>
              <a:t>Das AFuG beschreibt die </a:t>
            </a:r>
            <a:r>
              <a:rPr lang="de-DE" b="1" dirty="0">
                <a:latin typeface="Calibri" panose="020F0502020204030204" pitchFamily="34" charset="0"/>
              </a:rPr>
              <a:t>Pflicht, die Einhaltung der Personenschutzgrenzwerte zu dokumentieren</a:t>
            </a:r>
            <a:r>
              <a:rPr lang="de-DE" dirty="0">
                <a:latin typeface="Calibri" panose="020F0502020204030204" pitchFamily="34" charset="0"/>
              </a:rPr>
              <a:t>.</a:t>
            </a:r>
          </a:p>
          <a:p>
            <a:pPr>
              <a:defRPr/>
            </a:pPr>
            <a:endParaRPr lang="de-DE" sz="800" dirty="0">
              <a:latin typeface="Calibri" panose="020F0502020204030204" pitchFamily="34" charset="0"/>
            </a:endParaRPr>
          </a:p>
          <a:p>
            <a:pPr>
              <a:defRPr/>
            </a:pPr>
            <a:r>
              <a:rPr lang="de-DE" dirty="0">
                <a:latin typeface="Calibri" panose="020F0502020204030204" pitchFamily="34" charset="0"/>
              </a:rPr>
              <a:t>Bei Betrieb einer ortsfesten Amateurfunkstelle mit einer </a:t>
            </a:r>
            <a:r>
              <a:rPr lang="de-DE" b="1" dirty="0">
                <a:latin typeface="Calibri" panose="020F0502020204030204" pitchFamily="34" charset="0"/>
              </a:rPr>
              <a:t>Strahlungsleistung von mehr als 10 Watt EIRP </a:t>
            </a:r>
            <a:r>
              <a:rPr lang="de-DE" dirty="0">
                <a:latin typeface="Calibri" panose="020F0502020204030204" pitchFamily="34" charset="0"/>
              </a:rPr>
              <a:t>muss diese vor Betriebsaufnahme bei der zuständigen Außenstelle der BNetzA angezeigt und Berechnungsunterlagen und ergänzende Messprotokolle in Bezug auf die EMVU (Elektromagnetische Verträglichkeit in der Umwelt) dokumentiert werden. Die Dokumentation ist bei Änderungen zu aktualisieren und die Amateurfunkstelle dann erneut bei der BNetzA anzuzeigen.</a:t>
            </a:r>
          </a:p>
          <a:p>
            <a:pPr>
              <a:defRPr/>
            </a:pPr>
            <a:endParaRPr lang="de-DE" sz="800" dirty="0">
              <a:latin typeface="Calibri" panose="020F0502020204030204" pitchFamily="34" charset="0"/>
            </a:endParaRPr>
          </a:p>
          <a:p>
            <a:pPr>
              <a:defRPr/>
            </a:pPr>
            <a:r>
              <a:rPr lang="de-DE" dirty="0">
                <a:latin typeface="Calibri" panose="020F0502020204030204" pitchFamily="34" charset="0"/>
              </a:rPr>
              <a:t>Für die Angabe der Konfiguration im Rahmen des Anzeigeverfahren wird benötigt:</a:t>
            </a:r>
          </a:p>
          <a:p>
            <a:pPr lvl="1">
              <a:defRPr/>
            </a:pPr>
            <a:r>
              <a:rPr lang="de-DE" dirty="0">
                <a:latin typeface="Calibri" panose="020F0502020204030204" pitchFamily="34" charset="0"/>
              </a:rPr>
              <a:t>Senderausgangsleistung, Verluste zwischen Senderausgang und Antenneneingang, Antennengewinn, Antennenhöhe, Abstrahlrichtung, Frequenz, Modulationsverfahren, standortbezogener Sicherheitsabstand</a:t>
            </a:r>
          </a:p>
          <a:p>
            <a:pPr lvl="1">
              <a:defRPr/>
            </a:pPr>
            <a:r>
              <a:rPr lang="de-DE" dirty="0">
                <a:latin typeface="Calibri" panose="020F0502020204030204" pitchFamily="34" charset="0"/>
              </a:rPr>
              <a:t>Achtung: Bei der Berechnung des Sicherheitsabstands dürfen </a:t>
            </a:r>
            <a:r>
              <a:rPr lang="de-DE" u="sng" dirty="0">
                <a:latin typeface="Calibri" panose="020F0502020204030204" pitchFamily="34" charset="0"/>
              </a:rPr>
              <a:t>keine Korrekturabschläge </a:t>
            </a:r>
            <a:r>
              <a:rPr lang="de-DE" dirty="0">
                <a:latin typeface="Calibri" panose="020F0502020204030204" pitchFamily="34" charset="0"/>
              </a:rPr>
              <a:t>berücksichtigt werden</a:t>
            </a:r>
          </a:p>
          <a:p>
            <a:pPr>
              <a:defRPr/>
            </a:pPr>
            <a:endParaRPr lang="de-DE" dirty="0">
              <a:solidFill>
                <a:srgbClr val="000000"/>
              </a:solidFill>
            </a:endParaRPr>
          </a:p>
          <a:p>
            <a:pPr>
              <a:defRPr/>
            </a:pPr>
            <a:endParaRPr lang="de-DE" dirty="0">
              <a:solidFill>
                <a:srgbClr val="000000"/>
              </a:solidFill>
            </a:endParaRPr>
          </a:p>
        </p:txBody>
      </p:sp>
      <p:sp>
        <p:nvSpPr>
          <p:cNvPr id="8" name="Rechteck 7">
            <a:extLst>
              <a:ext uri="{FF2B5EF4-FFF2-40B4-BE49-F238E27FC236}">
                <a16:creationId xmlns:a16="http://schemas.microsoft.com/office/drawing/2014/main" id="{33713AEA-F232-1636-5C7F-8BDD62734A99}"/>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04254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Schutz von Personen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201</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latin typeface="Calibri" panose="020F0502020204030204" pitchFamily="34" charset="0"/>
              </a:rPr>
              <a:t>Die bereitzuhaltende Dokumentation ist der BNetzA nach Aufforderung vorzulegen</a:t>
            </a:r>
          </a:p>
          <a:p>
            <a:pPr>
              <a:defRPr/>
            </a:pPr>
            <a:endParaRPr lang="de-DE" sz="400" dirty="0">
              <a:solidFill>
                <a:srgbClr val="000000"/>
              </a:solidFill>
              <a:latin typeface="Calibri" panose="020F0502020204030204" pitchFamily="34" charset="0"/>
            </a:endParaRPr>
          </a:p>
          <a:p>
            <a:pPr>
              <a:defRPr/>
            </a:pPr>
            <a:r>
              <a:rPr lang="de-DE" dirty="0">
                <a:solidFill>
                  <a:srgbClr val="000000"/>
                </a:solidFill>
                <a:latin typeface="Calibri" panose="020F0502020204030204" pitchFamily="34" charset="0"/>
              </a:rPr>
              <a:t>Die BEMFV (Verordnung über das Nachweisverfahren zur Begrenzung elektromagnetischer Felder) beschreibt unter dem „</a:t>
            </a:r>
            <a:r>
              <a:rPr lang="en-US" dirty="0" err="1">
                <a:solidFill>
                  <a:srgbClr val="000000"/>
                </a:solidFill>
                <a:latin typeface="Calibri" panose="020F0502020204030204" pitchFamily="34" charset="0"/>
              </a:rPr>
              <a:t>Anzeigeverfahren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ortsfester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Amateurfunkanlagen</a:t>
            </a:r>
            <a:r>
              <a:rPr lang="en-US" dirty="0">
                <a:solidFill>
                  <a:srgbClr val="000000"/>
                </a:solidFill>
                <a:latin typeface="Calibri" panose="020F0502020204030204" pitchFamily="34" charset="0"/>
              </a:rPr>
              <a:t>"</a:t>
            </a:r>
            <a:r>
              <a:rPr lang="de-DE" dirty="0">
                <a:solidFill>
                  <a:srgbClr val="000000"/>
                </a:solidFill>
                <a:latin typeface="Calibri" panose="020F0502020204030204" pitchFamily="34" charset="0"/>
              </a:rPr>
              <a:t>, dass der Funkamateur eigenständig sicherzustellen und dokumentieren kann, dass von seiner ortsfesten Amateurfunkstelle keine Gefährdung für Personen ausgeht.</a:t>
            </a:r>
          </a:p>
          <a:p>
            <a:pPr>
              <a:defRPr/>
            </a:pPr>
            <a:endParaRPr lang="de-DE" sz="400" dirty="0">
              <a:solidFill>
                <a:srgbClr val="000000"/>
              </a:solidFill>
              <a:latin typeface="Calibri" panose="020F0502020204030204" pitchFamily="34" charset="0"/>
            </a:endParaRPr>
          </a:p>
          <a:p>
            <a:pPr>
              <a:defRPr/>
            </a:pPr>
            <a:r>
              <a:rPr lang="de-DE" dirty="0">
                <a:solidFill>
                  <a:srgbClr val="000000"/>
                </a:solidFill>
                <a:latin typeface="Calibri" panose="020F0502020204030204" pitchFamily="34" charset="0"/>
              </a:rPr>
              <a:t>Auf Antrag stellt die BNetzA eine Standortbescheinigung (kostenpflichtig) aus.</a:t>
            </a:r>
          </a:p>
          <a:p>
            <a:pPr>
              <a:defRPr/>
            </a:pPr>
            <a:endParaRPr lang="de-DE" sz="400" dirty="0">
              <a:solidFill>
                <a:srgbClr val="000000"/>
              </a:solidFill>
              <a:latin typeface="Calibri" panose="020F0502020204030204" pitchFamily="34" charset="0"/>
            </a:endParaRPr>
          </a:p>
          <a:p>
            <a:pPr>
              <a:defRPr/>
            </a:pPr>
            <a:r>
              <a:rPr lang="de-DE" dirty="0">
                <a:solidFill>
                  <a:srgbClr val="000000"/>
                </a:solidFill>
                <a:latin typeface="Calibri" panose="020F0502020204030204" pitchFamily="34" charset="0"/>
              </a:rPr>
              <a:t>Befinden sich neben der Amateurfunkstelle weitere Funkanlagen, die eine Standortbescheinigung benötigen, kann auch für die Amateurfunkstelle eine Standortbescheinigung gefordert werden.</a:t>
            </a:r>
          </a:p>
          <a:p>
            <a:pPr>
              <a:defRPr/>
            </a:pPr>
            <a:endParaRPr lang="de-DE" sz="400" dirty="0">
              <a:solidFill>
                <a:srgbClr val="000000"/>
              </a:solidFill>
              <a:latin typeface="Calibri" panose="020F0502020204030204" pitchFamily="34" charset="0"/>
            </a:endParaRPr>
          </a:p>
          <a:p>
            <a:pPr>
              <a:defRPr/>
            </a:pPr>
            <a:r>
              <a:rPr lang="de-DE" dirty="0">
                <a:latin typeface="Calibri" panose="020F0502020204030204" pitchFamily="34" charset="0"/>
              </a:rPr>
              <a:t>Bei Berechnung des Sicherheitsabstandes für den Personenschutz ist die EIRP die entsprechend </a:t>
            </a:r>
            <a:r>
              <a:rPr lang="de-DE" b="1" dirty="0">
                <a:latin typeface="Calibri" panose="020F0502020204030204" pitchFamily="34" charset="0"/>
              </a:rPr>
              <a:t>über 6 Minuten gemittelte Leistung</a:t>
            </a:r>
            <a:r>
              <a:rPr lang="de-DE" dirty="0">
                <a:latin typeface="Calibri" panose="020F0502020204030204" pitchFamily="34" charset="0"/>
              </a:rPr>
              <a:t> (</a:t>
            </a:r>
            <a:r>
              <a:rPr lang="de-DE" dirty="0">
                <a:latin typeface="Calibri" panose="020F0502020204030204" pitchFamily="34" charset="0"/>
                <a:sym typeface="Wingdings" panose="05000000000000000000" pitchFamily="2" charset="2"/>
              </a:rPr>
              <a:t> Reduzierungsfaktor).</a:t>
            </a:r>
            <a:br>
              <a:rPr lang="de-DE" dirty="0">
                <a:latin typeface="Calibri" panose="020F0502020204030204" pitchFamily="34" charset="0"/>
                <a:sym typeface="Wingdings" panose="05000000000000000000" pitchFamily="2" charset="2"/>
              </a:rPr>
            </a:br>
            <a:r>
              <a:rPr lang="de-DE" dirty="0">
                <a:latin typeface="Calibri" panose="020F0502020204030204" pitchFamily="34" charset="0"/>
                <a:sym typeface="Wingdings" panose="05000000000000000000" pitchFamily="2" charset="2"/>
              </a:rPr>
              <a:t>Achtung: Dies gilt nicht in Bezug auf z. B. Träger von Herzschrittmachern, hier müssen die </a:t>
            </a:r>
            <a:r>
              <a:rPr lang="de-DE" b="1" dirty="0">
                <a:latin typeface="Calibri" panose="020F0502020204030204" pitchFamily="34" charset="0"/>
                <a:sym typeface="Wingdings" panose="05000000000000000000" pitchFamily="2" charset="2"/>
              </a:rPr>
              <a:t>Maximalwerte der Leistung</a:t>
            </a:r>
            <a:r>
              <a:rPr lang="de-DE" dirty="0">
                <a:latin typeface="Calibri" panose="020F0502020204030204" pitchFamily="34" charset="0"/>
                <a:sym typeface="Wingdings" panose="05000000000000000000" pitchFamily="2" charset="2"/>
              </a:rPr>
              <a:t> angesetzt werden.</a:t>
            </a:r>
            <a:endParaRPr lang="de-DE" dirty="0">
              <a:solidFill>
                <a:srgbClr val="000000"/>
              </a:solidFill>
            </a:endParaRPr>
          </a:p>
          <a:p>
            <a:pPr>
              <a:defRPr/>
            </a:pPr>
            <a:endParaRPr lang="de-DE" dirty="0">
              <a:solidFill>
                <a:srgbClr val="000000"/>
              </a:solidFill>
            </a:endParaRPr>
          </a:p>
        </p:txBody>
      </p:sp>
      <p:sp>
        <p:nvSpPr>
          <p:cNvPr id="8" name="Rechteck 7">
            <a:extLst>
              <a:ext uri="{FF2B5EF4-FFF2-40B4-BE49-F238E27FC236}">
                <a16:creationId xmlns:a16="http://schemas.microsoft.com/office/drawing/2014/main" id="{A1BFE85E-518F-3D6C-8E14-8291FF9199C1}"/>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8801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Schutz von Personen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202</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xmlns:a14="http://schemas.microsoft.com/office/drawing/2010/main">
        <mc:Choice Requires="a14">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Festgelegte Grenzwerte für den Schutz von Personen in elektromagnetischen Feldern sind von der Frequenz abhängig, da die Fähigkeit des Körpers, hochfrequente Strahlung zu absorbieren, frequenzabhängig ist.</a:t>
                </a:r>
                <a:endParaRPr lang="de-DE" sz="100" dirty="0">
                  <a:solidFill>
                    <a:srgbClr val="000000"/>
                  </a:solidFill>
                </a:endParaRPr>
              </a:p>
              <a:p>
                <a:pPr>
                  <a:defRPr/>
                </a:pPr>
                <a:r>
                  <a:rPr lang="de-DE" dirty="0">
                    <a:solidFill>
                      <a:srgbClr val="000000"/>
                    </a:solidFill>
                  </a:rPr>
                  <a:t>Berechnung des </a:t>
                </a:r>
                <a:r>
                  <a:rPr lang="de-DE" b="1" dirty="0">
                    <a:solidFill>
                      <a:srgbClr val="000000"/>
                    </a:solidFill>
                  </a:rPr>
                  <a:t>Sicherheitsabstandes d</a:t>
                </a:r>
                <a:r>
                  <a:rPr lang="de-DE" dirty="0">
                    <a:solidFill>
                      <a:srgbClr val="000000"/>
                    </a:solidFill>
                  </a:rPr>
                  <a:t>: </a:t>
                </a:r>
                <a14:m>
                  <m:oMath xmlns:m="http://schemas.openxmlformats.org/officeDocument/2006/math">
                    <m:r>
                      <a:rPr lang="de-DE" sz="2400" b="0" i="0"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𝑑</m:t>
                    </m:r>
                    <m:r>
                      <a:rPr lang="de-DE" sz="2400" b="0" i="1" smtClean="0">
                        <a:solidFill>
                          <a:srgbClr val="000000"/>
                        </a:solidFill>
                        <a:latin typeface="Cambria Math" panose="02040503050406030204" pitchFamily="18" charset="0"/>
                      </a:rPr>
                      <m:t>=</m:t>
                    </m:r>
                    <m:f>
                      <m:fPr>
                        <m:ctrlPr>
                          <a:rPr lang="de-DE" sz="2400" b="0" i="1" smtClean="0">
                            <a:solidFill>
                              <a:srgbClr val="000000"/>
                            </a:solidFill>
                            <a:latin typeface="Cambria Math" panose="02040503050406030204" pitchFamily="18" charset="0"/>
                          </a:rPr>
                        </m:ctrlPr>
                      </m:fPr>
                      <m:num>
                        <m:rad>
                          <m:radPr>
                            <m:degHide m:val="on"/>
                            <m:ctrlPr>
                              <a:rPr lang="de-DE" sz="2400" b="0" i="1" smtClean="0">
                                <a:solidFill>
                                  <a:srgbClr val="000000"/>
                                </a:solidFill>
                                <a:latin typeface="Cambria Math" panose="02040503050406030204" pitchFamily="18" charset="0"/>
                              </a:rPr>
                            </m:ctrlPr>
                          </m:radPr>
                          <m:deg/>
                          <m:e>
                            <m:r>
                              <a:rPr lang="de-DE" sz="2400" b="0" i="1" smtClean="0">
                                <a:solidFill>
                                  <a:srgbClr val="000000"/>
                                </a:solidFill>
                                <a:latin typeface="Cambria Math" panose="02040503050406030204" pitchFamily="18" charset="0"/>
                              </a:rPr>
                              <m:t>30</m:t>
                            </m:r>
                            <m:r>
                              <m:rPr>
                                <m:sty m:val="p"/>
                              </m:rPr>
                              <a:rPr lang="el-GR" sz="2400" b="0" i="1" smtClean="0">
                                <a:solidFill>
                                  <a:srgbClr val="000000"/>
                                </a:solidFill>
                                <a:latin typeface="Cambria Math" panose="02040503050406030204" pitchFamily="18" charset="0"/>
                                <a:ea typeface="Cambria Math" panose="02040503050406030204" pitchFamily="18" charset="0"/>
                              </a:rPr>
                              <m:t>Ω</m:t>
                            </m:r>
                            <m:r>
                              <a:rPr lang="el-GR" sz="2400" b="0" i="1" smtClean="0">
                                <a:solidFill>
                                  <a:srgbClr val="000000"/>
                                </a:solidFill>
                                <a:latin typeface="Cambria Math" panose="02040503050406030204" pitchFamily="18" charset="0"/>
                                <a:ea typeface="Cambria Math" panose="02040503050406030204" pitchFamily="18" charset="0"/>
                              </a:rPr>
                              <m:t>∙</m:t>
                            </m:r>
                            <m:sSub>
                              <m:sSubPr>
                                <m:ctrlPr>
                                  <a:rPr lang="el-GR" sz="2400" b="0" i="1" smtClean="0">
                                    <a:solidFill>
                                      <a:srgbClr val="000000"/>
                                    </a:solidFill>
                                    <a:latin typeface="Cambria Math" panose="02040503050406030204" pitchFamily="18" charset="0"/>
                                    <a:ea typeface="Cambria Math" panose="02040503050406030204" pitchFamily="18" charset="0"/>
                                  </a:rPr>
                                </m:ctrlPr>
                              </m:sSubPr>
                              <m:e>
                                <m:r>
                                  <a:rPr lang="de-DE" sz="2400" b="0" i="1" smtClean="0">
                                    <a:solidFill>
                                      <a:srgbClr val="000000"/>
                                    </a:solidFill>
                                    <a:latin typeface="Cambria Math" panose="02040503050406030204" pitchFamily="18" charset="0"/>
                                    <a:ea typeface="Cambria Math" panose="02040503050406030204" pitchFamily="18" charset="0"/>
                                  </a:rPr>
                                  <m:t>𝑃</m:t>
                                </m:r>
                              </m:e>
                              <m:sub>
                                <m:r>
                                  <a:rPr lang="de-DE" sz="2400" b="0" i="1" smtClean="0">
                                    <a:solidFill>
                                      <a:srgbClr val="000000"/>
                                    </a:solidFill>
                                    <a:latin typeface="Cambria Math" panose="02040503050406030204" pitchFamily="18" charset="0"/>
                                    <a:ea typeface="Cambria Math" panose="02040503050406030204" pitchFamily="18" charset="0"/>
                                  </a:rPr>
                                  <m:t>𝐸𝐼𝑅𝑃</m:t>
                                </m:r>
                              </m:sub>
                            </m:sSub>
                          </m:e>
                        </m:rad>
                      </m:num>
                      <m:den>
                        <m:sSub>
                          <m:sSubPr>
                            <m:ctrlPr>
                              <a:rPr lang="de-DE" sz="2400" b="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𝐸</m:t>
                            </m:r>
                          </m:e>
                          <m:sub>
                            <m:r>
                              <a:rPr lang="de-DE" sz="2400" b="0" i="1" smtClean="0">
                                <a:solidFill>
                                  <a:srgbClr val="000000"/>
                                </a:solidFill>
                                <a:latin typeface="Cambria Math" panose="02040503050406030204" pitchFamily="18" charset="0"/>
                              </a:rPr>
                              <m:t>𝐺𝑟𝑒𝑛𝑧𝑤𝑒𝑟𝑡</m:t>
                            </m:r>
                          </m:sub>
                        </m:sSub>
                      </m:den>
                    </m:f>
                  </m:oMath>
                </a14:m>
                <a:endParaRPr lang="de-DE" dirty="0">
                  <a:solidFill>
                    <a:srgbClr val="000000"/>
                  </a:solidFill>
                </a:endParaRPr>
              </a:p>
              <a:p>
                <a:pPr marL="0" indent="0">
                  <a:buNone/>
                  <a:defRPr/>
                </a:pPr>
                <a:endParaRPr lang="de-DE" sz="400" dirty="0">
                  <a:solidFill>
                    <a:srgbClr val="000000"/>
                  </a:solidFill>
                </a:endParaRPr>
              </a:p>
              <a:p>
                <a:pPr marL="264152" indent="-285750">
                  <a:defRPr/>
                </a:pPr>
                <a:r>
                  <a:rPr lang="de-DE" b="1" dirty="0">
                    <a:solidFill>
                      <a:srgbClr val="000000"/>
                    </a:solidFill>
                  </a:rPr>
                  <a:t>Im Nahfeld kann diese vereinfachte Berechnung des Schutzabstandes nicht angewendet werden, da im Nahfeld die elektrische und magnetische Feldstärke keine konstante Phasenbeziehung zueinander aufweisen. </a:t>
                </a:r>
                <a:r>
                  <a:rPr lang="de-DE" b="1" dirty="0">
                    <a:solidFill>
                      <a:srgbClr val="000000"/>
                    </a:solidFill>
                    <a:sym typeface="Wingdings" panose="05000000000000000000" pitchFamily="2" charset="2"/>
                  </a:rPr>
                  <a:t> Nahfeldberechnung (Simulation) oder Feldstärkemessung nötig</a:t>
                </a:r>
                <a:endParaRPr lang="de-DE" b="1" dirty="0">
                  <a:solidFill>
                    <a:srgbClr val="000000"/>
                  </a:solidFill>
                </a:endParaRPr>
              </a:p>
              <a:p>
                <a:pPr marL="264152" indent="-285750">
                  <a:defRPr/>
                </a:pPr>
                <a:r>
                  <a:rPr lang="de-DE" b="1" dirty="0">
                    <a:solidFill>
                      <a:srgbClr val="000000"/>
                    </a:solidFill>
                  </a:rPr>
                  <a:t>Auch für Antennen, deren geometrische Abmessungen klein gegenüber der Wellenlänge sind, ist die vereinfachte Berechnung nicht anwendbar. </a:t>
                </a:r>
                <a:r>
                  <a:rPr lang="de-DE" b="1" dirty="0">
                    <a:solidFill>
                      <a:srgbClr val="000000"/>
                    </a:solidFill>
                    <a:sym typeface="Wingdings" panose="05000000000000000000" pitchFamily="2" charset="2"/>
                  </a:rPr>
                  <a:t> Nahfeldberechnung oder Feldstärkemessung nötig</a:t>
                </a:r>
                <a:endParaRPr lang="de-DE" b="1" dirty="0">
                  <a:solidFill>
                    <a:srgbClr val="000000"/>
                  </a:solidFill>
                </a:endParaRPr>
              </a:p>
              <a:p>
                <a:pPr marL="264152" indent="-285750">
                  <a:defRPr/>
                </a:pPr>
                <a:r>
                  <a:rPr lang="de-DE" dirty="0">
                    <a:solidFill>
                      <a:srgbClr val="000000"/>
                    </a:solidFill>
                  </a:rPr>
                  <a:t>Der Sicherheitsabstand muss bei Anwendung der Näherungsformel von jedem Punkt der Antenne eingehalten werden.</a:t>
                </a:r>
                <a:endParaRPr lang="de-DE" sz="400" dirty="0">
                  <a:solidFill>
                    <a:srgbClr val="000000"/>
                  </a:solidFill>
                </a:endParaRPr>
              </a:p>
              <a:p>
                <a:pPr>
                  <a:defRPr/>
                </a:pPr>
                <a:r>
                  <a:rPr lang="de-DE" dirty="0">
                    <a:latin typeface="Calibri" panose="020F0502020204030204" pitchFamily="34" charset="0"/>
                    <a:sym typeface="Wingdings" panose="05000000000000000000" pitchFamily="2" charset="2"/>
                  </a:rPr>
                  <a:t>Hilfsmittel „Wattwächter“ zur Berechnung des Sicherheitsabstandes und Durchführung der Anzeige:</a:t>
                </a:r>
              </a:p>
              <a:p>
                <a:pPr lvl="1">
                  <a:defRPr/>
                </a:pPr>
                <a:r>
                  <a:rPr lang="de-DE" sz="1000" dirty="0">
                    <a:latin typeface="Calibri" panose="020F0502020204030204" pitchFamily="34" charset="0"/>
                    <a:hlinkClick r:id="rId5"/>
                  </a:rPr>
                  <a:t>https://www.bundesnetzagentur.de/DE/Sachgebiete/Telekommunikation/Unternehmen_Institutionen/EMF/Standortbescheinigung/_functions/wattwaechter.html</a:t>
                </a:r>
                <a:endParaRPr lang="de-DE" dirty="0">
                  <a:solidFill>
                    <a:srgbClr val="000000"/>
                  </a:solidFill>
                </a:endParaRPr>
              </a:p>
            </p:txBody>
          </p:sp>
        </mc:Choice>
        <mc:Fallback xmlns="">
          <p:sp>
            <p:nvSpPr>
              <p:cNvPr id="6" name="Inhaltsplatzhalter 4">
                <a:extLst>
                  <a:ext uri="{FF2B5EF4-FFF2-40B4-BE49-F238E27FC236}">
                    <a16:creationId xmlns:a16="http://schemas.microsoft.com/office/drawing/2014/main" id="{6C8C3363-7437-E57A-A749-5B5C7926EC12}"/>
                  </a:ext>
                </a:extLst>
              </p:cNvPr>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6"/>
                <a:stretch>
                  <a:fillRect l="-1283" t="-1757" b="-5124"/>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7034091A-6545-C4B6-ADDF-D83759DB31C5}"/>
              </a:ext>
            </a:extLst>
          </p:cNvPr>
          <p:cNvSpPr txBox="1"/>
          <p:nvPr/>
        </p:nvSpPr>
        <p:spPr>
          <a:xfrm>
            <a:off x="6683781" y="2081184"/>
            <a:ext cx="3908762" cy="584775"/>
          </a:xfrm>
          <a:prstGeom prst="rect">
            <a:avLst/>
          </a:prstGeom>
          <a:noFill/>
        </p:spPr>
        <p:txBody>
          <a:bodyPr wrap="none" rtlCol="0">
            <a:spAutoFit/>
          </a:bodyPr>
          <a:lstStyle/>
          <a:p>
            <a:pPr algn="ctr"/>
            <a:r>
              <a:rPr lang="de-DE" sz="1600" b="1" dirty="0"/>
              <a:t>Diese Näherungsformel gilt nur im </a:t>
            </a:r>
            <a:r>
              <a:rPr lang="de-DE" sz="1600" b="1" dirty="0" err="1"/>
              <a:t>Fernfeld</a:t>
            </a:r>
            <a:r>
              <a:rPr lang="de-DE" sz="1600" b="1" dirty="0"/>
              <a:t>:</a:t>
            </a:r>
          </a:p>
          <a:p>
            <a:pPr algn="ctr"/>
            <a:r>
              <a:rPr lang="de-DE" sz="1600" b="1" dirty="0"/>
              <a:t>d &gt; </a:t>
            </a:r>
            <a:r>
              <a:rPr lang="de-DE" sz="1600" b="1" dirty="0">
                <a:latin typeface="Symbol" panose="05050102010706020507" pitchFamily="18" charset="2"/>
              </a:rPr>
              <a:t>l</a:t>
            </a:r>
            <a:r>
              <a:rPr lang="de-DE" sz="1600" b="1" dirty="0"/>
              <a:t> / (2 *</a:t>
            </a:r>
            <a:r>
              <a:rPr lang="de-DE" sz="1600" b="1" dirty="0">
                <a:latin typeface="Symbol" panose="05050102010706020507" pitchFamily="18" charset="2"/>
              </a:rPr>
              <a:t> p</a:t>
            </a:r>
            <a:r>
              <a:rPr lang="de-DE" sz="1600" b="1" dirty="0"/>
              <a:t> )</a:t>
            </a:r>
            <a:endParaRPr lang="de-DE" sz="1600" b="1" dirty="0">
              <a:latin typeface="Symbol" panose="05050102010706020507" pitchFamily="18" charset="2"/>
            </a:endParaRPr>
          </a:p>
        </p:txBody>
      </p:sp>
    </p:spTree>
    <p:extLst>
      <p:ext uri="{BB962C8B-B14F-4D97-AF65-F5344CB8AC3E}">
        <p14:creationId xmlns:p14="http://schemas.microsoft.com/office/powerpoint/2010/main" val="19178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Schutz von Personen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203</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xmlns:a14="http://schemas.microsoft.com/office/drawing/2010/main">
        <mc:Choice Requires="a14">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Die Formel für den Sicherheitsabstand kann durch Umformen auch genutzt werden, …</a:t>
                </a:r>
              </a:p>
              <a:p>
                <a:pPr>
                  <a:defRPr/>
                </a:pPr>
                <a:endParaRPr lang="de-DE" dirty="0">
                  <a:solidFill>
                    <a:srgbClr val="000000"/>
                  </a:solidFill>
                </a:endParaRPr>
              </a:p>
              <a:p>
                <a:pPr marL="233983" lvl="1" indent="0">
                  <a:buNone/>
                  <a:defRPr/>
                </a:pPr>
                <a:r>
                  <a:rPr lang="de-DE" sz="1800" dirty="0">
                    <a:solidFill>
                      <a:srgbClr val="000000"/>
                    </a:solidFill>
                  </a:rPr>
                  <a:t>… um z. B. die Feldstärke in einer bestimmten Entfernung zur Antenne zu berechnen:</a:t>
                </a:r>
              </a:p>
              <a:p>
                <a:pPr lvl="1">
                  <a:defRPr/>
                </a:pPr>
                <a:endParaRPr lang="de-DE" dirty="0">
                  <a:solidFill>
                    <a:srgbClr val="000000"/>
                  </a:solidFill>
                </a:endParaRPr>
              </a:p>
              <a:p>
                <a:pPr marL="233983" lvl="1" indent="0">
                  <a:buNone/>
                  <a:defRPr/>
                </a:pPr>
                <a:r>
                  <a:rPr lang="de-DE" sz="1800" b="0" dirty="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𝐸</m:t>
                    </m:r>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ad>
                          <m:radPr>
                            <m:degHide m:val="on"/>
                            <m:ctrlPr>
                              <a:rPr lang="de-DE" sz="2400" i="1">
                                <a:solidFill>
                                  <a:srgbClr val="000000"/>
                                </a:solidFill>
                                <a:latin typeface="Cambria Math" panose="02040503050406030204" pitchFamily="18" charset="0"/>
                              </a:rPr>
                            </m:ctrlPr>
                          </m:radPr>
                          <m:deg/>
                          <m:e>
                            <m:r>
                              <a:rPr lang="de-DE" sz="2400" i="1">
                                <a:solidFill>
                                  <a:srgbClr val="000000"/>
                                </a:solidFill>
                                <a:latin typeface="Cambria Math" panose="02040503050406030204" pitchFamily="18" charset="0"/>
                              </a:rPr>
                              <m:t>30</m:t>
                            </m:r>
                            <m:r>
                              <m:rPr>
                                <m:sty m:val="p"/>
                              </m:rPr>
                              <a:rPr lang="el-GR" sz="2400" i="1">
                                <a:solidFill>
                                  <a:srgbClr val="000000"/>
                                </a:solidFill>
                                <a:latin typeface="Cambria Math" panose="02040503050406030204" pitchFamily="18" charset="0"/>
                                <a:ea typeface="Cambria Math" panose="02040503050406030204" pitchFamily="18" charset="0"/>
                              </a:rPr>
                              <m:t>Ω</m:t>
                            </m:r>
                            <m:r>
                              <a:rPr lang="el-GR" sz="2400" i="1">
                                <a:solidFill>
                                  <a:srgbClr val="000000"/>
                                </a:solidFill>
                                <a:latin typeface="Cambria Math" panose="02040503050406030204" pitchFamily="18" charset="0"/>
                                <a:ea typeface="Cambria Math" panose="02040503050406030204" pitchFamily="18" charset="0"/>
                              </a:rPr>
                              <m:t>∙</m:t>
                            </m:r>
                            <m:sSub>
                              <m:sSubPr>
                                <m:ctrlPr>
                                  <a:rPr lang="el-GR"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𝑃</m:t>
                                </m:r>
                              </m:e>
                              <m:sub>
                                <m:r>
                                  <a:rPr lang="de-DE" sz="2400" i="1">
                                    <a:solidFill>
                                      <a:srgbClr val="000000"/>
                                    </a:solidFill>
                                    <a:latin typeface="Cambria Math" panose="02040503050406030204" pitchFamily="18" charset="0"/>
                                    <a:ea typeface="Cambria Math" panose="02040503050406030204" pitchFamily="18" charset="0"/>
                                  </a:rPr>
                                  <m:t>𝐸𝐼𝑅𝑃</m:t>
                                </m:r>
                              </m:sub>
                            </m:sSub>
                          </m:e>
                        </m:rad>
                      </m:num>
                      <m:den>
                        <m:r>
                          <a:rPr lang="de-DE" sz="2400" b="0" i="1" smtClean="0">
                            <a:solidFill>
                              <a:srgbClr val="000000"/>
                            </a:solidFill>
                            <a:latin typeface="Cambria Math" panose="02040503050406030204" pitchFamily="18" charset="0"/>
                            <a:ea typeface="Cambria Math" panose="02040503050406030204" pitchFamily="18" charset="0"/>
                          </a:rPr>
                          <m:t>𝑑</m:t>
                        </m:r>
                      </m:den>
                    </m:f>
                  </m:oMath>
                </a14:m>
                <a:endParaRPr lang="de-DE" dirty="0">
                  <a:solidFill>
                    <a:srgbClr val="000000"/>
                  </a:solidFill>
                </a:endParaRPr>
              </a:p>
              <a:p>
                <a:pPr lvl="1">
                  <a:defRPr/>
                </a:pPr>
                <a:endParaRPr lang="de-DE" dirty="0">
                  <a:solidFill>
                    <a:srgbClr val="000000"/>
                  </a:solidFill>
                </a:endParaRPr>
              </a:p>
              <a:p>
                <a:pPr marL="233983" lvl="1" indent="0">
                  <a:buNone/>
                  <a:defRPr/>
                </a:pPr>
                <a:endParaRPr lang="de-DE" dirty="0">
                  <a:solidFill>
                    <a:srgbClr val="000000"/>
                  </a:solidFill>
                </a:endParaRPr>
              </a:p>
              <a:p>
                <a:pPr marL="233983" lvl="1" indent="0">
                  <a:buNone/>
                  <a:defRPr/>
                </a:pPr>
                <a:r>
                  <a:rPr lang="de-DE" sz="1800" dirty="0">
                    <a:solidFill>
                      <a:srgbClr val="000000"/>
                    </a:solidFill>
                  </a:rPr>
                  <a:t>… um z. B. die maximale Leistung zu bestimmen, mit der in einer vorgegebenen Entfernung zur Antenne eine definierte Feldstärke nicht überschritten wird:</a:t>
                </a:r>
              </a:p>
              <a:p>
                <a:pPr>
                  <a:defRPr/>
                </a:pPr>
                <a:endParaRPr lang="de-DE" sz="100" dirty="0">
                  <a:solidFill>
                    <a:srgbClr val="000000"/>
                  </a:solidFill>
                </a:endParaRPr>
              </a:p>
              <a:p>
                <a:pPr>
                  <a:defRPr/>
                </a:pPr>
                <a:endParaRPr lang="de-DE" sz="100" dirty="0">
                  <a:solidFill>
                    <a:srgbClr val="000000"/>
                  </a:solidFill>
                </a:endParaRPr>
              </a:p>
              <a:p>
                <a:pPr marL="233983" lvl="1" indent="0">
                  <a:buNone/>
                  <a:defRPr/>
                </a:pPr>
                <a:r>
                  <a:rPr lang="de-DE" sz="1200" dirty="0">
                    <a:solidFill>
                      <a:srgbClr val="000000"/>
                    </a:solidFill>
                  </a:rPr>
                  <a:t> 				 </a:t>
                </a:r>
                <a14:m>
                  <m:oMath xmlns:m="http://schemas.openxmlformats.org/officeDocument/2006/math">
                    <m:r>
                      <a:rPr lang="de-DE" sz="2400" i="1">
                        <a:solidFill>
                          <a:srgbClr val="000000"/>
                        </a:solidFill>
                        <a:latin typeface="Cambria Math" panose="02040503050406030204" pitchFamily="18" charset="0"/>
                      </a:rPr>
                      <m:t> </m:t>
                    </m:r>
                    <m:sSub>
                      <m:sSubPr>
                        <m:ctrlPr>
                          <a:rPr lang="de-DE"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𝑃</m:t>
                        </m:r>
                      </m:e>
                      <m:sub>
                        <m:r>
                          <a:rPr lang="de-DE" sz="2400" b="0" i="1" smtClean="0">
                            <a:solidFill>
                              <a:srgbClr val="000000"/>
                            </a:solidFill>
                            <a:latin typeface="Cambria Math" panose="02040503050406030204" pitchFamily="18" charset="0"/>
                          </a:rPr>
                          <m:t>𝐸𝐼𝑅𝑃</m:t>
                        </m:r>
                      </m:sub>
                    </m:sSub>
                    <m:r>
                      <a:rPr lang="de-DE" sz="2400" i="1">
                        <a:solidFill>
                          <a:srgbClr val="000000"/>
                        </a:solidFill>
                        <a:latin typeface="Cambria Math" panose="02040503050406030204" pitchFamily="18" charset="0"/>
                      </a:rPr>
                      <m:t>=</m:t>
                    </m:r>
                    <m:f>
                      <m:fPr>
                        <m:ctrlPr>
                          <a:rPr lang="de-DE" sz="2400" i="1" smtClean="0">
                            <a:solidFill>
                              <a:srgbClr val="000000"/>
                            </a:solidFill>
                            <a:latin typeface="Cambria Math" panose="02040503050406030204" pitchFamily="18" charset="0"/>
                          </a:rPr>
                        </m:ctrlPr>
                      </m:fPr>
                      <m:num>
                        <m:sSup>
                          <m:sSupPr>
                            <m:ctrlPr>
                              <a:rPr lang="de-DE" sz="2400" i="1" smtClean="0">
                                <a:solidFill>
                                  <a:srgbClr val="000000"/>
                                </a:solidFill>
                                <a:latin typeface="Cambria Math" panose="02040503050406030204" pitchFamily="18" charset="0"/>
                              </a:rPr>
                            </m:ctrlPr>
                          </m:sSupPr>
                          <m:e>
                            <m:d>
                              <m:dPr>
                                <m:ctrlPr>
                                  <a:rPr lang="de-DE" sz="240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𝐸</m:t>
                                </m:r>
                                <m:r>
                                  <a:rPr lang="de-DE" sz="2400" b="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𝑑</m:t>
                                </m:r>
                              </m:e>
                            </m:d>
                          </m:e>
                          <m:sup>
                            <m:r>
                              <a:rPr lang="de-DE" sz="2400" b="0" i="1" smtClean="0">
                                <a:solidFill>
                                  <a:srgbClr val="000000"/>
                                </a:solidFill>
                                <a:latin typeface="Cambria Math" panose="02040503050406030204" pitchFamily="18" charset="0"/>
                              </a:rPr>
                              <m:t>2</m:t>
                            </m:r>
                          </m:sup>
                        </m:sSup>
                      </m:num>
                      <m:den>
                        <m:r>
                          <a:rPr lang="de-DE" sz="2400" b="0" i="1" smtClean="0">
                            <a:solidFill>
                              <a:srgbClr val="000000"/>
                            </a:solidFill>
                            <a:latin typeface="Cambria Math" panose="02040503050406030204" pitchFamily="18" charset="0"/>
                          </a:rPr>
                          <m:t>30</m:t>
                        </m:r>
                        <m:r>
                          <m:rPr>
                            <m:sty m:val="p"/>
                          </m:rPr>
                          <a:rPr lang="el-GR" sz="2400" b="0" i="1" smtClean="0">
                            <a:solidFill>
                              <a:srgbClr val="000000"/>
                            </a:solidFill>
                            <a:latin typeface="Cambria Math" panose="02040503050406030204" pitchFamily="18" charset="0"/>
                            <a:ea typeface="Cambria Math" panose="02040503050406030204" pitchFamily="18" charset="0"/>
                          </a:rPr>
                          <m:t>Ω</m:t>
                        </m:r>
                      </m:den>
                    </m:f>
                  </m:oMath>
                </a14:m>
                <a:endParaRPr lang="de-DE" dirty="0">
                  <a:solidFill>
                    <a:srgbClr val="000000"/>
                  </a:solidFill>
                </a:endParaRPr>
              </a:p>
            </p:txBody>
          </p:sp>
        </mc:Choice>
        <mc:Fallback xmlns="">
          <p:sp>
            <p:nvSpPr>
              <p:cNvPr id="6" name="Inhaltsplatzhalter 4">
                <a:extLst>
                  <a:ext uri="{FF2B5EF4-FFF2-40B4-BE49-F238E27FC236}">
                    <a16:creationId xmlns:a16="http://schemas.microsoft.com/office/drawing/2014/main" id="{6C8C3363-7437-E57A-A749-5B5C7926EC12}"/>
                  </a:ext>
                </a:extLst>
              </p:cNvPr>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5"/>
                <a:stretch>
                  <a:fillRect l="-1341" t="-1757" r="-583"/>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DCDC2269-F47B-D736-872C-8599C3D3A9BC}"/>
              </a:ext>
            </a:extLst>
          </p:cNvPr>
          <p:cNvSpPr txBox="1"/>
          <p:nvPr/>
        </p:nvSpPr>
        <p:spPr>
          <a:xfrm>
            <a:off x="6932702" y="2726936"/>
            <a:ext cx="3776860" cy="646331"/>
          </a:xfrm>
          <a:prstGeom prst="rect">
            <a:avLst/>
          </a:prstGeom>
          <a:noFill/>
        </p:spPr>
        <p:txBody>
          <a:bodyPr wrap="square" rtlCol="0">
            <a:spAutoFit/>
          </a:bodyPr>
          <a:lstStyle/>
          <a:p>
            <a:r>
              <a:rPr lang="de-DE" dirty="0"/>
              <a:t>leicht zu sehen: bei Verdopplung des Abstandes halbiert sich die Feldstärke</a:t>
            </a:r>
          </a:p>
        </p:txBody>
      </p:sp>
    </p:spTree>
    <p:extLst>
      <p:ext uri="{BB962C8B-B14F-4D97-AF65-F5344CB8AC3E}">
        <p14:creationId xmlns:p14="http://schemas.microsoft.com/office/powerpoint/2010/main" val="23086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Sicherheit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1AD860ED-4BC9-1997-3889-BB3471C4E626}"/>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Zum Schutz vor hohen Spannungen sollte bei der Fehlersuche in defekten Senderendstufen das Gerät zuvor vom Netz getrennt und die Netzteilkondensatoren über einen hochohmigen Widerstand entladen werden. Kondensatoren haben einen hohen Innenwiderstand und können daher den Ladezustand noch lange Zeit nach dem Trennen vom Netz aufrecht erhalten.</a:t>
            </a:r>
          </a:p>
          <a:p>
            <a:pPr>
              <a:defRPr/>
            </a:pPr>
            <a:endParaRPr lang="de-DE" dirty="0">
              <a:solidFill>
                <a:srgbClr val="000000"/>
              </a:solidFill>
            </a:endParaRPr>
          </a:p>
          <a:p>
            <a:pPr>
              <a:defRPr/>
            </a:pPr>
            <a:r>
              <a:rPr lang="de-DE" dirty="0">
                <a:solidFill>
                  <a:srgbClr val="000000"/>
                </a:solidFill>
              </a:rPr>
              <a:t>Aus Personenschutzgründen ist eine möglichst niederohmige Verbindung aller Potentialausgleichsanschlüsse der Geräte der Amateurfunkstelle anzustreben. Hierbei ist insbesondere auch zu beachten, dass bei ungünstigen Längen von Erdleitungen trotz gleichstrommäßiger Erdung am Leitungsende deutliche Hochfrequenzspannung anliegen kann (vgl. Leitungstransformation bei Länge </a:t>
            </a:r>
            <a:r>
              <a:rPr lang="de-DE" dirty="0">
                <a:solidFill>
                  <a:srgbClr val="000000"/>
                </a:solidFill>
                <a:latin typeface="Symbol" panose="05050102010706020507" pitchFamily="18" charset="2"/>
              </a:rPr>
              <a:t>l</a:t>
            </a:r>
            <a:r>
              <a:rPr lang="de-DE" dirty="0">
                <a:solidFill>
                  <a:srgbClr val="000000"/>
                </a:solidFill>
              </a:rPr>
              <a:t>/4)</a:t>
            </a:r>
          </a:p>
          <a:p>
            <a:pPr>
              <a:defRPr/>
            </a:pPr>
            <a:endParaRPr lang="de-DE" dirty="0">
              <a:solidFill>
                <a:srgbClr val="000000"/>
              </a:solidFill>
            </a:endParaRPr>
          </a:p>
          <a:p>
            <a:pPr>
              <a:defRPr/>
            </a:pPr>
            <a:r>
              <a:rPr lang="de-DE" dirty="0">
                <a:solidFill>
                  <a:srgbClr val="000000"/>
                </a:solidFill>
              </a:rPr>
              <a:t>Bereits bei kleinen Sendeleistungen von wenigen Watt besteht Verletzungsgefahr durch hochfrequente Spannungen</a:t>
            </a:r>
          </a:p>
          <a:p>
            <a:pPr>
              <a:defRPr/>
            </a:pPr>
            <a:endParaRPr lang="de-DE" dirty="0">
              <a:solidFill>
                <a:srgbClr val="000000"/>
              </a:solidFill>
            </a:endParaRPr>
          </a:p>
          <a:p>
            <a:pPr>
              <a:defRPr/>
            </a:pPr>
            <a:endParaRPr lang="de-DE" dirty="0">
              <a:solidFill>
                <a:srgbClr val="000000"/>
              </a:solidFill>
            </a:endParaRPr>
          </a:p>
          <a:p>
            <a:pPr marL="0" indent="0">
              <a:buNone/>
              <a:defRPr/>
            </a:pPr>
            <a:endParaRPr lang="de-DE" dirty="0"/>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1705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Remotebetrieb</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sz="1200" dirty="0"/>
          </a:p>
          <a:p>
            <a:pPr>
              <a:defRPr/>
            </a:pPr>
            <a:r>
              <a:rPr lang="de-DE" dirty="0"/>
              <a:t>Block 1:	Computer oder Bedienteil (wandelt Audio- und Steuersignale in Datenpakete für die 			Übertragung im Netzwerk um)</a:t>
            </a:r>
          </a:p>
          <a:p>
            <a:pPr>
              <a:defRPr/>
            </a:pPr>
            <a:endParaRPr lang="de-DE" sz="1000" dirty="0"/>
          </a:p>
          <a:p>
            <a:pPr>
              <a:defRPr/>
            </a:pPr>
            <a:r>
              <a:rPr lang="de-DE" dirty="0"/>
              <a:t>Block 2:	Computer oder Remote-Interface (wandelt Datenpakete aus dem Netzwerk in Audio- und 		Steuersignale für die Aussendung um)</a:t>
            </a:r>
          </a:p>
          <a:p>
            <a:pPr>
              <a:defRPr/>
            </a:pPr>
            <a:endParaRPr lang="de-DE" sz="1000" dirty="0"/>
          </a:p>
          <a:p>
            <a:pPr>
              <a:defRPr/>
            </a:pPr>
            <a:r>
              <a:rPr lang="de-DE" dirty="0"/>
              <a:t>Block 3:	Transceiver (erzeugt den auszusendenden Hochfrequenzträger) und ggf. weitere Geräte 			(Verstärker, Tuner, Antennenrotor, …)</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20C1288A-883A-B091-9568-B74C792669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68687" y="1142875"/>
            <a:ext cx="5041224" cy="1798851"/>
          </a:xfrm>
          <a:prstGeom prst="rect">
            <a:avLst/>
          </a:prstGeom>
        </p:spPr>
      </p:pic>
      <p:sp>
        <p:nvSpPr>
          <p:cNvPr id="8" name="Textfeld 7">
            <a:extLst>
              <a:ext uri="{FF2B5EF4-FFF2-40B4-BE49-F238E27FC236}">
                <a16:creationId xmlns:a16="http://schemas.microsoft.com/office/drawing/2014/main" id="{EBEFEA89-4ABA-97A5-7858-BE10253FBB9A}"/>
              </a:ext>
            </a:extLst>
          </p:cNvPr>
          <p:cNvSpPr txBox="1"/>
          <p:nvPr/>
        </p:nvSpPr>
        <p:spPr>
          <a:xfrm>
            <a:off x="7747297" y="2611024"/>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18894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Remotebetrieb</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Bei Remote-Betrieb zu beachten:</a:t>
            </a:r>
          </a:p>
          <a:p>
            <a:pPr>
              <a:defRPr/>
            </a:pPr>
            <a:endParaRPr lang="de-DE" dirty="0"/>
          </a:p>
          <a:p>
            <a:pPr lvl="1">
              <a:defRPr/>
            </a:pPr>
            <a:r>
              <a:rPr lang="de-DE" dirty="0"/>
              <a:t>Kommt es zu Einstrahlung oder Einströmung durch eigene Aussendungen, kann dadurch der Transceiver oder die am </a:t>
            </a:r>
            <a:r>
              <a:rPr lang="de-DE" dirty="0" err="1"/>
              <a:t>Sendeort</a:t>
            </a:r>
            <a:r>
              <a:rPr lang="de-DE" dirty="0"/>
              <a:t> befindlichen Komponenten für die Fernsteuerung beeinträchtigt werden.</a:t>
            </a:r>
          </a:p>
          <a:p>
            <a:pPr lvl="1">
              <a:defRPr/>
            </a:pPr>
            <a:endParaRPr lang="de-DE" dirty="0"/>
          </a:p>
          <a:p>
            <a:pPr lvl="1">
              <a:defRPr/>
            </a:pPr>
            <a:r>
              <a:rPr lang="de-DE" dirty="0"/>
              <a:t>Falls der Transceiver aufgrund einer Fehlfunktion nicht mehr reagiert (z. B. während der Aussendung im FM-Sprechfunk), so kann die Aussendung  durch Fernabschaltung sofort beendet werden, wenn die Spannungsversorgung der Funkgeräte am </a:t>
            </a:r>
            <a:r>
              <a:rPr lang="de-DE" dirty="0" err="1"/>
              <a:t>Sendeort</a:t>
            </a:r>
            <a:r>
              <a:rPr lang="de-DE" dirty="0"/>
              <a:t> z. B. über eine </a:t>
            </a:r>
            <a:r>
              <a:rPr lang="de-DE" b="1" dirty="0"/>
              <a:t>IP-Steckdose</a:t>
            </a:r>
            <a:r>
              <a:rPr lang="de-DE" dirty="0"/>
              <a:t> erfolgt.</a:t>
            </a:r>
          </a:p>
          <a:p>
            <a:pPr lvl="1">
              <a:defRPr/>
            </a:pPr>
            <a:endParaRPr lang="de-DE" dirty="0"/>
          </a:p>
          <a:p>
            <a:pPr lvl="1">
              <a:defRPr/>
            </a:pPr>
            <a:r>
              <a:rPr lang="de-DE" dirty="0"/>
              <a:t>Ein dauerhafter Sendebetrieb z. B. bei Ausfall der Verbindung zwischen Operator und Remote-Station kann durch Einsetzen eines </a:t>
            </a:r>
            <a:r>
              <a:rPr lang="de-DE" b="1" dirty="0" err="1"/>
              <a:t>Watchdog</a:t>
            </a:r>
            <a:r>
              <a:rPr lang="de-DE" dirty="0"/>
              <a:t> verhindert werden.</a:t>
            </a:r>
          </a:p>
          <a:p>
            <a:pPr lvl="1">
              <a:defRPr/>
            </a:pPr>
            <a:endParaRPr lang="de-DE" dirty="0"/>
          </a:p>
          <a:p>
            <a:pPr lvl="1">
              <a:defRPr/>
            </a:pPr>
            <a:r>
              <a:rPr lang="de-DE" dirty="0"/>
              <a:t>Durch die Übertragung zwischen Operator und Remote-Station über ein Netzwerk </a:t>
            </a:r>
            <a:r>
              <a:rPr lang="de-DE" b="1" dirty="0"/>
              <a:t>kommen die Signale verzögert an</a:t>
            </a:r>
            <a:r>
              <a:rPr lang="de-DE" dirty="0"/>
              <a:t>. Diese Verzögerungszeit nennt man </a:t>
            </a:r>
            <a:r>
              <a:rPr lang="de-DE" b="1" dirty="0"/>
              <a:t>Latenz</a:t>
            </a:r>
            <a:r>
              <a:rPr lang="de-DE" dirty="0"/>
              <a:t>.</a:t>
            </a:r>
          </a:p>
          <a:p>
            <a:pPr lvl="1">
              <a:defRPr/>
            </a:pPr>
            <a:endParaRPr lang="de-DE" dirty="0"/>
          </a:p>
          <a:p>
            <a:pPr lvl="1">
              <a:defRPr/>
            </a:pP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373682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Die Ionosphäre (D- und E-Region)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9" name="Inhaltsplatzhalter 4">
            <a:extLst>
              <a:ext uri="{FF2B5EF4-FFF2-40B4-BE49-F238E27FC236}">
                <a16:creationId xmlns:a16="http://schemas.microsoft.com/office/drawing/2014/main" id="{E5623F27-CA24-2102-20AB-3D24EBD4AC8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sz="2400" dirty="0">
                <a:solidFill>
                  <a:srgbClr val="000000"/>
                </a:solidFill>
              </a:rPr>
              <a:t>D-Region</a:t>
            </a:r>
          </a:p>
          <a:p>
            <a:pPr lvl="1">
              <a:defRPr/>
            </a:pPr>
            <a:r>
              <a:rPr lang="de-DE" dirty="0">
                <a:solidFill>
                  <a:srgbClr val="000000"/>
                </a:solidFill>
              </a:rPr>
              <a:t>Tagsüber in ca. 70-90km Höhe</a:t>
            </a:r>
          </a:p>
          <a:p>
            <a:pPr lvl="1">
              <a:defRPr/>
            </a:pPr>
            <a:r>
              <a:rPr lang="de-DE" dirty="0">
                <a:solidFill>
                  <a:srgbClr val="000000"/>
                </a:solidFill>
              </a:rPr>
              <a:t>Wird durch starke UV- und Röntgenstrahlung beeinflusst</a:t>
            </a:r>
          </a:p>
          <a:p>
            <a:pPr lvl="1">
              <a:defRPr/>
            </a:pPr>
            <a:r>
              <a:rPr lang="de-DE" b="1" dirty="0">
                <a:solidFill>
                  <a:srgbClr val="000000"/>
                </a:solidFill>
              </a:rPr>
              <a:t>führt tagsüber zu starker Dämpfung im 80m- und 160m-Band</a:t>
            </a:r>
          </a:p>
          <a:p>
            <a:pPr>
              <a:defRPr/>
            </a:pPr>
            <a:endParaRPr lang="de-DE" dirty="0">
              <a:solidFill>
                <a:srgbClr val="000000"/>
              </a:solidFill>
            </a:endParaRPr>
          </a:p>
          <a:p>
            <a:pPr marL="0" indent="0">
              <a:buNone/>
              <a:defRPr/>
            </a:pPr>
            <a:r>
              <a:rPr lang="de-DE" sz="2400" dirty="0">
                <a:solidFill>
                  <a:srgbClr val="000000"/>
                </a:solidFill>
              </a:rPr>
              <a:t>E-Region</a:t>
            </a:r>
          </a:p>
          <a:p>
            <a:pPr lvl="1">
              <a:defRPr/>
            </a:pPr>
            <a:r>
              <a:rPr lang="de-DE" dirty="0">
                <a:solidFill>
                  <a:srgbClr val="000000"/>
                </a:solidFill>
              </a:rPr>
              <a:t>Tagsüber in ca. 90-120km Höhe</a:t>
            </a:r>
          </a:p>
          <a:p>
            <a:pPr lvl="1">
              <a:defRPr/>
            </a:pPr>
            <a:r>
              <a:rPr lang="de-DE" b="1" dirty="0">
                <a:solidFill>
                  <a:srgbClr val="000000"/>
                </a:solidFill>
              </a:rPr>
              <a:t>Sorgt während der Sommermonate gelegentlich für gute</a:t>
            </a:r>
            <a:br>
              <a:rPr lang="de-DE" b="1" dirty="0">
                <a:solidFill>
                  <a:srgbClr val="000000"/>
                </a:solidFill>
              </a:rPr>
            </a:br>
            <a:r>
              <a:rPr lang="de-DE" b="1" dirty="0">
                <a:solidFill>
                  <a:srgbClr val="000000"/>
                </a:solidFill>
              </a:rPr>
              <a:t>Ausbreitung im oberen KW-Bereich bis in den UKW-Bereich</a:t>
            </a:r>
          </a:p>
          <a:p>
            <a:pPr lvl="1">
              <a:defRPr/>
            </a:pPr>
            <a:r>
              <a:rPr lang="de-DE" b="1" dirty="0" err="1">
                <a:solidFill>
                  <a:srgbClr val="000000"/>
                </a:solidFill>
              </a:rPr>
              <a:t>sporadic</a:t>
            </a:r>
            <a:r>
              <a:rPr lang="de-DE" b="1" dirty="0">
                <a:solidFill>
                  <a:srgbClr val="000000"/>
                </a:solidFill>
              </a:rPr>
              <a:t>-E (lokal begrenzte ungewöhnlich hohe Ionisation)</a:t>
            </a:r>
          </a:p>
          <a:p>
            <a:pPr lvl="1">
              <a:defRPr/>
            </a:pPr>
            <a:r>
              <a:rPr lang="de-DE" dirty="0">
                <a:solidFill>
                  <a:srgbClr val="000000"/>
                </a:solidFill>
              </a:rPr>
              <a:t>Aurora (Polarlicht)</a:t>
            </a:r>
          </a:p>
          <a:p>
            <a:pPr lvl="1">
              <a:defRPr/>
            </a:pPr>
            <a:r>
              <a:rPr lang="de-DE" dirty="0">
                <a:solidFill>
                  <a:srgbClr val="000000"/>
                </a:solidFill>
              </a:rPr>
              <a:t>Max. Entfernung, die durch Reflexion an der E-Region</a:t>
            </a:r>
            <a:br>
              <a:rPr lang="de-DE" dirty="0">
                <a:solidFill>
                  <a:srgbClr val="000000"/>
                </a:solidFill>
              </a:rPr>
            </a:br>
            <a:r>
              <a:rPr lang="de-DE" dirty="0">
                <a:solidFill>
                  <a:srgbClr val="000000"/>
                </a:solidFill>
              </a:rPr>
              <a:t>erreicht werden kann: ca. 2200km</a:t>
            </a:r>
          </a:p>
          <a:p>
            <a:pPr>
              <a:defRPr/>
            </a:pPr>
            <a:endParaRPr lang="de-DE" dirty="0">
              <a:solidFill>
                <a:srgbClr val="000000"/>
              </a:solidFill>
            </a:endParaRPr>
          </a:p>
        </p:txBody>
      </p:sp>
      <p:sp>
        <p:nvSpPr>
          <p:cNvPr id="10" name="Textfeld 9">
            <a:extLst>
              <a:ext uri="{FF2B5EF4-FFF2-40B4-BE49-F238E27FC236}">
                <a16:creationId xmlns:a16="http://schemas.microsoft.com/office/drawing/2014/main" id="{D675717C-246B-82BA-2F2D-18CBFF50C8B7}"/>
              </a:ext>
            </a:extLst>
          </p:cNvPr>
          <p:cNvSpPr txBox="1"/>
          <p:nvPr/>
        </p:nvSpPr>
        <p:spPr>
          <a:xfrm>
            <a:off x="4337262" y="2994335"/>
            <a:ext cx="184731" cy="369332"/>
          </a:xfrm>
          <a:prstGeom prst="rect">
            <a:avLst/>
          </a:prstGeom>
          <a:noFill/>
        </p:spPr>
        <p:txBody>
          <a:bodyPr wrap="none" rtlCol="0">
            <a:spAutoFit/>
          </a:bodyPr>
          <a:lstStyle/>
          <a:p>
            <a:endParaRPr lang="de-DE" dirty="0">
              <a:solidFill>
                <a:srgbClr val="FF0000"/>
              </a:solidFill>
            </a:endParaRPr>
          </a:p>
        </p:txBody>
      </p:sp>
      <p:grpSp>
        <p:nvGrpSpPr>
          <p:cNvPr id="14" name="Gruppieren 13">
            <a:extLst>
              <a:ext uri="{FF2B5EF4-FFF2-40B4-BE49-F238E27FC236}">
                <a16:creationId xmlns:a16="http://schemas.microsoft.com/office/drawing/2014/main" id="{FC4504C9-BE21-5E97-0179-DEA26048D93A}"/>
              </a:ext>
            </a:extLst>
          </p:cNvPr>
          <p:cNvGrpSpPr/>
          <p:nvPr/>
        </p:nvGrpSpPr>
        <p:grpSpPr>
          <a:xfrm>
            <a:off x="6467088" y="1425600"/>
            <a:ext cx="3936752" cy="3620646"/>
            <a:chOff x="5857488" y="1036800"/>
            <a:chExt cx="3936752" cy="3620646"/>
          </a:xfrm>
        </p:grpSpPr>
        <p:cxnSp>
          <p:nvCxnSpPr>
            <p:cNvPr id="15" name="Gerade Verbindung mit Pfeil 14">
              <a:extLst>
                <a:ext uri="{FF2B5EF4-FFF2-40B4-BE49-F238E27FC236}">
                  <a16:creationId xmlns:a16="http://schemas.microsoft.com/office/drawing/2014/main" id="{08162096-E1F5-C540-6692-3D0892C1C091}"/>
                </a:ext>
              </a:extLst>
            </p:cNvPr>
            <p:cNvCxnSpPr/>
            <p:nvPr/>
          </p:nvCxnSpPr>
          <p:spPr>
            <a:xfrm flipV="1">
              <a:off x="6426436" y="1379098"/>
              <a:ext cx="0" cy="3278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62470AB-7EFC-38B0-130B-680A1DE5B67C}"/>
                </a:ext>
              </a:extLst>
            </p:cNvPr>
            <p:cNvCxnSpPr/>
            <p:nvPr/>
          </p:nvCxnSpPr>
          <p:spPr>
            <a:xfrm>
              <a:off x="6477236" y="4657446"/>
              <a:ext cx="3317004"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C52720D-BF1E-ECE3-856C-5DC343B842CF}"/>
                </a:ext>
              </a:extLst>
            </p:cNvPr>
            <p:cNvCxnSpPr/>
            <p:nvPr/>
          </p:nvCxnSpPr>
          <p:spPr>
            <a:xfrm>
              <a:off x="8692881" y="1036800"/>
              <a:ext cx="0" cy="362064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A67AA7BC-B82F-9A0A-922A-63EE16B47290}"/>
                </a:ext>
              </a:extLst>
            </p:cNvPr>
            <p:cNvGrpSpPr/>
            <p:nvPr/>
          </p:nvGrpSpPr>
          <p:grpSpPr>
            <a:xfrm>
              <a:off x="6359987" y="1791386"/>
              <a:ext cx="137569" cy="2866060"/>
              <a:chOff x="6487309" y="1709178"/>
              <a:chExt cx="137569" cy="2866060"/>
            </a:xfrm>
          </p:grpSpPr>
          <p:cxnSp>
            <p:nvCxnSpPr>
              <p:cNvPr id="37" name="Gerader Verbinder 36">
                <a:extLst>
                  <a:ext uri="{FF2B5EF4-FFF2-40B4-BE49-F238E27FC236}">
                    <a16:creationId xmlns:a16="http://schemas.microsoft.com/office/drawing/2014/main" id="{8AD85D69-ED9E-370E-9BCD-A866FAC8AECF}"/>
                  </a:ext>
                </a:extLst>
              </p:cNvPr>
              <p:cNvCxnSpPr/>
              <p:nvPr/>
            </p:nvCxnSpPr>
            <p:spPr>
              <a:xfrm>
                <a:off x="6487309" y="170917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1E046E06-3D82-4A26-E0BD-D6E91CCF1636}"/>
                  </a:ext>
                </a:extLst>
              </p:cNvPr>
              <p:cNvCxnSpPr/>
              <p:nvPr/>
            </p:nvCxnSpPr>
            <p:spPr>
              <a:xfrm>
                <a:off x="6487309" y="2282390"/>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D06ABB5-71D7-3F7C-56CE-CC865A4B968B}"/>
                  </a:ext>
                </a:extLst>
              </p:cNvPr>
              <p:cNvCxnSpPr/>
              <p:nvPr/>
            </p:nvCxnSpPr>
            <p:spPr>
              <a:xfrm>
                <a:off x="6487309" y="2855602"/>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6B965E4-3EC8-A1E8-3FD1-B6C7C611808E}"/>
                  </a:ext>
                </a:extLst>
              </p:cNvPr>
              <p:cNvCxnSpPr/>
              <p:nvPr/>
            </p:nvCxnSpPr>
            <p:spPr>
              <a:xfrm>
                <a:off x="6487309" y="342881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D910CD4F-4538-C208-B3D4-3B1C4B2FC945}"/>
                  </a:ext>
                </a:extLst>
              </p:cNvPr>
              <p:cNvCxnSpPr/>
              <p:nvPr/>
            </p:nvCxnSpPr>
            <p:spPr>
              <a:xfrm>
                <a:off x="6487309" y="4002026"/>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9A2E698E-5BFD-B5EF-4B03-87A4D86FD877}"/>
                  </a:ext>
                </a:extLst>
              </p:cNvPr>
              <p:cNvCxnSpPr/>
              <p:nvPr/>
            </p:nvCxnSpPr>
            <p:spPr>
              <a:xfrm>
                <a:off x="6487309" y="457523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8CAA5E72-37A4-8F9F-4959-09C8E8931072}"/>
                </a:ext>
              </a:extLst>
            </p:cNvPr>
            <p:cNvSpPr txBox="1"/>
            <p:nvPr/>
          </p:nvSpPr>
          <p:spPr>
            <a:xfrm>
              <a:off x="5857488" y="3899568"/>
              <a:ext cx="535724" cy="369332"/>
            </a:xfrm>
            <a:prstGeom prst="rect">
              <a:avLst/>
            </a:prstGeom>
            <a:noFill/>
          </p:spPr>
          <p:txBody>
            <a:bodyPr wrap="none" rtlCol="0">
              <a:spAutoFit/>
            </a:bodyPr>
            <a:lstStyle/>
            <a:p>
              <a:r>
                <a:rPr lang="de-DE" dirty="0"/>
                <a:t>100</a:t>
              </a:r>
            </a:p>
          </p:txBody>
        </p:sp>
        <p:sp>
          <p:nvSpPr>
            <p:cNvPr id="20" name="Textfeld 19">
              <a:extLst>
                <a:ext uri="{FF2B5EF4-FFF2-40B4-BE49-F238E27FC236}">
                  <a16:creationId xmlns:a16="http://schemas.microsoft.com/office/drawing/2014/main" id="{590713A6-C338-C867-CA2F-134AC34A3676}"/>
                </a:ext>
              </a:extLst>
            </p:cNvPr>
            <p:cNvSpPr txBox="1"/>
            <p:nvPr/>
          </p:nvSpPr>
          <p:spPr>
            <a:xfrm>
              <a:off x="5857488" y="3344878"/>
              <a:ext cx="535724" cy="369332"/>
            </a:xfrm>
            <a:prstGeom prst="rect">
              <a:avLst/>
            </a:prstGeom>
            <a:noFill/>
          </p:spPr>
          <p:txBody>
            <a:bodyPr wrap="none" rtlCol="0">
              <a:spAutoFit/>
            </a:bodyPr>
            <a:lstStyle/>
            <a:p>
              <a:r>
                <a:rPr lang="de-DE" dirty="0"/>
                <a:t>200</a:t>
              </a:r>
            </a:p>
          </p:txBody>
        </p:sp>
        <p:sp>
          <p:nvSpPr>
            <p:cNvPr id="21" name="Textfeld 20">
              <a:extLst>
                <a:ext uri="{FF2B5EF4-FFF2-40B4-BE49-F238E27FC236}">
                  <a16:creationId xmlns:a16="http://schemas.microsoft.com/office/drawing/2014/main" id="{9110E2D7-A069-63EC-1415-5D6F47063445}"/>
                </a:ext>
              </a:extLst>
            </p:cNvPr>
            <p:cNvSpPr txBox="1"/>
            <p:nvPr/>
          </p:nvSpPr>
          <p:spPr>
            <a:xfrm>
              <a:off x="5857488" y="2742769"/>
              <a:ext cx="535724" cy="369332"/>
            </a:xfrm>
            <a:prstGeom prst="rect">
              <a:avLst/>
            </a:prstGeom>
            <a:noFill/>
          </p:spPr>
          <p:txBody>
            <a:bodyPr wrap="none" rtlCol="0">
              <a:spAutoFit/>
            </a:bodyPr>
            <a:lstStyle/>
            <a:p>
              <a:r>
                <a:rPr lang="de-DE" dirty="0"/>
                <a:t>300</a:t>
              </a:r>
            </a:p>
          </p:txBody>
        </p:sp>
        <p:sp>
          <p:nvSpPr>
            <p:cNvPr id="22" name="Textfeld 21">
              <a:extLst>
                <a:ext uri="{FF2B5EF4-FFF2-40B4-BE49-F238E27FC236}">
                  <a16:creationId xmlns:a16="http://schemas.microsoft.com/office/drawing/2014/main" id="{645104C5-53B2-D31D-B25E-3874D60FE2B3}"/>
                </a:ext>
              </a:extLst>
            </p:cNvPr>
            <p:cNvSpPr txBox="1"/>
            <p:nvPr/>
          </p:nvSpPr>
          <p:spPr>
            <a:xfrm>
              <a:off x="5857488" y="2185309"/>
              <a:ext cx="535724" cy="369332"/>
            </a:xfrm>
            <a:prstGeom prst="rect">
              <a:avLst/>
            </a:prstGeom>
            <a:noFill/>
          </p:spPr>
          <p:txBody>
            <a:bodyPr wrap="none" rtlCol="0">
              <a:spAutoFit/>
            </a:bodyPr>
            <a:lstStyle/>
            <a:p>
              <a:r>
                <a:rPr lang="de-DE" dirty="0"/>
                <a:t>400</a:t>
              </a:r>
            </a:p>
          </p:txBody>
        </p:sp>
        <p:sp>
          <p:nvSpPr>
            <p:cNvPr id="23" name="Textfeld 22">
              <a:extLst>
                <a:ext uri="{FF2B5EF4-FFF2-40B4-BE49-F238E27FC236}">
                  <a16:creationId xmlns:a16="http://schemas.microsoft.com/office/drawing/2014/main" id="{B83492F8-1562-58C9-531A-A7DD85F43A4E}"/>
                </a:ext>
              </a:extLst>
            </p:cNvPr>
            <p:cNvSpPr txBox="1"/>
            <p:nvPr/>
          </p:nvSpPr>
          <p:spPr>
            <a:xfrm>
              <a:off x="5857488" y="1606720"/>
              <a:ext cx="535724" cy="369332"/>
            </a:xfrm>
            <a:prstGeom prst="rect">
              <a:avLst/>
            </a:prstGeom>
            <a:noFill/>
          </p:spPr>
          <p:txBody>
            <a:bodyPr wrap="none" rtlCol="0">
              <a:spAutoFit/>
            </a:bodyPr>
            <a:lstStyle/>
            <a:p>
              <a:r>
                <a:rPr lang="de-DE" dirty="0"/>
                <a:t>500</a:t>
              </a:r>
            </a:p>
          </p:txBody>
        </p:sp>
        <p:sp>
          <p:nvSpPr>
            <p:cNvPr id="24" name="Textfeld 23">
              <a:extLst>
                <a:ext uri="{FF2B5EF4-FFF2-40B4-BE49-F238E27FC236}">
                  <a16:creationId xmlns:a16="http://schemas.microsoft.com/office/drawing/2014/main" id="{878FE60A-596F-5ADA-9F3B-533E6CDF894E}"/>
                </a:ext>
              </a:extLst>
            </p:cNvPr>
            <p:cNvSpPr txBox="1"/>
            <p:nvPr/>
          </p:nvSpPr>
          <p:spPr>
            <a:xfrm>
              <a:off x="5857488" y="1221211"/>
              <a:ext cx="473206" cy="369332"/>
            </a:xfrm>
            <a:prstGeom prst="rect">
              <a:avLst/>
            </a:prstGeom>
            <a:noFill/>
          </p:spPr>
          <p:txBody>
            <a:bodyPr wrap="none" rtlCol="0">
              <a:spAutoFit/>
            </a:bodyPr>
            <a:lstStyle/>
            <a:p>
              <a:r>
                <a:rPr lang="de-DE" dirty="0"/>
                <a:t>km</a:t>
              </a:r>
            </a:p>
          </p:txBody>
        </p:sp>
        <p:sp>
          <p:nvSpPr>
            <p:cNvPr id="25" name="Rechteck 24">
              <a:extLst>
                <a:ext uri="{FF2B5EF4-FFF2-40B4-BE49-F238E27FC236}">
                  <a16:creationId xmlns:a16="http://schemas.microsoft.com/office/drawing/2014/main" id="{B70D6541-7A35-7668-3A31-2F747D051398}"/>
                </a:ext>
              </a:extLst>
            </p:cNvPr>
            <p:cNvSpPr/>
            <p:nvPr/>
          </p:nvSpPr>
          <p:spPr>
            <a:xfrm>
              <a:off x="6724145" y="2077374"/>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6" name="Rechteck 25">
              <a:extLst>
                <a:ext uri="{FF2B5EF4-FFF2-40B4-BE49-F238E27FC236}">
                  <a16:creationId xmlns:a16="http://schemas.microsoft.com/office/drawing/2014/main" id="{CD20B48C-A1BD-29CA-FBC9-EDB384C7A284}"/>
                </a:ext>
              </a:extLst>
            </p:cNvPr>
            <p:cNvSpPr/>
            <p:nvPr/>
          </p:nvSpPr>
          <p:spPr>
            <a:xfrm>
              <a:off x="7747295" y="2805863"/>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7" name="Rechteck 26">
              <a:extLst>
                <a:ext uri="{FF2B5EF4-FFF2-40B4-BE49-F238E27FC236}">
                  <a16:creationId xmlns:a16="http://schemas.microsoft.com/office/drawing/2014/main" id="{BD48B533-BA3B-4974-9259-EBD7130B4EE7}"/>
                </a:ext>
              </a:extLst>
            </p:cNvPr>
            <p:cNvSpPr/>
            <p:nvPr/>
          </p:nvSpPr>
          <p:spPr>
            <a:xfrm>
              <a:off x="8829500" y="2801519"/>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8" name="Rechteck 27">
              <a:extLst>
                <a:ext uri="{FF2B5EF4-FFF2-40B4-BE49-F238E27FC236}">
                  <a16:creationId xmlns:a16="http://schemas.microsoft.com/office/drawing/2014/main" id="{D43B0607-A2D3-18B9-587C-E3CC30B18023}"/>
                </a:ext>
              </a:extLst>
            </p:cNvPr>
            <p:cNvSpPr/>
            <p:nvPr/>
          </p:nvSpPr>
          <p:spPr>
            <a:xfrm>
              <a:off x="6732474" y="3281679"/>
              <a:ext cx="797857" cy="249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F1</a:t>
              </a:r>
            </a:p>
          </p:txBody>
        </p:sp>
        <p:sp>
          <p:nvSpPr>
            <p:cNvPr id="29" name="Rechteck 28">
              <a:extLst>
                <a:ext uri="{FF2B5EF4-FFF2-40B4-BE49-F238E27FC236}">
                  <a16:creationId xmlns:a16="http://schemas.microsoft.com/office/drawing/2014/main" id="{83484F92-125B-CE86-3A53-B74C43DA2D0B}"/>
                </a:ext>
              </a:extLst>
            </p:cNvPr>
            <p:cNvSpPr/>
            <p:nvPr/>
          </p:nvSpPr>
          <p:spPr>
            <a:xfrm>
              <a:off x="6732474" y="3950368"/>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a:t>
              </a:r>
            </a:p>
          </p:txBody>
        </p:sp>
        <p:sp>
          <p:nvSpPr>
            <p:cNvPr id="30" name="Rechteck 29">
              <a:extLst>
                <a:ext uri="{FF2B5EF4-FFF2-40B4-BE49-F238E27FC236}">
                  <a16:creationId xmlns:a16="http://schemas.microsoft.com/office/drawing/2014/main" id="{B3B359A8-ED92-AD23-E1EA-ED383A0FE869}"/>
                </a:ext>
              </a:extLst>
            </p:cNvPr>
            <p:cNvSpPr/>
            <p:nvPr/>
          </p:nvSpPr>
          <p:spPr>
            <a:xfrm>
              <a:off x="6732474" y="4175370"/>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D</a:t>
              </a:r>
            </a:p>
          </p:txBody>
        </p:sp>
        <p:sp>
          <p:nvSpPr>
            <p:cNvPr id="31" name="Rechteck 30">
              <a:extLst>
                <a:ext uri="{FF2B5EF4-FFF2-40B4-BE49-F238E27FC236}">
                  <a16:creationId xmlns:a16="http://schemas.microsoft.com/office/drawing/2014/main" id="{0DAD7476-4A49-A47F-A229-DE5649039A10}"/>
                </a:ext>
              </a:extLst>
            </p:cNvPr>
            <p:cNvSpPr/>
            <p:nvPr/>
          </p:nvSpPr>
          <p:spPr>
            <a:xfrm>
              <a:off x="7749439" y="3950368"/>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a:t>
              </a:r>
            </a:p>
          </p:txBody>
        </p:sp>
        <p:sp>
          <p:nvSpPr>
            <p:cNvPr id="32" name="Rechteck 31">
              <a:extLst>
                <a:ext uri="{FF2B5EF4-FFF2-40B4-BE49-F238E27FC236}">
                  <a16:creationId xmlns:a16="http://schemas.microsoft.com/office/drawing/2014/main" id="{8D95DB62-BFEA-2081-4039-7324714D77C9}"/>
                </a:ext>
              </a:extLst>
            </p:cNvPr>
            <p:cNvSpPr/>
            <p:nvPr/>
          </p:nvSpPr>
          <p:spPr>
            <a:xfrm>
              <a:off x="7749439" y="4175370"/>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D</a:t>
              </a:r>
            </a:p>
          </p:txBody>
        </p:sp>
        <p:sp>
          <p:nvSpPr>
            <p:cNvPr id="33" name="Textfeld 32">
              <a:extLst>
                <a:ext uri="{FF2B5EF4-FFF2-40B4-BE49-F238E27FC236}">
                  <a16:creationId xmlns:a16="http://schemas.microsoft.com/office/drawing/2014/main" id="{E6A26820-F596-AAED-D6B4-35B526528228}"/>
                </a:ext>
              </a:extLst>
            </p:cNvPr>
            <p:cNvSpPr txBox="1"/>
            <p:nvPr/>
          </p:nvSpPr>
          <p:spPr>
            <a:xfrm>
              <a:off x="7026635" y="1124789"/>
              <a:ext cx="1007392" cy="369332"/>
            </a:xfrm>
            <a:prstGeom prst="rect">
              <a:avLst/>
            </a:prstGeom>
            <a:noFill/>
          </p:spPr>
          <p:txBody>
            <a:bodyPr wrap="none" rtlCol="0">
              <a:spAutoFit/>
            </a:bodyPr>
            <a:lstStyle/>
            <a:p>
              <a:r>
                <a:rPr lang="de-DE" dirty="0"/>
                <a:t>tagsüber</a:t>
              </a:r>
            </a:p>
          </p:txBody>
        </p:sp>
        <p:sp>
          <p:nvSpPr>
            <p:cNvPr id="34" name="Textfeld 33">
              <a:extLst>
                <a:ext uri="{FF2B5EF4-FFF2-40B4-BE49-F238E27FC236}">
                  <a16:creationId xmlns:a16="http://schemas.microsoft.com/office/drawing/2014/main" id="{B3FC9E67-649F-A5A0-639A-A9B39D8615E3}"/>
                </a:ext>
              </a:extLst>
            </p:cNvPr>
            <p:cNvSpPr txBox="1"/>
            <p:nvPr/>
          </p:nvSpPr>
          <p:spPr>
            <a:xfrm>
              <a:off x="8855166" y="1124789"/>
              <a:ext cx="801310" cy="369332"/>
            </a:xfrm>
            <a:prstGeom prst="rect">
              <a:avLst/>
            </a:prstGeom>
            <a:noFill/>
          </p:spPr>
          <p:txBody>
            <a:bodyPr wrap="none" rtlCol="0">
              <a:spAutoFit/>
            </a:bodyPr>
            <a:lstStyle/>
            <a:p>
              <a:r>
                <a:rPr lang="de-DE" dirty="0"/>
                <a:t>nachts</a:t>
              </a:r>
            </a:p>
          </p:txBody>
        </p:sp>
        <p:sp>
          <p:nvSpPr>
            <p:cNvPr id="35" name="Textfeld 34">
              <a:extLst>
                <a:ext uri="{FF2B5EF4-FFF2-40B4-BE49-F238E27FC236}">
                  <a16:creationId xmlns:a16="http://schemas.microsoft.com/office/drawing/2014/main" id="{1B98FBF0-60DF-1DED-AF24-68F857B89DC2}"/>
                </a:ext>
              </a:extLst>
            </p:cNvPr>
            <p:cNvSpPr txBox="1"/>
            <p:nvPr/>
          </p:nvSpPr>
          <p:spPr>
            <a:xfrm>
              <a:off x="6637513" y="1433828"/>
              <a:ext cx="976549" cy="369332"/>
            </a:xfrm>
            <a:prstGeom prst="rect">
              <a:avLst/>
            </a:prstGeom>
            <a:noFill/>
          </p:spPr>
          <p:txBody>
            <a:bodyPr wrap="none" rtlCol="0">
              <a:spAutoFit/>
            </a:bodyPr>
            <a:lstStyle/>
            <a:p>
              <a:r>
                <a:rPr lang="de-DE" dirty="0"/>
                <a:t>Sommer</a:t>
              </a:r>
            </a:p>
          </p:txBody>
        </p:sp>
        <p:sp>
          <p:nvSpPr>
            <p:cNvPr id="36" name="Textfeld 35">
              <a:extLst>
                <a:ext uri="{FF2B5EF4-FFF2-40B4-BE49-F238E27FC236}">
                  <a16:creationId xmlns:a16="http://schemas.microsoft.com/office/drawing/2014/main" id="{233505D7-6B26-B0D3-A615-A9712325B260}"/>
                </a:ext>
              </a:extLst>
            </p:cNvPr>
            <p:cNvSpPr txBox="1"/>
            <p:nvPr/>
          </p:nvSpPr>
          <p:spPr>
            <a:xfrm>
              <a:off x="7756972" y="1433828"/>
              <a:ext cx="832472" cy="369332"/>
            </a:xfrm>
            <a:prstGeom prst="rect">
              <a:avLst/>
            </a:prstGeom>
            <a:noFill/>
          </p:spPr>
          <p:txBody>
            <a:bodyPr wrap="none" rtlCol="0">
              <a:spAutoFit/>
            </a:bodyPr>
            <a:lstStyle/>
            <a:p>
              <a:r>
                <a:rPr lang="de-DE" dirty="0"/>
                <a:t>Winter</a:t>
              </a:r>
            </a:p>
          </p:txBody>
        </p:sp>
      </p:grpSp>
      <p:sp>
        <p:nvSpPr>
          <p:cNvPr id="7" name="Rechteck 6">
            <a:extLst>
              <a:ext uri="{FF2B5EF4-FFF2-40B4-BE49-F238E27FC236}">
                <a16:creationId xmlns:a16="http://schemas.microsoft.com/office/drawing/2014/main" id="{B4BA45F6-CD28-7684-8E1B-943EB6330927}"/>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11089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Die Ionosphäre (F1- und F2-Region)</a:t>
            </a: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7D76A146-168E-EDA8-33E9-FEF6A3BFE6B1}"/>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sz="2400" dirty="0">
                <a:solidFill>
                  <a:srgbClr val="000000"/>
                </a:solidFill>
              </a:rPr>
              <a:t>F1-Region</a:t>
            </a:r>
          </a:p>
          <a:p>
            <a:pPr lvl="1">
              <a:defRPr/>
            </a:pPr>
            <a:r>
              <a:rPr lang="de-DE" dirty="0">
                <a:solidFill>
                  <a:srgbClr val="000000"/>
                </a:solidFill>
              </a:rPr>
              <a:t>Im Sommer tagsüber in etwa 200km Höhe</a:t>
            </a:r>
          </a:p>
          <a:p>
            <a:pPr lvl="1">
              <a:defRPr/>
            </a:pPr>
            <a:r>
              <a:rPr lang="de-DE" dirty="0">
                <a:solidFill>
                  <a:srgbClr val="000000"/>
                </a:solidFill>
              </a:rPr>
              <a:t>Bestimmend für die Fernausbreitung tagsüber im Sommer</a:t>
            </a:r>
          </a:p>
          <a:p>
            <a:pPr lvl="1">
              <a:defRPr/>
            </a:pPr>
            <a:r>
              <a:rPr lang="de-DE" dirty="0">
                <a:solidFill>
                  <a:srgbClr val="000000"/>
                </a:solidFill>
              </a:rPr>
              <a:t>Für die Raumwellenausbreitung unerwünscht, da sie durch</a:t>
            </a:r>
            <a:br>
              <a:rPr lang="de-DE" dirty="0">
                <a:solidFill>
                  <a:srgbClr val="000000"/>
                </a:solidFill>
              </a:rPr>
            </a:br>
            <a:r>
              <a:rPr lang="de-DE" dirty="0">
                <a:solidFill>
                  <a:srgbClr val="000000"/>
                </a:solidFill>
              </a:rPr>
              <a:t>Absorption die Reflexion an der F2-Region behindert</a:t>
            </a:r>
          </a:p>
          <a:p>
            <a:pPr lvl="4">
              <a:defRPr/>
            </a:pPr>
            <a:endParaRPr lang="de-DE" dirty="0">
              <a:solidFill>
                <a:srgbClr val="000000"/>
              </a:solidFill>
            </a:endParaRPr>
          </a:p>
          <a:p>
            <a:pPr marL="0" indent="0">
              <a:buNone/>
              <a:defRPr/>
            </a:pPr>
            <a:r>
              <a:rPr lang="de-DE" sz="2400" dirty="0">
                <a:solidFill>
                  <a:srgbClr val="000000"/>
                </a:solidFill>
              </a:rPr>
              <a:t>F2-Region</a:t>
            </a:r>
          </a:p>
          <a:p>
            <a:pPr lvl="1">
              <a:defRPr/>
            </a:pPr>
            <a:r>
              <a:rPr lang="de-DE" dirty="0">
                <a:solidFill>
                  <a:srgbClr val="000000"/>
                </a:solidFill>
              </a:rPr>
              <a:t>Im Sommer tagsüber in etwa 400km Höhe</a:t>
            </a:r>
          </a:p>
          <a:p>
            <a:pPr lvl="1">
              <a:defRPr/>
            </a:pPr>
            <a:r>
              <a:rPr lang="de-DE" b="1" dirty="0">
                <a:solidFill>
                  <a:srgbClr val="000000"/>
                </a:solidFill>
              </a:rPr>
              <a:t>Bestimmend für die nächtliche Fernausbreitung (z. B. DX auf 80m)</a:t>
            </a:r>
          </a:p>
          <a:p>
            <a:pPr lvl="1">
              <a:defRPr/>
            </a:pPr>
            <a:r>
              <a:rPr lang="de-DE" b="1" dirty="0">
                <a:solidFill>
                  <a:srgbClr val="000000"/>
                </a:solidFill>
              </a:rPr>
              <a:t>Maßgebend für Weitverkehrsverbindungen auf Kurzwelle</a:t>
            </a:r>
          </a:p>
          <a:p>
            <a:pPr>
              <a:defRPr/>
            </a:pPr>
            <a:endParaRPr lang="de-DE" dirty="0">
              <a:solidFill>
                <a:srgbClr val="000000"/>
              </a:solidFill>
            </a:endParaRPr>
          </a:p>
          <a:p>
            <a:pPr>
              <a:defRPr/>
            </a:pPr>
            <a:endParaRPr lang="de-DE" dirty="0">
              <a:solidFill>
                <a:srgbClr val="000000"/>
              </a:solidFill>
            </a:endParaRPr>
          </a:p>
        </p:txBody>
      </p:sp>
      <p:sp>
        <p:nvSpPr>
          <p:cNvPr id="7" name="Textfeld 6">
            <a:extLst>
              <a:ext uri="{FF2B5EF4-FFF2-40B4-BE49-F238E27FC236}">
                <a16:creationId xmlns:a16="http://schemas.microsoft.com/office/drawing/2014/main" id="{C0F4A34F-55A1-1BE5-8AE6-A6D40212E208}"/>
              </a:ext>
            </a:extLst>
          </p:cNvPr>
          <p:cNvSpPr txBox="1"/>
          <p:nvPr/>
        </p:nvSpPr>
        <p:spPr>
          <a:xfrm>
            <a:off x="4337262" y="2994335"/>
            <a:ext cx="184731" cy="369332"/>
          </a:xfrm>
          <a:prstGeom prst="rect">
            <a:avLst/>
          </a:prstGeom>
          <a:noFill/>
        </p:spPr>
        <p:txBody>
          <a:bodyPr wrap="none" rtlCol="0">
            <a:spAutoFit/>
          </a:bodyPr>
          <a:lstStyle/>
          <a:p>
            <a:endParaRPr lang="de-DE" dirty="0">
              <a:solidFill>
                <a:srgbClr val="FF0000"/>
              </a:solidFill>
            </a:endParaRPr>
          </a:p>
        </p:txBody>
      </p:sp>
      <p:grpSp>
        <p:nvGrpSpPr>
          <p:cNvPr id="8" name="Gruppieren 7">
            <a:extLst>
              <a:ext uri="{FF2B5EF4-FFF2-40B4-BE49-F238E27FC236}">
                <a16:creationId xmlns:a16="http://schemas.microsoft.com/office/drawing/2014/main" id="{D2A3C8B8-4D8B-31D7-7E5B-80A1710B6AFC}"/>
              </a:ext>
            </a:extLst>
          </p:cNvPr>
          <p:cNvGrpSpPr/>
          <p:nvPr/>
        </p:nvGrpSpPr>
        <p:grpSpPr>
          <a:xfrm>
            <a:off x="6467088" y="1425600"/>
            <a:ext cx="3936752" cy="3620646"/>
            <a:chOff x="5857488" y="1036800"/>
            <a:chExt cx="3936752" cy="3620646"/>
          </a:xfrm>
        </p:grpSpPr>
        <p:cxnSp>
          <p:nvCxnSpPr>
            <p:cNvPr id="9" name="Gerade Verbindung mit Pfeil 8">
              <a:extLst>
                <a:ext uri="{FF2B5EF4-FFF2-40B4-BE49-F238E27FC236}">
                  <a16:creationId xmlns:a16="http://schemas.microsoft.com/office/drawing/2014/main" id="{A61CCF5D-A97C-20ED-A44B-A9F11D317834}"/>
                </a:ext>
              </a:extLst>
            </p:cNvPr>
            <p:cNvCxnSpPr/>
            <p:nvPr/>
          </p:nvCxnSpPr>
          <p:spPr>
            <a:xfrm flipV="1">
              <a:off x="6426436" y="1379098"/>
              <a:ext cx="0" cy="3278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C381AB7-DD9F-7149-758B-08C3C1750CC9}"/>
                </a:ext>
              </a:extLst>
            </p:cNvPr>
            <p:cNvCxnSpPr/>
            <p:nvPr/>
          </p:nvCxnSpPr>
          <p:spPr>
            <a:xfrm>
              <a:off x="6477236" y="4657446"/>
              <a:ext cx="3317004"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D913089C-98BB-E117-3EF7-98B40889A9BC}"/>
                </a:ext>
              </a:extLst>
            </p:cNvPr>
            <p:cNvCxnSpPr/>
            <p:nvPr/>
          </p:nvCxnSpPr>
          <p:spPr>
            <a:xfrm>
              <a:off x="8692881" y="1036800"/>
              <a:ext cx="0" cy="362064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79E1FE32-DD5A-6F33-78E6-A82457ED4414}"/>
                </a:ext>
              </a:extLst>
            </p:cNvPr>
            <p:cNvGrpSpPr/>
            <p:nvPr/>
          </p:nvGrpSpPr>
          <p:grpSpPr>
            <a:xfrm>
              <a:off x="6359987" y="1791386"/>
              <a:ext cx="137569" cy="2866060"/>
              <a:chOff x="6487309" y="1709178"/>
              <a:chExt cx="137569" cy="2866060"/>
            </a:xfrm>
          </p:grpSpPr>
          <p:cxnSp>
            <p:nvCxnSpPr>
              <p:cNvPr id="34" name="Gerader Verbinder 33">
                <a:extLst>
                  <a:ext uri="{FF2B5EF4-FFF2-40B4-BE49-F238E27FC236}">
                    <a16:creationId xmlns:a16="http://schemas.microsoft.com/office/drawing/2014/main" id="{62505489-F7AB-2B61-0768-FF7E6B21744B}"/>
                  </a:ext>
                </a:extLst>
              </p:cNvPr>
              <p:cNvCxnSpPr/>
              <p:nvPr/>
            </p:nvCxnSpPr>
            <p:spPr>
              <a:xfrm>
                <a:off x="6487309" y="170917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F290D7C2-DDA3-2D12-C4A7-BBD0B58C9ACB}"/>
                  </a:ext>
                </a:extLst>
              </p:cNvPr>
              <p:cNvCxnSpPr/>
              <p:nvPr/>
            </p:nvCxnSpPr>
            <p:spPr>
              <a:xfrm>
                <a:off x="6487309" y="2282390"/>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E36-8683-B64C-F3D7-7BAEDF7469C7}"/>
                  </a:ext>
                </a:extLst>
              </p:cNvPr>
              <p:cNvCxnSpPr/>
              <p:nvPr/>
            </p:nvCxnSpPr>
            <p:spPr>
              <a:xfrm>
                <a:off x="6487309" y="2855602"/>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26BFF86B-46C1-D7EE-2A7C-5182BD5DF2D3}"/>
                  </a:ext>
                </a:extLst>
              </p:cNvPr>
              <p:cNvCxnSpPr/>
              <p:nvPr/>
            </p:nvCxnSpPr>
            <p:spPr>
              <a:xfrm>
                <a:off x="6487309" y="342881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9EDBE6B-DACA-884A-1FC7-7C4086292C1D}"/>
                  </a:ext>
                </a:extLst>
              </p:cNvPr>
              <p:cNvCxnSpPr/>
              <p:nvPr/>
            </p:nvCxnSpPr>
            <p:spPr>
              <a:xfrm>
                <a:off x="6487309" y="4002026"/>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22646C54-F693-69E0-8429-6CC640BA78A2}"/>
                  </a:ext>
                </a:extLst>
              </p:cNvPr>
              <p:cNvCxnSpPr/>
              <p:nvPr/>
            </p:nvCxnSpPr>
            <p:spPr>
              <a:xfrm>
                <a:off x="6487309" y="457523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feld 15">
              <a:extLst>
                <a:ext uri="{FF2B5EF4-FFF2-40B4-BE49-F238E27FC236}">
                  <a16:creationId xmlns:a16="http://schemas.microsoft.com/office/drawing/2014/main" id="{6471F855-2D22-B0C6-E589-D3E04B4EC017}"/>
                </a:ext>
              </a:extLst>
            </p:cNvPr>
            <p:cNvSpPr txBox="1"/>
            <p:nvPr/>
          </p:nvSpPr>
          <p:spPr>
            <a:xfrm>
              <a:off x="5857488" y="3899568"/>
              <a:ext cx="535724" cy="369332"/>
            </a:xfrm>
            <a:prstGeom prst="rect">
              <a:avLst/>
            </a:prstGeom>
            <a:noFill/>
          </p:spPr>
          <p:txBody>
            <a:bodyPr wrap="none" rtlCol="0">
              <a:spAutoFit/>
            </a:bodyPr>
            <a:lstStyle/>
            <a:p>
              <a:r>
                <a:rPr lang="de-DE" dirty="0"/>
                <a:t>100</a:t>
              </a:r>
            </a:p>
          </p:txBody>
        </p:sp>
        <p:sp>
          <p:nvSpPr>
            <p:cNvPr id="17" name="Textfeld 16">
              <a:extLst>
                <a:ext uri="{FF2B5EF4-FFF2-40B4-BE49-F238E27FC236}">
                  <a16:creationId xmlns:a16="http://schemas.microsoft.com/office/drawing/2014/main" id="{D61AB4E6-2FD3-4B06-F899-2BE8BA892F2F}"/>
                </a:ext>
              </a:extLst>
            </p:cNvPr>
            <p:cNvSpPr txBox="1"/>
            <p:nvPr/>
          </p:nvSpPr>
          <p:spPr>
            <a:xfrm>
              <a:off x="5857488" y="3344878"/>
              <a:ext cx="535724" cy="369332"/>
            </a:xfrm>
            <a:prstGeom prst="rect">
              <a:avLst/>
            </a:prstGeom>
            <a:noFill/>
          </p:spPr>
          <p:txBody>
            <a:bodyPr wrap="none" rtlCol="0">
              <a:spAutoFit/>
            </a:bodyPr>
            <a:lstStyle/>
            <a:p>
              <a:r>
                <a:rPr lang="de-DE" dirty="0"/>
                <a:t>200</a:t>
              </a:r>
            </a:p>
          </p:txBody>
        </p:sp>
        <p:sp>
          <p:nvSpPr>
            <p:cNvPr id="18" name="Textfeld 17">
              <a:extLst>
                <a:ext uri="{FF2B5EF4-FFF2-40B4-BE49-F238E27FC236}">
                  <a16:creationId xmlns:a16="http://schemas.microsoft.com/office/drawing/2014/main" id="{F37B60F3-0FD9-42D0-171C-B6AA8737E764}"/>
                </a:ext>
              </a:extLst>
            </p:cNvPr>
            <p:cNvSpPr txBox="1"/>
            <p:nvPr/>
          </p:nvSpPr>
          <p:spPr>
            <a:xfrm>
              <a:off x="5857488" y="2742769"/>
              <a:ext cx="535724" cy="369332"/>
            </a:xfrm>
            <a:prstGeom prst="rect">
              <a:avLst/>
            </a:prstGeom>
            <a:noFill/>
          </p:spPr>
          <p:txBody>
            <a:bodyPr wrap="none" rtlCol="0">
              <a:spAutoFit/>
            </a:bodyPr>
            <a:lstStyle/>
            <a:p>
              <a:r>
                <a:rPr lang="de-DE" dirty="0"/>
                <a:t>300</a:t>
              </a:r>
            </a:p>
          </p:txBody>
        </p:sp>
        <p:sp>
          <p:nvSpPr>
            <p:cNvPr id="19" name="Textfeld 18">
              <a:extLst>
                <a:ext uri="{FF2B5EF4-FFF2-40B4-BE49-F238E27FC236}">
                  <a16:creationId xmlns:a16="http://schemas.microsoft.com/office/drawing/2014/main" id="{75818BFE-FD11-FF90-2E44-510D35ADC821}"/>
                </a:ext>
              </a:extLst>
            </p:cNvPr>
            <p:cNvSpPr txBox="1"/>
            <p:nvPr/>
          </p:nvSpPr>
          <p:spPr>
            <a:xfrm>
              <a:off x="5857488" y="2185309"/>
              <a:ext cx="535724" cy="369332"/>
            </a:xfrm>
            <a:prstGeom prst="rect">
              <a:avLst/>
            </a:prstGeom>
            <a:noFill/>
          </p:spPr>
          <p:txBody>
            <a:bodyPr wrap="none" rtlCol="0">
              <a:spAutoFit/>
            </a:bodyPr>
            <a:lstStyle/>
            <a:p>
              <a:r>
                <a:rPr lang="de-DE" dirty="0"/>
                <a:t>400</a:t>
              </a:r>
            </a:p>
          </p:txBody>
        </p:sp>
        <p:sp>
          <p:nvSpPr>
            <p:cNvPr id="20" name="Textfeld 19">
              <a:extLst>
                <a:ext uri="{FF2B5EF4-FFF2-40B4-BE49-F238E27FC236}">
                  <a16:creationId xmlns:a16="http://schemas.microsoft.com/office/drawing/2014/main" id="{BC44DA95-4B88-7405-EFD3-772166DF4E58}"/>
                </a:ext>
              </a:extLst>
            </p:cNvPr>
            <p:cNvSpPr txBox="1"/>
            <p:nvPr/>
          </p:nvSpPr>
          <p:spPr>
            <a:xfrm>
              <a:off x="5857488" y="1606720"/>
              <a:ext cx="535724" cy="369332"/>
            </a:xfrm>
            <a:prstGeom prst="rect">
              <a:avLst/>
            </a:prstGeom>
            <a:noFill/>
          </p:spPr>
          <p:txBody>
            <a:bodyPr wrap="none" rtlCol="0">
              <a:spAutoFit/>
            </a:bodyPr>
            <a:lstStyle/>
            <a:p>
              <a:r>
                <a:rPr lang="de-DE" dirty="0"/>
                <a:t>500</a:t>
              </a:r>
            </a:p>
          </p:txBody>
        </p:sp>
        <p:sp>
          <p:nvSpPr>
            <p:cNvPr id="21" name="Textfeld 20">
              <a:extLst>
                <a:ext uri="{FF2B5EF4-FFF2-40B4-BE49-F238E27FC236}">
                  <a16:creationId xmlns:a16="http://schemas.microsoft.com/office/drawing/2014/main" id="{AC534C3E-D608-F56A-9E56-6BEE9EC2EE7C}"/>
                </a:ext>
              </a:extLst>
            </p:cNvPr>
            <p:cNvSpPr txBox="1"/>
            <p:nvPr/>
          </p:nvSpPr>
          <p:spPr>
            <a:xfrm>
              <a:off x="5857488" y="1221211"/>
              <a:ext cx="473206" cy="369332"/>
            </a:xfrm>
            <a:prstGeom prst="rect">
              <a:avLst/>
            </a:prstGeom>
            <a:noFill/>
          </p:spPr>
          <p:txBody>
            <a:bodyPr wrap="none" rtlCol="0">
              <a:spAutoFit/>
            </a:bodyPr>
            <a:lstStyle/>
            <a:p>
              <a:r>
                <a:rPr lang="de-DE" dirty="0"/>
                <a:t>km</a:t>
              </a:r>
            </a:p>
          </p:txBody>
        </p:sp>
        <p:sp>
          <p:nvSpPr>
            <p:cNvPr id="22" name="Rechteck 21">
              <a:extLst>
                <a:ext uri="{FF2B5EF4-FFF2-40B4-BE49-F238E27FC236}">
                  <a16:creationId xmlns:a16="http://schemas.microsoft.com/office/drawing/2014/main" id="{6E2A2D96-8404-9A8C-113C-0814460DAD09}"/>
                </a:ext>
              </a:extLst>
            </p:cNvPr>
            <p:cNvSpPr/>
            <p:nvPr/>
          </p:nvSpPr>
          <p:spPr>
            <a:xfrm>
              <a:off x="6724145" y="2077374"/>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3" name="Rechteck 22">
              <a:extLst>
                <a:ext uri="{FF2B5EF4-FFF2-40B4-BE49-F238E27FC236}">
                  <a16:creationId xmlns:a16="http://schemas.microsoft.com/office/drawing/2014/main" id="{04049E6D-7277-E1B9-0896-971B56709611}"/>
                </a:ext>
              </a:extLst>
            </p:cNvPr>
            <p:cNvSpPr/>
            <p:nvPr/>
          </p:nvSpPr>
          <p:spPr>
            <a:xfrm>
              <a:off x="7747295" y="2805863"/>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4" name="Rechteck 23">
              <a:extLst>
                <a:ext uri="{FF2B5EF4-FFF2-40B4-BE49-F238E27FC236}">
                  <a16:creationId xmlns:a16="http://schemas.microsoft.com/office/drawing/2014/main" id="{35D2C2F5-4307-5CDF-1B73-E98F43C1D9BE}"/>
                </a:ext>
              </a:extLst>
            </p:cNvPr>
            <p:cNvSpPr/>
            <p:nvPr/>
          </p:nvSpPr>
          <p:spPr>
            <a:xfrm>
              <a:off x="8829500" y="2801519"/>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5" name="Rechteck 24">
              <a:extLst>
                <a:ext uri="{FF2B5EF4-FFF2-40B4-BE49-F238E27FC236}">
                  <a16:creationId xmlns:a16="http://schemas.microsoft.com/office/drawing/2014/main" id="{2F9A2D5C-392D-5409-3FF8-1E04FBE988E6}"/>
                </a:ext>
              </a:extLst>
            </p:cNvPr>
            <p:cNvSpPr/>
            <p:nvPr/>
          </p:nvSpPr>
          <p:spPr>
            <a:xfrm>
              <a:off x="6732474" y="3281679"/>
              <a:ext cx="797857" cy="249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F1</a:t>
              </a:r>
            </a:p>
          </p:txBody>
        </p:sp>
        <p:sp>
          <p:nvSpPr>
            <p:cNvPr id="26" name="Rechteck 25">
              <a:extLst>
                <a:ext uri="{FF2B5EF4-FFF2-40B4-BE49-F238E27FC236}">
                  <a16:creationId xmlns:a16="http://schemas.microsoft.com/office/drawing/2014/main" id="{52ED31C5-C280-E6A4-8DCD-68A755C9CDBD}"/>
                </a:ext>
              </a:extLst>
            </p:cNvPr>
            <p:cNvSpPr/>
            <p:nvPr/>
          </p:nvSpPr>
          <p:spPr>
            <a:xfrm>
              <a:off x="6732474" y="3950368"/>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a:t>
              </a:r>
            </a:p>
          </p:txBody>
        </p:sp>
        <p:sp>
          <p:nvSpPr>
            <p:cNvPr id="27" name="Rechteck 26">
              <a:extLst>
                <a:ext uri="{FF2B5EF4-FFF2-40B4-BE49-F238E27FC236}">
                  <a16:creationId xmlns:a16="http://schemas.microsoft.com/office/drawing/2014/main" id="{6644668E-8386-5BF4-9E20-76B24A45FC1D}"/>
                </a:ext>
              </a:extLst>
            </p:cNvPr>
            <p:cNvSpPr/>
            <p:nvPr/>
          </p:nvSpPr>
          <p:spPr>
            <a:xfrm>
              <a:off x="6732474" y="4175370"/>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D</a:t>
              </a:r>
            </a:p>
          </p:txBody>
        </p:sp>
        <p:sp>
          <p:nvSpPr>
            <p:cNvPr id="28" name="Rechteck 27">
              <a:extLst>
                <a:ext uri="{FF2B5EF4-FFF2-40B4-BE49-F238E27FC236}">
                  <a16:creationId xmlns:a16="http://schemas.microsoft.com/office/drawing/2014/main" id="{6BE058BF-AF27-F6DB-3378-C9B0D91FB77B}"/>
                </a:ext>
              </a:extLst>
            </p:cNvPr>
            <p:cNvSpPr/>
            <p:nvPr/>
          </p:nvSpPr>
          <p:spPr>
            <a:xfrm>
              <a:off x="7749439" y="3950368"/>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a:t>
              </a:r>
            </a:p>
          </p:txBody>
        </p:sp>
        <p:sp>
          <p:nvSpPr>
            <p:cNvPr id="29" name="Rechteck 28">
              <a:extLst>
                <a:ext uri="{FF2B5EF4-FFF2-40B4-BE49-F238E27FC236}">
                  <a16:creationId xmlns:a16="http://schemas.microsoft.com/office/drawing/2014/main" id="{4AD27222-ADE7-A6F5-AFC7-95D5A63DCCBF}"/>
                </a:ext>
              </a:extLst>
            </p:cNvPr>
            <p:cNvSpPr/>
            <p:nvPr/>
          </p:nvSpPr>
          <p:spPr>
            <a:xfrm>
              <a:off x="7749439" y="4175370"/>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D</a:t>
              </a:r>
            </a:p>
          </p:txBody>
        </p:sp>
        <p:sp>
          <p:nvSpPr>
            <p:cNvPr id="30" name="Textfeld 29">
              <a:extLst>
                <a:ext uri="{FF2B5EF4-FFF2-40B4-BE49-F238E27FC236}">
                  <a16:creationId xmlns:a16="http://schemas.microsoft.com/office/drawing/2014/main" id="{4D296B51-7F90-051A-5ECC-3682440A0CCF}"/>
                </a:ext>
              </a:extLst>
            </p:cNvPr>
            <p:cNvSpPr txBox="1"/>
            <p:nvPr/>
          </p:nvSpPr>
          <p:spPr>
            <a:xfrm>
              <a:off x="7026635" y="1124789"/>
              <a:ext cx="1007392" cy="369332"/>
            </a:xfrm>
            <a:prstGeom prst="rect">
              <a:avLst/>
            </a:prstGeom>
            <a:noFill/>
          </p:spPr>
          <p:txBody>
            <a:bodyPr wrap="none" rtlCol="0">
              <a:spAutoFit/>
            </a:bodyPr>
            <a:lstStyle/>
            <a:p>
              <a:r>
                <a:rPr lang="de-DE" dirty="0"/>
                <a:t>tagsüber</a:t>
              </a:r>
            </a:p>
          </p:txBody>
        </p:sp>
        <p:sp>
          <p:nvSpPr>
            <p:cNvPr id="31" name="Textfeld 30">
              <a:extLst>
                <a:ext uri="{FF2B5EF4-FFF2-40B4-BE49-F238E27FC236}">
                  <a16:creationId xmlns:a16="http://schemas.microsoft.com/office/drawing/2014/main" id="{DE22449B-8368-1D55-61B1-E73C724EC86E}"/>
                </a:ext>
              </a:extLst>
            </p:cNvPr>
            <p:cNvSpPr txBox="1"/>
            <p:nvPr/>
          </p:nvSpPr>
          <p:spPr>
            <a:xfrm>
              <a:off x="8855166" y="1124789"/>
              <a:ext cx="801310" cy="369332"/>
            </a:xfrm>
            <a:prstGeom prst="rect">
              <a:avLst/>
            </a:prstGeom>
            <a:noFill/>
          </p:spPr>
          <p:txBody>
            <a:bodyPr wrap="none" rtlCol="0">
              <a:spAutoFit/>
            </a:bodyPr>
            <a:lstStyle/>
            <a:p>
              <a:r>
                <a:rPr lang="de-DE" dirty="0"/>
                <a:t>nachts</a:t>
              </a:r>
            </a:p>
          </p:txBody>
        </p:sp>
        <p:sp>
          <p:nvSpPr>
            <p:cNvPr id="32" name="Textfeld 31">
              <a:extLst>
                <a:ext uri="{FF2B5EF4-FFF2-40B4-BE49-F238E27FC236}">
                  <a16:creationId xmlns:a16="http://schemas.microsoft.com/office/drawing/2014/main" id="{8F4DAFC3-46B9-42FD-237E-FAAA65324DF5}"/>
                </a:ext>
              </a:extLst>
            </p:cNvPr>
            <p:cNvSpPr txBox="1"/>
            <p:nvPr/>
          </p:nvSpPr>
          <p:spPr>
            <a:xfrm>
              <a:off x="6637513" y="1433828"/>
              <a:ext cx="976549" cy="369332"/>
            </a:xfrm>
            <a:prstGeom prst="rect">
              <a:avLst/>
            </a:prstGeom>
            <a:noFill/>
          </p:spPr>
          <p:txBody>
            <a:bodyPr wrap="none" rtlCol="0">
              <a:spAutoFit/>
            </a:bodyPr>
            <a:lstStyle/>
            <a:p>
              <a:r>
                <a:rPr lang="de-DE" dirty="0"/>
                <a:t>Sommer</a:t>
              </a:r>
            </a:p>
          </p:txBody>
        </p:sp>
        <p:sp>
          <p:nvSpPr>
            <p:cNvPr id="33" name="Textfeld 32">
              <a:extLst>
                <a:ext uri="{FF2B5EF4-FFF2-40B4-BE49-F238E27FC236}">
                  <a16:creationId xmlns:a16="http://schemas.microsoft.com/office/drawing/2014/main" id="{C2688891-DC0C-A59A-D371-06B91F93EB85}"/>
                </a:ext>
              </a:extLst>
            </p:cNvPr>
            <p:cNvSpPr txBox="1"/>
            <p:nvPr/>
          </p:nvSpPr>
          <p:spPr>
            <a:xfrm>
              <a:off x="7756972" y="1433828"/>
              <a:ext cx="832472" cy="369332"/>
            </a:xfrm>
            <a:prstGeom prst="rect">
              <a:avLst/>
            </a:prstGeom>
            <a:noFill/>
          </p:spPr>
          <p:txBody>
            <a:bodyPr wrap="none" rtlCol="0">
              <a:spAutoFit/>
            </a:bodyPr>
            <a:lstStyle/>
            <a:p>
              <a:r>
                <a:rPr lang="de-DE" dirty="0"/>
                <a:t>Winter</a:t>
              </a:r>
            </a:p>
          </p:txBody>
        </p:sp>
      </p:grpSp>
      <p:sp>
        <p:nvSpPr>
          <p:cNvPr id="41" name="Rechteck 40">
            <a:extLst>
              <a:ext uri="{FF2B5EF4-FFF2-40B4-BE49-F238E27FC236}">
                <a16:creationId xmlns:a16="http://schemas.microsoft.com/office/drawing/2014/main" id="{D77DB66F-3EC5-3A7E-31F4-D673400B6A34}"/>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7129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Solarer </a:t>
            </a:r>
            <a:r>
              <a:rPr kumimoji="0" lang="de-DE" sz="2800" b="0" i="0" u="none" strike="noStrike" kern="1200" cap="none" spc="0" normalizeH="0" baseline="0" noProof="0" dirty="0" err="1">
                <a:ln>
                  <a:noFill/>
                </a:ln>
                <a:solidFill>
                  <a:schemeClr val="tx1"/>
                </a:solidFill>
                <a:effectLst/>
                <a:uLnTx/>
                <a:uFillTx/>
                <a:latin typeface="+mn-lt"/>
                <a:ea typeface="+mj-ea"/>
                <a:cs typeface="+mj-cs"/>
              </a:rPr>
              <a:t>Flux</a:t>
            </a:r>
            <a:r>
              <a:rPr kumimoji="0" lang="de-DE" sz="2800" b="0" i="0" u="none" strike="noStrike" kern="1200" cap="none" spc="0" normalizeH="0" baseline="0" noProof="0" dirty="0">
                <a:ln>
                  <a:noFill/>
                </a:ln>
                <a:solidFill>
                  <a:schemeClr val="tx1"/>
                </a:solidFill>
                <a:effectLst/>
                <a:uLnTx/>
                <a:uFillTx/>
                <a:latin typeface="+mn-lt"/>
                <a:ea typeface="+mj-ea"/>
                <a:cs typeface="+mj-cs"/>
              </a:rPr>
              <a:t>, Sonnenaktivität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5A2DAA9-F0A6-5F67-B0B6-616D9361C476}"/>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Der solare </a:t>
            </a:r>
            <a:r>
              <a:rPr lang="de-DE" dirty="0" err="1">
                <a:solidFill>
                  <a:srgbClr val="000000"/>
                </a:solidFill>
              </a:rPr>
              <a:t>Flux</a:t>
            </a:r>
            <a:endParaRPr lang="de-DE" dirty="0">
              <a:solidFill>
                <a:srgbClr val="000000"/>
              </a:solidFill>
            </a:endParaRPr>
          </a:p>
          <a:p>
            <a:pPr lvl="1">
              <a:defRPr/>
            </a:pPr>
            <a:r>
              <a:rPr lang="de-DE" dirty="0">
                <a:solidFill>
                  <a:srgbClr val="000000"/>
                </a:solidFill>
              </a:rPr>
              <a:t>Ist ein Maß für die Energiestrahlung der Sonne gemessen bei 2,8Ghz (10,7cm)</a:t>
            </a:r>
          </a:p>
          <a:p>
            <a:pPr lvl="1">
              <a:defRPr/>
            </a:pPr>
            <a:r>
              <a:rPr lang="de-DE" dirty="0">
                <a:solidFill>
                  <a:srgbClr val="000000"/>
                </a:solidFill>
              </a:rPr>
              <a:t>Werte über 100 führen zu einer starken Ionisierung der Ionosphäre und damit zu verbesserten Fernausbreitungsbedingungen auf den höheren Kurzwellenbändern</a:t>
            </a:r>
          </a:p>
          <a:p>
            <a:pPr lvl="1">
              <a:defRPr/>
            </a:pPr>
            <a:r>
              <a:rPr lang="de-DE" dirty="0">
                <a:solidFill>
                  <a:srgbClr val="000000"/>
                </a:solidFill>
              </a:rPr>
              <a:t>Ist stark korrelierend mit der Sonnenfleckenrelativzahl</a:t>
            </a:r>
          </a:p>
          <a:p>
            <a:pPr lvl="1">
              <a:defRPr/>
            </a:pPr>
            <a:r>
              <a:rPr lang="de-DE" dirty="0">
                <a:solidFill>
                  <a:srgbClr val="000000"/>
                </a:solidFill>
              </a:rPr>
              <a:t>erreicht bei niedriger Sonnenaktivität (Sonnenfleckenminimum) Werte um ca. 70, im Sonnenfleckenmaximum hingegen Werte um 200</a:t>
            </a:r>
          </a:p>
          <a:p>
            <a:pPr lvl="4">
              <a:defRPr/>
            </a:pPr>
            <a:endParaRPr lang="de-DE" sz="600" dirty="0">
              <a:solidFill>
                <a:srgbClr val="000000"/>
              </a:solidFill>
            </a:endParaRPr>
          </a:p>
          <a:p>
            <a:pPr>
              <a:defRPr/>
            </a:pPr>
            <a:r>
              <a:rPr lang="de-DE" dirty="0">
                <a:solidFill>
                  <a:srgbClr val="000000"/>
                </a:solidFill>
              </a:rPr>
              <a:t>Die Sonnenaktivität ist einem regelmäßigen Zyklus von ca. 11 Jahren unterworfen</a:t>
            </a:r>
          </a:p>
          <a:p>
            <a:pPr>
              <a:defRPr/>
            </a:pPr>
            <a:endParaRPr lang="de-DE" sz="600" dirty="0">
              <a:solidFill>
                <a:srgbClr val="000000"/>
              </a:solidFill>
            </a:endParaRPr>
          </a:p>
          <a:p>
            <a:pPr>
              <a:defRPr/>
            </a:pPr>
            <a:r>
              <a:rPr lang="de-DE" dirty="0">
                <a:solidFill>
                  <a:srgbClr val="000000"/>
                </a:solidFill>
              </a:rPr>
              <a:t>Im Sonnenfleckenmaximum ist die Sonnenaktivität sehr hoch und führt zu stärkerer Ionisation der F-Region</a:t>
            </a:r>
          </a:p>
          <a:p>
            <a:pPr>
              <a:defRPr/>
            </a:pPr>
            <a:endParaRPr lang="de-DE" sz="600" dirty="0">
              <a:solidFill>
                <a:srgbClr val="000000"/>
              </a:solidFill>
            </a:endParaRPr>
          </a:p>
          <a:p>
            <a:pPr>
              <a:defRPr/>
            </a:pPr>
            <a:r>
              <a:rPr lang="de-DE" b="1" dirty="0">
                <a:solidFill>
                  <a:srgbClr val="000000"/>
                </a:solidFill>
              </a:rPr>
              <a:t>Massiv erhöhte UV- und Röntgenstrahlung, z. B. hervorgerufen durch starke Sonneneruptionen, kann die D-Region derart beeinflussen, dass KW-Signale so massiv gedämpft werden, dass keine Ausbreitung über die Raumwelle mehr möglich ist</a:t>
            </a:r>
          </a:p>
          <a:p>
            <a:pPr>
              <a:defRPr/>
            </a:pPr>
            <a:endParaRPr lang="de-DE" dirty="0">
              <a:solidFill>
                <a:srgbClr val="000000"/>
              </a:solidFill>
            </a:endParaRPr>
          </a:p>
        </p:txBody>
      </p:sp>
    </p:spTree>
    <p:extLst>
      <p:ext uri="{BB962C8B-B14F-4D97-AF65-F5344CB8AC3E}">
        <p14:creationId xmlns:p14="http://schemas.microsoft.com/office/powerpoint/2010/main" val="34385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Parallel- und Reihenschaltung von Kondensatoren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mc:Choice xmlns:a14="http://schemas.microsoft.com/office/drawing/2010/main" Requires="a14">
          <p:sp>
            <p:nvSpPr>
              <p:cNvPr id="1028" name="Inhaltsplatzhalter 4">
                <a:extLst>
                  <a:ext uri="{FF2B5EF4-FFF2-40B4-BE49-F238E27FC236}">
                    <a16:creationId xmlns:a16="http://schemas.microsoft.com/office/drawing/2014/main" id="{EEFD6122-1E2D-840D-E25E-8687CB38982A}"/>
                  </a:ext>
                </a:extLst>
              </p:cNvPr>
              <p:cNvSpPr txBox="1">
                <a:spLocks/>
              </p:cNvSpPr>
              <p:nvPr/>
            </p:nvSpPr>
            <p:spPr>
              <a:xfrm>
                <a:off x="258762" y="1296000"/>
                <a:ext cx="5180013"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b="1" dirty="0">
                    <a:solidFill>
                      <a:srgbClr val="000000"/>
                    </a:solidFill>
                  </a:rPr>
                  <a:t>Parallelschaltung</a:t>
                </a: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marL="0" indent="0" algn="ctr">
                  <a:buNone/>
                  <a:defRPr/>
                </a:pPr>
                <a14:m>
                  <m:oMathPara xmlns:m="http://schemas.openxmlformats.org/officeDocument/2006/math">
                    <m:oMathParaPr>
                      <m:jc m:val="centerGroup"/>
                    </m:oMathParaPr>
                    <m:oMath xmlns:m="http://schemas.openxmlformats.org/officeDocument/2006/math">
                      <m:r>
                        <a:rPr lang="de-DE" b="0" i="1" dirty="0" smtClean="0">
                          <a:solidFill>
                            <a:srgbClr val="000000"/>
                          </a:solidFill>
                          <a:latin typeface="Cambria Math" panose="02040503050406030204" pitchFamily="18" charset="0"/>
                        </a:rPr>
                        <m:t>𝐶</m:t>
                      </m:r>
                      <m:r>
                        <a:rPr lang="de-DE" b="0" i="1" baseline="-25000" dirty="0" err="1" smtClean="0">
                          <a:solidFill>
                            <a:srgbClr val="000000"/>
                          </a:solidFill>
                          <a:latin typeface="Cambria Math" panose="02040503050406030204" pitchFamily="18" charset="0"/>
                        </a:rPr>
                        <m:t>𝑔𝑒𝑠𝑎𝑚𝑡</m:t>
                      </m:r>
                      <m:r>
                        <a:rPr lang="de-DE" b="0" i="1" dirty="0" smtClean="0">
                          <a:solidFill>
                            <a:srgbClr val="000000"/>
                          </a:solidFill>
                          <a:latin typeface="Cambria Math" panose="02040503050406030204" pitchFamily="18" charset="0"/>
                        </a:rPr>
                        <m:t>=</m:t>
                      </m:r>
                      <m:r>
                        <a:rPr lang="de-DE" b="0" i="1" dirty="0" smtClean="0">
                          <a:solidFill>
                            <a:srgbClr val="000000"/>
                          </a:solidFill>
                          <a:latin typeface="Cambria Math" panose="02040503050406030204" pitchFamily="18" charset="0"/>
                        </a:rPr>
                        <m:t>𝐶</m:t>
                      </m:r>
                      <m:r>
                        <a:rPr lang="de-DE" b="0" i="1" baseline="-25000" dirty="0" smtClean="0">
                          <a:solidFill>
                            <a:srgbClr val="000000"/>
                          </a:solidFill>
                          <a:latin typeface="Cambria Math" panose="02040503050406030204" pitchFamily="18" charset="0"/>
                        </a:rPr>
                        <m:t>1</m:t>
                      </m:r>
                      <m:r>
                        <a:rPr lang="de-DE" b="0" i="1" dirty="0" smtClean="0">
                          <a:solidFill>
                            <a:srgbClr val="000000"/>
                          </a:solidFill>
                          <a:latin typeface="Cambria Math" panose="02040503050406030204" pitchFamily="18" charset="0"/>
                        </a:rPr>
                        <m:t>+</m:t>
                      </m:r>
                      <m:r>
                        <a:rPr lang="de-DE" b="0" i="1" dirty="0" smtClean="0">
                          <a:solidFill>
                            <a:srgbClr val="000000"/>
                          </a:solidFill>
                          <a:latin typeface="Cambria Math" panose="02040503050406030204" pitchFamily="18" charset="0"/>
                        </a:rPr>
                        <m:t>𝐶</m:t>
                      </m:r>
                      <m:r>
                        <a:rPr lang="de-DE" b="0" i="1" baseline="-25000" dirty="0" smtClean="0">
                          <a:solidFill>
                            <a:srgbClr val="000000"/>
                          </a:solidFill>
                          <a:latin typeface="Cambria Math" panose="02040503050406030204" pitchFamily="18" charset="0"/>
                        </a:rPr>
                        <m:t>2</m:t>
                      </m:r>
                    </m:oMath>
                  </m:oMathPara>
                </a14:m>
                <a:endParaRPr lang="de-DE" baseline="-25000" dirty="0">
                  <a:solidFill>
                    <a:srgbClr val="000000"/>
                  </a:solidFill>
                </a:endParaRPr>
              </a:p>
            </p:txBody>
          </p:sp>
        </mc:Choice>
        <mc:Fallback>
          <p:sp>
            <p:nvSpPr>
              <p:cNvPr id="1028" name="Inhaltsplatzhalter 4">
                <a:extLst>
                  <a:ext uri="{FF2B5EF4-FFF2-40B4-BE49-F238E27FC236}">
                    <a16:creationId xmlns:a16="http://schemas.microsoft.com/office/drawing/2014/main" id="{EEFD6122-1E2D-840D-E25E-8687CB38982A}"/>
                  </a:ext>
                </a:extLst>
              </p:cNvPr>
              <p:cNvSpPr txBox="1">
                <a:spLocks noRot="1" noChangeAspect="1" noMove="1" noResize="1" noEditPoints="1" noAdjustHandles="1" noChangeArrowheads="1" noChangeShapeType="1" noTextEdit="1"/>
              </p:cNvSpPr>
              <p:nvPr/>
            </p:nvSpPr>
            <p:spPr>
              <a:xfrm>
                <a:off x="258762" y="1296000"/>
                <a:ext cx="5180013" cy="4168800"/>
              </a:xfrm>
              <a:prstGeom prst="rect">
                <a:avLst/>
              </a:prstGeom>
              <a:blipFill>
                <a:blip r:embed="rId5"/>
                <a:stretch>
                  <a:fillRect t="-175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029" name="Inhaltsplatzhalter 4">
                <a:extLst>
                  <a:ext uri="{FF2B5EF4-FFF2-40B4-BE49-F238E27FC236}">
                    <a16:creationId xmlns:a16="http://schemas.microsoft.com/office/drawing/2014/main" id="{14034FC0-C445-0FD7-240E-A3128E8E7059}"/>
                  </a:ext>
                </a:extLst>
              </p:cNvPr>
              <p:cNvSpPr txBox="1">
                <a:spLocks/>
              </p:cNvSpPr>
              <p:nvPr/>
            </p:nvSpPr>
            <p:spPr>
              <a:xfrm>
                <a:off x="5529987" y="1296000"/>
                <a:ext cx="5180013"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b="1" dirty="0">
                    <a:solidFill>
                      <a:srgbClr val="000000"/>
                    </a:solidFill>
                  </a:rPr>
                  <a:t>Reihenschaltung</a:t>
                </a: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marL="0" indent="0" algn="ctr">
                  <a:buNone/>
                  <a:defRPr/>
                </a:pPr>
                <a14:m>
                  <m:oMathPara xmlns:m="http://schemas.openxmlformats.org/officeDocument/2006/math">
                    <m:oMathParaPr>
                      <m:jc m:val="centerGroup"/>
                    </m:oMathParaPr>
                    <m:oMath xmlns:m="http://schemas.openxmlformats.org/officeDocument/2006/math">
                      <m:f>
                        <m:fPr>
                          <m:ctrlPr>
                            <a:rPr lang="de-DE" i="1" dirty="0" smtClean="0">
                              <a:solidFill>
                                <a:srgbClr val="000000"/>
                              </a:solidFill>
                              <a:latin typeface="Cambria Math" panose="02040503050406030204" pitchFamily="18" charset="0"/>
                            </a:rPr>
                          </m:ctrlPr>
                        </m:fPr>
                        <m:num>
                          <m:r>
                            <a:rPr lang="de-DE" b="0" i="1" dirty="0" smtClean="0">
                              <a:solidFill>
                                <a:srgbClr val="000000"/>
                              </a:solidFill>
                              <a:latin typeface="Cambria Math" panose="02040503050406030204" pitchFamily="18" charset="0"/>
                            </a:rPr>
                            <m:t>1</m:t>
                          </m:r>
                        </m:num>
                        <m:den>
                          <m:r>
                            <a:rPr lang="de-DE" b="0" i="1" dirty="0">
                              <a:solidFill>
                                <a:srgbClr val="000000"/>
                              </a:solidFill>
                              <a:latin typeface="Cambria Math" panose="02040503050406030204" pitchFamily="18" charset="0"/>
                            </a:rPr>
                            <m:t>𝐶</m:t>
                          </m:r>
                          <m:r>
                            <a:rPr lang="de-DE" b="0" i="1" baseline="-25000" dirty="0" err="1">
                              <a:solidFill>
                                <a:srgbClr val="000000"/>
                              </a:solidFill>
                              <a:latin typeface="Cambria Math" panose="02040503050406030204" pitchFamily="18" charset="0"/>
                            </a:rPr>
                            <m:t>𝑔𝑒𝑠𝑎𝑚𝑡</m:t>
                          </m:r>
                        </m:den>
                      </m:f>
                      <m:r>
                        <a:rPr lang="de-DE" b="0" i="1" dirty="0" smtClean="0">
                          <a:solidFill>
                            <a:srgbClr val="000000"/>
                          </a:solidFill>
                          <a:latin typeface="Cambria Math" panose="02040503050406030204" pitchFamily="18" charset="0"/>
                        </a:rPr>
                        <m:t>=</m:t>
                      </m:r>
                      <m:f>
                        <m:fPr>
                          <m:ctrlPr>
                            <a:rPr lang="de-DE" i="1" dirty="0" smtClean="0">
                              <a:solidFill>
                                <a:srgbClr val="000000"/>
                              </a:solidFill>
                              <a:latin typeface="Cambria Math" panose="02040503050406030204" pitchFamily="18" charset="0"/>
                            </a:rPr>
                          </m:ctrlPr>
                        </m:fPr>
                        <m:num>
                          <m:r>
                            <a:rPr lang="de-DE" b="0" i="1" dirty="0" smtClean="0">
                              <a:solidFill>
                                <a:srgbClr val="000000"/>
                              </a:solidFill>
                              <a:latin typeface="Cambria Math" panose="02040503050406030204" pitchFamily="18" charset="0"/>
                            </a:rPr>
                            <m:t>1</m:t>
                          </m:r>
                        </m:num>
                        <m:den>
                          <m:r>
                            <a:rPr lang="de-DE" b="0" i="1" dirty="0">
                              <a:solidFill>
                                <a:srgbClr val="000000"/>
                              </a:solidFill>
                              <a:latin typeface="Cambria Math" panose="02040503050406030204" pitchFamily="18" charset="0"/>
                            </a:rPr>
                            <m:t>𝐶</m:t>
                          </m:r>
                          <m:r>
                            <a:rPr lang="de-DE" b="0" i="1" baseline="-25000" dirty="0">
                              <a:solidFill>
                                <a:srgbClr val="000000"/>
                              </a:solidFill>
                              <a:latin typeface="Cambria Math" panose="02040503050406030204" pitchFamily="18" charset="0"/>
                            </a:rPr>
                            <m:t>1</m:t>
                          </m:r>
                        </m:den>
                      </m:f>
                      <m:r>
                        <a:rPr lang="de-DE" b="0" i="1" dirty="0" smtClean="0">
                          <a:solidFill>
                            <a:srgbClr val="000000"/>
                          </a:solidFill>
                          <a:latin typeface="Cambria Math" panose="02040503050406030204" pitchFamily="18" charset="0"/>
                        </a:rPr>
                        <m:t>+</m:t>
                      </m:r>
                      <m:f>
                        <m:fPr>
                          <m:ctrlPr>
                            <a:rPr lang="de-DE" i="1" dirty="0" smtClean="0">
                              <a:solidFill>
                                <a:srgbClr val="000000"/>
                              </a:solidFill>
                              <a:latin typeface="Cambria Math" panose="02040503050406030204" pitchFamily="18" charset="0"/>
                            </a:rPr>
                          </m:ctrlPr>
                        </m:fPr>
                        <m:num>
                          <m:r>
                            <a:rPr lang="de-DE" b="0" i="1" dirty="0" smtClean="0">
                              <a:solidFill>
                                <a:srgbClr val="000000"/>
                              </a:solidFill>
                              <a:latin typeface="Cambria Math" panose="02040503050406030204" pitchFamily="18" charset="0"/>
                            </a:rPr>
                            <m:t>1</m:t>
                          </m:r>
                        </m:num>
                        <m:den>
                          <m:r>
                            <a:rPr lang="de-DE" b="0" i="1" dirty="0">
                              <a:solidFill>
                                <a:srgbClr val="000000"/>
                              </a:solidFill>
                              <a:latin typeface="Cambria Math" panose="02040503050406030204" pitchFamily="18" charset="0"/>
                            </a:rPr>
                            <m:t>𝐶</m:t>
                          </m:r>
                          <m:r>
                            <a:rPr lang="de-DE" b="0" i="1" baseline="-25000" dirty="0">
                              <a:solidFill>
                                <a:srgbClr val="000000"/>
                              </a:solidFill>
                              <a:latin typeface="Cambria Math" panose="02040503050406030204" pitchFamily="18" charset="0"/>
                            </a:rPr>
                            <m:t>2</m:t>
                          </m:r>
                        </m:den>
                      </m:f>
                    </m:oMath>
                  </m:oMathPara>
                </a14:m>
                <a:endParaRPr lang="de-DE" baseline="-25000" dirty="0">
                  <a:solidFill>
                    <a:srgbClr val="000000"/>
                  </a:solidFill>
                </a:endParaRPr>
              </a:p>
              <a:p>
                <a:pPr>
                  <a:defRPr/>
                </a:pPr>
                <a:endParaRPr lang="de-DE" b="1" dirty="0">
                  <a:solidFill>
                    <a:srgbClr val="000000"/>
                  </a:solidFill>
                </a:endParaRPr>
              </a:p>
              <a:p>
                <a:pPr>
                  <a:defRPr/>
                </a:pPr>
                <a:endParaRPr lang="de-DE" dirty="0">
                  <a:solidFill>
                    <a:srgbClr val="000000"/>
                  </a:solidFill>
                </a:endParaRPr>
              </a:p>
            </p:txBody>
          </p:sp>
        </mc:Choice>
        <mc:Fallback>
          <p:sp>
            <p:nvSpPr>
              <p:cNvPr id="1029" name="Inhaltsplatzhalter 4">
                <a:extLst>
                  <a:ext uri="{FF2B5EF4-FFF2-40B4-BE49-F238E27FC236}">
                    <a16:creationId xmlns:a16="http://schemas.microsoft.com/office/drawing/2014/main" id="{14034FC0-C445-0FD7-240E-A3128E8E7059}"/>
                  </a:ext>
                </a:extLst>
              </p:cNvPr>
              <p:cNvSpPr txBox="1">
                <a:spLocks noRot="1" noChangeAspect="1" noMove="1" noResize="1" noEditPoints="1" noAdjustHandles="1" noChangeArrowheads="1" noChangeShapeType="1" noTextEdit="1"/>
              </p:cNvSpPr>
              <p:nvPr/>
            </p:nvSpPr>
            <p:spPr>
              <a:xfrm>
                <a:off x="5529987" y="1296000"/>
                <a:ext cx="5180013" cy="4168800"/>
              </a:xfrm>
              <a:prstGeom prst="rect">
                <a:avLst/>
              </a:prstGeom>
              <a:blipFill>
                <a:blip r:embed="rId6"/>
                <a:stretch>
                  <a:fillRect t="-1757"/>
                </a:stretch>
              </a:blipFill>
            </p:spPr>
            <p:txBody>
              <a:bodyPr/>
              <a:lstStyle/>
              <a:p>
                <a:r>
                  <a:rPr lang="de-DE">
                    <a:noFill/>
                  </a:rPr>
                  <a:t> </a:t>
                </a:r>
              </a:p>
            </p:txBody>
          </p:sp>
        </mc:Fallback>
      </mc:AlternateContent>
      <p:sp>
        <p:nvSpPr>
          <p:cNvPr id="1030" name="Textfeld 1029">
            <a:extLst>
              <a:ext uri="{FF2B5EF4-FFF2-40B4-BE49-F238E27FC236}">
                <a16:creationId xmlns:a16="http://schemas.microsoft.com/office/drawing/2014/main" id="{E915901D-D946-71DA-184C-BA617EF3A1B5}"/>
              </a:ext>
            </a:extLst>
          </p:cNvPr>
          <p:cNvSpPr txBox="1"/>
          <p:nvPr/>
        </p:nvSpPr>
        <p:spPr>
          <a:xfrm>
            <a:off x="8470873" y="2619890"/>
            <a:ext cx="425116" cy="369332"/>
          </a:xfrm>
          <a:prstGeom prst="rect">
            <a:avLst/>
          </a:prstGeom>
          <a:noFill/>
        </p:spPr>
        <p:txBody>
          <a:bodyPr wrap="none" rtlCol="0">
            <a:spAutoFit/>
          </a:bodyPr>
          <a:lstStyle/>
          <a:p>
            <a:r>
              <a:rPr lang="de-DE" dirty="0"/>
              <a:t>C2</a:t>
            </a:r>
          </a:p>
        </p:txBody>
      </p:sp>
      <p:sp>
        <p:nvSpPr>
          <p:cNvPr id="1031" name="Textfeld 1030">
            <a:extLst>
              <a:ext uri="{FF2B5EF4-FFF2-40B4-BE49-F238E27FC236}">
                <a16:creationId xmlns:a16="http://schemas.microsoft.com/office/drawing/2014/main" id="{F68D23DC-8C26-599A-40FA-19B526D8AE31}"/>
              </a:ext>
            </a:extLst>
          </p:cNvPr>
          <p:cNvSpPr txBox="1"/>
          <p:nvPr/>
        </p:nvSpPr>
        <p:spPr>
          <a:xfrm>
            <a:off x="7243915" y="2622452"/>
            <a:ext cx="425116" cy="369332"/>
          </a:xfrm>
          <a:prstGeom prst="rect">
            <a:avLst/>
          </a:prstGeom>
          <a:noFill/>
        </p:spPr>
        <p:txBody>
          <a:bodyPr wrap="none" rtlCol="0">
            <a:spAutoFit/>
          </a:bodyPr>
          <a:lstStyle/>
          <a:p>
            <a:r>
              <a:rPr lang="de-DE" dirty="0"/>
              <a:t>C1</a:t>
            </a:r>
          </a:p>
        </p:txBody>
      </p:sp>
      <p:sp>
        <p:nvSpPr>
          <p:cNvPr id="1032" name="Textfeld 1031">
            <a:extLst>
              <a:ext uri="{FF2B5EF4-FFF2-40B4-BE49-F238E27FC236}">
                <a16:creationId xmlns:a16="http://schemas.microsoft.com/office/drawing/2014/main" id="{2EA282B5-5F5A-855B-880D-7C5262ADD063}"/>
              </a:ext>
            </a:extLst>
          </p:cNvPr>
          <p:cNvSpPr txBox="1"/>
          <p:nvPr/>
        </p:nvSpPr>
        <p:spPr>
          <a:xfrm>
            <a:off x="2679464" y="3059306"/>
            <a:ext cx="425116" cy="369332"/>
          </a:xfrm>
          <a:prstGeom prst="rect">
            <a:avLst/>
          </a:prstGeom>
          <a:noFill/>
        </p:spPr>
        <p:txBody>
          <a:bodyPr wrap="none" rtlCol="0">
            <a:spAutoFit/>
          </a:bodyPr>
          <a:lstStyle/>
          <a:p>
            <a:r>
              <a:rPr lang="de-DE" dirty="0"/>
              <a:t>C2</a:t>
            </a:r>
          </a:p>
        </p:txBody>
      </p:sp>
      <p:sp>
        <p:nvSpPr>
          <p:cNvPr id="1033" name="Textfeld 1032">
            <a:extLst>
              <a:ext uri="{FF2B5EF4-FFF2-40B4-BE49-F238E27FC236}">
                <a16:creationId xmlns:a16="http://schemas.microsoft.com/office/drawing/2014/main" id="{B11183BB-1D66-2464-B303-0EE91BC7FDAE}"/>
              </a:ext>
            </a:extLst>
          </p:cNvPr>
          <p:cNvSpPr txBox="1"/>
          <p:nvPr/>
        </p:nvSpPr>
        <p:spPr>
          <a:xfrm>
            <a:off x="2679465" y="2333951"/>
            <a:ext cx="425116" cy="369332"/>
          </a:xfrm>
          <a:prstGeom prst="rect">
            <a:avLst/>
          </a:prstGeom>
          <a:noFill/>
        </p:spPr>
        <p:txBody>
          <a:bodyPr wrap="none" rtlCol="0">
            <a:spAutoFit/>
          </a:bodyPr>
          <a:lstStyle/>
          <a:p>
            <a:r>
              <a:rPr lang="de-DE" dirty="0"/>
              <a:t>C1</a:t>
            </a:r>
          </a:p>
        </p:txBody>
      </p:sp>
      <p:cxnSp>
        <p:nvCxnSpPr>
          <p:cNvPr id="1034" name="Gerader Verbinder 1033">
            <a:extLst>
              <a:ext uri="{FF2B5EF4-FFF2-40B4-BE49-F238E27FC236}">
                <a16:creationId xmlns:a16="http://schemas.microsoft.com/office/drawing/2014/main" id="{CF4C567C-AB12-62FA-99EE-941F929BE1C2}"/>
              </a:ext>
            </a:extLst>
          </p:cNvPr>
          <p:cNvCxnSpPr/>
          <p:nvPr/>
        </p:nvCxnSpPr>
        <p:spPr>
          <a:xfrm>
            <a:off x="3447942" y="2158138"/>
            <a:ext cx="0" cy="771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6DDEF471-7919-0121-F11D-84791F4F6AC9}"/>
              </a:ext>
            </a:extLst>
          </p:cNvPr>
          <p:cNvCxnSpPr/>
          <p:nvPr/>
        </p:nvCxnSpPr>
        <p:spPr>
          <a:xfrm>
            <a:off x="2259782" y="2165431"/>
            <a:ext cx="0" cy="7642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768F5B79-34A6-6EFA-E29A-B55114823360}"/>
              </a:ext>
            </a:extLst>
          </p:cNvPr>
          <p:cNvCxnSpPr/>
          <p:nvPr/>
        </p:nvCxnSpPr>
        <p:spPr>
          <a:xfrm flipH="1" flipV="1">
            <a:off x="3437754" y="2514577"/>
            <a:ext cx="61395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12703121-09C2-9F3F-F253-5FF3A80E24B7}"/>
              </a:ext>
            </a:extLst>
          </p:cNvPr>
          <p:cNvCxnSpPr/>
          <p:nvPr/>
        </p:nvCxnSpPr>
        <p:spPr>
          <a:xfrm rot="5400000">
            <a:off x="2065319" y="2313966"/>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8" name="Gruppieren 1037">
            <a:extLst>
              <a:ext uri="{FF2B5EF4-FFF2-40B4-BE49-F238E27FC236}">
                <a16:creationId xmlns:a16="http://schemas.microsoft.com/office/drawing/2014/main" id="{A8D019AB-59FC-FB82-D11D-CB68ABDF0190}"/>
              </a:ext>
            </a:extLst>
          </p:cNvPr>
          <p:cNvGrpSpPr/>
          <p:nvPr/>
        </p:nvGrpSpPr>
        <p:grpSpPr>
          <a:xfrm>
            <a:off x="6854663" y="2218187"/>
            <a:ext cx="1177972" cy="360000"/>
            <a:chOff x="4006674" y="1790930"/>
            <a:chExt cx="1177972" cy="360000"/>
          </a:xfrm>
        </p:grpSpPr>
        <p:cxnSp>
          <p:nvCxnSpPr>
            <p:cNvPr id="1039" name="Gerader Verbinder 1038">
              <a:extLst>
                <a:ext uri="{FF2B5EF4-FFF2-40B4-BE49-F238E27FC236}">
                  <a16:creationId xmlns:a16="http://schemas.microsoft.com/office/drawing/2014/main" id="{D221794A-4398-9BA5-C438-23F2F5C3C1CD}"/>
                </a:ext>
              </a:extLst>
            </p:cNvPr>
            <p:cNvCxnSpPr/>
            <p:nvPr/>
          </p:nvCxnSpPr>
          <p:spPr>
            <a:xfrm rot="5400000">
              <a:off x="4366674"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Gerader Verbinder 1039">
              <a:extLst>
                <a:ext uri="{FF2B5EF4-FFF2-40B4-BE49-F238E27FC236}">
                  <a16:creationId xmlns:a16="http://schemas.microsoft.com/office/drawing/2014/main" id="{FAF10618-E134-CC6C-D405-1141A20D11D3}"/>
                </a:ext>
              </a:extLst>
            </p:cNvPr>
            <p:cNvCxnSpPr/>
            <p:nvPr/>
          </p:nvCxnSpPr>
          <p:spPr>
            <a:xfrm rot="5400000">
              <a:off x="4464646"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2C4ABD1A-9BC0-FA40-CFB6-736F7889707E}"/>
                </a:ext>
              </a:extLst>
            </p:cNvPr>
            <p:cNvCxnSpPr/>
            <p:nvPr/>
          </p:nvCxnSpPr>
          <p:spPr>
            <a:xfrm>
              <a:off x="4644646"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963FEA7D-23B0-C735-9710-300A4F74BBDA}"/>
                </a:ext>
              </a:extLst>
            </p:cNvPr>
            <p:cNvCxnSpPr/>
            <p:nvPr/>
          </p:nvCxnSpPr>
          <p:spPr>
            <a:xfrm>
              <a:off x="4006674"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3" name="Gruppieren 1042">
            <a:extLst>
              <a:ext uri="{FF2B5EF4-FFF2-40B4-BE49-F238E27FC236}">
                <a16:creationId xmlns:a16="http://schemas.microsoft.com/office/drawing/2014/main" id="{5F08EAAE-670D-C1D1-B835-2D2D186B2376}"/>
              </a:ext>
            </a:extLst>
          </p:cNvPr>
          <p:cNvGrpSpPr/>
          <p:nvPr/>
        </p:nvGrpSpPr>
        <p:grpSpPr>
          <a:xfrm>
            <a:off x="8032635" y="2215603"/>
            <a:ext cx="1177972" cy="360000"/>
            <a:chOff x="4006674" y="1790930"/>
            <a:chExt cx="1177972" cy="360000"/>
          </a:xfrm>
        </p:grpSpPr>
        <p:cxnSp>
          <p:nvCxnSpPr>
            <p:cNvPr id="1044" name="Gerader Verbinder 1043">
              <a:extLst>
                <a:ext uri="{FF2B5EF4-FFF2-40B4-BE49-F238E27FC236}">
                  <a16:creationId xmlns:a16="http://schemas.microsoft.com/office/drawing/2014/main" id="{9FAC4284-6002-A834-CAC2-4BB836D7ADD5}"/>
                </a:ext>
              </a:extLst>
            </p:cNvPr>
            <p:cNvCxnSpPr/>
            <p:nvPr/>
          </p:nvCxnSpPr>
          <p:spPr>
            <a:xfrm rot="5400000">
              <a:off x="4366674"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0B09E45A-11BA-86BE-ECE0-B6E0AF3860AE}"/>
                </a:ext>
              </a:extLst>
            </p:cNvPr>
            <p:cNvCxnSpPr/>
            <p:nvPr/>
          </p:nvCxnSpPr>
          <p:spPr>
            <a:xfrm rot="5400000">
              <a:off x="4464646"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E94D4D9C-F96A-F3E3-AFF0-A1BB743B0626}"/>
                </a:ext>
              </a:extLst>
            </p:cNvPr>
            <p:cNvCxnSpPr/>
            <p:nvPr/>
          </p:nvCxnSpPr>
          <p:spPr>
            <a:xfrm>
              <a:off x="4644646"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0A489E09-FF77-8D87-5D80-BAB66BB236C3}"/>
                </a:ext>
              </a:extLst>
            </p:cNvPr>
            <p:cNvCxnSpPr/>
            <p:nvPr/>
          </p:nvCxnSpPr>
          <p:spPr>
            <a:xfrm>
              <a:off x="4006674"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8" name="Gruppieren 1047">
            <a:extLst>
              <a:ext uri="{FF2B5EF4-FFF2-40B4-BE49-F238E27FC236}">
                <a16:creationId xmlns:a16="http://schemas.microsoft.com/office/drawing/2014/main" id="{62393A64-0554-E3B6-F68B-AB9173AD6CF0}"/>
              </a:ext>
            </a:extLst>
          </p:cNvPr>
          <p:cNvGrpSpPr/>
          <p:nvPr/>
        </p:nvGrpSpPr>
        <p:grpSpPr>
          <a:xfrm>
            <a:off x="2259782" y="1985431"/>
            <a:ext cx="1177972" cy="360000"/>
            <a:chOff x="4006674" y="1790930"/>
            <a:chExt cx="1177972" cy="360000"/>
          </a:xfrm>
        </p:grpSpPr>
        <p:cxnSp>
          <p:nvCxnSpPr>
            <p:cNvPr id="1049" name="Gerader Verbinder 1048">
              <a:extLst>
                <a:ext uri="{FF2B5EF4-FFF2-40B4-BE49-F238E27FC236}">
                  <a16:creationId xmlns:a16="http://schemas.microsoft.com/office/drawing/2014/main" id="{A1E9191B-AF7D-2235-B85D-8BDC819A9C08}"/>
                </a:ext>
              </a:extLst>
            </p:cNvPr>
            <p:cNvCxnSpPr/>
            <p:nvPr/>
          </p:nvCxnSpPr>
          <p:spPr>
            <a:xfrm rot="5400000">
              <a:off x="4366674"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8C47E8FF-C1A2-85E3-1486-E695F2C6E144}"/>
                </a:ext>
              </a:extLst>
            </p:cNvPr>
            <p:cNvCxnSpPr/>
            <p:nvPr/>
          </p:nvCxnSpPr>
          <p:spPr>
            <a:xfrm rot="5400000">
              <a:off x="4464646"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1634078D-9FD5-755A-8FD7-945B021922ED}"/>
                </a:ext>
              </a:extLst>
            </p:cNvPr>
            <p:cNvCxnSpPr/>
            <p:nvPr/>
          </p:nvCxnSpPr>
          <p:spPr>
            <a:xfrm>
              <a:off x="4644646"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Gerader Verbinder 1051">
              <a:extLst>
                <a:ext uri="{FF2B5EF4-FFF2-40B4-BE49-F238E27FC236}">
                  <a16:creationId xmlns:a16="http://schemas.microsoft.com/office/drawing/2014/main" id="{29E06315-9ECF-97F7-DD1B-95DB6DCCB612}"/>
                </a:ext>
              </a:extLst>
            </p:cNvPr>
            <p:cNvCxnSpPr/>
            <p:nvPr/>
          </p:nvCxnSpPr>
          <p:spPr>
            <a:xfrm>
              <a:off x="4006674"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3" name="Gruppieren 1052">
            <a:extLst>
              <a:ext uri="{FF2B5EF4-FFF2-40B4-BE49-F238E27FC236}">
                <a16:creationId xmlns:a16="http://schemas.microsoft.com/office/drawing/2014/main" id="{439FDAFE-ACB6-3D2E-F4E2-7F9271E6D350}"/>
              </a:ext>
            </a:extLst>
          </p:cNvPr>
          <p:cNvGrpSpPr/>
          <p:nvPr/>
        </p:nvGrpSpPr>
        <p:grpSpPr>
          <a:xfrm>
            <a:off x="2269970" y="2749706"/>
            <a:ext cx="1177972" cy="360000"/>
            <a:chOff x="4006674" y="1790930"/>
            <a:chExt cx="1177972" cy="360000"/>
          </a:xfrm>
        </p:grpSpPr>
        <p:cxnSp>
          <p:nvCxnSpPr>
            <p:cNvPr id="1054" name="Gerader Verbinder 1053">
              <a:extLst>
                <a:ext uri="{FF2B5EF4-FFF2-40B4-BE49-F238E27FC236}">
                  <a16:creationId xmlns:a16="http://schemas.microsoft.com/office/drawing/2014/main" id="{5493A715-F1E9-2AD0-14C2-B6DC6F7014F1}"/>
                </a:ext>
              </a:extLst>
            </p:cNvPr>
            <p:cNvCxnSpPr/>
            <p:nvPr/>
          </p:nvCxnSpPr>
          <p:spPr>
            <a:xfrm rot="5400000">
              <a:off x="4366674"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5BBBECF9-D780-2DCF-370B-5EE68A336FBE}"/>
                </a:ext>
              </a:extLst>
            </p:cNvPr>
            <p:cNvCxnSpPr/>
            <p:nvPr/>
          </p:nvCxnSpPr>
          <p:spPr>
            <a:xfrm rot="5400000">
              <a:off x="4464646"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163E9FBF-8CB4-E1ED-EEA4-46711DA166CC}"/>
                </a:ext>
              </a:extLst>
            </p:cNvPr>
            <p:cNvCxnSpPr/>
            <p:nvPr/>
          </p:nvCxnSpPr>
          <p:spPr>
            <a:xfrm>
              <a:off x="4644646"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Gerader Verbinder 1056">
              <a:extLst>
                <a:ext uri="{FF2B5EF4-FFF2-40B4-BE49-F238E27FC236}">
                  <a16:creationId xmlns:a16="http://schemas.microsoft.com/office/drawing/2014/main" id="{6B33BCD9-EB32-49D9-089D-9D8605D7AD98}"/>
                </a:ext>
              </a:extLst>
            </p:cNvPr>
            <p:cNvCxnSpPr/>
            <p:nvPr/>
          </p:nvCxnSpPr>
          <p:spPr>
            <a:xfrm>
              <a:off x="4006674"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8" name="Textfeld 1057">
            <a:extLst>
              <a:ext uri="{FF2B5EF4-FFF2-40B4-BE49-F238E27FC236}">
                <a16:creationId xmlns:a16="http://schemas.microsoft.com/office/drawing/2014/main" id="{4C878B2A-EC3C-9A3D-5008-A522FCAB50C2}"/>
              </a:ext>
            </a:extLst>
          </p:cNvPr>
          <p:cNvSpPr txBox="1"/>
          <p:nvPr/>
        </p:nvSpPr>
        <p:spPr>
          <a:xfrm>
            <a:off x="1070562" y="4818469"/>
            <a:ext cx="9144901" cy="646331"/>
          </a:xfrm>
          <a:prstGeom prst="rect">
            <a:avLst/>
          </a:prstGeom>
          <a:noFill/>
        </p:spPr>
        <p:txBody>
          <a:bodyPr wrap="square" rtlCol="0">
            <a:spAutoFit/>
          </a:bodyPr>
          <a:lstStyle/>
          <a:p>
            <a:r>
              <a:rPr lang="de-DE" dirty="0">
                <a:solidFill>
                  <a:srgbClr val="000000"/>
                </a:solidFill>
              </a:rPr>
              <a:t>Eselsbrücke: Parallelschalten von Kondensatoren ist wie Vergrößern der Platten…</a:t>
            </a:r>
          </a:p>
          <a:p>
            <a:endParaRPr lang="de-DE" dirty="0"/>
          </a:p>
        </p:txBody>
      </p:sp>
      <p:sp>
        <p:nvSpPr>
          <p:cNvPr id="7" name="Rechteck 6">
            <a:extLst>
              <a:ext uri="{FF2B5EF4-FFF2-40B4-BE49-F238E27FC236}">
                <a16:creationId xmlns:a16="http://schemas.microsoft.com/office/drawing/2014/main" id="{C8563315-A4FB-712C-AE83-D26FCE67400F}"/>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1822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p:bldP spid="1031" grpId="0"/>
      <p:bldP spid="1058"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Die Raumwelle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210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3F6630F0-5DB5-5032-883E-D3269C740F2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LUF</a:t>
            </a:r>
            <a:r>
              <a:rPr lang="de-DE" dirty="0">
                <a:solidFill>
                  <a:srgbClr val="000000"/>
                </a:solidFill>
              </a:rPr>
              <a:t>: „</a:t>
            </a:r>
            <a:r>
              <a:rPr lang="de-DE" dirty="0" err="1">
                <a:solidFill>
                  <a:srgbClr val="000000"/>
                </a:solidFill>
              </a:rPr>
              <a:t>Lowest</a:t>
            </a:r>
            <a:r>
              <a:rPr lang="de-DE" dirty="0">
                <a:solidFill>
                  <a:srgbClr val="000000"/>
                </a:solidFill>
              </a:rPr>
              <a:t> </a:t>
            </a:r>
            <a:r>
              <a:rPr lang="de-DE" dirty="0" err="1">
                <a:solidFill>
                  <a:srgbClr val="000000"/>
                </a:solidFill>
              </a:rPr>
              <a:t>Usable</a:t>
            </a:r>
            <a:r>
              <a:rPr lang="de-DE" dirty="0">
                <a:solidFill>
                  <a:srgbClr val="000000"/>
                </a:solidFill>
              </a:rPr>
              <a:t> </a:t>
            </a:r>
            <a:r>
              <a:rPr lang="de-DE" dirty="0" err="1">
                <a:solidFill>
                  <a:srgbClr val="000000"/>
                </a:solidFill>
              </a:rPr>
              <a:t>Frequency</a:t>
            </a:r>
            <a:r>
              <a:rPr lang="de-DE" dirty="0">
                <a:solidFill>
                  <a:srgbClr val="000000"/>
                </a:solidFill>
              </a:rPr>
              <a:t>“, die niedrigste Frequenz, die für Verbindungen über die Raumwelle als noch brauchbar angesehen wird, </a:t>
            </a:r>
            <a:r>
              <a:rPr lang="de-DE" b="1" dirty="0">
                <a:solidFill>
                  <a:srgbClr val="000000"/>
                </a:solidFill>
              </a:rPr>
              <a:t>hängt wesentlich ab vom Ionisierungsgrad der D-Schicht</a:t>
            </a:r>
          </a:p>
          <a:p>
            <a:pPr>
              <a:defRPr/>
            </a:pPr>
            <a:endParaRPr lang="de-DE" sz="800" dirty="0">
              <a:solidFill>
                <a:srgbClr val="000000"/>
              </a:solidFill>
            </a:endParaRPr>
          </a:p>
          <a:p>
            <a:pPr>
              <a:defRPr/>
            </a:pPr>
            <a:r>
              <a:rPr lang="de-DE" b="1" dirty="0">
                <a:solidFill>
                  <a:srgbClr val="000000"/>
                </a:solidFill>
              </a:rPr>
              <a:t>MUF</a:t>
            </a:r>
            <a:r>
              <a:rPr lang="de-DE" dirty="0">
                <a:solidFill>
                  <a:srgbClr val="000000"/>
                </a:solidFill>
              </a:rPr>
              <a:t>: „Maximum </a:t>
            </a:r>
            <a:r>
              <a:rPr lang="de-DE" dirty="0" err="1">
                <a:solidFill>
                  <a:srgbClr val="000000"/>
                </a:solidFill>
              </a:rPr>
              <a:t>Usable</a:t>
            </a:r>
            <a:r>
              <a:rPr lang="de-DE" dirty="0">
                <a:solidFill>
                  <a:srgbClr val="000000"/>
                </a:solidFill>
              </a:rPr>
              <a:t> </a:t>
            </a:r>
            <a:r>
              <a:rPr lang="de-DE" dirty="0" err="1">
                <a:solidFill>
                  <a:srgbClr val="000000"/>
                </a:solidFill>
              </a:rPr>
              <a:t>Frequency</a:t>
            </a:r>
            <a:r>
              <a:rPr lang="de-DE" dirty="0">
                <a:solidFill>
                  <a:srgbClr val="000000"/>
                </a:solidFill>
              </a:rPr>
              <a:t>“, die höchste Frequenz, die für Verbindungen über die Raumwelle als noch brauchbar angesehen wird, </a:t>
            </a:r>
            <a:r>
              <a:rPr lang="de-DE" b="1" dirty="0">
                <a:solidFill>
                  <a:srgbClr val="000000"/>
                </a:solidFill>
              </a:rPr>
              <a:t>hängt wesentlich ab vom Ionisierungsgrad der F2-Schicht</a:t>
            </a:r>
          </a:p>
          <a:p>
            <a:pPr>
              <a:defRPr/>
            </a:pPr>
            <a:endParaRPr lang="de-DE" sz="800" b="1" dirty="0">
              <a:solidFill>
                <a:srgbClr val="000000"/>
              </a:solidFill>
            </a:endParaRPr>
          </a:p>
          <a:p>
            <a:pPr>
              <a:defRPr/>
            </a:pPr>
            <a:r>
              <a:rPr lang="de-DE" dirty="0">
                <a:solidFill>
                  <a:srgbClr val="000000"/>
                </a:solidFill>
              </a:rPr>
              <a:t>Kritische Frequenz </a:t>
            </a:r>
            <a:r>
              <a:rPr lang="de-DE" dirty="0" err="1">
                <a:solidFill>
                  <a:srgbClr val="000000"/>
                </a:solidFill>
              </a:rPr>
              <a:t>f</a:t>
            </a:r>
            <a:r>
              <a:rPr lang="de-DE" baseline="-25000" dirty="0" err="1">
                <a:solidFill>
                  <a:srgbClr val="000000"/>
                </a:solidFill>
              </a:rPr>
              <a:t>K</a:t>
            </a:r>
            <a:r>
              <a:rPr lang="de-DE" dirty="0">
                <a:solidFill>
                  <a:srgbClr val="000000"/>
                </a:solidFill>
              </a:rPr>
              <a:t>: höchste Frequenz, die bei senkrechter Abstrahlung gerade noch reflektiert wird</a:t>
            </a:r>
          </a:p>
          <a:p>
            <a:pPr>
              <a:defRPr/>
            </a:pPr>
            <a:endParaRPr lang="de-DE" sz="800" dirty="0">
              <a:solidFill>
                <a:srgbClr val="000000"/>
              </a:solidFill>
            </a:endParaRPr>
          </a:p>
          <a:p>
            <a:pPr>
              <a:defRPr/>
            </a:pPr>
            <a:r>
              <a:rPr lang="de-DE" dirty="0">
                <a:solidFill>
                  <a:srgbClr val="000000"/>
                </a:solidFill>
              </a:rPr>
              <a:t>Die MUF wird berechnet nach dem </a:t>
            </a:r>
            <a:r>
              <a:rPr lang="de-DE" dirty="0" err="1">
                <a:solidFill>
                  <a:srgbClr val="000000"/>
                </a:solidFill>
              </a:rPr>
              <a:t>Sekansgesetz</a:t>
            </a:r>
            <a:r>
              <a:rPr lang="de-DE" dirty="0">
                <a:solidFill>
                  <a:srgbClr val="000000"/>
                </a:solidFill>
              </a:rPr>
              <a:t> für </a:t>
            </a:r>
            <a:r>
              <a:rPr lang="de-DE" dirty="0">
                <a:latin typeface="Symbol" panose="05050102010706020507" pitchFamily="18" charset="2"/>
              </a:rPr>
              <a:t>a</a:t>
            </a:r>
            <a:r>
              <a:rPr lang="de-DE" dirty="0">
                <a:solidFill>
                  <a:srgbClr val="000000"/>
                </a:solidFill>
              </a:rPr>
              <a:t> &gt; 40° : MUF = </a:t>
            </a:r>
            <a:r>
              <a:rPr lang="de-DE" dirty="0" err="1">
                <a:solidFill>
                  <a:srgbClr val="000000"/>
                </a:solidFill>
              </a:rPr>
              <a:t>f</a:t>
            </a:r>
            <a:r>
              <a:rPr lang="de-DE" baseline="-25000" dirty="0" err="1">
                <a:solidFill>
                  <a:srgbClr val="000000"/>
                </a:solidFill>
              </a:rPr>
              <a:t>K</a:t>
            </a:r>
            <a:r>
              <a:rPr lang="de-DE" dirty="0">
                <a:solidFill>
                  <a:srgbClr val="000000"/>
                </a:solidFill>
              </a:rPr>
              <a:t> / sin </a:t>
            </a:r>
            <a:r>
              <a:rPr lang="de-DE" dirty="0">
                <a:latin typeface="Symbol" panose="05050102010706020507" pitchFamily="18" charset="2"/>
              </a:rPr>
              <a:t>a</a:t>
            </a:r>
          </a:p>
          <a:p>
            <a:pPr>
              <a:defRPr/>
            </a:pPr>
            <a:endParaRPr lang="de-DE" sz="800" dirty="0">
              <a:solidFill>
                <a:srgbClr val="000000"/>
              </a:solidFill>
            </a:endParaRPr>
          </a:p>
          <a:p>
            <a:pPr>
              <a:defRPr/>
            </a:pPr>
            <a:r>
              <a:rPr lang="de-DE" dirty="0">
                <a:solidFill>
                  <a:srgbClr val="000000"/>
                </a:solidFill>
              </a:rPr>
              <a:t>Frequenzen etwas unterhalb der MUF sind für die Ausbreitung am günstigsten</a:t>
            </a:r>
            <a:endParaRPr lang="de-DE" sz="1200" dirty="0">
              <a:solidFill>
                <a:srgbClr val="000000"/>
              </a:solidFill>
            </a:endParaRPr>
          </a:p>
          <a:p>
            <a:pPr marL="0" indent="0">
              <a:buNone/>
              <a:defRPr/>
            </a:pPr>
            <a:r>
              <a:rPr lang="de-DE" dirty="0">
                <a:solidFill>
                  <a:srgbClr val="000000"/>
                </a:solidFill>
                <a:sym typeface="Wingdings" panose="05000000000000000000" pitchFamily="2" charset="2"/>
              </a:rPr>
              <a:t> 	 optimale Frequenz </a:t>
            </a:r>
            <a:r>
              <a:rPr lang="de-DE" dirty="0" err="1">
                <a:solidFill>
                  <a:srgbClr val="000000"/>
                </a:solidFill>
                <a:sym typeface="Wingdings" panose="05000000000000000000" pitchFamily="2" charset="2"/>
              </a:rPr>
              <a:t>f</a:t>
            </a:r>
            <a:r>
              <a:rPr lang="de-DE" baseline="-25000" dirty="0" err="1">
                <a:solidFill>
                  <a:srgbClr val="000000"/>
                </a:solidFill>
                <a:sym typeface="Wingdings" panose="05000000000000000000" pitchFamily="2" charset="2"/>
              </a:rPr>
              <a:t>opt</a:t>
            </a:r>
            <a:r>
              <a:rPr lang="de-DE" dirty="0">
                <a:solidFill>
                  <a:srgbClr val="000000"/>
                </a:solidFill>
                <a:sym typeface="Wingdings" panose="05000000000000000000" pitchFamily="2" charset="2"/>
              </a:rPr>
              <a:t> = 0,85 * MUF</a:t>
            </a:r>
          </a:p>
          <a:p>
            <a:pPr>
              <a:defRPr/>
            </a:pPr>
            <a:endParaRPr lang="de-DE" sz="800" dirty="0">
              <a:solidFill>
                <a:srgbClr val="000000"/>
              </a:solidFill>
              <a:sym typeface="Wingdings" panose="05000000000000000000" pitchFamily="2" charset="2"/>
            </a:endParaRPr>
          </a:p>
          <a:p>
            <a:pPr>
              <a:defRPr/>
            </a:pPr>
            <a:r>
              <a:rPr lang="de-DE" b="1" dirty="0">
                <a:solidFill>
                  <a:srgbClr val="000000"/>
                </a:solidFill>
                <a:sym typeface="Wingdings" panose="05000000000000000000" pitchFamily="2" charset="2"/>
              </a:rPr>
              <a:t>Bei der Refraktion (Brechung) der Raumwelle in der Ionosphäre wird die Polarisation der ausgesendeten Welle stets verändert.</a:t>
            </a: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40054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Begriffe zur Wellenausbreitung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211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3F6630F0-5DB5-5032-883E-D3269C740F2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t>Tote Zone:</a:t>
            </a:r>
          </a:p>
          <a:p>
            <a:pPr marL="233983" lvl="1" indent="0">
              <a:buNone/>
              <a:defRPr/>
            </a:pPr>
            <a:r>
              <a:rPr lang="de-DE" b="1" dirty="0"/>
              <a:t>Bereich, in dem die Bodenwelle nicht mehr und die Raumwelle</a:t>
            </a:r>
            <a:br>
              <a:rPr lang="de-DE" b="1" dirty="0"/>
            </a:br>
            <a:r>
              <a:rPr lang="de-DE" b="1" dirty="0"/>
              <a:t>noch nicht empfangen werden kann. Durch </a:t>
            </a:r>
            <a:r>
              <a:rPr lang="de-DE" b="1" dirty="0" err="1"/>
              <a:t>Sporadic</a:t>
            </a:r>
            <a:r>
              <a:rPr lang="de-DE" b="1" dirty="0"/>
              <a:t>-E wird auf</a:t>
            </a:r>
            <a:br>
              <a:rPr lang="de-DE" b="1" dirty="0"/>
            </a:br>
            <a:r>
              <a:rPr lang="de-DE" b="1" dirty="0"/>
              <a:t>höheren KW-Bändern die tote Zone reduziert oder verschwindet ganz</a:t>
            </a:r>
          </a:p>
          <a:p>
            <a:pPr marL="0" indent="0">
              <a:buNone/>
              <a:defRPr/>
            </a:pPr>
            <a:endParaRPr lang="de-DE" sz="200" b="1" dirty="0">
              <a:solidFill>
                <a:srgbClr val="000000"/>
              </a:solidFill>
            </a:endParaRPr>
          </a:p>
          <a:p>
            <a:pPr marL="0" indent="0">
              <a:buNone/>
              <a:defRPr/>
            </a:pPr>
            <a:r>
              <a:rPr lang="de-DE" b="1" dirty="0">
                <a:solidFill>
                  <a:srgbClr val="000000"/>
                </a:solidFill>
              </a:rPr>
              <a:t>Feldstärkeschwankung (Fading):</a:t>
            </a:r>
          </a:p>
          <a:p>
            <a:pPr marL="233983" lvl="1" indent="0">
              <a:buNone/>
              <a:defRPr/>
            </a:pPr>
            <a:r>
              <a:rPr lang="de-DE" b="1" dirty="0">
                <a:solidFill>
                  <a:srgbClr val="000000"/>
                </a:solidFill>
              </a:rPr>
              <a:t>Tritt auf durch das Überlagern (Interferenz) von Signalen, die auf</a:t>
            </a:r>
            <a:br>
              <a:rPr lang="de-DE" b="1" dirty="0">
                <a:solidFill>
                  <a:srgbClr val="000000"/>
                </a:solidFill>
              </a:rPr>
            </a:br>
            <a:r>
              <a:rPr lang="de-DE" b="1" dirty="0">
                <a:solidFill>
                  <a:srgbClr val="000000"/>
                </a:solidFill>
              </a:rPr>
              <a:t>zwei unterschiedlichen Wegen zum Empfänger gelangen,</a:t>
            </a:r>
            <a:br>
              <a:rPr lang="de-DE" b="1" dirty="0">
                <a:solidFill>
                  <a:srgbClr val="000000"/>
                </a:solidFill>
              </a:rPr>
            </a:br>
            <a:r>
              <a:rPr lang="de-DE" b="1" dirty="0">
                <a:solidFill>
                  <a:srgbClr val="000000"/>
                </a:solidFill>
              </a:rPr>
              <a:t>z. B. Raum- und Bodenwelle</a:t>
            </a:r>
            <a:endParaRPr lang="de-DE" dirty="0">
              <a:solidFill>
                <a:srgbClr val="000000"/>
              </a:solidFill>
            </a:endParaRPr>
          </a:p>
          <a:p>
            <a:pPr>
              <a:defRPr/>
            </a:pPr>
            <a:endParaRPr lang="de-DE" sz="200" b="1" dirty="0">
              <a:solidFill>
                <a:srgbClr val="000000"/>
              </a:solidFill>
            </a:endParaRPr>
          </a:p>
          <a:p>
            <a:pPr marL="0" indent="0">
              <a:buNone/>
              <a:defRPr/>
            </a:pPr>
            <a:r>
              <a:rPr lang="de-DE" b="1" dirty="0" err="1">
                <a:solidFill>
                  <a:srgbClr val="000000"/>
                </a:solidFill>
              </a:rPr>
              <a:t>Backscatter</a:t>
            </a:r>
            <a:r>
              <a:rPr lang="de-DE" b="1" dirty="0">
                <a:solidFill>
                  <a:srgbClr val="000000"/>
                </a:solidFill>
              </a:rPr>
              <a:t> (Rückstreuung):</a:t>
            </a:r>
          </a:p>
          <a:p>
            <a:pPr marL="233983" lvl="1" indent="0">
              <a:buNone/>
              <a:defRPr/>
            </a:pPr>
            <a:r>
              <a:rPr lang="de-DE" dirty="0">
                <a:solidFill>
                  <a:srgbClr val="000000"/>
                </a:solidFill>
              </a:rPr>
              <a:t>Wird eine Frequenz weit über der MUF genutzt, so kann es bei </a:t>
            </a:r>
            <a:r>
              <a:rPr lang="de-DE" dirty="0" err="1">
                <a:solidFill>
                  <a:srgbClr val="000000"/>
                </a:solidFill>
              </a:rPr>
              <a:t>Inhomogenitäten</a:t>
            </a:r>
            <a:r>
              <a:rPr lang="de-DE" dirty="0">
                <a:solidFill>
                  <a:srgbClr val="000000"/>
                </a:solidFill>
              </a:rPr>
              <a:t> in der Ionosphäre zu sogenanntem </a:t>
            </a:r>
            <a:r>
              <a:rPr lang="de-DE" dirty="0" err="1">
                <a:solidFill>
                  <a:srgbClr val="000000"/>
                </a:solidFill>
              </a:rPr>
              <a:t>Backscatter</a:t>
            </a:r>
            <a:r>
              <a:rPr lang="de-DE" dirty="0">
                <a:solidFill>
                  <a:srgbClr val="000000"/>
                </a:solidFill>
              </a:rPr>
              <a:t> kommen. Dies macht durch </a:t>
            </a:r>
            <a:r>
              <a:rPr lang="de-DE" b="1" dirty="0">
                <a:solidFill>
                  <a:srgbClr val="000000"/>
                </a:solidFill>
              </a:rPr>
              <a:t>Flatterfading</a:t>
            </a:r>
            <a:r>
              <a:rPr lang="de-DE" dirty="0">
                <a:solidFill>
                  <a:srgbClr val="000000"/>
                </a:solidFill>
              </a:rPr>
              <a:t> bemerkbar </a:t>
            </a:r>
            <a:r>
              <a:rPr lang="de-DE" b="1" dirty="0">
                <a:solidFill>
                  <a:srgbClr val="000000"/>
                </a:solidFill>
              </a:rPr>
              <a:t>(schnelle unregelmäßige Feldstärkeschwankungen)</a:t>
            </a:r>
          </a:p>
          <a:p>
            <a:pPr>
              <a:defRPr/>
            </a:pPr>
            <a:endParaRPr lang="de-DE" sz="200" dirty="0">
              <a:solidFill>
                <a:srgbClr val="000000"/>
              </a:solidFill>
            </a:endParaRPr>
          </a:p>
          <a:p>
            <a:pPr marL="0" indent="0">
              <a:buNone/>
              <a:defRPr/>
            </a:pPr>
            <a:r>
              <a:rPr lang="de-DE" b="1" dirty="0" err="1">
                <a:solidFill>
                  <a:srgbClr val="000000"/>
                </a:solidFill>
              </a:rPr>
              <a:t>Mögel</a:t>
            </a:r>
            <a:r>
              <a:rPr lang="de-DE" b="1" dirty="0">
                <a:solidFill>
                  <a:srgbClr val="000000"/>
                </a:solidFill>
              </a:rPr>
              <a:t>-</a:t>
            </a:r>
            <a:r>
              <a:rPr lang="de-DE" b="1" dirty="0" err="1">
                <a:solidFill>
                  <a:srgbClr val="000000"/>
                </a:solidFill>
              </a:rPr>
              <a:t>Dellinger</a:t>
            </a:r>
            <a:r>
              <a:rPr lang="de-DE" b="1" dirty="0">
                <a:solidFill>
                  <a:srgbClr val="000000"/>
                </a:solidFill>
              </a:rPr>
              <a:t>-Effekt:</a:t>
            </a:r>
          </a:p>
          <a:p>
            <a:pPr marL="233983" lvl="1" indent="0">
              <a:buNone/>
              <a:defRPr/>
            </a:pPr>
            <a:r>
              <a:rPr lang="de-DE" b="1" dirty="0">
                <a:solidFill>
                  <a:srgbClr val="000000"/>
                </a:solidFill>
              </a:rPr>
              <a:t>Totalausfall der Reflexion an der Ionosphäre (zeitlich begrenzt)</a:t>
            </a:r>
            <a:r>
              <a:rPr lang="de-DE" dirty="0">
                <a:solidFill>
                  <a:srgbClr val="000000"/>
                </a:solidFill>
              </a:rPr>
              <a:t>, z. B. als Folge einer starken Ionisierung der D-Schicht nach einem Flare (Sonneneruption)</a:t>
            </a:r>
          </a:p>
        </p:txBody>
      </p:sp>
      <p:grpSp>
        <p:nvGrpSpPr>
          <p:cNvPr id="10" name="Gruppieren 9">
            <a:extLst>
              <a:ext uri="{FF2B5EF4-FFF2-40B4-BE49-F238E27FC236}">
                <a16:creationId xmlns:a16="http://schemas.microsoft.com/office/drawing/2014/main" id="{C971E448-EBFE-76D8-4C91-2435F19216E9}"/>
              </a:ext>
            </a:extLst>
          </p:cNvPr>
          <p:cNvGrpSpPr/>
          <p:nvPr/>
        </p:nvGrpSpPr>
        <p:grpSpPr>
          <a:xfrm>
            <a:off x="6134238" y="1087215"/>
            <a:ext cx="4522350" cy="2650997"/>
            <a:chOff x="3029282" y="512786"/>
            <a:chExt cx="4522350" cy="2650997"/>
          </a:xfrm>
        </p:grpSpPr>
        <p:grpSp>
          <p:nvGrpSpPr>
            <p:cNvPr id="14" name="Gruppieren 13">
              <a:extLst>
                <a:ext uri="{FF2B5EF4-FFF2-40B4-BE49-F238E27FC236}">
                  <a16:creationId xmlns:a16="http://schemas.microsoft.com/office/drawing/2014/main" id="{39860464-D925-2B15-B367-42B70BE4ABFB}"/>
                </a:ext>
              </a:extLst>
            </p:cNvPr>
            <p:cNvGrpSpPr/>
            <p:nvPr/>
          </p:nvGrpSpPr>
          <p:grpSpPr>
            <a:xfrm rot="19805687">
              <a:off x="3108654" y="2697831"/>
              <a:ext cx="121024" cy="312255"/>
              <a:chOff x="1199170" y="1061715"/>
              <a:chExt cx="121024" cy="312255"/>
            </a:xfrm>
          </p:grpSpPr>
          <p:sp>
            <p:nvSpPr>
              <p:cNvPr id="30" name="Gleichschenkliges Dreieck 29">
                <a:extLst>
                  <a:ext uri="{FF2B5EF4-FFF2-40B4-BE49-F238E27FC236}">
                    <a16:creationId xmlns:a16="http://schemas.microsoft.com/office/drawing/2014/main" id="{6CEC82AB-C480-B3D0-F8B9-C7714289CBF5}"/>
                  </a:ext>
                </a:extLst>
              </p:cNvPr>
              <p:cNvSpPr/>
              <p:nvPr/>
            </p:nvSpPr>
            <p:spPr>
              <a:xfrm>
                <a:off x="1199170" y="1138660"/>
                <a:ext cx="121024" cy="235310"/>
              </a:xfrm>
              <a:prstGeom prst="triangl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E30A7793-FEB0-B146-D7D9-A8AEF211D722}"/>
                  </a:ext>
                </a:extLst>
              </p:cNvPr>
              <p:cNvSpPr/>
              <p:nvPr/>
            </p:nvSpPr>
            <p:spPr>
              <a:xfrm>
                <a:off x="1223682" y="1061715"/>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a:extLst>
                <a:ext uri="{FF2B5EF4-FFF2-40B4-BE49-F238E27FC236}">
                  <a16:creationId xmlns:a16="http://schemas.microsoft.com/office/drawing/2014/main" id="{C8A08FDC-7FB3-0167-2D35-90C0E1EFE922}"/>
                </a:ext>
              </a:extLst>
            </p:cNvPr>
            <p:cNvGrpSpPr/>
            <p:nvPr/>
          </p:nvGrpSpPr>
          <p:grpSpPr>
            <a:xfrm rot="1971309">
              <a:off x="7367348" y="2710715"/>
              <a:ext cx="121024" cy="312255"/>
              <a:chOff x="1199170" y="1061715"/>
              <a:chExt cx="121024" cy="312255"/>
            </a:xfrm>
          </p:grpSpPr>
          <p:sp>
            <p:nvSpPr>
              <p:cNvPr id="28" name="Gleichschenkliges Dreieck 27">
                <a:extLst>
                  <a:ext uri="{FF2B5EF4-FFF2-40B4-BE49-F238E27FC236}">
                    <a16:creationId xmlns:a16="http://schemas.microsoft.com/office/drawing/2014/main" id="{E2C9ED21-0BA8-4677-C070-CE8B7DDA18BE}"/>
                  </a:ext>
                </a:extLst>
              </p:cNvPr>
              <p:cNvSpPr/>
              <p:nvPr/>
            </p:nvSpPr>
            <p:spPr>
              <a:xfrm>
                <a:off x="1199170" y="1138660"/>
                <a:ext cx="121024" cy="235310"/>
              </a:xfrm>
              <a:prstGeom prst="triangl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B4FA9A01-F7FB-DBBB-7DC9-174D9C738910}"/>
                  </a:ext>
                </a:extLst>
              </p:cNvPr>
              <p:cNvSpPr/>
              <p:nvPr/>
            </p:nvSpPr>
            <p:spPr>
              <a:xfrm>
                <a:off x="1223682" y="1061715"/>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Freihandform: Form 15">
              <a:extLst>
                <a:ext uri="{FF2B5EF4-FFF2-40B4-BE49-F238E27FC236}">
                  <a16:creationId xmlns:a16="http://schemas.microsoft.com/office/drawing/2014/main" id="{8A848FB2-8694-B342-6724-CE664C776375}"/>
                </a:ext>
              </a:extLst>
            </p:cNvPr>
            <p:cNvSpPr/>
            <p:nvPr/>
          </p:nvSpPr>
          <p:spPr>
            <a:xfrm>
              <a:off x="3158430" y="915188"/>
              <a:ext cx="4159279" cy="448246"/>
            </a:xfrm>
            <a:custGeom>
              <a:avLst/>
              <a:gdLst>
                <a:gd name="connsiteX0" fmla="*/ 0 w 4572000"/>
                <a:gd name="connsiteY0" fmla="*/ 36463 h 49910"/>
                <a:gd name="connsiteX1" fmla="*/ 4572000 w 4572000"/>
                <a:gd name="connsiteY1" fmla="*/ 49910 h 49910"/>
                <a:gd name="connsiteX0" fmla="*/ 0 w 4572000"/>
                <a:gd name="connsiteY0" fmla="*/ 579479 h 592926"/>
                <a:gd name="connsiteX1" fmla="*/ 4572000 w 4572000"/>
                <a:gd name="connsiteY1" fmla="*/ 592926 h 592926"/>
                <a:gd name="connsiteX0" fmla="*/ 0 w 4572000"/>
                <a:gd name="connsiteY0" fmla="*/ 774180 h 787627"/>
                <a:gd name="connsiteX1" fmla="*/ 4572000 w 4572000"/>
                <a:gd name="connsiteY1" fmla="*/ 787627 h 787627"/>
                <a:gd name="connsiteX0" fmla="*/ 0 w 4572000"/>
                <a:gd name="connsiteY0" fmla="*/ 622200 h 635647"/>
                <a:gd name="connsiteX1" fmla="*/ 4572000 w 4572000"/>
                <a:gd name="connsiteY1" fmla="*/ 635647 h 635647"/>
                <a:gd name="connsiteX0" fmla="*/ 0 w 4572000"/>
                <a:gd name="connsiteY0" fmla="*/ 616963 h 630410"/>
                <a:gd name="connsiteX1" fmla="*/ 4572000 w 4572000"/>
                <a:gd name="connsiteY1" fmla="*/ 630410 h 630410"/>
                <a:gd name="connsiteX0" fmla="*/ 0 w 4572000"/>
                <a:gd name="connsiteY0" fmla="*/ 607326 h 620773"/>
                <a:gd name="connsiteX1" fmla="*/ 4572000 w 4572000"/>
                <a:gd name="connsiteY1" fmla="*/ 620773 h 620773"/>
                <a:gd name="connsiteX0" fmla="*/ 0 w 4408863"/>
                <a:gd name="connsiteY0" fmla="*/ 538079 h 712891"/>
                <a:gd name="connsiteX1" fmla="*/ 4408863 w 4408863"/>
                <a:gd name="connsiteY1" fmla="*/ 712891 h 712891"/>
                <a:gd name="connsiteX0" fmla="*/ 0 w 4408863"/>
                <a:gd name="connsiteY0" fmla="*/ 476607 h 651419"/>
                <a:gd name="connsiteX1" fmla="*/ 4408863 w 4408863"/>
                <a:gd name="connsiteY1" fmla="*/ 651419 h 651419"/>
                <a:gd name="connsiteX0" fmla="*/ 0 w 4204943"/>
                <a:gd name="connsiteY0" fmla="*/ 564076 h 564076"/>
                <a:gd name="connsiteX1" fmla="*/ 4204943 w 4204943"/>
                <a:gd name="connsiteY1" fmla="*/ 550629 h 564076"/>
                <a:gd name="connsiteX0" fmla="*/ 0 w 4204943"/>
                <a:gd name="connsiteY0" fmla="*/ 431528 h 431528"/>
                <a:gd name="connsiteX1" fmla="*/ 4204943 w 4204943"/>
                <a:gd name="connsiteY1" fmla="*/ 418081 h 431528"/>
                <a:gd name="connsiteX0" fmla="*/ 0 w 4204943"/>
                <a:gd name="connsiteY0" fmla="*/ 435803 h 435803"/>
                <a:gd name="connsiteX1" fmla="*/ 4204943 w 4204943"/>
                <a:gd name="connsiteY1" fmla="*/ 422356 h 435803"/>
                <a:gd name="connsiteX0" fmla="*/ 0 w 4204943"/>
                <a:gd name="connsiteY0" fmla="*/ 369573 h 369573"/>
                <a:gd name="connsiteX1" fmla="*/ 4204943 w 4204943"/>
                <a:gd name="connsiteY1" fmla="*/ 356126 h 369573"/>
                <a:gd name="connsiteX0" fmla="*/ 0 w 4204943"/>
                <a:gd name="connsiteY0" fmla="*/ 407808 h 407808"/>
                <a:gd name="connsiteX1" fmla="*/ 4204943 w 4204943"/>
                <a:gd name="connsiteY1" fmla="*/ 394361 h 407808"/>
                <a:gd name="connsiteX0" fmla="*/ 0 w 4204943"/>
                <a:gd name="connsiteY0" fmla="*/ 448246 h 448246"/>
                <a:gd name="connsiteX1" fmla="*/ 4204943 w 4204943"/>
                <a:gd name="connsiteY1" fmla="*/ 434799 h 448246"/>
              </a:gdLst>
              <a:ahLst/>
              <a:cxnLst>
                <a:cxn ang="0">
                  <a:pos x="connsiteX0" y="connsiteY0"/>
                </a:cxn>
                <a:cxn ang="0">
                  <a:pos x="connsiteX1" y="connsiteY1"/>
                </a:cxn>
              </a:cxnLst>
              <a:rect l="l" t="t" r="r" b="b"/>
              <a:pathLst>
                <a:path w="4204943" h="448246">
                  <a:moveTo>
                    <a:pt x="0" y="448246"/>
                  </a:moveTo>
                  <a:cubicBezTo>
                    <a:pt x="1115403" y="-123256"/>
                    <a:pt x="3132506" y="-170317"/>
                    <a:pt x="4204943" y="434799"/>
                  </a:cubicBezTo>
                </a:path>
              </a:pathLst>
            </a:custGeom>
            <a:noFill/>
            <a:ln w="3175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9352A088-25D2-44A4-DAB7-6E67F4A9331B}"/>
                </a:ext>
              </a:extLst>
            </p:cNvPr>
            <p:cNvCxnSpPr>
              <a:cxnSpLocks/>
              <a:stCxn id="31" idx="7"/>
            </p:cNvCxnSpPr>
            <p:nvPr/>
          </p:nvCxnSpPr>
          <p:spPr>
            <a:xfrm flipV="1">
              <a:off x="3118649" y="1019773"/>
              <a:ext cx="1767918" cy="169529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775EC28E-617E-A225-45CE-2CEB5E0B7C3B}"/>
                </a:ext>
              </a:extLst>
            </p:cNvPr>
            <p:cNvSpPr txBox="1"/>
            <p:nvPr/>
          </p:nvSpPr>
          <p:spPr>
            <a:xfrm>
              <a:off x="4615847" y="512786"/>
              <a:ext cx="1244443" cy="369332"/>
            </a:xfrm>
            <a:prstGeom prst="rect">
              <a:avLst/>
            </a:prstGeom>
            <a:noFill/>
          </p:spPr>
          <p:txBody>
            <a:bodyPr wrap="none" rtlCol="0">
              <a:spAutoFit/>
            </a:bodyPr>
            <a:lstStyle/>
            <a:p>
              <a:r>
                <a:rPr lang="de-DE" dirty="0"/>
                <a:t>Ionosphäre</a:t>
              </a:r>
            </a:p>
          </p:txBody>
        </p:sp>
        <p:sp>
          <p:nvSpPr>
            <p:cNvPr id="19" name="Textfeld 18">
              <a:extLst>
                <a:ext uri="{FF2B5EF4-FFF2-40B4-BE49-F238E27FC236}">
                  <a16:creationId xmlns:a16="http://schemas.microsoft.com/office/drawing/2014/main" id="{2210D506-A7C2-F33C-8D4F-0BE897E758C2}"/>
                </a:ext>
              </a:extLst>
            </p:cNvPr>
            <p:cNvSpPr txBox="1"/>
            <p:nvPr/>
          </p:nvSpPr>
          <p:spPr>
            <a:xfrm rot="19026773">
              <a:off x="3342480" y="1537882"/>
              <a:ext cx="1224566" cy="369332"/>
            </a:xfrm>
            <a:prstGeom prst="rect">
              <a:avLst/>
            </a:prstGeom>
            <a:noFill/>
          </p:spPr>
          <p:txBody>
            <a:bodyPr wrap="none" rtlCol="0">
              <a:spAutoFit/>
            </a:bodyPr>
            <a:lstStyle/>
            <a:p>
              <a:r>
                <a:rPr lang="de-DE" dirty="0"/>
                <a:t>Raumwelle</a:t>
              </a:r>
            </a:p>
          </p:txBody>
        </p:sp>
        <p:cxnSp>
          <p:nvCxnSpPr>
            <p:cNvPr id="20" name="Gerader Verbinder 19">
              <a:extLst>
                <a:ext uri="{FF2B5EF4-FFF2-40B4-BE49-F238E27FC236}">
                  <a16:creationId xmlns:a16="http://schemas.microsoft.com/office/drawing/2014/main" id="{EB1ADE2F-1CE2-117F-1B45-AC27A557584B}"/>
                </a:ext>
              </a:extLst>
            </p:cNvPr>
            <p:cNvCxnSpPr>
              <a:cxnSpLocks/>
            </p:cNvCxnSpPr>
            <p:nvPr/>
          </p:nvCxnSpPr>
          <p:spPr>
            <a:xfrm>
              <a:off x="5549900" y="996950"/>
              <a:ext cx="1942281" cy="176837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Freihandform: Form 20">
              <a:extLst>
                <a:ext uri="{FF2B5EF4-FFF2-40B4-BE49-F238E27FC236}">
                  <a16:creationId xmlns:a16="http://schemas.microsoft.com/office/drawing/2014/main" id="{02AE475B-C1B1-BB5C-057E-87C58C42C9A7}"/>
                </a:ext>
              </a:extLst>
            </p:cNvPr>
            <p:cNvSpPr/>
            <p:nvPr/>
          </p:nvSpPr>
          <p:spPr>
            <a:xfrm>
              <a:off x="4895851" y="905728"/>
              <a:ext cx="660399" cy="103922"/>
            </a:xfrm>
            <a:custGeom>
              <a:avLst/>
              <a:gdLst>
                <a:gd name="connsiteX0" fmla="*/ 0 w 4572000"/>
                <a:gd name="connsiteY0" fmla="*/ 36463 h 49910"/>
                <a:gd name="connsiteX1" fmla="*/ 4572000 w 4572000"/>
                <a:gd name="connsiteY1" fmla="*/ 49910 h 49910"/>
                <a:gd name="connsiteX0" fmla="*/ 0 w 4572000"/>
                <a:gd name="connsiteY0" fmla="*/ 579479 h 592926"/>
                <a:gd name="connsiteX1" fmla="*/ 4572000 w 4572000"/>
                <a:gd name="connsiteY1" fmla="*/ 592926 h 592926"/>
                <a:gd name="connsiteX0" fmla="*/ 0 w 4572000"/>
                <a:gd name="connsiteY0" fmla="*/ 774180 h 787627"/>
                <a:gd name="connsiteX1" fmla="*/ 4572000 w 4572000"/>
                <a:gd name="connsiteY1" fmla="*/ 787627 h 787627"/>
                <a:gd name="connsiteX0" fmla="*/ 0 w 4572000"/>
                <a:gd name="connsiteY0" fmla="*/ 622200 h 635647"/>
                <a:gd name="connsiteX1" fmla="*/ 4572000 w 4572000"/>
                <a:gd name="connsiteY1" fmla="*/ 635647 h 635647"/>
                <a:gd name="connsiteX0" fmla="*/ 0 w 4572000"/>
                <a:gd name="connsiteY0" fmla="*/ 616963 h 630410"/>
                <a:gd name="connsiteX1" fmla="*/ 4572000 w 4572000"/>
                <a:gd name="connsiteY1" fmla="*/ 630410 h 630410"/>
                <a:gd name="connsiteX0" fmla="*/ 0 w 4572000"/>
                <a:gd name="connsiteY0" fmla="*/ 607326 h 620773"/>
                <a:gd name="connsiteX1" fmla="*/ 4572000 w 4572000"/>
                <a:gd name="connsiteY1" fmla="*/ 620773 h 620773"/>
                <a:gd name="connsiteX0" fmla="*/ 0 w 4572000"/>
                <a:gd name="connsiteY0" fmla="*/ 799186 h 812633"/>
                <a:gd name="connsiteX1" fmla="*/ 4572000 w 4572000"/>
                <a:gd name="connsiteY1" fmla="*/ 812633 h 812633"/>
                <a:gd name="connsiteX0" fmla="*/ 0 w 4572000"/>
                <a:gd name="connsiteY0" fmla="*/ 921201 h 934648"/>
                <a:gd name="connsiteX1" fmla="*/ 4572000 w 4572000"/>
                <a:gd name="connsiteY1" fmla="*/ 934648 h 934648"/>
                <a:gd name="connsiteX0" fmla="*/ 0 w 4572000"/>
                <a:gd name="connsiteY0" fmla="*/ 729923 h 743370"/>
                <a:gd name="connsiteX1" fmla="*/ 4572000 w 4572000"/>
                <a:gd name="connsiteY1" fmla="*/ 743370 h 743370"/>
                <a:gd name="connsiteX0" fmla="*/ 0 w 4572000"/>
                <a:gd name="connsiteY0" fmla="*/ 661715 h 675162"/>
                <a:gd name="connsiteX1" fmla="*/ 4572000 w 4572000"/>
                <a:gd name="connsiteY1" fmla="*/ 675162 h 675162"/>
                <a:gd name="connsiteX0" fmla="*/ 0 w 4572000"/>
                <a:gd name="connsiteY0" fmla="*/ 641280 h 654727"/>
                <a:gd name="connsiteX1" fmla="*/ 4572000 w 4572000"/>
                <a:gd name="connsiteY1" fmla="*/ 654727 h 654727"/>
              </a:gdLst>
              <a:ahLst/>
              <a:cxnLst>
                <a:cxn ang="0">
                  <a:pos x="connsiteX0" y="connsiteY0"/>
                </a:cxn>
                <a:cxn ang="0">
                  <a:pos x="connsiteX1" y="connsiteY1"/>
                </a:cxn>
              </a:cxnLst>
              <a:rect l="l" t="t" r="r" b="b"/>
              <a:pathLst>
                <a:path w="4572000" h="654727">
                  <a:moveTo>
                    <a:pt x="0" y="641280"/>
                  </a:moveTo>
                  <a:cubicBezTo>
                    <a:pt x="1156186" y="-199163"/>
                    <a:pt x="3458779" y="-232778"/>
                    <a:pt x="4572000" y="654727"/>
                  </a:cubicBezTo>
                </a:path>
              </a:pathLst>
            </a:custGeom>
            <a:noFill/>
            <a:ln w="254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F7490EE-5920-3D5A-CA3E-333D604F7242}"/>
                </a:ext>
              </a:extLst>
            </p:cNvPr>
            <p:cNvSpPr txBox="1"/>
            <p:nvPr/>
          </p:nvSpPr>
          <p:spPr>
            <a:xfrm rot="2583691">
              <a:off x="5865244" y="1480512"/>
              <a:ext cx="1224566" cy="369332"/>
            </a:xfrm>
            <a:prstGeom prst="rect">
              <a:avLst/>
            </a:prstGeom>
            <a:noFill/>
          </p:spPr>
          <p:txBody>
            <a:bodyPr wrap="none" rtlCol="0">
              <a:spAutoFit/>
            </a:bodyPr>
            <a:lstStyle/>
            <a:p>
              <a:r>
                <a:rPr lang="de-DE" dirty="0"/>
                <a:t>Raumwelle</a:t>
              </a:r>
            </a:p>
          </p:txBody>
        </p:sp>
        <p:cxnSp>
          <p:nvCxnSpPr>
            <p:cNvPr id="23" name="Gerader Verbinder 22">
              <a:extLst>
                <a:ext uri="{FF2B5EF4-FFF2-40B4-BE49-F238E27FC236}">
                  <a16:creationId xmlns:a16="http://schemas.microsoft.com/office/drawing/2014/main" id="{754F7005-BACE-BC47-8B9A-034058B93F83}"/>
                </a:ext>
              </a:extLst>
            </p:cNvPr>
            <p:cNvCxnSpPr>
              <a:cxnSpLocks/>
            </p:cNvCxnSpPr>
            <p:nvPr/>
          </p:nvCxnSpPr>
          <p:spPr>
            <a:xfrm flipV="1">
              <a:off x="3111910" y="2534664"/>
              <a:ext cx="1629696" cy="20853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9E8EDA52-CCA8-BDBB-6EFA-0738842E6CCF}"/>
                </a:ext>
              </a:extLst>
            </p:cNvPr>
            <p:cNvSpPr txBox="1"/>
            <p:nvPr/>
          </p:nvSpPr>
          <p:spPr>
            <a:xfrm rot="21171267">
              <a:off x="3330985" y="2332546"/>
              <a:ext cx="1288686" cy="369332"/>
            </a:xfrm>
            <a:prstGeom prst="rect">
              <a:avLst/>
            </a:prstGeom>
            <a:noFill/>
          </p:spPr>
          <p:txBody>
            <a:bodyPr wrap="none" rtlCol="0">
              <a:spAutoFit/>
            </a:bodyPr>
            <a:lstStyle/>
            <a:p>
              <a:r>
                <a:rPr lang="de-DE" dirty="0"/>
                <a:t>Bodenwelle</a:t>
              </a:r>
            </a:p>
          </p:txBody>
        </p:sp>
        <p:sp>
          <p:nvSpPr>
            <p:cNvPr id="25" name="Freihandform: Form 24">
              <a:extLst>
                <a:ext uri="{FF2B5EF4-FFF2-40B4-BE49-F238E27FC236}">
                  <a16:creationId xmlns:a16="http://schemas.microsoft.com/office/drawing/2014/main" id="{7E023CC2-3DFF-B01B-A8EC-D37B4993599C}"/>
                </a:ext>
              </a:extLst>
            </p:cNvPr>
            <p:cNvSpPr/>
            <p:nvPr/>
          </p:nvSpPr>
          <p:spPr>
            <a:xfrm>
              <a:off x="4747788" y="2505506"/>
              <a:ext cx="2537623" cy="473921"/>
            </a:xfrm>
            <a:custGeom>
              <a:avLst/>
              <a:gdLst>
                <a:gd name="connsiteX0" fmla="*/ 0 w 4572000"/>
                <a:gd name="connsiteY0" fmla="*/ 36463 h 49910"/>
                <a:gd name="connsiteX1" fmla="*/ 4572000 w 4572000"/>
                <a:gd name="connsiteY1" fmla="*/ 49910 h 49910"/>
                <a:gd name="connsiteX0" fmla="*/ 0 w 4572000"/>
                <a:gd name="connsiteY0" fmla="*/ 579479 h 592926"/>
                <a:gd name="connsiteX1" fmla="*/ 4572000 w 4572000"/>
                <a:gd name="connsiteY1" fmla="*/ 592926 h 592926"/>
                <a:gd name="connsiteX0" fmla="*/ 0 w 4572000"/>
                <a:gd name="connsiteY0" fmla="*/ 774180 h 787627"/>
                <a:gd name="connsiteX1" fmla="*/ 4572000 w 4572000"/>
                <a:gd name="connsiteY1" fmla="*/ 787627 h 787627"/>
                <a:gd name="connsiteX0" fmla="*/ 0 w 4572000"/>
                <a:gd name="connsiteY0" fmla="*/ 622200 h 635647"/>
                <a:gd name="connsiteX1" fmla="*/ 4572000 w 4572000"/>
                <a:gd name="connsiteY1" fmla="*/ 635647 h 635647"/>
                <a:gd name="connsiteX0" fmla="*/ 0 w 4572000"/>
                <a:gd name="connsiteY0" fmla="*/ 616963 h 630410"/>
                <a:gd name="connsiteX1" fmla="*/ 4572000 w 4572000"/>
                <a:gd name="connsiteY1" fmla="*/ 630410 h 630410"/>
                <a:gd name="connsiteX0" fmla="*/ 0 w 4572000"/>
                <a:gd name="connsiteY0" fmla="*/ 607326 h 620773"/>
                <a:gd name="connsiteX1" fmla="*/ 4572000 w 4572000"/>
                <a:gd name="connsiteY1" fmla="*/ 620773 h 620773"/>
                <a:gd name="connsiteX0" fmla="*/ 0 w 4572000"/>
                <a:gd name="connsiteY0" fmla="*/ 799186 h 812633"/>
                <a:gd name="connsiteX1" fmla="*/ 4572000 w 4572000"/>
                <a:gd name="connsiteY1" fmla="*/ 812633 h 812633"/>
                <a:gd name="connsiteX0" fmla="*/ 0 w 4572000"/>
                <a:gd name="connsiteY0" fmla="*/ 921201 h 934648"/>
                <a:gd name="connsiteX1" fmla="*/ 4572000 w 4572000"/>
                <a:gd name="connsiteY1" fmla="*/ 934648 h 934648"/>
                <a:gd name="connsiteX0" fmla="*/ 0 w 4572000"/>
                <a:gd name="connsiteY0" fmla="*/ 729923 h 743370"/>
                <a:gd name="connsiteX1" fmla="*/ 4572000 w 4572000"/>
                <a:gd name="connsiteY1" fmla="*/ 743370 h 743370"/>
                <a:gd name="connsiteX0" fmla="*/ 0 w 4572000"/>
                <a:gd name="connsiteY0" fmla="*/ 661715 h 675162"/>
                <a:gd name="connsiteX1" fmla="*/ 4572000 w 4572000"/>
                <a:gd name="connsiteY1" fmla="*/ 675162 h 675162"/>
                <a:gd name="connsiteX0" fmla="*/ 0 w 4572000"/>
                <a:gd name="connsiteY0" fmla="*/ 641280 h 654727"/>
                <a:gd name="connsiteX1" fmla="*/ 4572000 w 4572000"/>
                <a:gd name="connsiteY1" fmla="*/ 654727 h 654727"/>
                <a:gd name="connsiteX0" fmla="*/ 0 w 4585363"/>
                <a:gd name="connsiteY0" fmla="*/ 412838 h 1023594"/>
                <a:gd name="connsiteX1" fmla="*/ 4585363 w 4585363"/>
                <a:gd name="connsiteY1" fmla="*/ 1023594 h 1023594"/>
                <a:gd name="connsiteX0" fmla="*/ 0 w 4598726"/>
                <a:gd name="connsiteY0" fmla="*/ 468950 h 895351"/>
                <a:gd name="connsiteX1" fmla="*/ 4598726 w 4598726"/>
                <a:gd name="connsiteY1" fmla="*/ 895351 h 895351"/>
                <a:gd name="connsiteX0" fmla="*/ 0 w 4598726"/>
                <a:gd name="connsiteY0" fmla="*/ 343176 h 769577"/>
                <a:gd name="connsiteX1" fmla="*/ 4598726 w 4598726"/>
                <a:gd name="connsiteY1" fmla="*/ 769577 h 769577"/>
                <a:gd name="connsiteX0" fmla="*/ 0 w 4598726"/>
                <a:gd name="connsiteY0" fmla="*/ 45115 h 471516"/>
                <a:gd name="connsiteX1" fmla="*/ 4598726 w 4598726"/>
                <a:gd name="connsiteY1" fmla="*/ 471516 h 471516"/>
                <a:gd name="connsiteX0" fmla="*/ 0 w 4598726"/>
                <a:gd name="connsiteY0" fmla="*/ 47520 h 473921"/>
                <a:gd name="connsiteX1" fmla="*/ 4598726 w 4598726"/>
                <a:gd name="connsiteY1" fmla="*/ 473921 h 473921"/>
              </a:gdLst>
              <a:ahLst/>
              <a:cxnLst>
                <a:cxn ang="0">
                  <a:pos x="connsiteX0" y="connsiteY0"/>
                </a:cxn>
                <a:cxn ang="0">
                  <a:pos x="connsiteX1" y="connsiteY1"/>
                </a:cxn>
              </a:cxnLst>
              <a:rect l="l" t="t" r="r" b="b"/>
              <a:pathLst>
                <a:path w="4598726" h="473921">
                  <a:moveTo>
                    <a:pt x="0" y="47520"/>
                  </a:moveTo>
                  <a:cubicBezTo>
                    <a:pt x="1410096" y="-99749"/>
                    <a:pt x="3538963" y="109983"/>
                    <a:pt x="4598726" y="473921"/>
                  </a:cubicBezTo>
                </a:path>
              </a:pathLst>
            </a:custGeom>
            <a:noFill/>
            <a:ln w="1333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DA742D8D-5F92-C7F5-A9D6-205861352AC2}"/>
                </a:ext>
              </a:extLst>
            </p:cNvPr>
            <p:cNvSpPr/>
            <p:nvPr/>
          </p:nvSpPr>
          <p:spPr>
            <a:xfrm>
              <a:off x="3029282" y="2509056"/>
              <a:ext cx="4522350" cy="654727"/>
            </a:xfrm>
            <a:custGeom>
              <a:avLst/>
              <a:gdLst>
                <a:gd name="connsiteX0" fmla="*/ 0 w 4572000"/>
                <a:gd name="connsiteY0" fmla="*/ 36463 h 49910"/>
                <a:gd name="connsiteX1" fmla="*/ 4572000 w 4572000"/>
                <a:gd name="connsiteY1" fmla="*/ 49910 h 49910"/>
                <a:gd name="connsiteX0" fmla="*/ 0 w 4572000"/>
                <a:gd name="connsiteY0" fmla="*/ 579479 h 592926"/>
                <a:gd name="connsiteX1" fmla="*/ 4572000 w 4572000"/>
                <a:gd name="connsiteY1" fmla="*/ 592926 h 592926"/>
                <a:gd name="connsiteX0" fmla="*/ 0 w 4572000"/>
                <a:gd name="connsiteY0" fmla="*/ 774180 h 787627"/>
                <a:gd name="connsiteX1" fmla="*/ 4572000 w 4572000"/>
                <a:gd name="connsiteY1" fmla="*/ 787627 h 787627"/>
                <a:gd name="connsiteX0" fmla="*/ 0 w 4572000"/>
                <a:gd name="connsiteY0" fmla="*/ 622200 h 635647"/>
                <a:gd name="connsiteX1" fmla="*/ 4572000 w 4572000"/>
                <a:gd name="connsiteY1" fmla="*/ 635647 h 635647"/>
                <a:gd name="connsiteX0" fmla="*/ 0 w 4572000"/>
                <a:gd name="connsiteY0" fmla="*/ 616963 h 630410"/>
                <a:gd name="connsiteX1" fmla="*/ 4572000 w 4572000"/>
                <a:gd name="connsiteY1" fmla="*/ 630410 h 630410"/>
                <a:gd name="connsiteX0" fmla="*/ 0 w 4572000"/>
                <a:gd name="connsiteY0" fmla="*/ 607326 h 620773"/>
                <a:gd name="connsiteX1" fmla="*/ 4572000 w 4572000"/>
                <a:gd name="connsiteY1" fmla="*/ 620773 h 620773"/>
                <a:gd name="connsiteX0" fmla="*/ 0 w 4572000"/>
                <a:gd name="connsiteY0" fmla="*/ 799186 h 812633"/>
                <a:gd name="connsiteX1" fmla="*/ 4572000 w 4572000"/>
                <a:gd name="connsiteY1" fmla="*/ 812633 h 812633"/>
                <a:gd name="connsiteX0" fmla="*/ 0 w 4572000"/>
                <a:gd name="connsiteY0" fmla="*/ 921201 h 934648"/>
                <a:gd name="connsiteX1" fmla="*/ 4572000 w 4572000"/>
                <a:gd name="connsiteY1" fmla="*/ 934648 h 934648"/>
                <a:gd name="connsiteX0" fmla="*/ 0 w 4572000"/>
                <a:gd name="connsiteY0" fmla="*/ 729923 h 743370"/>
                <a:gd name="connsiteX1" fmla="*/ 4572000 w 4572000"/>
                <a:gd name="connsiteY1" fmla="*/ 743370 h 743370"/>
                <a:gd name="connsiteX0" fmla="*/ 0 w 4572000"/>
                <a:gd name="connsiteY0" fmla="*/ 661715 h 675162"/>
                <a:gd name="connsiteX1" fmla="*/ 4572000 w 4572000"/>
                <a:gd name="connsiteY1" fmla="*/ 675162 h 675162"/>
                <a:gd name="connsiteX0" fmla="*/ 0 w 4572000"/>
                <a:gd name="connsiteY0" fmla="*/ 641280 h 654727"/>
                <a:gd name="connsiteX1" fmla="*/ 4572000 w 4572000"/>
                <a:gd name="connsiteY1" fmla="*/ 654727 h 654727"/>
              </a:gdLst>
              <a:ahLst/>
              <a:cxnLst>
                <a:cxn ang="0">
                  <a:pos x="connsiteX0" y="connsiteY0"/>
                </a:cxn>
                <a:cxn ang="0">
                  <a:pos x="connsiteX1" y="connsiteY1"/>
                </a:cxn>
              </a:cxnLst>
              <a:rect l="l" t="t" r="r" b="b"/>
              <a:pathLst>
                <a:path w="4572000" h="654727">
                  <a:moveTo>
                    <a:pt x="0" y="641280"/>
                  </a:moveTo>
                  <a:cubicBezTo>
                    <a:pt x="1156186" y="-199163"/>
                    <a:pt x="3458779" y="-232778"/>
                    <a:pt x="4572000" y="654727"/>
                  </a:cubicBezTo>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4BF43879-F6D0-CFCF-E413-BBBEB1F70D34}"/>
                </a:ext>
              </a:extLst>
            </p:cNvPr>
            <p:cNvSpPr txBox="1"/>
            <p:nvPr/>
          </p:nvSpPr>
          <p:spPr>
            <a:xfrm>
              <a:off x="5394063" y="2177165"/>
              <a:ext cx="1104148" cy="369332"/>
            </a:xfrm>
            <a:prstGeom prst="rect">
              <a:avLst/>
            </a:prstGeom>
            <a:noFill/>
          </p:spPr>
          <p:txBody>
            <a:bodyPr wrap="none" rtlCol="0">
              <a:spAutoFit/>
            </a:bodyPr>
            <a:lstStyle/>
            <a:p>
              <a:r>
                <a:rPr lang="de-DE" dirty="0"/>
                <a:t>Tote Zone</a:t>
              </a:r>
            </a:p>
          </p:txBody>
        </p:sp>
      </p:grpSp>
    </p:spTree>
    <p:extLst>
      <p:ext uri="{BB962C8B-B14F-4D97-AF65-F5344CB8AC3E}">
        <p14:creationId xmlns:p14="http://schemas.microsoft.com/office/powerpoint/2010/main" val="427782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Begriffe zur Wellenausbreitung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212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3F6630F0-5DB5-5032-883E-D3269C740F2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t>Long </a:t>
            </a:r>
            <a:r>
              <a:rPr lang="de-DE" b="1" dirty="0" err="1"/>
              <a:t>path</a:t>
            </a:r>
            <a:r>
              <a:rPr lang="de-DE" b="1" dirty="0"/>
              <a:t>:</a:t>
            </a:r>
            <a:endParaRPr lang="de-DE" dirty="0"/>
          </a:p>
          <a:p>
            <a:pPr marL="255581" lvl="1" indent="0">
              <a:buNone/>
              <a:defRPr/>
            </a:pPr>
            <a:r>
              <a:rPr lang="de-DE" dirty="0"/>
              <a:t>Aufgrund der Ausbreitungsbedingungen ist es manchmal günstiger, eine Funkverbindung</a:t>
            </a:r>
            <a:br>
              <a:rPr lang="de-DE" dirty="0"/>
            </a:br>
            <a:r>
              <a:rPr lang="de-DE" b="1" dirty="0"/>
              <a:t>über den indirekten, längeren Weg</a:t>
            </a:r>
            <a:r>
              <a:rPr lang="de-DE" dirty="0"/>
              <a:t> durchzuführen. Die Antennenrichtung ist dann </a:t>
            </a:r>
            <a:br>
              <a:rPr lang="de-DE" dirty="0"/>
            </a:br>
            <a:r>
              <a:rPr lang="de-DE" dirty="0"/>
              <a:t>gegenüber dem direkten Weg um 180 verdreht.</a:t>
            </a:r>
          </a:p>
          <a:p>
            <a:pPr>
              <a:defRPr/>
            </a:pPr>
            <a:endParaRPr lang="de-DE" sz="400" dirty="0">
              <a:solidFill>
                <a:srgbClr val="FF0000"/>
              </a:solidFill>
            </a:endParaRPr>
          </a:p>
          <a:p>
            <a:pPr marL="0" indent="0">
              <a:buNone/>
              <a:defRPr/>
            </a:pPr>
            <a:r>
              <a:rPr lang="de-DE" b="1" dirty="0"/>
              <a:t>Short </a:t>
            </a:r>
            <a:r>
              <a:rPr lang="de-DE" b="1" dirty="0" err="1"/>
              <a:t>skip</a:t>
            </a:r>
            <a:r>
              <a:rPr lang="de-DE" b="1" dirty="0"/>
              <a:t>:</a:t>
            </a:r>
          </a:p>
          <a:p>
            <a:pPr marL="233983" lvl="1" indent="0">
              <a:buNone/>
              <a:defRPr/>
            </a:pPr>
            <a:r>
              <a:rPr lang="de-DE" b="1" dirty="0"/>
              <a:t>Sprungentfernungen von unter 1000 km, besonders möglich im 10m-Band</a:t>
            </a:r>
            <a:br>
              <a:rPr lang="de-DE" b="1" dirty="0"/>
            </a:br>
            <a:r>
              <a:rPr lang="de-DE" b="1" dirty="0"/>
              <a:t>durch Reflexion im sporadischen E-Bereich</a:t>
            </a:r>
          </a:p>
          <a:p>
            <a:pPr>
              <a:defRPr/>
            </a:pPr>
            <a:endParaRPr lang="de-DE" sz="400" dirty="0">
              <a:solidFill>
                <a:srgbClr val="FF0000"/>
              </a:solidFill>
            </a:endParaRPr>
          </a:p>
          <a:p>
            <a:pPr marL="0" indent="0">
              <a:buNone/>
              <a:defRPr/>
            </a:pPr>
            <a:r>
              <a:rPr lang="de-DE" b="1" dirty="0" err="1"/>
              <a:t>Greyline</a:t>
            </a:r>
            <a:r>
              <a:rPr lang="de-DE" b="1" dirty="0"/>
              <a:t>:</a:t>
            </a:r>
          </a:p>
          <a:p>
            <a:pPr marL="255581" lvl="1" indent="0">
              <a:buNone/>
              <a:defRPr/>
            </a:pPr>
            <a:r>
              <a:rPr lang="de-DE" b="1" dirty="0"/>
              <a:t>Dämmerungszone um die Tag-Nacht-Grenze </a:t>
            </a:r>
            <a:r>
              <a:rPr lang="de-DE" dirty="0"/>
              <a:t>herum. Spielt für die</a:t>
            </a:r>
            <a:br>
              <a:rPr lang="de-DE" dirty="0"/>
            </a:br>
            <a:r>
              <a:rPr lang="de-DE" dirty="0"/>
              <a:t>Kurzwellenausbreitung eine wesentliche Rolle. Ihr Verlauf verändert</a:t>
            </a:r>
            <a:br>
              <a:rPr lang="de-DE" dirty="0"/>
            </a:br>
            <a:r>
              <a:rPr lang="de-DE" dirty="0"/>
              <a:t>sich über die Jahreszeiten aufgrund der Erdneigung.</a:t>
            </a:r>
          </a:p>
          <a:p>
            <a:pPr marL="255581" lvl="1" indent="0">
              <a:buNone/>
              <a:defRPr/>
            </a:pPr>
            <a:endParaRPr lang="de-DE" sz="400" dirty="0"/>
          </a:p>
          <a:p>
            <a:pPr marL="0" indent="0">
              <a:buNone/>
              <a:defRPr/>
            </a:pPr>
            <a:r>
              <a:rPr lang="de-DE" sz="1600" dirty="0"/>
              <a:t>Für </a:t>
            </a:r>
            <a:r>
              <a:rPr lang="de-DE" sz="1600" b="1" dirty="0"/>
              <a:t>Weitverkehrsverbindungen oberhalb 30MHz (VHF/UHF) </a:t>
            </a:r>
            <a:r>
              <a:rPr lang="de-DE" sz="1600" dirty="0"/>
              <a:t>wird hauptsächlich die </a:t>
            </a:r>
            <a:r>
              <a:rPr lang="de-DE" sz="1600" b="1" dirty="0" err="1"/>
              <a:t>troposhärische</a:t>
            </a:r>
            <a:r>
              <a:rPr lang="de-DE" sz="1600" b="1" dirty="0"/>
              <a:t> Ausbreitung </a:t>
            </a:r>
            <a:r>
              <a:rPr lang="de-DE" sz="1600" dirty="0"/>
              <a:t>genutzt. Die </a:t>
            </a:r>
            <a:r>
              <a:rPr lang="de-DE" sz="1600" dirty="0" err="1"/>
              <a:t>Troposhäre</a:t>
            </a:r>
            <a:r>
              <a:rPr lang="de-DE" sz="1600" dirty="0"/>
              <a:t> ist der Teil der Atmosphäre, in dem die </a:t>
            </a:r>
            <a:r>
              <a:rPr lang="de-DE" sz="1600" b="1" dirty="0"/>
              <a:t>Wettererscheinungen</a:t>
            </a:r>
            <a:r>
              <a:rPr lang="de-DE" sz="1600" dirty="0"/>
              <a:t> stattfinden. Hier kommt es zu Beugung, Reflexion und Streuung der Wellen an Bereichen unterschiedlicher Dichte und Temperatur</a:t>
            </a:r>
          </a:p>
        </p:txBody>
      </p:sp>
      <p:grpSp>
        <p:nvGrpSpPr>
          <p:cNvPr id="26" name="Gruppieren 25">
            <a:extLst>
              <a:ext uri="{FF2B5EF4-FFF2-40B4-BE49-F238E27FC236}">
                <a16:creationId xmlns:a16="http://schemas.microsoft.com/office/drawing/2014/main" id="{24D75DF2-EEFC-6949-3B3B-99FD1E398A8A}"/>
              </a:ext>
            </a:extLst>
          </p:cNvPr>
          <p:cNvGrpSpPr/>
          <p:nvPr/>
        </p:nvGrpSpPr>
        <p:grpSpPr>
          <a:xfrm>
            <a:off x="8325134" y="1131106"/>
            <a:ext cx="2308353" cy="2229730"/>
            <a:chOff x="8117274" y="2205277"/>
            <a:chExt cx="2475269" cy="2390961"/>
          </a:xfrm>
        </p:grpSpPr>
        <p:grpSp>
          <p:nvGrpSpPr>
            <p:cNvPr id="10" name="Gruppieren 9">
              <a:extLst>
                <a:ext uri="{FF2B5EF4-FFF2-40B4-BE49-F238E27FC236}">
                  <a16:creationId xmlns:a16="http://schemas.microsoft.com/office/drawing/2014/main" id="{06D3BBE6-9A74-DD00-97E9-6E0F560FFB66}"/>
                </a:ext>
              </a:extLst>
            </p:cNvPr>
            <p:cNvGrpSpPr/>
            <p:nvPr/>
          </p:nvGrpSpPr>
          <p:grpSpPr>
            <a:xfrm>
              <a:off x="8359655" y="2354978"/>
              <a:ext cx="2232888" cy="2241260"/>
              <a:chOff x="5217126" y="1952625"/>
              <a:chExt cx="1368000" cy="1373129"/>
            </a:xfrm>
          </p:grpSpPr>
          <p:sp>
            <p:nvSpPr>
              <p:cNvPr id="14" name="Ellipse 13">
                <a:extLst>
                  <a:ext uri="{FF2B5EF4-FFF2-40B4-BE49-F238E27FC236}">
                    <a16:creationId xmlns:a16="http://schemas.microsoft.com/office/drawing/2014/main" id="{B88ABBC0-7720-D237-B2F7-054F96670B71}"/>
                  </a:ext>
                </a:extLst>
              </p:cNvPr>
              <p:cNvSpPr/>
              <p:nvPr/>
            </p:nvSpPr>
            <p:spPr>
              <a:xfrm>
                <a:off x="5349922" y="2101754"/>
                <a:ext cx="1080000" cy="1080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Erde</a:t>
                </a:r>
              </a:p>
            </p:txBody>
          </p:sp>
          <p:cxnSp>
            <p:nvCxnSpPr>
              <p:cNvPr id="15" name="Gerader Verbinder 14">
                <a:extLst>
                  <a:ext uri="{FF2B5EF4-FFF2-40B4-BE49-F238E27FC236}">
                    <a16:creationId xmlns:a16="http://schemas.microsoft.com/office/drawing/2014/main" id="{D602F2E9-A9A5-2BD5-1A59-3EA6EFA2B892}"/>
                  </a:ext>
                </a:extLst>
              </p:cNvPr>
              <p:cNvCxnSpPr/>
              <p:nvPr/>
            </p:nvCxnSpPr>
            <p:spPr>
              <a:xfrm>
                <a:off x="5901126" y="1952625"/>
                <a:ext cx="0" cy="144000"/>
              </a:xfrm>
              <a:prstGeom prst="line">
                <a:avLst/>
              </a:prstGeom>
              <a:ln w="25400">
                <a:solidFill>
                  <a:schemeClr val="tx1"/>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D90767C-709B-EB55-4C93-63E16FB3B04A}"/>
                  </a:ext>
                </a:extLst>
              </p:cNvPr>
              <p:cNvCxnSpPr>
                <a:cxnSpLocks/>
              </p:cNvCxnSpPr>
              <p:nvPr/>
            </p:nvCxnSpPr>
            <p:spPr>
              <a:xfrm rot="8100000">
                <a:off x="6352716" y="2971920"/>
                <a:ext cx="0" cy="144000"/>
              </a:xfrm>
              <a:prstGeom prst="line">
                <a:avLst/>
              </a:prstGeom>
              <a:ln w="25400">
                <a:solidFill>
                  <a:schemeClr val="tx1"/>
                </a:solidFill>
                <a:headEnd type="oval" w="med" len="med"/>
              </a:ln>
            </p:spPr>
            <p:style>
              <a:lnRef idx="1">
                <a:schemeClr val="accent1"/>
              </a:lnRef>
              <a:fillRef idx="0">
                <a:schemeClr val="accent1"/>
              </a:fillRef>
              <a:effectRef idx="0">
                <a:schemeClr val="accent1"/>
              </a:effectRef>
              <a:fontRef idx="minor">
                <a:schemeClr val="tx1"/>
              </a:fontRef>
            </p:style>
          </p:cxnSp>
          <p:sp>
            <p:nvSpPr>
              <p:cNvPr id="18" name="Bogen 17">
                <a:extLst>
                  <a:ext uri="{FF2B5EF4-FFF2-40B4-BE49-F238E27FC236}">
                    <a16:creationId xmlns:a16="http://schemas.microsoft.com/office/drawing/2014/main" id="{45834986-8641-E191-8527-A14BD4E714A6}"/>
                  </a:ext>
                </a:extLst>
              </p:cNvPr>
              <p:cNvSpPr/>
              <p:nvPr/>
            </p:nvSpPr>
            <p:spPr>
              <a:xfrm>
                <a:off x="5217126" y="1957754"/>
                <a:ext cx="1368000" cy="1368000"/>
              </a:xfrm>
              <a:prstGeom prst="arc">
                <a:avLst>
                  <a:gd name="adj1" fmla="val 16423404"/>
                  <a:gd name="adj2" fmla="val 2321913"/>
                </a:avLst>
              </a:prstGeom>
              <a:ln w="127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D53F3130-746C-D75C-6B26-1B3FDBA75666}"/>
                  </a:ext>
                </a:extLst>
              </p:cNvPr>
              <p:cNvSpPr/>
              <p:nvPr/>
            </p:nvSpPr>
            <p:spPr>
              <a:xfrm>
                <a:off x="5217126" y="1957754"/>
                <a:ext cx="1368000" cy="1368000"/>
              </a:xfrm>
              <a:prstGeom prst="arc">
                <a:avLst>
                  <a:gd name="adj1" fmla="val 2766135"/>
                  <a:gd name="adj2" fmla="val 15925367"/>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0" name="Textfeld 19">
              <a:extLst>
                <a:ext uri="{FF2B5EF4-FFF2-40B4-BE49-F238E27FC236}">
                  <a16:creationId xmlns:a16="http://schemas.microsoft.com/office/drawing/2014/main" id="{A538AE9A-902C-BF26-2EE1-23B372BE90E3}"/>
                </a:ext>
              </a:extLst>
            </p:cNvPr>
            <p:cNvSpPr txBox="1"/>
            <p:nvPr/>
          </p:nvSpPr>
          <p:spPr>
            <a:xfrm rot="1367717">
              <a:off x="9564312" y="2209458"/>
              <a:ext cx="762966" cy="307777"/>
            </a:xfrm>
            <a:prstGeom prst="rect">
              <a:avLst/>
            </a:prstGeom>
            <a:noFill/>
          </p:spPr>
          <p:txBody>
            <a:bodyPr wrap="none" rtlCol="0">
              <a:spAutoFit/>
            </a:bodyPr>
            <a:lstStyle/>
            <a:p>
              <a:r>
                <a:rPr lang="de-DE" sz="1400" dirty="0"/>
                <a:t>direkter</a:t>
              </a:r>
            </a:p>
          </p:txBody>
        </p:sp>
        <p:sp>
          <p:nvSpPr>
            <p:cNvPr id="21" name="Textfeld 20">
              <a:extLst>
                <a:ext uri="{FF2B5EF4-FFF2-40B4-BE49-F238E27FC236}">
                  <a16:creationId xmlns:a16="http://schemas.microsoft.com/office/drawing/2014/main" id="{5F0C4592-42C7-C9F8-BE91-DD6AAAB2A0A3}"/>
                </a:ext>
              </a:extLst>
            </p:cNvPr>
            <p:cNvSpPr txBox="1"/>
            <p:nvPr/>
          </p:nvSpPr>
          <p:spPr>
            <a:xfrm rot="2780844">
              <a:off x="10100561" y="2461728"/>
              <a:ext cx="513089" cy="307777"/>
            </a:xfrm>
            <a:prstGeom prst="rect">
              <a:avLst/>
            </a:prstGeom>
            <a:noFill/>
          </p:spPr>
          <p:txBody>
            <a:bodyPr wrap="none" rtlCol="0">
              <a:spAutoFit/>
            </a:bodyPr>
            <a:lstStyle/>
            <a:p>
              <a:r>
                <a:rPr lang="de-DE" sz="1400" dirty="0"/>
                <a:t>Weg</a:t>
              </a:r>
            </a:p>
          </p:txBody>
        </p:sp>
        <p:sp>
          <p:nvSpPr>
            <p:cNvPr id="22" name="Textfeld 21">
              <a:extLst>
                <a:ext uri="{FF2B5EF4-FFF2-40B4-BE49-F238E27FC236}">
                  <a16:creationId xmlns:a16="http://schemas.microsoft.com/office/drawing/2014/main" id="{78F0D803-3497-8DFD-3781-A6146CC25DC1}"/>
                </a:ext>
              </a:extLst>
            </p:cNvPr>
            <p:cNvSpPr txBox="1"/>
            <p:nvPr/>
          </p:nvSpPr>
          <p:spPr>
            <a:xfrm rot="16200000">
              <a:off x="7821552" y="3337139"/>
              <a:ext cx="899221" cy="307777"/>
            </a:xfrm>
            <a:prstGeom prst="rect">
              <a:avLst/>
            </a:prstGeom>
            <a:noFill/>
          </p:spPr>
          <p:txBody>
            <a:bodyPr wrap="none" rtlCol="0">
              <a:spAutoFit/>
            </a:bodyPr>
            <a:lstStyle/>
            <a:p>
              <a:r>
                <a:rPr lang="de-DE" sz="1400" dirty="0"/>
                <a:t>indirekter</a:t>
              </a:r>
            </a:p>
          </p:txBody>
        </p:sp>
        <p:sp>
          <p:nvSpPr>
            <p:cNvPr id="23" name="Textfeld 22">
              <a:extLst>
                <a:ext uri="{FF2B5EF4-FFF2-40B4-BE49-F238E27FC236}">
                  <a16:creationId xmlns:a16="http://schemas.microsoft.com/office/drawing/2014/main" id="{62E3C009-2326-1A48-F673-F2999A68A6D4}"/>
                </a:ext>
              </a:extLst>
            </p:cNvPr>
            <p:cNvSpPr txBox="1"/>
            <p:nvPr/>
          </p:nvSpPr>
          <p:spPr>
            <a:xfrm rot="17793118">
              <a:off x="8113860" y="2780871"/>
              <a:ext cx="513089" cy="307777"/>
            </a:xfrm>
            <a:prstGeom prst="rect">
              <a:avLst/>
            </a:prstGeom>
            <a:noFill/>
          </p:spPr>
          <p:txBody>
            <a:bodyPr wrap="none" rtlCol="0">
              <a:spAutoFit/>
            </a:bodyPr>
            <a:lstStyle/>
            <a:p>
              <a:r>
                <a:rPr lang="de-DE" sz="1400" dirty="0"/>
                <a:t>Weg</a:t>
              </a:r>
            </a:p>
          </p:txBody>
        </p:sp>
        <p:sp>
          <p:nvSpPr>
            <p:cNvPr id="24" name="Textfeld 23">
              <a:extLst>
                <a:ext uri="{FF2B5EF4-FFF2-40B4-BE49-F238E27FC236}">
                  <a16:creationId xmlns:a16="http://schemas.microsoft.com/office/drawing/2014/main" id="{E32FE75B-840A-4E4B-14F1-086F9465A368}"/>
                </a:ext>
              </a:extLst>
            </p:cNvPr>
            <p:cNvSpPr txBox="1"/>
            <p:nvPr/>
          </p:nvSpPr>
          <p:spPr>
            <a:xfrm rot="20400904">
              <a:off x="8703708" y="2205277"/>
              <a:ext cx="574132" cy="307777"/>
            </a:xfrm>
            <a:prstGeom prst="rect">
              <a:avLst/>
            </a:prstGeom>
            <a:noFill/>
          </p:spPr>
          <p:txBody>
            <a:bodyPr wrap="none" rtlCol="0">
              <a:spAutoFit/>
            </a:bodyPr>
            <a:lstStyle/>
            <a:p>
              <a:r>
                <a:rPr lang="de-DE" sz="1400" dirty="0" err="1"/>
                <a:t>path</a:t>
              </a:r>
              <a:r>
                <a:rPr lang="de-DE" sz="1400" dirty="0"/>
                <a:t>)</a:t>
              </a:r>
            </a:p>
          </p:txBody>
        </p:sp>
        <p:sp>
          <p:nvSpPr>
            <p:cNvPr id="25" name="Textfeld 24">
              <a:extLst>
                <a:ext uri="{FF2B5EF4-FFF2-40B4-BE49-F238E27FC236}">
                  <a16:creationId xmlns:a16="http://schemas.microsoft.com/office/drawing/2014/main" id="{F230DD46-9887-59C2-E58D-8F8BD20E6A3B}"/>
                </a:ext>
              </a:extLst>
            </p:cNvPr>
            <p:cNvSpPr txBox="1"/>
            <p:nvPr/>
          </p:nvSpPr>
          <p:spPr>
            <a:xfrm rot="18701741">
              <a:off x="8363532" y="2424712"/>
              <a:ext cx="554960" cy="307777"/>
            </a:xfrm>
            <a:prstGeom prst="rect">
              <a:avLst/>
            </a:prstGeom>
            <a:noFill/>
          </p:spPr>
          <p:txBody>
            <a:bodyPr wrap="none" rtlCol="0">
              <a:spAutoFit/>
            </a:bodyPr>
            <a:lstStyle/>
            <a:p>
              <a:r>
                <a:rPr lang="de-DE" sz="1400" dirty="0"/>
                <a:t>(</a:t>
              </a:r>
              <a:r>
                <a:rPr lang="de-DE" sz="1400" dirty="0" err="1"/>
                <a:t>long</a:t>
              </a:r>
              <a:endParaRPr lang="de-DE" sz="1400" dirty="0"/>
            </a:p>
          </p:txBody>
        </p:sp>
      </p:grpSp>
      <p:pic>
        <p:nvPicPr>
          <p:cNvPr id="8" name="Grafik 7">
            <a:extLst>
              <a:ext uri="{FF2B5EF4-FFF2-40B4-BE49-F238E27FC236}">
                <a16:creationId xmlns:a16="http://schemas.microsoft.com/office/drawing/2014/main" id="{CB19BAF7-29BB-CE74-8121-31314A54216B}"/>
              </a:ext>
            </a:extLst>
          </p:cNvPr>
          <p:cNvPicPr>
            <a:picLocks noChangeAspect="1"/>
          </p:cNvPicPr>
          <p:nvPr/>
        </p:nvPicPr>
        <p:blipFill>
          <a:blip r:embed="rId5"/>
          <a:stretch>
            <a:fillRect/>
          </a:stretch>
        </p:blipFill>
        <p:spPr>
          <a:xfrm>
            <a:off x="6247118" y="3340895"/>
            <a:ext cx="2734318" cy="1334529"/>
          </a:xfrm>
          <a:prstGeom prst="rect">
            <a:avLst/>
          </a:prstGeom>
        </p:spPr>
      </p:pic>
      <p:sp>
        <p:nvSpPr>
          <p:cNvPr id="9" name="Textfeld 8">
            <a:extLst>
              <a:ext uri="{FF2B5EF4-FFF2-40B4-BE49-F238E27FC236}">
                <a16:creationId xmlns:a16="http://schemas.microsoft.com/office/drawing/2014/main" id="{E5DF1FD3-0BDE-B56A-4DF3-894E1CF902A4}"/>
              </a:ext>
            </a:extLst>
          </p:cNvPr>
          <p:cNvSpPr txBox="1"/>
          <p:nvPr/>
        </p:nvSpPr>
        <p:spPr>
          <a:xfrm>
            <a:off x="6230687" y="4647614"/>
            <a:ext cx="2821606" cy="253916"/>
          </a:xfrm>
          <a:prstGeom prst="rect">
            <a:avLst/>
          </a:prstGeom>
          <a:noFill/>
        </p:spPr>
        <p:txBody>
          <a:bodyPr wrap="none" rtlCol="0">
            <a:spAutoFit/>
          </a:bodyPr>
          <a:lstStyle/>
          <a:p>
            <a:r>
              <a:rPr lang="de-DE" sz="1050" dirty="0"/>
              <a:t>Screenshot von https://dr2w.de/dx-propagation</a:t>
            </a:r>
          </a:p>
        </p:txBody>
      </p:sp>
      <p:sp>
        <p:nvSpPr>
          <p:cNvPr id="17" name="Rechteck 16">
            <a:extLst>
              <a:ext uri="{FF2B5EF4-FFF2-40B4-BE49-F238E27FC236}">
                <a16:creationId xmlns:a16="http://schemas.microsoft.com/office/drawing/2014/main" id="{0592DF91-AC36-6E0A-BC4B-FC1E1B5B669A}"/>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2837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Wellenausbreitung oberhalb 30 MHz</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213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3F6630F0-5DB5-5032-883E-D3269C740F2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Aurora (Polarlicht)</a:t>
            </a:r>
          </a:p>
          <a:p>
            <a:pPr lvl="1">
              <a:defRPr/>
            </a:pPr>
            <a:r>
              <a:rPr lang="de-DE" dirty="0">
                <a:solidFill>
                  <a:srgbClr val="000000"/>
                </a:solidFill>
              </a:rPr>
              <a:t>Hervorgerufen durch das Eindringen geladener Teilchen von der Sonne in die Atmosphäre (E-Region) der Polregionen</a:t>
            </a:r>
          </a:p>
          <a:p>
            <a:pPr lvl="1">
              <a:defRPr/>
            </a:pPr>
            <a:r>
              <a:rPr lang="de-DE" dirty="0">
                <a:solidFill>
                  <a:srgbClr val="000000"/>
                </a:solidFill>
              </a:rPr>
              <a:t>Ermöglicht beträchtliche Überreichweiten durch die Reflexion der Funkwellen an diesen stark ionisierten Bereichen</a:t>
            </a:r>
          </a:p>
          <a:p>
            <a:pPr lvl="1">
              <a:defRPr/>
            </a:pPr>
            <a:r>
              <a:rPr lang="de-DE" dirty="0">
                <a:solidFill>
                  <a:srgbClr val="000000"/>
                </a:solidFill>
              </a:rPr>
              <a:t>Um Verbindungen über Aurora abwickeln zu können, muss die Antenne in Richtung der Polarregion (in Europa nach Norden) gedreht werden. Als Übertragungsverfahren eignet sich besonders CW. Die Signale haben dabei einen flatternden und </a:t>
            </a:r>
            <a:r>
              <a:rPr lang="de-DE" dirty="0" err="1">
                <a:solidFill>
                  <a:srgbClr val="000000"/>
                </a:solidFill>
              </a:rPr>
              <a:t>verbrummten</a:t>
            </a:r>
            <a:r>
              <a:rPr lang="de-DE" dirty="0">
                <a:solidFill>
                  <a:srgbClr val="000000"/>
                </a:solidFill>
              </a:rPr>
              <a:t> Ton.</a:t>
            </a:r>
          </a:p>
          <a:p>
            <a:pPr lvl="1">
              <a:defRPr/>
            </a:pPr>
            <a:endParaRPr lang="de-DE" dirty="0">
              <a:solidFill>
                <a:srgbClr val="000000"/>
              </a:solidFill>
            </a:endParaRPr>
          </a:p>
          <a:p>
            <a:pPr>
              <a:defRPr/>
            </a:pPr>
            <a:r>
              <a:rPr lang="de-DE" b="1" dirty="0">
                <a:solidFill>
                  <a:srgbClr val="000000"/>
                </a:solidFill>
              </a:rPr>
              <a:t>Überreichweiten (Überhorizontverbindungen)</a:t>
            </a:r>
            <a:r>
              <a:rPr lang="de-DE" dirty="0">
                <a:solidFill>
                  <a:srgbClr val="000000"/>
                </a:solidFill>
              </a:rPr>
              <a:t> können erzielt werden durch…</a:t>
            </a:r>
          </a:p>
          <a:p>
            <a:pPr lvl="1">
              <a:defRPr/>
            </a:pPr>
            <a:r>
              <a:rPr lang="de-DE" b="1" dirty="0">
                <a:solidFill>
                  <a:srgbClr val="000000"/>
                </a:solidFill>
              </a:rPr>
              <a:t>…troposphärische </a:t>
            </a:r>
            <a:r>
              <a:rPr lang="de-DE" b="1" dirty="0" err="1">
                <a:solidFill>
                  <a:srgbClr val="000000"/>
                </a:solidFill>
              </a:rPr>
              <a:t>Duct</a:t>
            </a:r>
            <a:r>
              <a:rPr lang="de-DE" b="1" dirty="0">
                <a:solidFill>
                  <a:srgbClr val="000000"/>
                </a:solidFill>
              </a:rPr>
              <a:t>-Übertragung beim Auftreten von Inversionsschichten</a:t>
            </a:r>
          </a:p>
          <a:p>
            <a:pPr lvl="1">
              <a:defRPr/>
            </a:pPr>
            <a:r>
              <a:rPr lang="de-DE" b="1" dirty="0">
                <a:solidFill>
                  <a:srgbClr val="000000"/>
                </a:solidFill>
              </a:rPr>
              <a:t>…Reflexionen der Funkwellen im VHF/UHF/SHF-Bereich an Flugzeugen: Aircraft-</a:t>
            </a:r>
            <a:r>
              <a:rPr lang="de-DE" b="1" dirty="0" err="1">
                <a:solidFill>
                  <a:srgbClr val="000000"/>
                </a:solidFill>
              </a:rPr>
              <a:t>Scatter</a:t>
            </a:r>
            <a:r>
              <a:rPr lang="de-DE" b="1" dirty="0">
                <a:solidFill>
                  <a:srgbClr val="000000"/>
                </a:solidFill>
              </a:rPr>
              <a:t> (AS)</a:t>
            </a:r>
          </a:p>
          <a:p>
            <a:pPr lvl="1">
              <a:defRPr/>
            </a:pPr>
            <a:r>
              <a:rPr lang="de-DE" b="1" dirty="0">
                <a:solidFill>
                  <a:srgbClr val="000000"/>
                </a:solidFill>
              </a:rPr>
              <a:t>…Streuung von Mikrowellen (insbesondere im 3cm-Band) an Regen- und Gewitterwolken: </a:t>
            </a:r>
            <a:r>
              <a:rPr lang="de-DE" b="1" dirty="0" err="1">
                <a:solidFill>
                  <a:srgbClr val="000000"/>
                </a:solidFill>
              </a:rPr>
              <a:t>Regenscatter</a:t>
            </a:r>
            <a:r>
              <a:rPr lang="de-DE" b="1" dirty="0">
                <a:solidFill>
                  <a:srgbClr val="000000"/>
                </a:solidFill>
              </a:rPr>
              <a:t> (</a:t>
            </a:r>
            <a:r>
              <a:rPr lang="de-DE" b="1" dirty="0" err="1">
                <a:solidFill>
                  <a:srgbClr val="000000"/>
                </a:solidFill>
              </a:rPr>
              <a:t>Rainscatter</a:t>
            </a:r>
            <a:r>
              <a:rPr lang="de-DE" b="1" dirty="0">
                <a:solidFill>
                  <a:srgbClr val="000000"/>
                </a:solidFill>
              </a:rPr>
              <a:t>)</a:t>
            </a:r>
          </a:p>
          <a:p>
            <a:pPr lvl="1">
              <a:defRPr/>
            </a:pPr>
            <a:endParaRPr lang="de-DE" b="1" dirty="0">
              <a:solidFill>
                <a:srgbClr val="000000"/>
              </a:solidFill>
            </a:endParaRPr>
          </a:p>
          <a:p>
            <a:pPr lvl="1">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14095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6376-E672-3185-90C7-80C3F36DB72E}"/>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A33135BF-923C-088F-1A64-250924B9AE5E}"/>
              </a:ext>
            </a:extLst>
          </p:cNvPr>
          <p:cNvSpPr/>
          <p:nvPr/>
        </p:nvSpPr>
        <p:spPr>
          <a:xfrm rot="10800000">
            <a:off x="0" y="-3"/>
            <a:ext cx="10968974" cy="6170613"/>
          </a:xfrm>
          <a:prstGeom prst="rect">
            <a:avLst/>
          </a:prstGeom>
          <a:blipFill dpi="0" rotWithShape="1">
            <a:blip r:embed="rId2">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78873FAF-E788-81E2-313B-83A01560F8B0}"/>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9BE795F-25A5-B2BE-0AAB-8F6FBACA1FDF}"/>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B47A16C-0615-77F7-E0E2-428340E99425}"/>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Technische Kenntnisse 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C9C4DE20-E346-5A7A-18EC-822BE73FA03C}"/>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882D7153-5C64-F30E-3CEB-EC8C255610C2}"/>
              </a:ext>
            </a:extLst>
          </p:cNvPr>
          <p:cNvSpPr>
            <a:spLocks noGrp="1"/>
          </p:cNvSpPr>
          <p:nvPr>
            <p:ph type="sldNum" sz="quarter" idx="12"/>
          </p:nvPr>
        </p:nvSpPr>
        <p:spPr/>
        <p:txBody>
          <a:bodyPr/>
          <a:lstStyle/>
          <a:p>
            <a:fld id="{3307B100-4A02-46EA-9FCF-1AF3187D809C}" type="slidenum">
              <a:rPr lang="de-DE" smtClean="0">
                <a:solidFill>
                  <a:schemeClr val="tx1"/>
                </a:solidFill>
              </a:rPr>
              <a:t>214</a:t>
            </a:fld>
            <a:endParaRPr lang="de-DE" dirty="0">
              <a:solidFill>
                <a:schemeClr val="tx1"/>
              </a:solidFill>
            </a:endParaRPr>
          </a:p>
        </p:txBody>
      </p:sp>
      <p:sp>
        <p:nvSpPr>
          <p:cNvPr id="11" name="Textplatzhalter 2">
            <a:extLst>
              <a:ext uri="{FF2B5EF4-FFF2-40B4-BE49-F238E27FC236}">
                <a16:creationId xmlns:a16="http://schemas.microsoft.com/office/drawing/2014/main" id="{982C9D75-6038-A92A-3ACB-B1C3E4EC853C}"/>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C1C8B6C-B156-2876-F2E5-C3B00AA0DE03}"/>
              </a:ext>
            </a:extLst>
          </p:cNvPr>
          <p:cNvPicPr>
            <a:picLocks noChangeAspect="1" noChangeArrowheads="1"/>
          </p:cNvPicPr>
          <p:nvPr/>
        </p:nvPicPr>
        <p:blipFill>
          <a:blip r:embed="rId3"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78BACEB-7138-6AC5-DFF6-165C67D4B97E}"/>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639FFAE4-5152-9E71-BBB0-791768C81C2F}"/>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63D8631-11D0-0A02-D945-0A3A6B605201}"/>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63FBEEC6-3368-E142-9CF3-504F3CB667B2}"/>
              </a:ext>
            </a:extLst>
          </p:cNvPr>
          <p:cNvSpPr txBox="1">
            <a:spLocks/>
          </p:cNvSpPr>
          <p:nvPr/>
        </p:nvSpPr>
        <p:spPr>
          <a:xfrm>
            <a:off x="258762" y="1296000"/>
            <a:ext cx="10450800" cy="4168800"/>
          </a:xfrm>
          <a:prstGeom prst="rect">
            <a:avLst/>
          </a:prstGeom>
        </p:spPr>
        <p:txBody>
          <a:bodyPr vert="horz" lIns="0" tIns="0" rIns="0" bIns="0" rtlCol="0" anchor="ctr">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sz="6000" dirty="0">
                <a:solidFill>
                  <a:srgbClr val="000000"/>
                </a:solidFill>
              </a:rPr>
              <a:t>Danke für die Aufmerksamkeit</a:t>
            </a:r>
          </a:p>
          <a:p>
            <a:pPr marL="0" indent="0" algn="ctr">
              <a:buNone/>
              <a:defRPr/>
            </a:pPr>
            <a:r>
              <a:rPr lang="de-DE" sz="9600" dirty="0">
                <a:solidFill>
                  <a:srgbClr val="000000"/>
                </a:solidFill>
              </a:rPr>
              <a:t>Fragen?</a:t>
            </a:r>
          </a:p>
          <a:p>
            <a:pPr marL="233983" lvl="1" indent="0">
              <a:buNone/>
              <a:defRPr/>
            </a:pPr>
            <a:endParaRPr lang="de-DE" sz="1200" dirty="0">
              <a:solidFill>
                <a:srgbClr val="000000"/>
              </a:solidFill>
            </a:endParaRPr>
          </a:p>
          <a:p>
            <a:pPr marL="233983" lvl="1" indent="0">
              <a:buNone/>
              <a:defRPr/>
            </a:pPr>
            <a:r>
              <a:rPr lang="de-DE" sz="1200" dirty="0">
                <a:solidFill>
                  <a:srgbClr val="000000"/>
                </a:solidFill>
              </a:rPr>
              <a:t>Quellenvermerk zu den in diesem Foliensatz dargestellten Abbildungen:</a:t>
            </a:r>
          </a:p>
          <a:p>
            <a:pPr marL="457166" lvl="2" indent="0">
              <a:buNone/>
              <a:defRPr/>
            </a:pPr>
            <a:r>
              <a:rPr lang="de-DE" sz="1000" dirty="0">
                <a:solidFill>
                  <a:srgbClr val="000000"/>
                </a:solidFill>
              </a:rPr>
              <a:t> jeweils mit „Quelle: BNetzA“ gekennzeichnet:</a:t>
            </a:r>
          </a:p>
          <a:p>
            <a:pPr marL="658751" lvl="3" indent="0">
              <a:lnSpc>
                <a:spcPct val="100000"/>
              </a:lnSpc>
              <a:spcBef>
                <a:spcPts val="0"/>
              </a:spcBef>
              <a:buNone/>
              <a:defRPr/>
            </a:pPr>
            <a:r>
              <a:rPr lang="de-DE" sz="900" dirty="0">
                <a:solidFill>
                  <a:srgbClr val="000000"/>
                </a:solidFill>
              </a:rPr>
              <a:t>"Prüfungsfragen zum Erwerb von Amateurfunkprüfungsbescheinigungen, Bundesnetzagentur,</a:t>
            </a:r>
          </a:p>
          <a:p>
            <a:pPr marL="658751" lvl="3" indent="0">
              <a:lnSpc>
                <a:spcPct val="100000"/>
              </a:lnSpc>
              <a:spcBef>
                <a:spcPts val="0"/>
              </a:spcBef>
              <a:buNone/>
              <a:defRPr/>
            </a:pPr>
            <a:r>
              <a:rPr lang="de-DE" sz="900" dirty="0">
                <a:solidFill>
                  <a:srgbClr val="000000"/>
                </a:solidFill>
              </a:rPr>
              <a:t>2. Auflage, Dezember 2023, (www.bundesnetzagentur.de/amateurfunk), Datenlizenz Deutschland – Namensnennung – Version 2.0 (</a:t>
            </a:r>
            <a:r>
              <a:rPr lang="de-DE" sz="900" dirty="0">
                <a:solidFill>
                  <a:srgbClr val="000000"/>
                </a:solidFill>
                <a:hlinkClick r:id="rId4"/>
              </a:rPr>
              <a:t>www.govdata.de/dl-de/by-2-0</a:t>
            </a:r>
            <a:r>
              <a:rPr lang="de-DE" sz="900" dirty="0">
                <a:solidFill>
                  <a:srgbClr val="000000"/>
                </a:solidFill>
              </a:rPr>
              <a:t>)„</a:t>
            </a:r>
          </a:p>
          <a:p>
            <a:pPr marL="658751" lvl="3" indent="0">
              <a:lnSpc>
                <a:spcPct val="100000"/>
              </a:lnSpc>
              <a:spcBef>
                <a:spcPts val="0"/>
              </a:spcBef>
              <a:buNone/>
              <a:defRPr/>
            </a:pPr>
            <a:r>
              <a:rPr lang="de-DE" sz="900" dirty="0">
                <a:solidFill>
                  <a:srgbClr val="000000"/>
                </a:solidFill>
              </a:rPr>
              <a:t>Sowie 3. Auflage, März 2024, (www.bundesnetzagentur.de/amateurfunk), Datenlizenz Deutschland – Namensnennung – Version 2.0 (www.govdata.de/dl-de/by-2-0)</a:t>
            </a:r>
          </a:p>
          <a:p>
            <a:pPr marL="457166" lvl="2" indent="0">
              <a:lnSpc>
                <a:spcPct val="100000"/>
              </a:lnSpc>
              <a:spcBef>
                <a:spcPts val="0"/>
              </a:spcBef>
              <a:buNone/>
              <a:defRPr/>
            </a:pPr>
            <a:endParaRPr lang="de-DE" sz="1000" dirty="0">
              <a:solidFill>
                <a:srgbClr val="000000"/>
              </a:solidFill>
            </a:endParaRPr>
          </a:p>
          <a:p>
            <a:pPr marL="457166" lvl="2" indent="0">
              <a:lnSpc>
                <a:spcPct val="100000"/>
              </a:lnSpc>
              <a:spcBef>
                <a:spcPts val="0"/>
              </a:spcBef>
              <a:buNone/>
              <a:defRPr/>
            </a:pPr>
            <a:r>
              <a:rPr lang="de-DE" sz="1000" dirty="0">
                <a:solidFill>
                  <a:srgbClr val="000000"/>
                </a:solidFill>
              </a:rPr>
              <a:t>alle anderen Abbildungen: Martin Triebke, DH7AFS, teils nach obiger Vorlage</a:t>
            </a:r>
          </a:p>
        </p:txBody>
      </p:sp>
    </p:spTree>
    <p:extLst>
      <p:ext uri="{BB962C8B-B14F-4D97-AF65-F5344CB8AC3E}">
        <p14:creationId xmlns:p14="http://schemas.microsoft.com/office/powerpoint/2010/main" val="2508488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Parallel- und Reihenschaltung von Spulen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mc:Choice xmlns:a14="http://schemas.microsoft.com/office/drawing/2010/main" Requires="a14">
          <p:sp>
            <p:nvSpPr>
              <p:cNvPr id="7" name="Inhaltsplatzhalter 4">
                <a:extLst>
                  <a:ext uri="{FF2B5EF4-FFF2-40B4-BE49-F238E27FC236}">
                    <a16:creationId xmlns:a16="http://schemas.microsoft.com/office/drawing/2014/main" id="{BF2E1A19-C757-42F2-2797-A294BD517051}"/>
                  </a:ext>
                </a:extLst>
              </p:cNvPr>
              <p:cNvSpPr txBox="1">
                <a:spLocks/>
              </p:cNvSpPr>
              <p:nvPr/>
            </p:nvSpPr>
            <p:spPr>
              <a:xfrm>
                <a:off x="258762" y="1296000"/>
                <a:ext cx="5180013"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b="1" dirty="0">
                    <a:solidFill>
                      <a:srgbClr val="000000"/>
                    </a:solidFill>
                    <a:latin typeface="Calibri" panose="020F0502020204030204" pitchFamily="34" charset="0"/>
                  </a:rPr>
                  <a:t>Parallelschaltung</a:t>
                </a: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marL="0" indent="0" algn="ctr">
                  <a:buNone/>
                  <a:defRPr/>
                </a:pPr>
                <a14:m>
                  <m:oMathPara xmlns:m="http://schemas.openxmlformats.org/officeDocument/2006/math">
                    <m:oMathParaPr>
                      <m:jc m:val="centerGroup"/>
                    </m:oMathParaPr>
                    <m:oMath xmlns:m="http://schemas.openxmlformats.org/officeDocument/2006/math">
                      <m:f>
                        <m:fPr>
                          <m:ctrlPr>
                            <a:rPr lang="de-DE" i="1" dirty="0" smtClean="0">
                              <a:solidFill>
                                <a:srgbClr val="000000"/>
                              </a:solidFill>
                              <a:latin typeface="Cambria Math" panose="02040503050406030204" pitchFamily="18" charset="0"/>
                            </a:rPr>
                          </m:ctrlPr>
                        </m:fPr>
                        <m:num>
                          <m:r>
                            <a:rPr lang="de-DE" b="0" i="1" dirty="0" smtClean="0">
                              <a:solidFill>
                                <a:srgbClr val="000000"/>
                              </a:solidFill>
                              <a:latin typeface="Cambria Math" panose="02040503050406030204" pitchFamily="18" charset="0"/>
                            </a:rPr>
                            <m:t>1</m:t>
                          </m:r>
                        </m:num>
                        <m:den>
                          <m:r>
                            <a:rPr lang="de-DE" b="0" i="1" dirty="0" smtClean="0">
                              <a:solidFill>
                                <a:srgbClr val="000000"/>
                              </a:solidFill>
                              <a:latin typeface="Cambria Math" panose="02040503050406030204" pitchFamily="18" charset="0"/>
                            </a:rPr>
                            <m:t>𝐿</m:t>
                          </m:r>
                          <m:r>
                            <a:rPr lang="de-DE" b="0" i="1" baseline="-25000" dirty="0" err="1">
                              <a:solidFill>
                                <a:srgbClr val="000000"/>
                              </a:solidFill>
                              <a:latin typeface="Cambria Math" panose="02040503050406030204" pitchFamily="18" charset="0"/>
                            </a:rPr>
                            <m:t>𝑔𝑒𝑠𝑎𝑚𝑡</m:t>
                          </m:r>
                        </m:den>
                      </m:f>
                      <m:r>
                        <a:rPr lang="de-DE" b="0" i="1" dirty="0" smtClean="0">
                          <a:solidFill>
                            <a:srgbClr val="000000"/>
                          </a:solidFill>
                          <a:latin typeface="Cambria Math" panose="02040503050406030204" pitchFamily="18" charset="0"/>
                        </a:rPr>
                        <m:t>=</m:t>
                      </m:r>
                      <m:f>
                        <m:fPr>
                          <m:ctrlPr>
                            <a:rPr lang="de-DE" i="1" dirty="0" smtClean="0">
                              <a:solidFill>
                                <a:srgbClr val="000000"/>
                              </a:solidFill>
                              <a:latin typeface="Cambria Math" panose="02040503050406030204" pitchFamily="18" charset="0"/>
                            </a:rPr>
                          </m:ctrlPr>
                        </m:fPr>
                        <m:num>
                          <m:r>
                            <a:rPr lang="de-DE" b="0" i="1" dirty="0" smtClean="0">
                              <a:solidFill>
                                <a:srgbClr val="000000"/>
                              </a:solidFill>
                              <a:latin typeface="Cambria Math" panose="02040503050406030204" pitchFamily="18" charset="0"/>
                            </a:rPr>
                            <m:t>1</m:t>
                          </m:r>
                        </m:num>
                        <m:den>
                          <m:r>
                            <a:rPr lang="de-DE" b="0" i="1" dirty="0" smtClean="0">
                              <a:solidFill>
                                <a:srgbClr val="000000"/>
                              </a:solidFill>
                              <a:latin typeface="Cambria Math" panose="02040503050406030204" pitchFamily="18" charset="0"/>
                            </a:rPr>
                            <m:t>𝐿</m:t>
                          </m:r>
                          <m:r>
                            <a:rPr lang="de-DE" b="0" i="1" baseline="-25000" dirty="0">
                              <a:solidFill>
                                <a:srgbClr val="000000"/>
                              </a:solidFill>
                              <a:latin typeface="Cambria Math" panose="02040503050406030204" pitchFamily="18" charset="0"/>
                            </a:rPr>
                            <m:t>1</m:t>
                          </m:r>
                        </m:den>
                      </m:f>
                      <m:r>
                        <a:rPr lang="de-DE" b="0" i="1" dirty="0" smtClean="0">
                          <a:solidFill>
                            <a:srgbClr val="000000"/>
                          </a:solidFill>
                          <a:latin typeface="Cambria Math" panose="02040503050406030204" pitchFamily="18" charset="0"/>
                        </a:rPr>
                        <m:t>+</m:t>
                      </m:r>
                      <m:f>
                        <m:fPr>
                          <m:ctrlPr>
                            <a:rPr lang="de-DE" i="1" dirty="0" smtClean="0">
                              <a:solidFill>
                                <a:srgbClr val="000000"/>
                              </a:solidFill>
                              <a:latin typeface="Cambria Math" panose="02040503050406030204" pitchFamily="18" charset="0"/>
                            </a:rPr>
                          </m:ctrlPr>
                        </m:fPr>
                        <m:num>
                          <m:r>
                            <a:rPr lang="de-DE" b="0" i="1" dirty="0" smtClean="0">
                              <a:solidFill>
                                <a:srgbClr val="000000"/>
                              </a:solidFill>
                              <a:latin typeface="Cambria Math" panose="02040503050406030204" pitchFamily="18" charset="0"/>
                            </a:rPr>
                            <m:t>1</m:t>
                          </m:r>
                        </m:num>
                        <m:den>
                          <m:r>
                            <a:rPr lang="de-DE" b="0" i="1" dirty="0" smtClean="0">
                              <a:solidFill>
                                <a:srgbClr val="000000"/>
                              </a:solidFill>
                              <a:latin typeface="Cambria Math" panose="02040503050406030204" pitchFamily="18" charset="0"/>
                            </a:rPr>
                            <m:t>𝐿</m:t>
                          </m:r>
                          <m:r>
                            <a:rPr lang="de-DE" b="0" i="1" baseline="-25000" dirty="0">
                              <a:solidFill>
                                <a:srgbClr val="000000"/>
                              </a:solidFill>
                              <a:latin typeface="Cambria Math" panose="02040503050406030204" pitchFamily="18" charset="0"/>
                            </a:rPr>
                            <m:t>2</m:t>
                          </m:r>
                        </m:den>
                      </m:f>
                    </m:oMath>
                  </m:oMathPara>
                </a14:m>
                <a:endParaRPr lang="de-DE" b="1" baseline="-25000" dirty="0">
                  <a:solidFill>
                    <a:srgbClr val="000000"/>
                  </a:solidFill>
                  <a:latin typeface="Calibri" panose="020F0502020204030204" pitchFamily="34" charset="0"/>
                </a:endParaRPr>
              </a:p>
            </p:txBody>
          </p:sp>
        </mc:Choice>
        <mc:Fallback>
          <p:sp>
            <p:nvSpPr>
              <p:cNvPr id="7" name="Inhaltsplatzhalter 4">
                <a:extLst>
                  <a:ext uri="{FF2B5EF4-FFF2-40B4-BE49-F238E27FC236}">
                    <a16:creationId xmlns:a16="http://schemas.microsoft.com/office/drawing/2014/main" id="{BF2E1A19-C757-42F2-2797-A294BD517051}"/>
                  </a:ext>
                </a:extLst>
              </p:cNvPr>
              <p:cNvSpPr txBox="1">
                <a:spLocks noRot="1" noChangeAspect="1" noMove="1" noResize="1" noEditPoints="1" noAdjustHandles="1" noChangeArrowheads="1" noChangeShapeType="1" noTextEdit="1"/>
              </p:cNvSpPr>
              <p:nvPr/>
            </p:nvSpPr>
            <p:spPr>
              <a:xfrm>
                <a:off x="258762" y="1296000"/>
                <a:ext cx="5180013" cy="4168800"/>
              </a:xfrm>
              <a:prstGeom prst="rect">
                <a:avLst/>
              </a:prstGeom>
              <a:blipFill>
                <a:blip r:embed="rId5"/>
                <a:stretch>
                  <a:fillRect t="-175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8" name="Inhaltsplatzhalter 4">
                <a:extLst>
                  <a:ext uri="{FF2B5EF4-FFF2-40B4-BE49-F238E27FC236}">
                    <a16:creationId xmlns:a16="http://schemas.microsoft.com/office/drawing/2014/main" id="{F5B3E6A8-073A-11AE-748B-80D9F5CFE391}"/>
                  </a:ext>
                </a:extLst>
              </p:cNvPr>
              <p:cNvSpPr txBox="1">
                <a:spLocks/>
              </p:cNvSpPr>
              <p:nvPr/>
            </p:nvSpPr>
            <p:spPr>
              <a:xfrm>
                <a:off x="5529987" y="1296000"/>
                <a:ext cx="5180013"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b="1" dirty="0">
                    <a:solidFill>
                      <a:srgbClr val="000000"/>
                    </a:solidFill>
                    <a:latin typeface="Calibri" panose="020F0502020204030204" pitchFamily="34" charset="0"/>
                  </a:rPr>
                  <a:t>Reihenschaltung</a:t>
                </a: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marL="0" indent="0" algn="ctr">
                  <a:buNone/>
                  <a:defRPr/>
                </a:pPr>
                <a14:m>
                  <m:oMathPara xmlns:m="http://schemas.openxmlformats.org/officeDocument/2006/math">
                    <m:oMathParaPr>
                      <m:jc m:val="centerGroup"/>
                    </m:oMathParaPr>
                    <m:oMath xmlns:m="http://schemas.openxmlformats.org/officeDocument/2006/math">
                      <m:r>
                        <a:rPr lang="de-DE" b="0" i="1" dirty="0" smtClean="0">
                          <a:solidFill>
                            <a:srgbClr val="000000"/>
                          </a:solidFill>
                          <a:latin typeface="Cambria Math" panose="02040503050406030204" pitchFamily="18" charset="0"/>
                        </a:rPr>
                        <m:t>𝐿</m:t>
                      </m:r>
                      <m:r>
                        <a:rPr lang="de-DE" b="0" i="1" baseline="-25000" dirty="0" err="1" smtClean="0">
                          <a:solidFill>
                            <a:srgbClr val="000000"/>
                          </a:solidFill>
                          <a:latin typeface="Cambria Math" panose="02040503050406030204" pitchFamily="18" charset="0"/>
                        </a:rPr>
                        <m:t>𝑔𝑒𝑠𝑎𝑚𝑡</m:t>
                      </m:r>
                      <m:r>
                        <a:rPr lang="de-DE" b="0" i="1" dirty="0" smtClean="0">
                          <a:solidFill>
                            <a:srgbClr val="000000"/>
                          </a:solidFill>
                          <a:latin typeface="Cambria Math" panose="02040503050406030204" pitchFamily="18" charset="0"/>
                        </a:rPr>
                        <m:t>= </m:t>
                      </m:r>
                      <m:r>
                        <a:rPr lang="de-DE" b="0" i="1" dirty="0" smtClean="0">
                          <a:solidFill>
                            <a:srgbClr val="000000"/>
                          </a:solidFill>
                          <a:latin typeface="Cambria Math" panose="02040503050406030204" pitchFamily="18" charset="0"/>
                        </a:rPr>
                        <m:t>𝐿</m:t>
                      </m:r>
                      <m:r>
                        <a:rPr lang="de-DE" b="0" i="1" baseline="-25000" dirty="0" smtClean="0">
                          <a:solidFill>
                            <a:srgbClr val="000000"/>
                          </a:solidFill>
                          <a:latin typeface="Cambria Math" panose="02040503050406030204" pitchFamily="18" charset="0"/>
                        </a:rPr>
                        <m:t>1</m:t>
                      </m:r>
                      <m:r>
                        <a:rPr lang="de-DE" b="0" i="1" dirty="0" smtClean="0">
                          <a:solidFill>
                            <a:srgbClr val="000000"/>
                          </a:solidFill>
                          <a:latin typeface="Cambria Math" panose="02040503050406030204" pitchFamily="18" charset="0"/>
                        </a:rPr>
                        <m:t>+</m:t>
                      </m:r>
                      <m:r>
                        <a:rPr lang="de-DE" b="0" i="1" dirty="0" smtClean="0">
                          <a:solidFill>
                            <a:srgbClr val="000000"/>
                          </a:solidFill>
                          <a:latin typeface="Cambria Math" panose="02040503050406030204" pitchFamily="18" charset="0"/>
                        </a:rPr>
                        <m:t>𝐿</m:t>
                      </m:r>
                      <m:r>
                        <a:rPr lang="de-DE" b="0" i="1" baseline="-25000" dirty="0" smtClean="0">
                          <a:solidFill>
                            <a:srgbClr val="000000"/>
                          </a:solidFill>
                          <a:latin typeface="Cambria Math" panose="02040503050406030204" pitchFamily="18" charset="0"/>
                        </a:rPr>
                        <m:t>2</m:t>
                      </m:r>
                    </m:oMath>
                  </m:oMathPara>
                </a14:m>
                <a:endParaRPr lang="de-DE" baseline="-25000" dirty="0">
                  <a:solidFill>
                    <a:srgbClr val="000000"/>
                  </a:solidFill>
                  <a:latin typeface="Calibri" panose="020F0502020204030204" pitchFamily="34" charset="0"/>
                </a:endParaRPr>
              </a:p>
              <a:p>
                <a:pPr>
                  <a:defRPr/>
                </a:pPr>
                <a:endParaRPr lang="de-DE" b="1"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p:txBody>
          </p:sp>
        </mc:Choice>
        <mc:Fallback>
          <p:sp>
            <p:nvSpPr>
              <p:cNvPr id="8" name="Inhaltsplatzhalter 4">
                <a:extLst>
                  <a:ext uri="{FF2B5EF4-FFF2-40B4-BE49-F238E27FC236}">
                    <a16:creationId xmlns:a16="http://schemas.microsoft.com/office/drawing/2014/main" id="{F5B3E6A8-073A-11AE-748B-80D9F5CFE391}"/>
                  </a:ext>
                </a:extLst>
              </p:cNvPr>
              <p:cNvSpPr txBox="1">
                <a:spLocks noRot="1" noChangeAspect="1" noMove="1" noResize="1" noEditPoints="1" noAdjustHandles="1" noChangeArrowheads="1" noChangeShapeType="1" noTextEdit="1"/>
              </p:cNvSpPr>
              <p:nvPr/>
            </p:nvSpPr>
            <p:spPr>
              <a:xfrm>
                <a:off x="5529987" y="1296000"/>
                <a:ext cx="5180013" cy="4168800"/>
              </a:xfrm>
              <a:prstGeom prst="rect">
                <a:avLst/>
              </a:prstGeom>
              <a:blipFill>
                <a:blip r:embed="rId6"/>
                <a:stretch>
                  <a:fillRect t="-1757"/>
                </a:stretch>
              </a:blipFill>
            </p:spPr>
            <p:txBody>
              <a:bodyPr/>
              <a:lstStyle/>
              <a:p>
                <a:r>
                  <a:rPr lang="de-DE">
                    <a:noFill/>
                  </a:rPr>
                  <a:t> </a:t>
                </a:r>
              </a:p>
            </p:txBody>
          </p:sp>
        </mc:Fallback>
      </mc:AlternateContent>
      <p:grpSp>
        <p:nvGrpSpPr>
          <p:cNvPr id="9" name="Gruppieren 8">
            <a:extLst>
              <a:ext uri="{FF2B5EF4-FFF2-40B4-BE49-F238E27FC236}">
                <a16:creationId xmlns:a16="http://schemas.microsoft.com/office/drawing/2014/main" id="{8A032203-8EC6-9E4B-3F36-90AF829DB1F2}"/>
              </a:ext>
            </a:extLst>
          </p:cNvPr>
          <p:cNvGrpSpPr/>
          <p:nvPr/>
        </p:nvGrpSpPr>
        <p:grpSpPr>
          <a:xfrm>
            <a:off x="6778007" y="2414781"/>
            <a:ext cx="2683972" cy="577004"/>
            <a:chOff x="6564774" y="2107530"/>
            <a:chExt cx="2683972" cy="577004"/>
          </a:xfrm>
        </p:grpSpPr>
        <p:grpSp>
          <p:nvGrpSpPr>
            <p:cNvPr id="10" name="Gruppieren 9">
              <a:extLst>
                <a:ext uri="{FF2B5EF4-FFF2-40B4-BE49-F238E27FC236}">
                  <a16:creationId xmlns:a16="http://schemas.microsoft.com/office/drawing/2014/main" id="{E71556CC-4DDD-DD98-673E-D40449B8A5E0}"/>
                </a:ext>
              </a:extLst>
            </p:cNvPr>
            <p:cNvGrpSpPr/>
            <p:nvPr/>
          </p:nvGrpSpPr>
          <p:grpSpPr>
            <a:xfrm rot="5400000">
              <a:off x="8456268" y="1541474"/>
              <a:ext cx="226422" cy="1358535"/>
              <a:chOff x="5738949" y="1550127"/>
              <a:chExt cx="226422" cy="1358535"/>
            </a:xfrm>
            <a:solidFill>
              <a:schemeClr val="tx1"/>
            </a:solidFill>
          </p:grpSpPr>
          <p:sp>
            <p:nvSpPr>
              <p:cNvPr id="20" name="Rechteck 19">
                <a:extLst>
                  <a:ext uri="{FF2B5EF4-FFF2-40B4-BE49-F238E27FC236}">
                    <a16:creationId xmlns:a16="http://schemas.microsoft.com/office/drawing/2014/main" id="{F752929F-7B4B-6257-2960-CF31A48C9658}"/>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14FF3A50-80D0-A163-D085-D127A7D92EF0}"/>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D8D0F95-5B39-1BCA-2306-27EA1732C3C1}"/>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feld 13">
              <a:extLst>
                <a:ext uri="{FF2B5EF4-FFF2-40B4-BE49-F238E27FC236}">
                  <a16:creationId xmlns:a16="http://schemas.microsoft.com/office/drawing/2014/main" id="{0CCB6EA7-8451-DB18-3D9C-6C797A3BD069}"/>
                </a:ext>
              </a:extLst>
            </p:cNvPr>
            <p:cNvSpPr txBox="1"/>
            <p:nvPr/>
          </p:nvSpPr>
          <p:spPr>
            <a:xfrm>
              <a:off x="8356119" y="2315202"/>
              <a:ext cx="399468" cy="369332"/>
            </a:xfrm>
            <a:prstGeom prst="rect">
              <a:avLst/>
            </a:prstGeom>
            <a:noFill/>
          </p:spPr>
          <p:txBody>
            <a:bodyPr wrap="none" rtlCol="0">
              <a:spAutoFit/>
            </a:bodyPr>
            <a:lstStyle/>
            <a:p>
              <a:r>
                <a:rPr lang="de-DE" dirty="0"/>
                <a:t>L2</a:t>
              </a:r>
            </a:p>
          </p:txBody>
        </p:sp>
        <p:grpSp>
          <p:nvGrpSpPr>
            <p:cNvPr id="15" name="Gruppieren 14">
              <a:extLst>
                <a:ext uri="{FF2B5EF4-FFF2-40B4-BE49-F238E27FC236}">
                  <a16:creationId xmlns:a16="http://schemas.microsoft.com/office/drawing/2014/main" id="{7D5D9CC3-C946-CD28-8FCD-9601E32C9BB6}"/>
                </a:ext>
              </a:extLst>
            </p:cNvPr>
            <p:cNvGrpSpPr/>
            <p:nvPr/>
          </p:nvGrpSpPr>
          <p:grpSpPr>
            <a:xfrm rot="5400000">
              <a:off x="7130831" y="1541473"/>
              <a:ext cx="226422" cy="1358535"/>
              <a:chOff x="5738949" y="1550127"/>
              <a:chExt cx="226422" cy="1358535"/>
            </a:xfrm>
            <a:solidFill>
              <a:schemeClr val="tx1"/>
            </a:solidFill>
          </p:grpSpPr>
          <p:sp>
            <p:nvSpPr>
              <p:cNvPr id="17" name="Rechteck 16">
                <a:extLst>
                  <a:ext uri="{FF2B5EF4-FFF2-40B4-BE49-F238E27FC236}">
                    <a16:creationId xmlns:a16="http://schemas.microsoft.com/office/drawing/2014/main" id="{70CB879D-443C-9125-6B5A-AD1032880912}"/>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2C035C25-1FF7-F7FC-5F56-E716D9BD1DEB}"/>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6E41CA3-79C6-8097-7462-10EBF407C2E7}"/>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feld 15">
              <a:extLst>
                <a:ext uri="{FF2B5EF4-FFF2-40B4-BE49-F238E27FC236}">
                  <a16:creationId xmlns:a16="http://schemas.microsoft.com/office/drawing/2014/main" id="{2669F39D-C00B-8C0A-508B-ACE1285A0DD5}"/>
                </a:ext>
              </a:extLst>
            </p:cNvPr>
            <p:cNvSpPr txBox="1"/>
            <p:nvPr/>
          </p:nvSpPr>
          <p:spPr>
            <a:xfrm>
              <a:off x="7030682" y="2315201"/>
              <a:ext cx="399468" cy="369332"/>
            </a:xfrm>
            <a:prstGeom prst="rect">
              <a:avLst/>
            </a:prstGeom>
            <a:noFill/>
          </p:spPr>
          <p:txBody>
            <a:bodyPr wrap="none" rtlCol="0">
              <a:spAutoFit/>
            </a:bodyPr>
            <a:lstStyle/>
            <a:p>
              <a:r>
                <a:rPr lang="de-DE" dirty="0"/>
                <a:t>L1</a:t>
              </a:r>
            </a:p>
          </p:txBody>
        </p:sp>
      </p:grpSp>
      <p:grpSp>
        <p:nvGrpSpPr>
          <p:cNvPr id="23" name="Gruppieren 22">
            <a:extLst>
              <a:ext uri="{FF2B5EF4-FFF2-40B4-BE49-F238E27FC236}">
                <a16:creationId xmlns:a16="http://schemas.microsoft.com/office/drawing/2014/main" id="{E66CD25C-128E-075B-9F33-D8E3E8367183}"/>
              </a:ext>
            </a:extLst>
          </p:cNvPr>
          <p:cNvGrpSpPr/>
          <p:nvPr/>
        </p:nvGrpSpPr>
        <p:grpSpPr>
          <a:xfrm>
            <a:off x="1745744" y="2107529"/>
            <a:ext cx="2381791" cy="1321109"/>
            <a:chOff x="1745744" y="2107529"/>
            <a:chExt cx="2381791" cy="1321109"/>
          </a:xfrm>
        </p:grpSpPr>
        <p:grpSp>
          <p:nvGrpSpPr>
            <p:cNvPr id="24" name="Gruppieren 23">
              <a:extLst>
                <a:ext uri="{FF2B5EF4-FFF2-40B4-BE49-F238E27FC236}">
                  <a16:creationId xmlns:a16="http://schemas.microsoft.com/office/drawing/2014/main" id="{9990E500-035B-CB42-2A86-E57393D2E737}"/>
                </a:ext>
              </a:extLst>
            </p:cNvPr>
            <p:cNvGrpSpPr/>
            <p:nvPr/>
          </p:nvGrpSpPr>
          <p:grpSpPr>
            <a:xfrm rot="5400000">
              <a:off x="2721103" y="2266827"/>
              <a:ext cx="226422" cy="1358535"/>
              <a:chOff x="5738949" y="1550127"/>
              <a:chExt cx="226422" cy="1358535"/>
            </a:xfrm>
            <a:solidFill>
              <a:schemeClr val="tx1"/>
            </a:solidFill>
          </p:grpSpPr>
          <p:sp>
            <p:nvSpPr>
              <p:cNvPr id="35" name="Rechteck 34">
                <a:extLst>
                  <a:ext uri="{FF2B5EF4-FFF2-40B4-BE49-F238E27FC236}">
                    <a16:creationId xmlns:a16="http://schemas.microsoft.com/office/drawing/2014/main" id="{36A8B526-72B6-A879-6A1D-C6E621FA0FE2}"/>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a:extLst>
                  <a:ext uri="{FF2B5EF4-FFF2-40B4-BE49-F238E27FC236}">
                    <a16:creationId xmlns:a16="http://schemas.microsoft.com/office/drawing/2014/main" id="{263D64E6-7E37-8C36-7250-C13DE2AE44B9}"/>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1D31D01C-9B0B-8EAF-5A86-F13692B702A3}"/>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ACB90126-1BE5-9C4F-8B02-AA00B129CA86}"/>
                </a:ext>
              </a:extLst>
            </p:cNvPr>
            <p:cNvSpPr txBox="1"/>
            <p:nvPr/>
          </p:nvSpPr>
          <p:spPr>
            <a:xfrm>
              <a:off x="2679464" y="3059306"/>
              <a:ext cx="399468" cy="369332"/>
            </a:xfrm>
            <a:prstGeom prst="rect">
              <a:avLst/>
            </a:prstGeom>
            <a:noFill/>
          </p:spPr>
          <p:txBody>
            <a:bodyPr wrap="none" rtlCol="0">
              <a:spAutoFit/>
            </a:bodyPr>
            <a:lstStyle/>
            <a:p>
              <a:r>
                <a:rPr lang="de-DE" dirty="0"/>
                <a:t>L2</a:t>
              </a:r>
            </a:p>
          </p:txBody>
        </p:sp>
        <p:grpSp>
          <p:nvGrpSpPr>
            <p:cNvPr id="26" name="Gruppieren 25">
              <a:extLst>
                <a:ext uri="{FF2B5EF4-FFF2-40B4-BE49-F238E27FC236}">
                  <a16:creationId xmlns:a16="http://schemas.microsoft.com/office/drawing/2014/main" id="{796B12F7-423C-0208-79AB-82308080A2F3}"/>
                </a:ext>
              </a:extLst>
            </p:cNvPr>
            <p:cNvGrpSpPr/>
            <p:nvPr/>
          </p:nvGrpSpPr>
          <p:grpSpPr>
            <a:xfrm rot="5400000">
              <a:off x="2721104" y="1541472"/>
              <a:ext cx="226422" cy="1358535"/>
              <a:chOff x="5738949" y="1550127"/>
              <a:chExt cx="226422" cy="1358535"/>
            </a:xfrm>
            <a:solidFill>
              <a:schemeClr val="tx1"/>
            </a:solidFill>
          </p:grpSpPr>
          <p:sp>
            <p:nvSpPr>
              <p:cNvPr id="32" name="Rechteck 31">
                <a:extLst>
                  <a:ext uri="{FF2B5EF4-FFF2-40B4-BE49-F238E27FC236}">
                    <a16:creationId xmlns:a16="http://schemas.microsoft.com/office/drawing/2014/main" id="{68AC236A-CB4A-C3FB-9658-E3B812A4BBF2}"/>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DCB4CB1D-7C09-3C99-B164-F5503B199C06}"/>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E00720A-8BFD-31EC-3B3E-37953AE74EF1}"/>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feld 26">
              <a:extLst>
                <a:ext uri="{FF2B5EF4-FFF2-40B4-BE49-F238E27FC236}">
                  <a16:creationId xmlns:a16="http://schemas.microsoft.com/office/drawing/2014/main" id="{4E6638CF-B2B3-BBB5-C0A0-C5261EB81384}"/>
                </a:ext>
              </a:extLst>
            </p:cNvPr>
            <p:cNvSpPr txBox="1"/>
            <p:nvPr/>
          </p:nvSpPr>
          <p:spPr>
            <a:xfrm>
              <a:off x="2679465" y="2333951"/>
              <a:ext cx="399468" cy="369332"/>
            </a:xfrm>
            <a:prstGeom prst="rect">
              <a:avLst/>
            </a:prstGeom>
            <a:noFill/>
          </p:spPr>
          <p:txBody>
            <a:bodyPr wrap="none" rtlCol="0">
              <a:spAutoFit/>
            </a:bodyPr>
            <a:lstStyle/>
            <a:p>
              <a:r>
                <a:rPr lang="de-DE" dirty="0"/>
                <a:t>L1</a:t>
              </a:r>
            </a:p>
          </p:txBody>
        </p:sp>
        <p:cxnSp>
          <p:nvCxnSpPr>
            <p:cNvPr id="28" name="Gerader Verbinder 27">
              <a:extLst>
                <a:ext uri="{FF2B5EF4-FFF2-40B4-BE49-F238E27FC236}">
                  <a16:creationId xmlns:a16="http://schemas.microsoft.com/office/drawing/2014/main" id="{1D4BDB52-4CD2-EABD-7BCA-14F60CD93929}"/>
                </a:ext>
              </a:extLst>
            </p:cNvPr>
            <p:cNvCxnSpPr/>
            <p:nvPr/>
          </p:nvCxnSpPr>
          <p:spPr>
            <a:xfrm>
              <a:off x="3513582" y="2220739"/>
              <a:ext cx="0" cy="720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6AD10998-C03F-845E-6CFF-EAB3A57E4593}"/>
                </a:ext>
              </a:extLst>
            </p:cNvPr>
            <p:cNvCxnSpPr/>
            <p:nvPr/>
          </p:nvCxnSpPr>
          <p:spPr>
            <a:xfrm>
              <a:off x="2155046" y="2220739"/>
              <a:ext cx="0" cy="720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3E5182C-2399-B402-DF4D-A289AB8A1A9C}"/>
                </a:ext>
              </a:extLst>
            </p:cNvPr>
            <p:cNvCxnSpPr/>
            <p:nvPr/>
          </p:nvCxnSpPr>
          <p:spPr>
            <a:xfrm flipH="1" flipV="1">
              <a:off x="3513582" y="2581218"/>
              <a:ext cx="61395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C6D4796D-7FF2-455B-B04B-3F3D03098731}"/>
                </a:ext>
              </a:extLst>
            </p:cNvPr>
            <p:cNvCxnSpPr/>
            <p:nvPr/>
          </p:nvCxnSpPr>
          <p:spPr>
            <a:xfrm rot="5400000">
              <a:off x="1950395" y="237656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5FA9DE9C-6DB0-5DFA-464C-0FA2CB426ACA}"/>
              </a:ext>
            </a:extLst>
          </p:cNvPr>
          <p:cNvSpPr txBox="1"/>
          <p:nvPr/>
        </p:nvSpPr>
        <p:spPr>
          <a:xfrm>
            <a:off x="1757045" y="4801375"/>
            <a:ext cx="6460166" cy="646331"/>
          </a:xfrm>
          <a:prstGeom prst="rect">
            <a:avLst/>
          </a:prstGeom>
          <a:noFill/>
        </p:spPr>
        <p:txBody>
          <a:bodyPr wrap="none" rtlCol="0">
            <a:spAutoFit/>
          </a:bodyPr>
          <a:lstStyle/>
          <a:p>
            <a:r>
              <a:rPr lang="de-DE" dirty="0">
                <a:solidFill>
                  <a:srgbClr val="000000"/>
                </a:solidFill>
                <a:latin typeface="Calibri" panose="020F0502020204030204" pitchFamily="34" charset="0"/>
              </a:rPr>
              <a:t>Berechnungsformeln analog zum Widerstand, nur R durch L ersetzt</a:t>
            </a:r>
          </a:p>
          <a:p>
            <a:endParaRPr lang="de-DE" dirty="0"/>
          </a:p>
        </p:txBody>
      </p:sp>
      <p:sp>
        <p:nvSpPr>
          <p:cNvPr id="39" name="Rechteck 38">
            <a:extLst>
              <a:ext uri="{FF2B5EF4-FFF2-40B4-BE49-F238E27FC236}">
                <a16:creationId xmlns:a16="http://schemas.microsoft.com/office/drawing/2014/main" id="{8DAB798E-77E0-6E2B-08BD-9C5348F8DEA1}"/>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313018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Darstellung von Impedanzen: Zeigerdiagramm</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Zur Erinnerung:</a:t>
            </a:r>
          </a:p>
          <a:p>
            <a:pPr lvl="1">
              <a:defRPr/>
            </a:pPr>
            <a:r>
              <a:rPr lang="de-DE" b="1" dirty="0" err="1"/>
              <a:t>Ohmscher</a:t>
            </a:r>
            <a:r>
              <a:rPr lang="de-DE" b="1" dirty="0"/>
              <a:t> Widerstand</a:t>
            </a:r>
            <a:r>
              <a:rPr lang="de-DE" dirty="0"/>
              <a:t>: Strom und Spannung sind in Phase (0° Phasenverschiebung)   </a:t>
            </a:r>
            <a:r>
              <a:rPr lang="de-DE" dirty="0">
                <a:sym typeface="Wingdings" panose="05000000000000000000" pitchFamily="2" charset="2"/>
              </a:rPr>
              <a:t> </a:t>
            </a:r>
            <a:r>
              <a:rPr lang="de-DE" b="1" dirty="0">
                <a:sym typeface="Wingdings" panose="05000000000000000000" pitchFamily="2" charset="2"/>
              </a:rPr>
              <a:t>Wirkwiderstand</a:t>
            </a:r>
            <a:endParaRPr lang="de-DE" b="1" dirty="0"/>
          </a:p>
          <a:p>
            <a:pPr lvl="1">
              <a:defRPr/>
            </a:pPr>
            <a:r>
              <a:rPr lang="de-DE" b="1" dirty="0"/>
              <a:t>Kapazität</a:t>
            </a:r>
            <a:r>
              <a:rPr lang="de-DE" dirty="0"/>
              <a:t>: </a:t>
            </a:r>
            <a:r>
              <a:rPr lang="de-DE" i="1" dirty="0"/>
              <a:t>„Am Kondensat</a:t>
            </a:r>
            <a:r>
              <a:rPr lang="de-DE" i="1" u="sng" dirty="0"/>
              <a:t>or</a:t>
            </a:r>
            <a:r>
              <a:rPr lang="de-DE" i="1" dirty="0"/>
              <a:t> geht der Strom v</a:t>
            </a:r>
            <a:r>
              <a:rPr lang="de-DE" i="1" u="sng" dirty="0"/>
              <a:t>or</a:t>
            </a:r>
            <a:r>
              <a:rPr lang="de-DE" i="1" dirty="0"/>
              <a:t>“</a:t>
            </a:r>
            <a:r>
              <a:rPr lang="de-DE" dirty="0"/>
              <a:t> (-90° Phasenverschiebung)   </a:t>
            </a:r>
            <a:r>
              <a:rPr lang="de-DE" dirty="0">
                <a:sym typeface="Wingdings" panose="05000000000000000000" pitchFamily="2" charset="2"/>
              </a:rPr>
              <a:t> </a:t>
            </a:r>
            <a:r>
              <a:rPr lang="de-DE" b="1" dirty="0">
                <a:sym typeface="Wingdings" panose="05000000000000000000" pitchFamily="2" charset="2"/>
              </a:rPr>
              <a:t>negativer Blindwiderstand</a:t>
            </a:r>
            <a:endParaRPr lang="de-DE" dirty="0"/>
          </a:p>
          <a:p>
            <a:pPr lvl="1">
              <a:defRPr/>
            </a:pPr>
            <a:r>
              <a:rPr lang="de-DE" b="1" dirty="0"/>
              <a:t>Induktivität</a:t>
            </a:r>
            <a:r>
              <a:rPr lang="de-DE" dirty="0"/>
              <a:t>: </a:t>
            </a:r>
            <a:r>
              <a:rPr lang="de-DE" i="1" dirty="0"/>
              <a:t>„An der Induktivit</a:t>
            </a:r>
            <a:r>
              <a:rPr lang="de-DE" i="1" u="sng" dirty="0"/>
              <a:t>ät</a:t>
            </a:r>
            <a:r>
              <a:rPr lang="de-DE" i="1" dirty="0"/>
              <a:t> kommt der Strom zu sp</a:t>
            </a:r>
            <a:r>
              <a:rPr lang="de-DE" i="1" u="sng" dirty="0"/>
              <a:t>ät</a:t>
            </a:r>
            <a:r>
              <a:rPr lang="de-DE" i="1" dirty="0"/>
              <a:t>“</a:t>
            </a:r>
            <a:r>
              <a:rPr lang="de-DE" dirty="0"/>
              <a:t> (+90° Phasenverschiebung)   </a:t>
            </a:r>
            <a:r>
              <a:rPr lang="de-DE" dirty="0">
                <a:sym typeface="Wingdings" panose="05000000000000000000" pitchFamily="2" charset="2"/>
              </a:rPr>
              <a:t> </a:t>
            </a:r>
            <a:r>
              <a:rPr lang="de-DE" b="1" dirty="0">
                <a:sym typeface="Wingdings" panose="05000000000000000000" pitchFamily="2" charset="2"/>
              </a:rPr>
              <a:t>positiver Blindwiderstand</a:t>
            </a:r>
            <a:endParaRPr lang="de-DE" b="1" dirty="0"/>
          </a:p>
          <a:p>
            <a:pPr>
              <a:defRPr/>
            </a:pPr>
            <a:endParaRPr lang="de-DE" dirty="0"/>
          </a:p>
          <a:p>
            <a:pPr>
              <a:defRPr/>
            </a:pPr>
            <a:r>
              <a:rPr lang="de-DE" dirty="0"/>
              <a:t>Bei der Berechnung der Impedanz von Zusammenschaltungen aus Widerständen, Kondensatoren und Induktivitäten kommt in der Elektrotechnik die komplexe Zahlenrechnung zum Einsatz.</a:t>
            </a:r>
          </a:p>
          <a:p>
            <a:pPr>
              <a:defRPr/>
            </a:pPr>
            <a:endParaRPr lang="de-DE" dirty="0"/>
          </a:p>
          <a:p>
            <a:pPr>
              <a:defRPr/>
            </a:pPr>
            <a:r>
              <a:rPr lang="de-DE" dirty="0"/>
              <a:t>Dies ermöglicht die Berücksichtigung der Phasenverschiebung zwischen Spannung und Strom bei Scheinwiderständen.</a:t>
            </a:r>
          </a:p>
          <a:p>
            <a:pPr>
              <a:defRPr/>
            </a:pPr>
            <a:endParaRPr lang="de-DE" dirty="0"/>
          </a:p>
          <a:p>
            <a:pPr marL="0" indent="0">
              <a:buNone/>
              <a:defRPr/>
            </a:pP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9350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Darstellung von Impedanzen: Zeigerdiagramm</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Impedanzen können auf zwei Arten dargestellt werden:</a:t>
            </a:r>
          </a:p>
          <a:p>
            <a:pPr>
              <a:defRPr/>
            </a:pPr>
            <a:endParaRPr lang="de-DE" dirty="0"/>
          </a:p>
          <a:p>
            <a:pPr lvl="1">
              <a:defRPr/>
            </a:pPr>
            <a:r>
              <a:rPr lang="de-DE" sz="1800" b="1" dirty="0"/>
              <a:t>1. nach Betrag und Phase</a:t>
            </a:r>
          </a:p>
          <a:p>
            <a:pPr lvl="2">
              <a:defRPr/>
            </a:pPr>
            <a:r>
              <a:rPr lang="de-DE" sz="1800" dirty="0"/>
              <a:t>Der Betrag ist hier der Größe der Impedanz</a:t>
            </a:r>
          </a:p>
          <a:p>
            <a:pPr lvl="2">
              <a:defRPr/>
            </a:pPr>
            <a:r>
              <a:rPr lang="de-DE" sz="1800" dirty="0"/>
              <a:t>Die Phase gibt hier den Versatz zwischen Strom und Spannung an</a:t>
            </a:r>
          </a:p>
          <a:p>
            <a:pPr lvl="1">
              <a:defRPr/>
            </a:pPr>
            <a:endParaRPr lang="de-DE" sz="1800" dirty="0"/>
          </a:p>
          <a:p>
            <a:pPr lvl="1">
              <a:defRPr/>
            </a:pPr>
            <a:r>
              <a:rPr lang="de-DE" sz="1800" b="1" dirty="0"/>
              <a:t>2. nach Real- und Imaginärteil</a:t>
            </a:r>
          </a:p>
          <a:p>
            <a:pPr lvl="2">
              <a:defRPr/>
            </a:pPr>
            <a:r>
              <a:rPr lang="de-DE" sz="1800" dirty="0"/>
              <a:t>Der Realteil gibt den Anteil des Wirkwiderstandes einer Impedanz an</a:t>
            </a:r>
          </a:p>
          <a:p>
            <a:pPr lvl="2">
              <a:defRPr/>
            </a:pPr>
            <a:r>
              <a:rPr lang="de-DE" sz="1800" dirty="0"/>
              <a:t>Der Imaginärteil gibt den Anteil des Blindwiderstandes einer Impedanz an</a:t>
            </a:r>
            <a:br>
              <a:rPr lang="de-DE" sz="1800" dirty="0"/>
            </a:br>
            <a:r>
              <a:rPr lang="de-DE" sz="1800" dirty="0"/>
              <a:t>(positiver Imaginärteil </a:t>
            </a:r>
            <a:r>
              <a:rPr lang="de-DE" sz="1800" dirty="0">
                <a:sym typeface="Wingdings" panose="05000000000000000000" pitchFamily="2" charset="2"/>
              </a:rPr>
              <a:t> induktiver Blindanteil, negativer </a:t>
            </a:r>
            <a:r>
              <a:rPr lang="de-DE" sz="1800" dirty="0"/>
              <a:t>Imaginärteil</a:t>
            </a:r>
            <a:r>
              <a:rPr lang="de-DE" sz="1800" dirty="0">
                <a:sym typeface="Wingdings" panose="05000000000000000000" pitchFamily="2" charset="2"/>
              </a:rPr>
              <a:t>  kapazitiver Blindanteil)</a:t>
            </a:r>
            <a:endParaRPr lang="de-DE" sz="1800" dirty="0"/>
          </a:p>
          <a:p>
            <a:pPr lvl="1">
              <a:defRPr/>
            </a:pPr>
            <a:endParaRPr lang="de-DE" sz="1800" dirty="0"/>
          </a:p>
          <a:p>
            <a:pPr lvl="1">
              <a:defRPr/>
            </a:pPr>
            <a:r>
              <a:rPr lang="de-DE" sz="1800" dirty="0"/>
              <a:t>Die Werte beider Darstellungen lassen sich ineinander umrechnen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9155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Darstellung von Impedanzen: Zeigerdiagramm</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mc:AlternateContent xmlns:mc="http://schemas.openxmlformats.org/markup-compatibility/2006">
        <mc:Choice xmlns:a14="http://schemas.microsoft.com/office/drawing/2010/main" Requires="a14">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Gesamtbetrag bestimmen:</a:t>
                </a:r>
              </a:p>
              <a:p>
                <a:pPr lvl="1">
                  <a:defRPr/>
                </a:pPr>
                <a:r>
                  <a:rPr lang="de-DE" dirty="0"/>
                  <a:t>Grafisch: die Vektoren (Pfeile) der Einzelimpedanzen</a:t>
                </a:r>
                <a:br>
                  <a:rPr lang="de-DE" dirty="0"/>
                </a:br>
                <a:r>
                  <a:rPr lang="de-DE" dirty="0"/>
                  <a:t>aneinanderhängen</a:t>
                </a:r>
              </a:p>
              <a:p>
                <a:pPr lvl="1">
                  <a:defRPr/>
                </a:pPr>
                <a:r>
                  <a:rPr lang="de-DE" dirty="0"/>
                  <a:t>Rechnerisch: Betrag </a:t>
                </a:r>
                <a14:m>
                  <m:oMath xmlns:m="http://schemas.openxmlformats.org/officeDocument/2006/math">
                    <m:r>
                      <a:rPr lang="de-DE" b="1" i="1" smtClean="0">
                        <a:latin typeface="Cambria Math" panose="02040503050406030204" pitchFamily="18" charset="0"/>
                      </a:rPr>
                      <m:t>𝒓</m:t>
                    </m:r>
                    <m:r>
                      <a:rPr lang="de-DE" b="1" i="1" smtClean="0">
                        <a:latin typeface="Cambria Math" panose="02040503050406030204" pitchFamily="18" charset="0"/>
                      </a:rPr>
                      <m:t>=</m:t>
                    </m:r>
                    <m:d>
                      <m:dPr>
                        <m:begChr m:val="|"/>
                        <m:endChr m:val="|"/>
                        <m:ctrlPr>
                          <a:rPr lang="de-DE" b="1" i="1" smtClean="0">
                            <a:latin typeface="Cambria Math" panose="02040503050406030204" pitchFamily="18" charset="0"/>
                          </a:rPr>
                        </m:ctrlPr>
                      </m:dPr>
                      <m:e>
                        <m:r>
                          <a:rPr lang="de-DE" b="1" i="1" smtClean="0">
                            <a:latin typeface="Cambria Math" panose="02040503050406030204" pitchFamily="18" charset="0"/>
                          </a:rPr>
                          <m:t>𝒁</m:t>
                        </m:r>
                      </m:e>
                    </m:d>
                    <m:r>
                      <a:rPr lang="de-DE" b="1" i="1" smtClean="0">
                        <a:latin typeface="Cambria Math" panose="02040503050406030204" pitchFamily="18" charset="0"/>
                      </a:rPr>
                      <m:t>=</m:t>
                    </m:r>
                    <m:rad>
                      <m:radPr>
                        <m:degHide m:val="on"/>
                        <m:ctrlPr>
                          <a:rPr lang="de-DE" b="1" i="1" smtClean="0">
                            <a:latin typeface="Cambria Math" panose="02040503050406030204" pitchFamily="18" charset="0"/>
                          </a:rPr>
                        </m:ctrlPr>
                      </m:radPr>
                      <m:deg/>
                      <m:e>
                        <m:sSup>
                          <m:sSupPr>
                            <m:ctrlPr>
                              <a:rPr lang="de-DE" b="1" i="1" smtClean="0">
                                <a:latin typeface="Cambria Math" panose="02040503050406030204" pitchFamily="18" charset="0"/>
                              </a:rPr>
                            </m:ctrlPr>
                          </m:sSupPr>
                          <m:e>
                            <m:r>
                              <a:rPr lang="de-DE" b="1" i="1" smtClean="0">
                                <a:latin typeface="Cambria Math" panose="02040503050406030204" pitchFamily="18" charset="0"/>
                              </a:rPr>
                              <m:t>𝑹𝒆</m:t>
                            </m:r>
                          </m:e>
                          <m:sup>
                            <m:r>
                              <a:rPr lang="de-DE" b="1" i="1" smtClean="0">
                                <a:latin typeface="Cambria Math" panose="02040503050406030204" pitchFamily="18" charset="0"/>
                              </a:rPr>
                              <m:t>𝟐</m:t>
                            </m:r>
                          </m:sup>
                        </m:sSup>
                        <m:r>
                          <a:rPr lang="de-DE" b="1" i="1" smtClean="0">
                            <a:latin typeface="Cambria Math" panose="02040503050406030204" pitchFamily="18" charset="0"/>
                          </a:rPr>
                          <m:t>+</m:t>
                        </m:r>
                        <m:sSup>
                          <m:sSupPr>
                            <m:ctrlPr>
                              <a:rPr lang="de-DE" b="1" i="1" smtClean="0">
                                <a:latin typeface="Cambria Math" panose="02040503050406030204" pitchFamily="18" charset="0"/>
                              </a:rPr>
                            </m:ctrlPr>
                          </m:sSupPr>
                          <m:e>
                            <m:r>
                              <a:rPr lang="de-DE" b="1" i="1" smtClean="0">
                                <a:latin typeface="Cambria Math" panose="02040503050406030204" pitchFamily="18" charset="0"/>
                              </a:rPr>
                              <m:t>𝑰𝒎</m:t>
                            </m:r>
                          </m:e>
                          <m:sup>
                            <m:r>
                              <a:rPr lang="de-DE" b="1" i="1" smtClean="0">
                                <a:latin typeface="Cambria Math" panose="02040503050406030204" pitchFamily="18" charset="0"/>
                              </a:rPr>
                              <m:t>𝟐</m:t>
                            </m:r>
                          </m:sup>
                        </m:sSup>
                      </m:e>
                    </m:rad>
                  </m:oMath>
                </a14:m>
                <a:endParaRPr lang="de-DE" b="1" dirty="0"/>
              </a:p>
              <a:p>
                <a:pPr lvl="1">
                  <a:defRPr/>
                </a:pPr>
                <a:endParaRPr lang="de-DE" dirty="0"/>
              </a:p>
              <a:p>
                <a:pPr>
                  <a:defRPr/>
                </a:pPr>
                <a:r>
                  <a:rPr lang="de-DE" dirty="0"/>
                  <a:t>Gesamtphase bestimmen:</a:t>
                </a:r>
              </a:p>
              <a:p>
                <a:pPr lvl="1">
                  <a:defRPr/>
                </a:pPr>
                <a:r>
                  <a:rPr lang="de-DE" dirty="0"/>
                  <a:t>Grafisch: Winkel zwischen x-Achse und Betragspfeil messen</a:t>
                </a:r>
              </a:p>
              <a:p>
                <a:pPr lvl="1">
                  <a:defRPr/>
                </a:pPr>
                <a:r>
                  <a:rPr lang="de-DE" dirty="0"/>
                  <a:t>Rechnerisch: </a:t>
                </a:r>
                <a14:m>
                  <m:oMath xmlns:m="http://schemas.openxmlformats.org/officeDocument/2006/math">
                    <m:r>
                      <a:rPr lang="de-DE" sz="1800" b="1" i="1" smtClean="0">
                        <a:latin typeface="Cambria Math" panose="02040503050406030204" pitchFamily="18" charset="0"/>
                        <a:ea typeface="Cambria Math" panose="02040503050406030204" pitchFamily="18" charset="0"/>
                      </a:rPr>
                      <m:t>𝝋</m:t>
                    </m:r>
                    <m:r>
                      <a:rPr lang="de-DE" sz="1800" b="1" i="1" smtClean="0">
                        <a:latin typeface="Cambria Math" panose="02040503050406030204" pitchFamily="18" charset="0"/>
                      </a:rPr>
                      <m:t>=</m:t>
                    </m:r>
                    <m:r>
                      <a:rPr lang="de-DE" sz="1800" b="1" i="0" smtClean="0">
                        <a:latin typeface="Cambria Math" panose="02040503050406030204" pitchFamily="18" charset="0"/>
                      </a:rPr>
                      <m:t>𝐚𝐫𝐜</m:t>
                    </m:r>
                    <m:func>
                      <m:funcPr>
                        <m:ctrlPr>
                          <a:rPr lang="de-DE" sz="1800" b="1" i="1" smtClean="0">
                            <a:latin typeface="Cambria Math" panose="02040503050406030204" pitchFamily="18" charset="0"/>
                          </a:rPr>
                        </m:ctrlPr>
                      </m:funcPr>
                      <m:fName>
                        <m:r>
                          <a:rPr lang="de-DE" sz="1800" b="1" i="0" smtClean="0">
                            <a:latin typeface="Cambria Math" panose="02040503050406030204" pitchFamily="18" charset="0"/>
                          </a:rPr>
                          <m:t>𝐬𝐢𝐧</m:t>
                        </m:r>
                      </m:fName>
                      <m:e>
                        <m:d>
                          <m:dPr>
                            <m:ctrlPr>
                              <a:rPr lang="de-DE" sz="1800" b="1" i="1" smtClean="0">
                                <a:latin typeface="Cambria Math" panose="02040503050406030204" pitchFamily="18" charset="0"/>
                              </a:rPr>
                            </m:ctrlPr>
                          </m:dPr>
                          <m:e>
                            <m:f>
                              <m:fPr>
                                <m:ctrlPr>
                                  <a:rPr lang="de-DE" sz="1800" b="1" i="1" smtClean="0">
                                    <a:latin typeface="Cambria Math" panose="02040503050406030204" pitchFamily="18" charset="0"/>
                                  </a:rPr>
                                </m:ctrlPr>
                              </m:fPr>
                              <m:num>
                                <m:r>
                                  <a:rPr lang="de-DE" sz="1800" b="1" i="1" smtClean="0">
                                    <a:latin typeface="Cambria Math" panose="02040503050406030204" pitchFamily="18" charset="0"/>
                                  </a:rPr>
                                  <m:t>𝑰𝒎</m:t>
                                </m:r>
                              </m:num>
                              <m:den>
                                <m:r>
                                  <a:rPr lang="de-DE" sz="1800" b="1" i="1" smtClean="0">
                                    <a:latin typeface="Cambria Math" panose="02040503050406030204" pitchFamily="18" charset="0"/>
                                  </a:rPr>
                                  <m:t>𝒓</m:t>
                                </m:r>
                              </m:den>
                            </m:f>
                          </m:e>
                        </m:d>
                      </m:e>
                    </m:func>
                    <m:r>
                      <a:rPr lang="de-DE" sz="1800" b="1" i="0" smtClean="0">
                        <a:latin typeface="Cambria Math" panose="02040503050406030204" pitchFamily="18" charset="0"/>
                      </a:rPr>
                      <m:t>=</m:t>
                    </m:r>
                    <m:r>
                      <a:rPr lang="de-DE" sz="1800" b="1" i="1">
                        <a:latin typeface="Cambria Math" panose="02040503050406030204" pitchFamily="18" charset="0"/>
                      </a:rPr>
                      <m:t>𝐚𝐫𝐜</m:t>
                    </m:r>
                    <m:func>
                      <m:funcPr>
                        <m:ctrlPr>
                          <a:rPr lang="de-DE" sz="1800" b="1" i="1">
                            <a:latin typeface="Cambria Math" panose="02040503050406030204" pitchFamily="18" charset="0"/>
                          </a:rPr>
                        </m:ctrlPr>
                      </m:funcPr>
                      <m:fName>
                        <m:r>
                          <a:rPr lang="de-DE" sz="1800" b="1">
                            <a:latin typeface="Cambria Math" panose="02040503050406030204" pitchFamily="18" charset="0"/>
                          </a:rPr>
                          <m:t>𝐜𝐨𝐬</m:t>
                        </m:r>
                      </m:fName>
                      <m:e>
                        <m:d>
                          <m:dPr>
                            <m:ctrlPr>
                              <a:rPr lang="de-DE" sz="1800" b="1" i="1">
                                <a:latin typeface="Cambria Math" panose="02040503050406030204" pitchFamily="18" charset="0"/>
                              </a:rPr>
                            </m:ctrlPr>
                          </m:dPr>
                          <m:e>
                            <m:f>
                              <m:fPr>
                                <m:ctrlPr>
                                  <a:rPr lang="de-DE" sz="1800" b="1" i="1">
                                    <a:latin typeface="Cambria Math" panose="02040503050406030204" pitchFamily="18" charset="0"/>
                                  </a:rPr>
                                </m:ctrlPr>
                              </m:fPr>
                              <m:num>
                                <m:r>
                                  <a:rPr lang="de-DE" sz="1800" b="1" i="1">
                                    <a:latin typeface="Cambria Math" panose="02040503050406030204" pitchFamily="18" charset="0"/>
                                  </a:rPr>
                                  <m:t>𝑹𝒆</m:t>
                                </m:r>
                              </m:num>
                              <m:den>
                                <m:r>
                                  <a:rPr lang="de-DE" sz="1800" b="1" i="1">
                                    <a:latin typeface="Cambria Math" panose="02040503050406030204" pitchFamily="18" charset="0"/>
                                  </a:rPr>
                                  <m:t>𝒓</m:t>
                                </m:r>
                              </m:den>
                            </m:f>
                          </m:e>
                        </m:d>
                      </m:e>
                    </m:func>
                  </m:oMath>
                </a14:m>
                <a:endParaRPr lang="de-DE" b="1" dirty="0"/>
              </a:p>
              <a:p>
                <a:pPr lvl="1">
                  <a:defRPr/>
                </a:pPr>
                <a:endParaRPr lang="de-DE" b="1" dirty="0"/>
              </a:p>
              <a:p>
                <a:pPr>
                  <a:defRPr/>
                </a:pPr>
                <a:r>
                  <a:rPr lang="de-DE" dirty="0"/>
                  <a:t>Mathematische Schreibweise (komplexe Zahlen):</a:t>
                </a:r>
              </a:p>
              <a:p>
                <a:pPr lvl="1">
                  <a:defRPr/>
                </a:pPr>
                <a:r>
                  <a:rPr lang="de-DE" dirty="0"/>
                  <a:t>Z = R + </a:t>
                </a:r>
                <a:r>
                  <a:rPr lang="de-DE" dirty="0" err="1"/>
                  <a:t>jX</a:t>
                </a:r>
                <a:r>
                  <a:rPr lang="de-DE" dirty="0"/>
                  <a:t>   (R: Realteil/Wirkanteil,   X: Imaginärteil/Blindanteil)</a:t>
                </a:r>
              </a:p>
              <a:p>
                <a:pPr lvl="1">
                  <a:defRPr/>
                </a:pPr>
                <a:r>
                  <a:rPr lang="de-DE" dirty="0"/>
                  <a:t>Für nebenstehende Impedanz:</a:t>
                </a:r>
              </a:p>
              <a:p>
                <a:pPr marL="233983" lvl="1" indent="0">
                  <a:buNone/>
                  <a:defRPr/>
                </a:pPr>
                <a:r>
                  <a:rPr lang="de-DE" dirty="0"/>
                  <a:t>                 Z = 150</a:t>
                </a:r>
                <a:r>
                  <a:rPr lang="de-DE" dirty="0">
                    <a:latin typeface="Symbol" panose="05050102010706020507" pitchFamily="18" charset="2"/>
                  </a:rPr>
                  <a:t>W</a:t>
                </a:r>
                <a:r>
                  <a:rPr lang="de-DE" dirty="0"/>
                  <a:t> + j62,8</a:t>
                </a:r>
                <a:r>
                  <a:rPr lang="de-DE" dirty="0">
                    <a:latin typeface="Symbol" panose="05050102010706020507" pitchFamily="18" charset="2"/>
                  </a:rPr>
                  <a:t>W       </a:t>
                </a:r>
                <a:r>
                  <a:rPr lang="de-DE" sz="1200" dirty="0">
                    <a:latin typeface="Symbol" panose="05050102010706020507" pitchFamily="18" charset="2"/>
                  </a:rPr>
                  <a:t>(</a:t>
                </a:r>
                <a:r>
                  <a:rPr lang="de-DE" sz="1200" dirty="0"/>
                  <a:t>positiver Imaginärteil </a:t>
                </a:r>
                <a:r>
                  <a:rPr lang="de-DE" sz="1200" dirty="0">
                    <a:sym typeface="Wingdings" panose="05000000000000000000" pitchFamily="2" charset="2"/>
                  </a:rPr>
                  <a:t> induktiv)</a:t>
                </a:r>
                <a:endParaRPr lang="de-DE" dirty="0">
                  <a:latin typeface="Symbol" panose="05050102010706020507" pitchFamily="18" charset="2"/>
                </a:endParaRPr>
              </a:p>
            </p:txBody>
          </p:sp>
        </mc:Choice>
        <mc:Fallback>
          <p:sp>
            <p:nvSpPr>
              <p:cNvPr id="10" name="Inhaltsplatzhalter 4"/>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4"/>
                <a:stretch>
                  <a:fillRect l="-1283" t="-1757" b="-6589"/>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37" name="Gruppieren 36">
            <a:extLst>
              <a:ext uri="{FF2B5EF4-FFF2-40B4-BE49-F238E27FC236}">
                <a16:creationId xmlns:a16="http://schemas.microsoft.com/office/drawing/2014/main" id="{7E72983C-AE39-A90D-26B4-925647AD34F0}"/>
              </a:ext>
            </a:extLst>
          </p:cNvPr>
          <p:cNvGrpSpPr/>
          <p:nvPr/>
        </p:nvGrpSpPr>
        <p:grpSpPr>
          <a:xfrm>
            <a:off x="7538781" y="4092873"/>
            <a:ext cx="3066113" cy="1515507"/>
            <a:chOff x="7538781" y="4092873"/>
            <a:chExt cx="3066113" cy="1515507"/>
          </a:xfrm>
        </p:grpSpPr>
        <p:grpSp>
          <p:nvGrpSpPr>
            <p:cNvPr id="1032" name="Gruppieren 1031">
              <a:extLst>
                <a:ext uri="{FF2B5EF4-FFF2-40B4-BE49-F238E27FC236}">
                  <a16:creationId xmlns:a16="http://schemas.microsoft.com/office/drawing/2014/main" id="{02887257-EBF0-FC06-B77C-A9B8FBB48FE8}"/>
                </a:ext>
              </a:extLst>
            </p:cNvPr>
            <p:cNvGrpSpPr/>
            <p:nvPr/>
          </p:nvGrpSpPr>
          <p:grpSpPr>
            <a:xfrm>
              <a:off x="7538781" y="4092873"/>
              <a:ext cx="2164641" cy="723788"/>
              <a:chOff x="2480792" y="3304278"/>
              <a:chExt cx="2164641" cy="723788"/>
            </a:xfrm>
          </p:grpSpPr>
          <p:grpSp>
            <p:nvGrpSpPr>
              <p:cNvPr id="1028" name="Gruppieren 1027">
                <a:extLst>
                  <a:ext uri="{FF2B5EF4-FFF2-40B4-BE49-F238E27FC236}">
                    <a16:creationId xmlns:a16="http://schemas.microsoft.com/office/drawing/2014/main" id="{8145DCEF-CB0F-8E29-70B6-674D98A75EF1}"/>
                  </a:ext>
                </a:extLst>
              </p:cNvPr>
              <p:cNvGrpSpPr/>
              <p:nvPr/>
            </p:nvGrpSpPr>
            <p:grpSpPr>
              <a:xfrm rot="16200000">
                <a:off x="3449902" y="2832534"/>
                <a:ext cx="226422" cy="2164641"/>
                <a:chOff x="3449902" y="2832534"/>
                <a:chExt cx="226422" cy="2164641"/>
              </a:xfrm>
            </p:grpSpPr>
            <p:sp>
              <p:nvSpPr>
                <p:cNvPr id="61" name="Rechteck 60">
                  <a:extLst>
                    <a:ext uri="{FF2B5EF4-FFF2-40B4-BE49-F238E27FC236}">
                      <a16:creationId xmlns:a16="http://schemas.microsoft.com/office/drawing/2014/main" id="{77F7E608-AEF2-985D-E817-214333D2C0B8}"/>
                    </a:ext>
                  </a:extLst>
                </p:cNvPr>
                <p:cNvSpPr/>
                <p:nvPr/>
              </p:nvSpPr>
              <p:spPr>
                <a:xfrm>
                  <a:off x="3449902" y="3241836"/>
                  <a:ext cx="226422" cy="5399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r Verbinder 61">
                  <a:extLst>
                    <a:ext uri="{FF2B5EF4-FFF2-40B4-BE49-F238E27FC236}">
                      <a16:creationId xmlns:a16="http://schemas.microsoft.com/office/drawing/2014/main" id="{DE0C272F-52D8-B592-1D12-76E32B1DD875}"/>
                    </a:ext>
                  </a:extLst>
                </p:cNvPr>
                <p:cNvCxnSpPr>
                  <a:cxnSpLocks/>
                </p:cNvCxnSpPr>
                <p:nvPr/>
              </p:nvCxnSpPr>
              <p:spPr>
                <a:xfrm>
                  <a:off x="3563113" y="2832534"/>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782F2A3A-2390-E6BB-19DC-8845FDF55622}"/>
                    </a:ext>
                  </a:extLst>
                </p:cNvPr>
                <p:cNvCxnSpPr>
                  <a:cxnSpLocks/>
                </p:cNvCxnSpPr>
                <p:nvPr/>
              </p:nvCxnSpPr>
              <p:spPr>
                <a:xfrm>
                  <a:off x="3563113" y="3781767"/>
                  <a:ext cx="0" cy="2662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4" name="Rechteck 1023">
                  <a:extLst>
                    <a:ext uri="{FF2B5EF4-FFF2-40B4-BE49-F238E27FC236}">
                      <a16:creationId xmlns:a16="http://schemas.microsoft.com/office/drawing/2014/main" id="{85F30A73-07E7-7A5B-9799-95F5608DAB3E}"/>
                    </a:ext>
                  </a:extLst>
                </p:cNvPr>
                <p:cNvSpPr/>
                <p:nvPr/>
              </p:nvSpPr>
              <p:spPr>
                <a:xfrm>
                  <a:off x="3449902" y="4039726"/>
                  <a:ext cx="226422" cy="539931"/>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7" name="Gerader Verbinder 1026">
                  <a:extLst>
                    <a:ext uri="{FF2B5EF4-FFF2-40B4-BE49-F238E27FC236}">
                      <a16:creationId xmlns:a16="http://schemas.microsoft.com/office/drawing/2014/main" id="{79F68EE7-BB40-7B60-2454-E90106888514}"/>
                    </a:ext>
                  </a:extLst>
                </p:cNvPr>
                <p:cNvCxnSpPr>
                  <a:cxnSpLocks/>
                </p:cNvCxnSpPr>
                <p:nvPr/>
              </p:nvCxnSpPr>
              <p:spPr>
                <a:xfrm>
                  <a:off x="3563113" y="458787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9" name="Textfeld 1028">
                <a:extLst>
                  <a:ext uri="{FF2B5EF4-FFF2-40B4-BE49-F238E27FC236}">
                    <a16:creationId xmlns:a16="http://schemas.microsoft.com/office/drawing/2014/main" id="{0444E152-5B25-C3A5-A55E-9AFF4DC21E76}"/>
                  </a:ext>
                </a:extLst>
              </p:cNvPr>
              <p:cNvSpPr txBox="1"/>
              <p:nvPr/>
            </p:nvSpPr>
            <p:spPr>
              <a:xfrm>
                <a:off x="2630030" y="3304278"/>
                <a:ext cx="1072861" cy="523220"/>
              </a:xfrm>
              <a:prstGeom prst="rect">
                <a:avLst/>
              </a:prstGeom>
              <a:noFill/>
            </p:spPr>
            <p:txBody>
              <a:bodyPr wrap="square" rtlCol="0">
                <a:spAutoFit/>
              </a:bodyPr>
              <a:lstStyle/>
              <a:p>
                <a:pPr algn="ctr"/>
                <a:r>
                  <a:rPr lang="de-DE" sz="1400" dirty="0"/>
                  <a:t>R</a:t>
                </a:r>
              </a:p>
              <a:p>
                <a:pPr algn="ctr"/>
                <a:r>
                  <a:rPr lang="de-DE" sz="1400" dirty="0"/>
                  <a:t>150 </a:t>
                </a:r>
                <a:r>
                  <a:rPr lang="de-DE" sz="1400" dirty="0">
                    <a:latin typeface="Symbol" panose="05050102010706020507" pitchFamily="18" charset="2"/>
                  </a:rPr>
                  <a:t>W</a:t>
                </a:r>
              </a:p>
            </p:txBody>
          </p:sp>
          <p:sp>
            <p:nvSpPr>
              <p:cNvPr id="1030" name="Textfeld 1029">
                <a:extLst>
                  <a:ext uri="{FF2B5EF4-FFF2-40B4-BE49-F238E27FC236}">
                    <a16:creationId xmlns:a16="http://schemas.microsoft.com/office/drawing/2014/main" id="{DB68C48D-5C50-19EC-DF9A-9C4114B67A6F}"/>
                  </a:ext>
                </a:extLst>
              </p:cNvPr>
              <p:cNvSpPr txBox="1"/>
              <p:nvPr/>
            </p:nvSpPr>
            <p:spPr>
              <a:xfrm>
                <a:off x="3543125" y="3304278"/>
                <a:ext cx="829649" cy="523220"/>
              </a:xfrm>
              <a:prstGeom prst="rect">
                <a:avLst/>
              </a:prstGeom>
              <a:noFill/>
            </p:spPr>
            <p:txBody>
              <a:bodyPr wrap="square" rtlCol="0">
                <a:spAutoFit/>
              </a:bodyPr>
              <a:lstStyle/>
              <a:p>
                <a:pPr algn="ctr"/>
                <a:r>
                  <a:rPr lang="de-DE" sz="1400" dirty="0"/>
                  <a:t>L</a:t>
                </a:r>
              </a:p>
              <a:p>
                <a:pPr algn="ctr"/>
                <a:r>
                  <a:rPr lang="de-DE" sz="1400" dirty="0"/>
                  <a:t>62,8 </a:t>
                </a:r>
                <a:r>
                  <a:rPr lang="de-DE" sz="1400" dirty="0">
                    <a:latin typeface="Symbol" panose="05050102010706020507" pitchFamily="18" charset="2"/>
                  </a:rPr>
                  <a:t>W</a:t>
                </a:r>
              </a:p>
            </p:txBody>
          </p:sp>
        </p:grpSp>
        <p:sp>
          <p:nvSpPr>
            <p:cNvPr id="1036" name="Textfeld 1035">
              <a:extLst>
                <a:ext uri="{FF2B5EF4-FFF2-40B4-BE49-F238E27FC236}">
                  <a16:creationId xmlns:a16="http://schemas.microsoft.com/office/drawing/2014/main" id="{3479F88F-5908-3B40-EB51-CDC899874921}"/>
                </a:ext>
              </a:extLst>
            </p:cNvPr>
            <p:cNvSpPr txBox="1"/>
            <p:nvPr/>
          </p:nvSpPr>
          <p:spPr>
            <a:xfrm>
              <a:off x="8741996" y="4869716"/>
              <a:ext cx="1862898" cy="738664"/>
            </a:xfrm>
            <a:prstGeom prst="rect">
              <a:avLst/>
            </a:prstGeom>
            <a:noFill/>
          </p:spPr>
          <p:txBody>
            <a:bodyPr wrap="square" rtlCol="0">
              <a:spAutoFit/>
            </a:bodyPr>
            <a:lstStyle/>
            <a:p>
              <a:r>
                <a:rPr lang="de-DE" sz="1400" dirty="0"/>
                <a:t>X</a:t>
              </a:r>
              <a:r>
                <a:rPr lang="de-DE" sz="1400" baseline="-25000" dirty="0"/>
                <a:t>L</a:t>
              </a:r>
              <a:r>
                <a:rPr lang="de-DE" sz="1400" dirty="0"/>
                <a:t> = w*L = 2 * </a:t>
              </a:r>
              <a:r>
                <a:rPr lang="de-DE" sz="1400" dirty="0">
                  <a:latin typeface="Symbol" panose="05050102010706020507" pitchFamily="18" charset="2"/>
                </a:rPr>
                <a:t>p</a:t>
              </a:r>
              <a:r>
                <a:rPr lang="de-DE" sz="1400" dirty="0"/>
                <a:t> * f * L</a:t>
              </a:r>
            </a:p>
            <a:p>
              <a:r>
                <a:rPr lang="de-DE" sz="1400" dirty="0"/>
                <a:t>f = 1 MHz, L = 10 µH</a:t>
              </a:r>
            </a:p>
            <a:p>
              <a:r>
                <a:rPr lang="de-DE" sz="1400" dirty="0">
                  <a:sym typeface="Wingdings" panose="05000000000000000000" pitchFamily="2" charset="2"/>
                </a:rPr>
                <a:t> X</a:t>
              </a:r>
              <a:r>
                <a:rPr lang="de-DE" sz="1400" baseline="-25000" dirty="0">
                  <a:sym typeface="Wingdings" panose="05000000000000000000" pitchFamily="2" charset="2"/>
                </a:rPr>
                <a:t>L</a:t>
              </a:r>
              <a:r>
                <a:rPr lang="de-DE" sz="1400" dirty="0">
                  <a:sym typeface="Wingdings" panose="05000000000000000000" pitchFamily="2" charset="2"/>
                </a:rPr>
                <a:t> = 62,8 </a:t>
              </a:r>
              <a:r>
                <a:rPr lang="de-DE" sz="1400" dirty="0">
                  <a:latin typeface="Symbol" panose="05050102010706020507" pitchFamily="18" charset="2"/>
                  <a:sym typeface="Wingdings" panose="05000000000000000000" pitchFamily="2" charset="2"/>
                </a:rPr>
                <a:t>W</a:t>
              </a:r>
              <a:endParaRPr lang="de-DE" sz="1400" dirty="0">
                <a:latin typeface="Symbol" panose="05050102010706020507" pitchFamily="18" charset="2"/>
              </a:endParaRPr>
            </a:p>
          </p:txBody>
        </p:sp>
      </p:gr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5"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uppieren 38">
            <a:extLst>
              <a:ext uri="{FF2B5EF4-FFF2-40B4-BE49-F238E27FC236}">
                <a16:creationId xmlns:a16="http://schemas.microsoft.com/office/drawing/2014/main" id="{42AD4256-EB91-880B-767E-E96C9B3D96FA}"/>
              </a:ext>
            </a:extLst>
          </p:cNvPr>
          <p:cNvGrpSpPr/>
          <p:nvPr/>
        </p:nvGrpSpPr>
        <p:grpSpPr>
          <a:xfrm>
            <a:off x="7948082" y="3561467"/>
            <a:ext cx="1335187" cy="602331"/>
            <a:chOff x="7948082" y="3561467"/>
            <a:chExt cx="1335187" cy="602331"/>
          </a:xfrm>
        </p:grpSpPr>
        <p:sp>
          <p:nvSpPr>
            <p:cNvPr id="1046" name="Geschweifte Klammer rechts 1045">
              <a:extLst>
                <a:ext uri="{FF2B5EF4-FFF2-40B4-BE49-F238E27FC236}">
                  <a16:creationId xmlns:a16="http://schemas.microsoft.com/office/drawing/2014/main" id="{42CBF5B6-C1C2-187C-541B-EF4765409232}"/>
                </a:ext>
              </a:extLst>
            </p:cNvPr>
            <p:cNvSpPr/>
            <p:nvPr/>
          </p:nvSpPr>
          <p:spPr>
            <a:xfrm rot="16200000">
              <a:off x="8488739" y="3369268"/>
              <a:ext cx="253873" cy="13351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7" name="Textfeld 1046">
              <a:extLst>
                <a:ext uri="{FF2B5EF4-FFF2-40B4-BE49-F238E27FC236}">
                  <a16:creationId xmlns:a16="http://schemas.microsoft.com/office/drawing/2014/main" id="{6764F6E7-F79C-CEF5-A253-48EBBEF92D7E}"/>
                </a:ext>
              </a:extLst>
            </p:cNvPr>
            <p:cNvSpPr txBox="1"/>
            <p:nvPr/>
          </p:nvSpPr>
          <p:spPr>
            <a:xfrm>
              <a:off x="8079244" y="3561467"/>
              <a:ext cx="1072861" cy="307777"/>
            </a:xfrm>
            <a:prstGeom prst="rect">
              <a:avLst/>
            </a:prstGeom>
            <a:noFill/>
          </p:spPr>
          <p:txBody>
            <a:bodyPr wrap="square" rtlCol="0">
              <a:spAutoFit/>
            </a:bodyPr>
            <a:lstStyle/>
            <a:p>
              <a:pPr algn="ctr"/>
              <a:r>
                <a:rPr lang="de-DE" sz="1400" dirty="0" err="1"/>
                <a:t>Z</a:t>
              </a:r>
              <a:r>
                <a:rPr lang="de-DE" sz="1400" baseline="-25000" dirty="0" err="1"/>
                <a:t>ges</a:t>
              </a:r>
              <a:endParaRPr lang="de-DE" sz="1400" baseline="-25000" dirty="0">
                <a:latin typeface="Symbol" panose="05050102010706020507" pitchFamily="18" charset="2"/>
              </a:endParaRPr>
            </a:p>
          </p:txBody>
        </p:sp>
      </p:grpSp>
      <p:grpSp>
        <p:nvGrpSpPr>
          <p:cNvPr id="19" name="Gruppieren 18">
            <a:extLst>
              <a:ext uri="{FF2B5EF4-FFF2-40B4-BE49-F238E27FC236}">
                <a16:creationId xmlns:a16="http://schemas.microsoft.com/office/drawing/2014/main" id="{F4951516-9F45-B3A5-0CFA-0FE9282F62FD}"/>
              </a:ext>
            </a:extLst>
          </p:cNvPr>
          <p:cNvGrpSpPr/>
          <p:nvPr/>
        </p:nvGrpSpPr>
        <p:grpSpPr>
          <a:xfrm>
            <a:off x="4885264" y="1125820"/>
            <a:ext cx="5884460" cy="4078468"/>
            <a:chOff x="4885264" y="1125820"/>
            <a:chExt cx="5884460" cy="4078468"/>
          </a:xfrm>
        </p:grpSpPr>
        <p:sp>
          <p:nvSpPr>
            <p:cNvPr id="14" name="Textfeld 13">
              <a:extLst>
                <a:ext uri="{FF2B5EF4-FFF2-40B4-BE49-F238E27FC236}">
                  <a16:creationId xmlns:a16="http://schemas.microsoft.com/office/drawing/2014/main" id="{24511E92-CD68-8581-D121-A231AD5E0428}"/>
                </a:ext>
              </a:extLst>
            </p:cNvPr>
            <p:cNvSpPr txBox="1"/>
            <p:nvPr/>
          </p:nvSpPr>
          <p:spPr>
            <a:xfrm>
              <a:off x="6070218" y="2899770"/>
              <a:ext cx="264170" cy="369332"/>
            </a:xfrm>
            <a:prstGeom prst="rect">
              <a:avLst/>
            </a:prstGeom>
            <a:noFill/>
          </p:spPr>
          <p:txBody>
            <a:bodyPr wrap="square" rtlCol="0">
              <a:spAutoFit/>
            </a:bodyPr>
            <a:lstStyle/>
            <a:p>
              <a:r>
                <a:rPr lang="de-DE" dirty="0"/>
                <a:t>0</a:t>
              </a:r>
            </a:p>
          </p:txBody>
        </p:sp>
        <p:sp>
          <p:nvSpPr>
            <p:cNvPr id="15" name="Textfeld 14">
              <a:extLst>
                <a:ext uri="{FF2B5EF4-FFF2-40B4-BE49-F238E27FC236}">
                  <a16:creationId xmlns:a16="http://schemas.microsoft.com/office/drawing/2014/main" id="{73640CE5-92EF-E0F0-680F-E6CBDD99B851}"/>
                </a:ext>
              </a:extLst>
            </p:cNvPr>
            <p:cNvSpPr txBox="1"/>
            <p:nvPr/>
          </p:nvSpPr>
          <p:spPr>
            <a:xfrm>
              <a:off x="9537296" y="3259336"/>
              <a:ext cx="1232428" cy="523220"/>
            </a:xfrm>
            <a:prstGeom prst="rect">
              <a:avLst/>
            </a:prstGeom>
            <a:noFill/>
          </p:spPr>
          <p:txBody>
            <a:bodyPr wrap="square" rtlCol="0">
              <a:spAutoFit/>
            </a:bodyPr>
            <a:lstStyle/>
            <a:p>
              <a:pPr algn="ctr"/>
              <a:r>
                <a:rPr lang="de-DE" sz="1400" dirty="0"/>
                <a:t>Wirkanteil (0°)</a:t>
              </a:r>
            </a:p>
            <a:p>
              <a:pPr algn="ctr"/>
              <a:endParaRPr lang="de-DE" sz="1400" dirty="0"/>
            </a:p>
          </p:txBody>
        </p:sp>
        <p:cxnSp>
          <p:nvCxnSpPr>
            <p:cNvPr id="7" name="Gerade Verbindung mit Pfeil 6">
              <a:extLst>
                <a:ext uri="{FF2B5EF4-FFF2-40B4-BE49-F238E27FC236}">
                  <a16:creationId xmlns:a16="http://schemas.microsoft.com/office/drawing/2014/main" id="{AB7330F8-49B3-EBEA-FA7E-3D830F902FB2}"/>
                </a:ext>
              </a:extLst>
            </p:cNvPr>
            <p:cNvCxnSpPr>
              <a:cxnSpLocks/>
            </p:cNvCxnSpPr>
            <p:nvPr/>
          </p:nvCxnSpPr>
          <p:spPr>
            <a:xfrm flipH="1" flipV="1">
              <a:off x="6341941" y="1256909"/>
              <a:ext cx="1629" cy="394737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9A2BE5DB-1CC2-E625-353D-25C93CE614CD}"/>
                </a:ext>
              </a:extLst>
            </p:cNvPr>
            <p:cNvCxnSpPr>
              <a:cxnSpLocks/>
            </p:cNvCxnSpPr>
            <p:nvPr/>
          </p:nvCxnSpPr>
          <p:spPr>
            <a:xfrm rot="16200000">
              <a:off x="6343570" y="3221661"/>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733E02E7-FD45-29CF-D317-BE4DE3BC13FC}"/>
                </a:ext>
              </a:extLst>
            </p:cNvPr>
            <p:cNvCxnSpPr>
              <a:cxnSpLocks/>
            </p:cNvCxnSpPr>
            <p:nvPr/>
          </p:nvCxnSpPr>
          <p:spPr>
            <a:xfrm rot="16200000">
              <a:off x="6343570" y="3467123"/>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E0C9131A-9D94-C1B4-0FE8-C389A66B8908}"/>
                </a:ext>
              </a:extLst>
            </p:cNvPr>
            <p:cNvCxnSpPr>
              <a:cxnSpLocks/>
            </p:cNvCxnSpPr>
            <p:nvPr/>
          </p:nvCxnSpPr>
          <p:spPr>
            <a:xfrm rot="16200000">
              <a:off x="6343570" y="2976199"/>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B6E82077-5751-C228-C4E4-E42F509638ED}"/>
                </a:ext>
              </a:extLst>
            </p:cNvPr>
            <p:cNvCxnSpPr>
              <a:cxnSpLocks/>
            </p:cNvCxnSpPr>
            <p:nvPr/>
          </p:nvCxnSpPr>
          <p:spPr>
            <a:xfrm rot="16200000">
              <a:off x="6343570" y="2730737"/>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1" name="Bogen 1050">
              <a:extLst>
                <a:ext uri="{FF2B5EF4-FFF2-40B4-BE49-F238E27FC236}">
                  <a16:creationId xmlns:a16="http://schemas.microsoft.com/office/drawing/2014/main" id="{7EFDED43-7553-7A97-D0F0-B70C56D77D7E}"/>
                </a:ext>
              </a:extLst>
            </p:cNvPr>
            <p:cNvSpPr/>
            <p:nvPr/>
          </p:nvSpPr>
          <p:spPr>
            <a:xfrm>
              <a:off x="4885264" y="1614547"/>
              <a:ext cx="2919730" cy="2955963"/>
            </a:xfrm>
            <a:prstGeom prst="arc">
              <a:avLst>
                <a:gd name="adj1" fmla="val 20145115"/>
                <a:gd name="adj2" fmla="val 0"/>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9" name="Gerade Verbindung mit Pfeil 8">
              <a:extLst>
                <a:ext uri="{FF2B5EF4-FFF2-40B4-BE49-F238E27FC236}">
                  <a16:creationId xmlns:a16="http://schemas.microsoft.com/office/drawing/2014/main" id="{A9DE4DEA-14B6-3CFB-A973-21DBDBB2C979}"/>
                </a:ext>
              </a:extLst>
            </p:cNvPr>
            <p:cNvCxnSpPr>
              <a:cxnSpLocks/>
            </p:cNvCxnSpPr>
            <p:nvPr/>
          </p:nvCxnSpPr>
          <p:spPr>
            <a:xfrm flipV="1">
              <a:off x="6334045" y="3065668"/>
              <a:ext cx="4313855" cy="10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AC1818AE-440E-96A1-7E01-1B3CF89C00CA}"/>
                </a:ext>
              </a:extLst>
            </p:cNvPr>
            <p:cNvSpPr txBox="1"/>
            <p:nvPr/>
          </p:nvSpPr>
          <p:spPr>
            <a:xfrm rot="16200000">
              <a:off x="5165221" y="1918958"/>
              <a:ext cx="1873057" cy="286781"/>
            </a:xfrm>
            <a:prstGeom prst="rect">
              <a:avLst/>
            </a:prstGeom>
            <a:noFill/>
          </p:spPr>
          <p:txBody>
            <a:bodyPr wrap="square" rtlCol="0">
              <a:spAutoFit/>
            </a:bodyPr>
            <a:lstStyle/>
            <a:p>
              <a:pPr algn="ctr"/>
              <a:r>
                <a:rPr lang="de-DE" sz="1200" dirty="0"/>
                <a:t>Blindanteil induktiv (+90°)</a:t>
              </a:r>
            </a:p>
          </p:txBody>
        </p:sp>
        <p:sp>
          <p:nvSpPr>
            <p:cNvPr id="18" name="Textfeld 17">
              <a:extLst>
                <a:ext uri="{FF2B5EF4-FFF2-40B4-BE49-F238E27FC236}">
                  <a16:creationId xmlns:a16="http://schemas.microsoft.com/office/drawing/2014/main" id="{4E5B71FC-CFA1-EAB9-CA6C-7DB379BD24C3}"/>
                </a:ext>
              </a:extLst>
            </p:cNvPr>
            <p:cNvSpPr txBox="1"/>
            <p:nvPr/>
          </p:nvSpPr>
          <p:spPr>
            <a:xfrm rot="16200000">
              <a:off x="5158643" y="4114880"/>
              <a:ext cx="1866577" cy="276999"/>
            </a:xfrm>
            <a:prstGeom prst="rect">
              <a:avLst/>
            </a:prstGeom>
            <a:noFill/>
          </p:spPr>
          <p:txBody>
            <a:bodyPr wrap="square" rtlCol="0">
              <a:spAutoFit/>
            </a:bodyPr>
            <a:lstStyle/>
            <a:p>
              <a:pPr algn="ctr"/>
              <a:r>
                <a:rPr lang="de-DE" sz="1200" dirty="0"/>
                <a:t>Blindanteil kapazitiv (-90°)</a:t>
              </a:r>
            </a:p>
          </p:txBody>
        </p:sp>
        <p:grpSp>
          <p:nvGrpSpPr>
            <p:cNvPr id="38" name="Gruppieren 37">
              <a:extLst>
                <a:ext uri="{FF2B5EF4-FFF2-40B4-BE49-F238E27FC236}">
                  <a16:creationId xmlns:a16="http://schemas.microsoft.com/office/drawing/2014/main" id="{09967DD2-09E0-BCEA-C1BE-AEB44CDDA9AC}"/>
                </a:ext>
              </a:extLst>
            </p:cNvPr>
            <p:cNvGrpSpPr/>
            <p:nvPr/>
          </p:nvGrpSpPr>
          <p:grpSpPr>
            <a:xfrm>
              <a:off x="6584814" y="2979614"/>
              <a:ext cx="3927386" cy="180000"/>
              <a:chOff x="3554998" y="2495522"/>
              <a:chExt cx="3927386" cy="180000"/>
            </a:xfrm>
          </p:grpSpPr>
          <p:cxnSp>
            <p:nvCxnSpPr>
              <p:cNvPr id="20" name="Gerader Verbinder 19">
                <a:extLst>
                  <a:ext uri="{FF2B5EF4-FFF2-40B4-BE49-F238E27FC236}">
                    <a16:creationId xmlns:a16="http://schemas.microsoft.com/office/drawing/2014/main" id="{079D42F4-019B-77A3-33DF-26F719256F52}"/>
                  </a:ext>
                </a:extLst>
              </p:cNvPr>
              <p:cNvCxnSpPr>
                <a:cxnSpLocks/>
              </p:cNvCxnSpPr>
              <p:nvPr/>
            </p:nvCxnSpPr>
            <p:spPr>
              <a:xfrm>
                <a:off x="3554998"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9F632D9-E717-1254-7943-23CE23739D02}"/>
                  </a:ext>
                </a:extLst>
              </p:cNvPr>
              <p:cNvCxnSpPr>
                <a:cxnSpLocks/>
              </p:cNvCxnSpPr>
              <p:nvPr/>
            </p:nvCxnSpPr>
            <p:spPr>
              <a:xfrm>
                <a:off x="3800460"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3601C34-2ECA-E57C-9121-9752D043DE42}"/>
                  </a:ext>
                </a:extLst>
              </p:cNvPr>
              <p:cNvCxnSpPr>
                <a:cxnSpLocks/>
              </p:cNvCxnSpPr>
              <p:nvPr/>
            </p:nvCxnSpPr>
            <p:spPr>
              <a:xfrm>
                <a:off x="4045922"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D01AE54D-9DA6-1F0A-9599-0AA9948F08DD}"/>
                  </a:ext>
                </a:extLst>
              </p:cNvPr>
              <p:cNvCxnSpPr>
                <a:cxnSpLocks/>
              </p:cNvCxnSpPr>
              <p:nvPr/>
            </p:nvCxnSpPr>
            <p:spPr>
              <a:xfrm>
                <a:off x="4536846"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28205565-5057-4340-1A55-4A8E98B08978}"/>
                  </a:ext>
                </a:extLst>
              </p:cNvPr>
              <p:cNvCxnSpPr>
                <a:cxnSpLocks/>
              </p:cNvCxnSpPr>
              <p:nvPr/>
            </p:nvCxnSpPr>
            <p:spPr>
              <a:xfrm>
                <a:off x="5027770"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A2AE30E5-1837-E1B2-04D8-45444ED8BFE2}"/>
                  </a:ext>
                </a:extLst>
              </p:cNvPr>
              <p:cNvCxnSpPr>
                <a:cxnSpLocks/>
              </p:cNvCxnSpPr>
              <p:nvPr/>
            </p:nvCxnSpPr>
            <p:spPr>
              <a:xfrm>
                <a:off x="5518694"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A274DEE7-0BEC-F11C-1601-CC3F657594DD}"/>
                  </a:ext>
                </a:extLst>
              </p:cNvPr>
              <p:cNvCxnSpPr>
                <a:cxnSpLocks/>
              </p:cNvCxnSpPr>
              <p:nvPr/>
            </p:nvCxnSpPr>
            <p:spPr>
              <a:xfrm>
                <a:off x="4291384"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C0B939B-78E3-FC21-3BA6-6D37498664F6}"/>
                  </a:ext>
                </a:extLst>
              </p:cNvPr>
              <p:cNvCxnSpPr>
                <a:cxnSpLocks/>
              </p:cNvCxnSpPr>
              <p:nvPr/>
            </p:nvCxnSpPr>
            <p:spPr>
              <a:xfrm>
                <a:off x="4782308"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EC114535-35DE-C410-CD73-EDE3779E6F89}"/>
                  </a:ext>
                </a:extLst>
              </p:cNvPr>
              <p:cNvCxnSpPr>
                <a:cxnSpLocks/>
              </p:cNvCxnSpPr>
              <p:nvPr/>
            </p:nvCxnSpPr>
            <p:spPr>
              <a:xfrm>
                <a:off x="5273232"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B12336F2-CAC6-FEB8-DC01-F2F11EAC7DA5}"/>
                  </a:ext>
                </a:extLst>
              </p:cNvPr>
              <p:cNvCxnSpPr>
                <a:cxnSpLocks/>
              </p:cNvCxnSpPr>
              <p:nvPr/>
            </p:nvCxnSpPr>
            <p:spPr>
              <a:xfrm>
                <a:off x="5764156" y="2495522"/>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5B4F976-8B12-DC2B-8A35-F6DA1E0E800D}"/>
                  </a:ext>
                </a:extLst>
              </p:cNvPr>
              <p:cNvCxnSpPr>
                <a:cxnSpLocks/>
              </p:cNvCxnSpPr>
              <p:nvPr/>
            </p:nvCxnSpPr>
            <p:spPr>
              <a:xfrm>
                <a:off x="6255080"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2877D251-D25C-8213-8172-7BBB634DC4E9}"/>
                  </a:ext>
                </a:extLst>
              </p:cNvPr>
              <p:cNvCxnSpPr>
                <a:cxnSpLocks/>
              </p:cNvCxnSpPr>
              <p:nvPr/>
            </p:nvCxnSpPr>
            <p:spPr>
              <a:xfrm>
                <a:off x="6009618"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A6E3B1DB-B5C0-EBAD-395D-7AE8D1BB5EFA}"/>
                  </a:ext>
                </a:extLst>
              </p:cNvPr>
              <p:cNvCxnSpPr>
                <a:cxnSpLocks/>
              </p:cNvCxnSpPr>
              <p:nvPr/>
            </p:nvCxnSpPr>
            <p:spPr>
              <a:xfrm>
                <a:off x="6500542"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0C23F2A5-C3B4-E738-9767-3BD5C277E98B}"/>
                  </a:ext>
                </a:extLst>
              </p:cNvPr>
              <p:cNvCxnSpPr>
                <a:cxnSpLocks/>
              </p:cNvCxnSpPr>
              <p:nvPr/>
            </p:nvCxnSpPr>
            <p:spPr>
              <a:xfrm>
                <a:off x="6746004"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3DCF5258-F2DA-0350-E1CE-A4F297872ADF}"/>
                  </a:ext>
                </a:extLst>
              </p:cNvPr>
              <p:cNvCxnSpPr>
                <a:cxnSpLocks/>
              </p:cNvCxnSpPr>
              <p:nvPr/>
            </p:nvCxnSpPr>
            <p:spPr>
              <a:xfrm>
                <a:off x="6991466"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C08AC4AA-56EC-07D8-541B-B35E1E6512AD}"/>
                  </a:ext>
                </a:extLst>
              </p:cNvPr>
              <p:cNvCxnSpPr>
                <a:cxnSpLocks/>
              </p:cNvCxnSpPr>
              <p:nvPr/>
            </p:nvCxnSpPr>
            <p:spPr>
              <a:xfrm>
                <a:off x="7236928"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CB8E413-B7B9-399D-9B8D-D5072604CD05}"/>
                  </a:ext>
                </a:extLst>
              </p:cNvPr>
              <p:cNvCxnSpPr>
                <a:cxnSpLocks/>
              </p:cNvCxnSpPr>
              <p:nvPr/>
            </p:nvCxnSpPr>
            <p:spPr>
              <a:xfrm>
                <a:off x="7482384" y="249552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Gerader Verbinder 40">
              <a:extLst>
                <a:ext uri="{FF2B5EF4-FFF2-40B4-BE49-F238E27FC236}">
                  <a16:creationId xmlns:a16="http://schemas.microsoft.com/office/drawing/2014/main" id="{0FAE88B7-2745-1A1E-CFCD-16402C5C7F73}"/>
                </a:ext>
              </a:extLst>
            </p:cNvPr>
            <p:cNvCxnSpPr>
              <a:cxnSpLocks/>
            </p:cNvCxnSpPr>
            <p:nvPr/>
          </p:nvCxnSpPr>
          <p:spPr>
            <a:xfrm rot="16200000">
              <a:off x="6343570" y="4939895"/>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5BFB88AE-2AE2-F36C-1423-7D957534EAAD}"/>
                </a:ext>
              </a:extLst>
            </p:cNvPr>
            <p:cNvCxnSpPr>
              <a:cxnSpLocks/>
            </p:cNvCxnSpPr>
            <p:nvPr/>
          </p:nvCxnSpPr>
          <p:spPr>
            <a:xfrm rot="16200000">
              <a:off x="6343570" y="4694433"/>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4C993AF4-6B1F-EF39-6039-0E16CBB92E7E}"/>
                </a:ext>
              </a:extLst>
            </p:cNvPr>
            <p:cNvCxnSpPr>
              <a:cxnSpLocks/>
            </p:cNvCxnSpPr>
            <p:nvPr/>
          </p:nvCxnSpPr>
          <p:spPr>
            <a:xfrm rot="16200000">
              <a:off x="6343570" y="4203509"/>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482F5254-0808-40B6-90B7-443AB1D91471}"/>
                </a:ext>
              </a:extLst>
            </p:cNvPr>
            <p:cNvCxnSpPr>
              <a:cxnSpLocks/>
            </p:cNvCxnSpPr>
            <p:nvPr/>
          </p:nvCxnSpPr>
          <p:spPr>
            <a:xfrm rot="16200000">
              <a:off x="6343570" y="3712585"/>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E9DCAD1D-2D91-0DCE-32E3-8F15BB019B26}"/>
                </a:ext>
              </a:extLst>
            </p:cNvPr>
            <p:cNvCxnSpPr>
              <a:cxnSpLocks/>
            </p:cNvCxnSpPr>
            <p:nvPr/>
          </p:nvCxnSpPr>
          <p:spPr>
            <a:xfrm rot="16200000">
              <a:off x="6343570" y="4448971"/>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8B2B39A3-A061-4537-3DA2-A66D89480220}"/>
                </a:ext>
              </a:extLst>
            </p:cNvPr>
            <p:cNvCxnSpPr>
              <a:cxnSpLocks/>
            </p:cNvCxnSpPr>
            <p:nvPr/>
          </p:nvCxnSpPr>
          <p:spPr>
            <a:xfrm rot="16200000">
              <a:off x="6343570" y="3958047"/>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7CBBAA72-55E3-D58C-C33A-1496B1A1D473}"/>
                </a:ext>
              </a:extLst>
            </p:cNvPr>
            <p:cNvCxnSpPr>
              <a:cxnSpLocks/>
            </p:cNvCxnSpPr>
            <p:nvPr/>
          </p:nvCxnSpPr>
          <p:spPr>
            <a:xfrm rot="16200000">
              <a:off x="6343570" y="2485275"/>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C3031A86-06BE-A416-AE4C-FE46E10BEC58}"/>
                </a:ext>
              </a:extLst>
            </p:cNvPr>
            <p:cNvCxnSpPr>
              <a:cxnSpLocks/>
            </p:cNvCxnSpPr>
            <p:nvPr/>
          </p:nvCxnSpPr>
          <p:spPr>
            <a:xfrm rot="16200000">
              <a:off x="6343570" y="2239813"/>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E9EA6D1D-1CBF-A132-F1CA-09D096BA00CF}"/>
                </a:ext>
              </a:extLst>
            </p:cNvPr>
            <p:cNvCxnSpPr>
              <a:cxnSpLocks/>
            </p:cNvCxnSpPr>
            <p:nvPr/>
          </p:nvCxnSpPr>
          <p:spPr>
            <a:xfrm rot="16200000">
              <a:off x="6343570" y="1994351"/>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3E684DF9-0621-A092-D9AF-DEA1521AF533}"/>
                </a:ext>
              </a:extLst>
            </p:cNvPr>
            <p:cNvCxnSpPr>
              <a:cxnSpLocks/>
            </p:cNvCxnSpPr>
            <p:nvPr/>
          </p:nvCxnSpPr>
          <p:spPr>
            <a:xfrm rot="16200000">
              <a:off x="6343570" y="1748889"/>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7FDB874D-9314-CD9A-6639-4912263DABEB}"/>
                </a:ext>
              </a:extLst>
            </p:cNvPr>
            <p:cNvCxnSpPr>
              <a:cxnSpLocks/>
            </p:cNvCxnSpPr>
            <p:nvPr/>
          </p:nvCxnSpPr>
          <p:spPr>
            <a:xfrm rot="16200000">
              <a:off x="6343570" y="1503427"/>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 Verbindung mit Pfeil 1033">
              <a:extLst>
                <a:ext uri="{FF2B5EF4-FFF2-40B4-BE49-F238E27FC236}">
                  <a16:creationId xmlns:a16="http://schemas.microsoft.com/office/drawing/2014/main" id="{1F104BEB-B77A-21AE-D478-5D77E24E24A1}"/>
                </a:ext>
              </a:extLst>
            </p:cNvPr>
            <p:cNvCxnSpPr>
              <a:cxnSpLocks/>
            </p:cNvCxnSpPr>
            <p:nvPr/>
          </p:nvCxnSpPr>
          <p:spPr>
            <a:xfrm>
              <a:off x="6341941" y="3076640"/>
              <a:ext cx="367934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Gerade Verbindung mit Pfeil 1036">
              <a:extLst>
                <a:ext uri="{FF2B5EF4-FFF2-40B4-BE49-F238E27FC236}">
                  <a16:creationId xmlns:a16="http://schemas.microsoft.com/office/drawing/2014/main" id="{939E71D1-A69F-CE19-6025-03C8C40B0E67}"/>
                </a:ext>
              </a:extLst>
            </p:cNvPr>
            <p:cNvCxnSpPr>
              <a:cxnSpLocks/>
            </p:cNvCxnSpPr>
            <p:nvPr/>
          </p:nvCxnSpPr>
          <p:spPr>
            <a:xfrm flipV="1">
              <a:off x="6341941" y="1473958"/>
              <a:ext cx="0" cy="159171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Gerade Verbindung mit Pfeil 1040">
              <a:extLst>
                <a:ext uri="{FF2B5EF4-FFF2-40B4-BE49-F238E27FC236}">
                  <a16:creationId xmlns:a16="http://schemas.microsoft.com/office/drawing/2014/main" id="{6C9F11B9-C299-A79B-79A6-F73D4B0ADFEB}"/>
                </a:ext>
              </a:extLst>
            </p:cNvPr>
            <p:cNvCxnSpPr>
              <a:cxnSpLocks/>
            </p:cNvCxnSpPr>
            <p:nvPr/>
          </p:nvCxnSpPr>
          <p:spPr>
            <a:xfrm>
              <a:off x="6341941" y="1473958"/>
              <a:ext cx="3679341" cy="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2" name="Gerade Verbindung mit Pfeil 1041">
              <a:extLst>
                <a:ext uri="{FF2B5EF4-FFF2-40B4-BE49-F238E27FC236}">
                  <a16:creationId xmlns:a16="http://schemas.microsoft.com/office/drawing/2014/main" id="{3F2A212D-8D62-7962-9AA9-DA55E1E57A9C}"/>
                </a:ext>
              </a:extLst>
            </p:cNvPr>
            <p:cNvCxnSpPr>
              <a:cxnSpLocks/>
            </p:cNvCxnSpPr>
            <p:nvPr/>
          </p:nvCxnSpPr>
          <p:spPr>
            <a:xfrm flipV="1">
              <a:off x="10021282" y="1492726"/>
              <a:ext cx="0" cy="1591710"/>
            </a:xfrm>
            <a:prstGeom prst="straightConnector1">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4" name="Gerade Verbindung mit Pfeil 1043">
              <a:extLst>
                <a:ext uri="{FF2B5EF4-FFF2-40B4-BE49-F238E27FC236}">
                  <a16:creationId xmlns:a16="http://schemas.microsoft.com/office/drawing/2014/main" id="{212473F8-224F-FC3D-7D64-CBBE89CD0A45}"/>
                </a:ext>
              </a:extLst>
            </p:cNvPr>
            <p:cNvCxnSpPr/>
            <p:nvPr/>
          </p:nvCxnSpPr>
          <p:spPr>
            <a:xfrm flipV="1">
              <a:off x="6341941" y="1492726"/>
              <a:ext cx="3679341" cy="15729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5" name="Textfeld 1044">
              <a:extLst>
                <a:ext uri="{FF2B5EF4-FFF2-40B4-BE49-F238E27FC236}">
                  <a16:creationId xmlns:a16="http://schemas.microsoft.com/office/drawing/2014/main" id="{5BAD6316-07F2-DFBE-FFC2-8419D0931162}"/>
                </a:ext>
              </a:extLst>
            </p:cNvPr>
            <p:cNvSpPr txBox="1"/>
            <p:nvPr/>
          </p:nvSpPr>
          <p:spPr>
            <a:xfrm rot="20196588">
              <a:off x="8196609" y="1832114"/>
              <a:ext cx="1920112" cy="307777"/>
            </a:xfrm>
            <a:prstGeom prst="rect">
              <a:avLst/>
            </a:prstGeom>
            <a:noFill/>
          </p:spPr>
          <p:txBody>
            <a:bodyPr wrap="square" rtlCol="0">
              <a:spAutoFit/>
            </a:bodyPr>
            <a:lstStyle/>
            <a:p>
              <a:r>
                <a:rPr lang="de-DE" sz="1400" dirty="0"/>
                <a:t>Betrag r = |Z| von </a:t>
              </a:r>
              <a:r>
                <a:rPr lang="de-DE" sz="1400" dirty="0" err="1"/>
                <a:t>Z</a:t>
              </a:r>
              <a:r>
                <a:rPr lang="de-DE" sz="1400" baseline="-25000" dirty="0" err="1"/>
                <a:t>ges</a:t>
              </a:r>
              <a:endParaRPr lang="de-DE" sz="1400" baseline="-25000" dirty="0"/>
            </a:p>
          </p:txBody>
        </p:sp>
        <p:sp>
          <p:nvSpPr>
            <p:cNvPr id="1049" name="Textfeld 1048">
              <a:extLst>
                <a:ext uri="{FF2B5EF4-FFF2-40B4-BE49-F238E27FC236}">
                  <a16:creationId xmlns:a16="http://schemas.microsoft.com/office/drawing/2014/main" id="{49B299B2-16AE-6464-8FEE-BC4C69C6B2A9}"/>
                </a:ext>
              </a:extLst>
            </p:cNvPr>
            <p:cNvSpPr txBox="1"/>
            <p:nvPr/>
          </p:nvSpPr>
          <p:spPr>
            <a:xfrm>
              <a:off x="7038130" y="3134916"/>
              <a:ext cx="2935567" cy="307777"/>
            </a:xfrm>
            <a:prstGeom prst="rect">
              <a:avLst/>
            </a:prstGeom>
            <a:noFill/>
          </p:spPr>
          <p:txBody>
            <a:bodyPr wrap="square" rtlCol="0">
              <a:spAutoFit/>
            </a:bodyPr>
            <a:lstStyle/>
            <a:p>
              <a:r>
                <a:rPr lang="de-DE" sz="1400" dirty="0">
                  <a:solidFill>
                    <a:srgbClr val="FF0000"/>
                  </a:solidFill>
                </a:rPr>
                <a:t>Realteil Re = Wirkanteil von </a:t>
              </a:r>
              <a:r>
                <a:rPr lang="de-DE" sz="1400" dirty="0" err="1">
                  <a:solidFill>
                    <a:srgbClr val="FF0000"/>
                  </a:solidFill>
                </a:rPr>
                <a:t>Z</a:t>
              </a:r>
              <a:r>
                <a:rPr lang="de-DE" sz="1400" baseline="-25000" dirty="0" err="1">
                  <a:solidFill>
                    <a:srgbClr val="FF0000"/>
                  </a:solidFill>
                </a:rPr>
                <a:t>ges</a:t>
              </a:r>
              <a:endParaRPr lang="de-DE" sz="1400" baseline="-25000" dirty="0">
                <a:solidFill>
                  <a:srgbClr val="FF0000"/>
                </a:solidFill>
              </a:endParaRPr>
            </a:p>
          </p:txBody>
        </p:sp>
        <p:sp>
          <p:nvSpPr>
            <p:cNvPr id="1050" name="Textfeld 1049">
              <a:extLst>
                <a:ext uri="{FF2B5EF4-FFF2-40B4-BE49-F238E27FC236}">
                  <a16:creationId xmlns:a16="http://schemas.microsoft.com/office/drawing/2014/main" id="{7ABF4C8E-E49A-A2DF-E36C-5579D7DD85D3}"/>
                </a:ext>
              </a:extLst>
            </p:cNvPr>
            <p:cNvSpPr txBox="1"/>
            <p:nvPr/>
          </p:nvSpPr>
          <p:spPr>
            <a:xfrm>
              <a:off x="6391538" y="1773193"/>
              <a:ext cx="1570153" cy="523220"/>
            </a:xfrm>
            <a:prstGeom prst="rect">
              <a:avLst/>
            </a:prstGeom>
            <a:noFill/>
          </p:spPr>
          <p:txBody>
            <a:bodyPr wrap="square" rtlCol="0">
              <a:spAutoFit/>
            </a:bodyPr>
            <a:lstStyle/>
            <a:p>
              <a:r>
                <a:rPr lang="de-DE" sz="1400" dirty="0">
                  <a:solidFill>
                    <a:srgbClr val="0070C0"/>
                  </a:solidFill>
                </a:rPr>
                <a:t>Imaginärteil Im =</a:t>
              </a:r>
            </a:p>
            <a:p>
              <a:r>
                <a:rPr lang="de-DE" sz="1400" dirty="0">
                  <a:solidFill>
                    <a:srgbClr val="0070C0"/>
                  </a:solidFill>
                </a:rPr>
                <a:t>Blindanteil von </a:t>
              </a:r>
              <a:r>
                <a:rPr lang="de-DE" sz="1400" dirty="0" err="1">
                  <a:solidFill>
                    <a:srgbClr val="0070C0"/>
                  </a:solidFill>
                </a:rPr>
                <a:t>Z</a:t>
              </a:r>
              <a:r>
                <a:rPr lang="de-DE" sz="1400" baseline="-25000" dirty="0" err="1">
                  <a:solidFill>
                    <a:srgbClr val="0070C0"/>
                  </a:solidFill>
                </a:rPr>
                <a:t>ges</a:t>
              </a:r>
              <a:endParaRPr lang="de-DE" sz="1400" baseline="-25000" dirty="0">
                <a:solidFill>
                  <a:srgbClr val="0070C0"/>
                </a:solidFill>
              </a:endParaRPr>
            </a:p>
          </p:txBody>
        </p:sp>
        <p:sp>
          <p:nvSpPr>
            <p:cNvPr id="1052" name="Textfeld 1051">
              <a:extLst>
                <a:ext uri="{FF2B5EF4-FFF2-40B4-BE49-F238E27FC236}">
                  <a16:creationId xmlns:a16="http://schemas.microsoft.com/office/drawing/2014/main" id="{927BDACA-2FC7-26BE-908E-3543CF170C4E}"/>
                </a:ext>
              </a:extLst>
            </p:cNvPr>
            <p:cNvSpPr txBox="1"/>
            <p:nvPr/>
          </p:nvSpPr>
          <p:spPr>
            <a:xfrm>
              <a:off x="7730479" y="2543996"/>
              <a:ext cx="1773919" cy="307777"/>
            </a:xfrm>
            <a:prstGeom prst="rect">
              <a:avLst/>
            </a:prstGeom>
            <a:noFill/>
          </p:spPr>
          <p:txBody>
            <a:bodyPr wrap="square" rtlCol="0">
              <a:spAutoFit/>
            </a:bodyPr>
            <a:lstStyle/>
            <a:p>
              <a:r>
                <a:rPr lang="de-DE" sz="1400" dirty="0"/>
                <a:t>Phase </a:t>
              </a:r>
              <a:r>
                <a:rPr lang="de-DE" sz="1400" dirty="0">
                  <a:latin typeface="Symbol" panose="05050102010706020507" pitchFamily="18" charset="2"/>
                </a:rPr>
                <a:t>j </a:t>
              </a:r>
              <a:r>
                <a:rPr lang="de-DE" sz="1400" dirty="0"/>
                <a:t>von </a:t>
              </a:r>
              <a:r>
                <a:rPr lang="de-DE" sz="1400" dirty="0" err="1"/>
                <a:t>Z</a:t>
              </a:r>
              <a:r>
                <a:rPr lang="de-DE" sz="1400" baseline="-25000" dirty="0" err="1"/>
                <a:t>ges</a:t>
              </a:r>
              <a:endParaRPr lang="de-DE" sz="1400" baseline="-25000" dirty="0"/>
            </a:p>
          </p:txBody>
        </p:sp>
      </p:grpSp>
    </p:spTree>
    <p:extLst>
      <p:ext uri="{BB962C8B-B14F-4D97-AF65-F5344CB8AC3E}">
        <p14:creationId xmlns:p14="http://schemas.microsoft.com/office/powerpoint/2010/main" val="35208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Kondensatorverluste</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Bei einem </a:t>
            </a:r>
            <a:r>
              <a:rPr lang="de-DE" b="1" dirty="0">
                <a:solidFill>
                  <a:srgbClr val="000000"/>
                </a:solidFill>
              </a:rPr>
              <a:t>realen</a:t>
            </a:r>
            <a:r>
              <a:rPr lang="de-DE" dirty="0">
                <a:solidFill>
                  <a:srgbClr val="000000"/>
                </a:solidFill>
              </a:rPr>
              <a:t> von Wechselstrom durchflossenen </a:t>
            </a:r>
            <a:r>
              <a:rPr lang="de-DE" b="1" dirty="0">
                <a:solidFill>
                  <a:srgbClr val="000000"/>
                </a:solidFill>
              </a:rPr>
              <a:t>Kondensator</a:t>
            </a:r>
            <a:r>
              <a:rPr lang="de-DE" dirty="0">
                <a:solidFill>
                  <a:srgbClr val="000000"/>
                </a:solidFill>
              </a:rPr>
              <a:t> kommt es zu Wärme</a:t>
            </a:r>
            <a:r>
              <a:rPr lang="de-DE" b="1" dirty="0">
                <a:solidFill>
                  <a:srgbClr val="000000"/>
                </a:solidFill>
              </a:rPr>
              <a:t>verlusten</a:t>
            </a:r>
            <a:r>
              <a:rPr lang="de-DE" dirty="0">
                <a:solidFill>
                  <a:srgbClr val="000000"/>
                </a:solidFill>
              </a:rPr>
              <a:t> aufgrund der Verschiebungspolarisation </a:t>
            </a:r>
            <a:r>
              <a:rPr lang="de-DE" b="1" dirty="0">
                <a:solidFill>
                  <a:srgbClr val="000000"/>
                </a:solidFill>
              </a:rPr>
              <a:t>im Dielektrikum</a:t>
            </a:r>
            <a:r>
              <a:rPr lang="de-DE" dirty="0">
                <a:solidFill>
                  <a:srgbClr val="000000"/>
                </a:solidFill>
              </a:rPr>
              <a:t>. Diese sind meist vernachlässigbar klein.</a:t>
            </a:r>
          </a:p>
          <a:p>
            <a:pPr>
              <a:defRPr/>
            </a:pPr>
            <a:endParaRPr lang="de-DE" dirty="0">
              <a:solidFill>
                <a:srgbClr val="000000"/>
              </a:solidFill>
            </a:endParaRPr>
          </a:p>
          <a:p>
            <a:pPr>
              <a:defRPr/>
            </a:pPr>
            <a:r>
              <a:rPr lang="de-DE" dirty="0">
                <a:solidFill>
                  <a:srgbClr val="000000"/>
                </a:solidFill>
              </a:rPr>
              <a:t>Die Verluste können durch einen zum Kondensator parallelgeschalteten Verlustwiderstand dargestellt werden: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Die Verluste werden ausgedrückt durch den </a:t>
            </a:r>
            <a:r>
              <a:rPr lang="de-DE" b="1" dirty="0">
                <a:solidFill>
                  <a:srgbClr val="000000"/>
                </a:solidFill>
              </a:rPr>
              <a:t>Verlustfaktor tan </a:t>
            </a:r>
            <a:r>
              <a:rPr lang="de-DE" b="1" dirty="0">
                <a:solidFill>
                  <a:srgbClr val="000000"/>
                </a:solidFill>
                <a:latin typeface="Symbol" panose="05050102010706020507" pitchFamily="18" charset="2"/>
              </a:rPr>
              <a:t>d</a:t>
            </a:r>
            <a:r>
              <a:rPr lang="de-DE" b="1" dirty="0">
                <a:solidFill>
                  <a:srgbClr val="000000"/>
                </a:solidFill>
              </a:rPr>
              <a:t> </a:t>
            </a:r>
            <a:r>
              <a:rPr lang="de-DE" dirty="0">
                <a:solidFill>
                  <a:srgbClr val="000000"/>
                </a:solidFill>
              </a:rPr>
              <a:t>= </a:t>
            </a:r>
            <a:r>
              <a:rPr lang="de-DE" dirty="0">
                <a:solidFill>
                  <a:srgbClr val="FF0000"/>
                </a:solidFill>
              </a:rPr>
              <a:t>X</a:t>
            </a:r>
            <a:r>
              <a:rPr lang="de-DE" baseline="-25000" dirty="0">
                <a:solidFill>
                  <a:srgbClr val="FF0000"/>
                </a:solidFill>
              </a:rPr>
              <a:t>C</a:t>
            </a:r>
            <a:r>
              <a:rPr lang="de-DE" dirty="0">
                <a:solidFill>
                  <a:srgbClr val="000000"/>
                </a:solidFill>
              </a:rPr>
              <a:t> / </a:t>
            </a:r>
            <a:r>
              <a:rPr lang="de-DE" dirty="0">
                <a:solidFill>
                  <a:srgbClr val="00B050"/>
                </a:solidFill>
              </a:rPr>
              <a:t>R</a:t>
            </a:r>
            <a:r>
              <a:rPr lang="de-DE" baseline="-25000" dirty="0">
                <a:solidFill>
                  <a:srgbClr val="00B050"/>
                </a:solidFill>
              </a:rPr>
              <a:t>P</a:t>
            </a:r>
            <a:endParaRPr lang="de-DE" dirty="0">
              <a:solidFill>
                <a:srgbClr val="00B050"/>
              </a:solidFill>
            </a:endParaRPr>
          </a:p>
          <a:p>
            <a:pPr>
              <a:defRPr/>
            </a:pPr>
            <a:r>
              <a:rPr lang="de-DE" dirty="0">
                <a:solidFill>
                  <a:srgbClr val="000000"/>
                </a:solidFill>
              </a:rPr>
              <a:t>Der </a:t>
            </a:r>
            <a:r>
              <a:rPr lang="de-DE" b="1" dirty="0">
                <a:solidFill>
                  <a:srgbClr val="000000"/>
                </a:solidFill>
              </a:rPr>
              <a:t>Kehrwert des Verlustfaktors </a:t>
            </a:r>
            <a:r>
              <a:rPr lang="de-DE" dirty="0">
                <a:solidFill>
                  <a:srgbClr val="000000"/>
                </a:solidFill>
              </a:rPr>
              <a:t>wird als </a:t>
            </a:r>
            <a:r>
              <a:rPr lang="de-DE" b="1" dirty="0">
                <a:solidFill>
                  <a:srgbClr val="000000"/>
                </a:solidFill>
              </a:rPr>
              <a:t>Gütefaktor</a:t>
            </a:r>
            <a:r>
              <a:rPr lang="de-DE" dirty="0">
                <a:solidFill>
                  <a:srgbClr val="000000"/>
                </a:solidFill>
              </a:rPr>
              <a:t> bezeichnet (1 / tan </a:t>
            </a:r>
            <a:r>
              <a:rPr lang="de-DE" dirty="0">
                <a:solidFill>
                  <a:srgbClr val="000000"/>
                </a:solidFill>
                <a:latin typeface="Symbol" panose="05050102010706020507" pitchFamily="18" charset="2"/>
              </a:rPr>
              <a:t>d</a:t>
            </a:r>
            <a:r>
              <a:rPr lang="de-DE" dirty="0">
                <a:solidFill>
                  <a:srgbClr val="000000"/>
                </a:solidFill>
              </a:rPr>
              <a: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50" name="Gruppieren 49">
            <a:extLst>
              <a:ext uri="{FF2B5EF4-FFF2-40B4-BE49-F238E27FC236}">
                <a16:creationId xmlns:a16="http://schemas.microsoft.com/office/drawing/2014/main" id="{6D91A8B2-60D5-9A1A-DFAC-7B9EB7A82383}"/>
              </a:ext>
            </a:extLst>
          </p:cNvPr>
          <p:cNvGrpSpPr/>
          <p:nvPr/>
        </p:nvGrpSpPr>
        <p:grpSpPr>
          <a:xfrm>
            <a:off x="1453715" y="2840445"/>
            <a:ext cx="5726340" cy="1532587"/>
            <a:chOff x="1453715" y="2840445"/>
            <a:chExt cx="5726340" cy="1532587"/>
          </a:xfrm>
        </p:grpSpPr>
        <p:sp>
          <p:nvSpPr>
            <p:cNvPr id="6" name="Rechteck 5">
              <a:extLst>
                <a:ext uri="{FF2B5EF4-FFF2-40B4-BE49-F238E27FC236}">
                  <a16:creationId xmlns:a16="http://schemas.microsoft.com/office/drawing/2014/main" id="{E3553317-7291-72F5-4737-4E2755509D01}"/>
                </a:ext>
              </a:extLst>
            </p:cNvPr>
            <p:cNvSpPr/>
            <p:nvPr/>
          </p:nvSpPr>
          <p:spPr>
            <a:xfrm>
              <a:off x="5050056" y="2840445"/>
              <a:ext cx="1751989" cy="15325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77C8AF6-DB66-0EC9-5D72-CB96D5561711}"/>
                </a:ext>
              </a:extLst>
            </p:cNvPr>
            <p:cNvGrpSpPr/>
            <p:nvPr/>
          </p:nvGrpSpPr>
          <p:grpSpPr>
            <a:xfrm>
              <a:off x="4702777" y="2840445"/>
              <a:ext cx="2477278" cy="1532587"/>
              <a:chOff x="1072239" y="2077901"/>
              <a:chExt cx="2477278" cy="1532587"/>
            </a:xfrm>
          </p:grpSpPr>
          <p:grpSp>
            <p:nvGrpSpPr>
              <p:cNvPr id="8" name="Gruppieren 7">
                <a:extLst>
                  <a:ext uri="{FF2B5EF4-FFF2-40B4-BE49-F238E27FC236}">
                    <a16:creationId xmlns:a16="http://schemas.microsoft.com/office/drawing/2014/main" id="{D9D6A79B-A09A-7BEC-9D6C-C709E83FB1FA}"/>
                  </a:ext>
                </a:extLst>
              </p:cNvPr>
              <p:cNvGrpSpPr/>
              <p:nvPr/>
            </p:nvGrpSpPr>
            <p:grpSpPr>
              <a:xfrm>
                <a:off x="1072239" y="2428482"/>
                <a:ext cx="2477278" cy="850548"/>
                <a:chOff x="4080875" y="2361807"/>
                <a:chExt cx="2477278" cy="850548"/>
              </a:xfrm>
            </p:grpSpPr>
            <p:grpSp>
              <p:nvGrpSpPr>
                <p:cNvPr id="15" name="Gruppieren 14">
                  <a:extLst>
                    <a:ext uri="{FF2B5EF4-FFF2-40B4-BE49-F238E27FC236}">
                      <a16:creationId xmlns:a16="http://schemas.microsoft.com/office/drawing/2014/main" id="{B59FD7EA-02EA-73A7-4756-F6815D6DE3B2}"/>
                    </a:ext>
                  </a:extLst>
                </p:cNvPr>
                <p:cNvGrpSpPr/>
                <p:nvPr/>
              </p:nvGrpSpPr>
              <p:grpSpPr>
                <a:xfrm>
                  <a:off x="4648547" y="2361807"/>
                  <a:ext cx="1345896" cy="360000"/>
                  <a:chOff x="7061817" y="1889926"/>
                  <a:chExt cx="1345896" cy="360000"/>
                </a:xfrm>
              </p:grpSpPr>
              <p:cxnSp>
                <p:nvCxnSpPr>
                  <p:cNvPr id="24" name="Gerader Verbinder 23">
                    <a:extLst>
                      <a:ext uri="{FF2B5EF4-FFF2-40B4-BE49-F238E27FC236}">
                        <a16:creationId xmlns:a16="http://schemas.microsoft.com/office/drawing/2014/main" id="{677340E4-7C32-4E1A-EB1F-5402C8DBBC5A}"/>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9AFB3477-96ED-EBA3-6B4E-F40E40FC481D}"/>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9E8D2264-0A53-C36A-3ECD-771736D9908C}"/>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02C7072-436C-73A9-7300-28F5FA1E0C92}"/>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Gerader Verbinder 15">
                  <a:extLst>
                    <a:ext uri="{FF2B5EF4-FFF2-40B4-BE49-F238E27FC236}">
                      <a16:creationId xmlns:a16="http://schemas.microsoft.com/office/drawing/2014/main" id="{5D0726F2-A6B3-756C-06DC-9102C03BB65C}"/>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D88C06BA-1095-CB1B-263E-3ED18BB2A305}"/>
                    </a:ext>
                  </a:extLst>
                </p:cNvPr>
                <p:cNvGrpSpPr/>
                <p:nvPr/>
              </p:nvGrpSpPr>
              <p:grpSpPr>
                <a:xfrm rot="16200000">
                  <a:off x="5212742" y="2430653"/>
                  <a:ext cx="226422" cy="1336981"/>
                  <a:chOff x="5738949" y="1572780"/>
                  <a:chExt cx="226422" cy="1336981"/>
                </a:xfrm>
              </p:grpSpPr>
              <p:sp>
                <p:nvSpPr>
                  <p:cNvPr id="21" name="Rechteck 20">
                    <a:extLst>
                      <a:ext uri="{FF2B5EF4-FFF2-40B4-BE49-F238E27FC236}">
                        <a16:creationId xmlns:a16="http://schemas.microsoft.com/office/drawing/2014/main" id="{92FADBE4-9440-3266-2B80-8992226F7AF1}"/>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a:extLst>
                      <a:ext uri="{FF2B5EF4-FFF2-40B4-BE49-F238E27FC236}">
                        <a16:creationId xmlns:a16="http://schemas.microsoft.com/office/drawing/2014/main" id="{415CBB87-291D-8D98-9792-7716444EEA4B}"/>
                      </a:ext>
                    </a:extLst>
                  </p:cNvPr>
                  <p:cNvCxnSpPr>
                    <a:cxnSpLocks/>
                  </p:cNvCxnSpPr>
                  <p:nvPr/>
                </p:nvCxnSpPr>
                <p:spPr>
                  <a:xfrm rot="5400000">
                    <a:off x="5658835" y="1766104"/>
                    <a:ext cx="38665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7A4D794E-A7AD-F1DA-29CE-824BB4E27D52}"/>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Gerader Verbinder 17">
                  <a:extLst>
                    <a:ext uri="{FF2B5EF4-FFF2-40B4-BE49-F238E27FC236}">
                      <a16:creationId xmlns:a16="http://schemas.microsoft.com/office/drawing/2014/main" id="{54474408-3AA1-B93E-9498-1471667BB183}"/>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6F4068E-A75C-1061-6344-28C1000F3D30}"/>
                    </a:ext>
                  </a:extLst>
                </p:cNvPr>
                <p:cNvCxnSpPr/>
                <p:nvPr/>
              </p:nvCxnSpPr>
              <p:spPr>
                <a:xfrm>
                  <a:off x="4080875" y="280363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BAF658F1-1864-DE33-4A2E-A0AB6D24DCB7}"/>
                    </a:ext>
                  </a:extLst>
                </p:cNvPr>
                <p:cNvCxnSpPr/>
                <p:nvPr/>
              </p:nvCxnSpPr>
              <p:spPr>
                <a:xfrm>
                  <a:off x="5994443" y="280363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97610E40-3593-414D-5631-754B4BAB5F43}"/>
                  </a:ext>
                </a:extLst>
              </p:cNvPr>
              <p:cNvSpPr txBox="1"/>
              <p:nvPr/>
            </p:nvSpPr>
            <p:spPr>
              <a:xfrm>
                <a:off x="2108880" y="3241156"/>
                <a:ext cx="393121" cy="369332"/>
              </a:xfrm>
              <a:prstGeom prst="rect">
                <a:avLst/>
              </a:prstGeom>
              <a:noFill/>
            </p:spPr>
            <p:txBody>
              <a:bodyPr wrap="none" rtlCol="0">
                <a:spAutoFit/>
              </a:bodyPr>
              <a:lstStyle/>
              <a:p>
                <a:r>
                  <a:rPr lang="de-DE" dirty="0"/>
                  <a:t>R</a:t>
                </a:r>
                <a:r>
                  <a:rPr lang="de-DE" baseline="-25000" dirty="0"/>
                  <a:t>P</a:t>
                </a:r>
              </a:p>
            </p:txBody>
          </p:sp>
          <p:sp>
            <p:nvSpPr>
              <p:cNvPr id="14" name="Textfeld 13">
                <a:extLst>
                  <a:ext uri="{FF2B5EF4-FFF2-40B4-BE49-F238E27FC236}">
                    <a16:creationId xmlns:a16="http://schemas.microsoft.com/office/drawing/2014/main" id="{332A9E39-7B3B-2A40-A293-E6B3EB2A5937}"/>
                  </a:ext>
                </a:extLst>
              </p:cNvPr>
              <p:cNvSpPr txBox="1"/>
              <p:nvPr/>
            </p:nvSpPr>
            <p:spPr>
              <a:xfrm>
                <a:off x="2108879" y="2077901"/>
                <a:ext cx="393121" cy="369332"/>
              </a:xfrm>
              <a:prstGeom prst="rect">
                <a:avLst/>
              </a:prstGeom>
              <a:noFill/>
            </p:spPr>
            <p:txBody>
              <a:bodyPr wrap="none" rtlCol="0">
                <a:spAutoFit/>
              </a:bodyPr>
              <a:lstStyle/>
              <a:p>
                <a:r>
                  <a:rPr lang="de-DE" dirty="0"/>
                  <a:t>X</a:t>
                </a:r>
                <a:r>
                  <a:rPr lang="de-DE" baseline="-25000" dirty="0"/>
                  <a:t>C</a:t>
                </a:r>
              </a:p>
            </p:txBody>
          </p:sp>
        </p:grpSp>
        <p:grpSp>
          <p:nvGrpSpPr>
            <p:cNvPr id="28" name="Gruppieren 27">
              <a:extLst>
                <a:ext uri="{FF2B5EF4-FFF2-40B4-BE49-F238E27FC236}">
                  <a16:creationId xmlns:a16="http://schemas.microsoft.com/office/drawing/2014/main" id="{25C23ABE-A95E-CFE3-5A71-B3633C45A3EF}"/>
                </a:ext>
              </a:extLst>
            </p:cNvPr>
            <p:cNvGrpSpPr/>
            <p:nvPr/>
          </p:nvGrpSpPr>
          <p:grpSpPr>
            <a:xfrm>
              <a:off x="1453715" y="3420432"/>
              <a:ext cx="1177972" cy="633196"/>
              <a:chOff x="5137223" y="1834457"/>
              <a:chExt cx="1177972" cy="633196"/>
            </a:xfrm>
          </p:grpSpPr>
          <p:cxnSp>
            <p:nvCxnSpPr>
              <p:cNvPr id="29" name="Gerader Verbinder 28">
                <a:extLst>
                  <a:ext uri="{FF2B5EF4-FFF2-40B4-BE49-F238E27FC236}">
                    <a16:creationId xmlns:a16="http://schemas.microsoft.com/office/drawing/2014/main" id="{5535439F-35A6-BBFE-6EAE-D3E63BB666E7}"/>
                  </a:ext>
                </a:extLst>
              </p:cNvPr>
              <p:cNvCxnSpPr/>
              <p:nvPr/>
            </p:nvCxnSpPr>
            <p:spPr>
              <a:xfrm rot="5400000">
                <a:off x="5497223" y="2014457"/>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399B5521-6BF7-EC63-2F7A-0E0ADC0F1AEE}"/>
                  </a:ext>
                </a:extLst>
              </p:cNvPr>
              <p:cNvCxnSpPr/>
              <p:nvPr/>
            </p:nvCxnSpPr>
            <p:spPr>
              <a:xfrm rot="5400000">
                <a:off x="5595195" y="2014457"/>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6AD7975-FC73-486D-DA19-81C29D23D2BD}"/>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70D31DBD-6F55-2001-8DA6-91395D646AD6}"/>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E1A35CF9-DB88-2E11-A896-18C42CF9594E}"/>
                  </a:ext>
                </a:extLst>
              </p:cNvPr>
              <p:cNvSpPr txBox="1"/>
              <p:nvPr/>
            </p:nvSpPr>
            <p:spPr>
              <a:xfrm>
                <a:off x="5765957" y="2098321"/>
                <a:ext cx="309700" cy="369332"/>
              </a:xfrm>
              <a:prstGeom prst="rect">
                <a:avLst/>
              </a:prstGeom>
              <a:noFill/>
            </p:spPr>
            <p:txBody>
              <a:bodyPr wrap="none" rtlCol="0">
                <a:spAutoFit/>
              </a:bodyPr>
              <a:lstStyle/>
              <a:p>
                <a:r>
                  <a:rPr lang="de-DE" dirty="0"/>
                  <a:t>C</a:t>
                </a:r>
              </a:p>
            </p:txBody>
          </p:sp>
        </p:grpSp>
        <p:sp>
          <p:nvSpPr>
            <p:cNvPr id="34" name="Textfeld 33">
              <a:extLst>
                <a:ext uri="{FF2B5EF4-FFF2-40B4-BE49-F238E27FC236}">
                  <a16:creationId xmlns:a16="http://schemas.microsoft.com/office/drawing/2014/main" id="{F63FEF03-34E6-D790-85B6-D08ACBC4443A}"/>
                </a:ext>
              </a:extLst>
            </p:cNvPr>
            <p:cNvSpPr txBox="1"/>
            <p:nvPr/>
          </p:nvSpPr>
          <p:spPr>
            <a:xfrm>
              <a:off x="3271226" y="3234259"/>
              <a:ext cx="522514" cy="769441"/>
            </a:xfrm>
            <a:prstGeom prst="rect">
              <a:avLst/>
            </a:prstGeom>
            <a:noFill/>
          </p:spPr>
          <p:txBody>
            <a:bodyPr wrap="square" rtlCol="0">
              <a:spAutoFit/>
            </a:bodyPr>
            <a:lstStyle/>
            <a:p>
              <a:r>
                <a:rPr lang="de-DE" sz="4400" dirty="0">
                  <a:sym typeface="Wingdings" panose="05000000000000000000" pitchFamily="2" charset="2"/>
                </a:rPr>
                <a:t></a:t>
              </a:r>
              <a:endParaRPr lang="de-DE" sz="4400" dirty="0"/>
            </a:p>
          </p:txBody>
        </p:sp>
      </p:grpSp>
      <p:grpSp>
        <p:nvGrpSpPr>
          <p:cNvPr id="51" name="Gruppieren 50">
            <a:extLst>
              <a:ext uri="{FF2B5EF4-FFF2-40B4-BE49-F238E27FC236}">
                <a16:creationId xmlns:a16="http://schemas.microsoft.com/office/drawing/2014/main" id="{753D5183-8925-E337-E889-CF188D3AC689}"/>
              </a:ext>
            </a:extLst>
          </p:cNvPr>
          <p:cNvGrpSpPr/>
          <p:nvPr/>
        </p:nvGrpSpPr>
        <p:grpSpPr>
          <a:xfrm>
            <a:off x="8487807" y="3258082"/>
            <a:ext cx="1663227" cy="2063354"/>
            <a:chOff x="8487807" y="3258082"/>
            <a:chExt cx="1663227" cy="2063354"/>
          </a:xfrm>
        </p:grpSpPr>
        <p:grpSp>
          <p:nvGrpSpPr>
            <p:cNvPr id="35" name="Gruppieren 34">
              <a:extLst>
                <a:ext uri="{FF2B5EF4-FFF2-40B4-BE49-F238E27FC236}">
                  <a16:creationId xmlns:a16="http://schemas.microsoft.com/office/drawing/2014/main" id="{DE7BFA34-E4B7-2970-0285-16E056E24BD7}"/>
                </a:ext>
              </a:extLst>
            </p:cNvPr>
            <p:cNvGrpSpPr/>
            <p:nvPr/>
          </p:nvGrpSpPr>
          <p:grpSpPr>
            <a:xfrm>
              <a:off x="8487807" y="3258082"/>
              <a:ext cx="1663227" cy="2063354"/>
              <a:chOff x="8659768" y="2392108"/>
              <a:chExt cx="1663227" cy="2063354"/>
            </a:xfrm>
          </p:grpSpPr>
          <p:cxnSp>
            <p:nvCxnSpPr>
              <p:cNvPr id="36" name="Gerade Verbindung mit Pfeil 35">
                <a:extLst>
                  <a:ext uri="{FF2B5EF4-FFF2-40B4-BE49-F238E27FC236}">
                    <a16:creationId xmlns:a16="http://schemas.microsoft.com/office/drawing/2014/main" id="{FF829689-C51F-7F2D-1D5E-B2062D99D606}"/>
                  </a:ext>
                </a:extLst>
              </p:cNvPr>
              <p:cNvCxnSpPr>
                <a:cxnSpLocks/>
              </p:cNvCxnSpPr>
              <p:nvPr/>
            </p:nvCxnSpPr>
            <p:spPr>
              <a:xfrm flipV="1">
                <a:off x="9121977" y="2703933"/>
                <a:ext cx="0" cy="847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2403A021-F416-84F5-BDFA-FB89F204B226}"/>
                  </a:ext>
                </a:extLst>
              </p:cNvPr>
              <p:cNvCxnSpPr>
                <a:cxnSpLocks/>
              </p:cNvCxnSpPr>
              <p:nvPr/>
            </p:nvCxnSpPr>
            <p:spPr>
              <a:xfrm flipV="1">
                <a:off x="8682446" y="3178553"/>
                <a:ext cx="12415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uppieren 37">
                <a:extLst>
                  <a:ext uri="{FF2B5EF4-FFF2-40B4-BE49-F238E27FC236}">
                    <a16:creationId xmlns:a16="http://schemas.microsoft.com/office/drawing/2014/main" id="{747A7FF8-57DD-5E33-B6AD-2DA2385B13D2}"/>
                  </a:ext>
                </a:extLst>
              </p:cNvPr>
              <p:cNvGrpSpPr/>
              <p:nvPr/>
            </p:nvGrpSpPr>
            <p:grpSpPr>
              <a:xfrm>
                <a:off x="8659768" y="3013712"/>
                <a:ext cx="1042679" cy="1441750"/>
                <a:chOff x="1444036" y="2933244"/>
                <a:chExt cx="900000" cy="1324614"/>
              </a:xfrm>
            </p:grpSpPr>
            <p:cxnSp>
              <p:nvCxnSpPr>
                <p:cNvPr id="45" name="Gerade Verbindung mit Pfeil 44">
                  <a:extLst>
                    <a:ext uri="{FF2B5EF4-FFF2-40B4-BE49-F238E27FC236}">
                      <a16:creationId xmlns:a16="http://schemas.microsoft.com/office/drawing/2014/main" id="{AD879056-DBF9-9C30-E3A5-9D70A871FA99}"/>
                    </a:ext>
                  </a:extLst>
                </p:cNvPr>
                <p:cNvCxnSpPr/>
                <p:nvPr/>
              </p:nvCxnSpPr>
              <p:spPr>
                <a:xfrm>
                  <a:off x="1846445" y="3083796"/>
                  <a:ext cx="344906"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ED520077-FDDD-C184-238C-B044B539DFAC}"/>
                    </a:ext>
                  </a:extLst>
                </p:cNvPr>
                <p:cNvCxnSpPr>
                  <a:cxnSpLocks/>
                </p:cNvCxnSpPr>
                <p:nvPr/>
              </p:nvCxnSpPr>
              <p:spPr>
                <a:xfrm rot="10800000" flipV="1">
                  <a:off x="1846446" y="3086784"/>
                  <a:ext cx="0" cy="11710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080DFB54-0D9D-0738-D34D-8402F302EB1A}"/>
                    </a:ext>
                  </a:extLst>
                </p:cNvPr>
                <p:cNvCxnSpPr>
                  <a:cxnSpLocks/>
                </p:cNvCxnSpPr>
                <p:nvPr/>
              </p:nvCxnSpPr>
              <p:spPr>
                <a:xfrm>
                  <a:off x="1845514" y="3083796"/>
                  <a:ext cx="345837" cy="11727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Bogen 47">
                  <a:extLst>
                    <a:ext uri="{FF2B5EF4-FFF2-40B4-BE49-F238E27FC236}">
                      <a16:creationId xmlns:a16="http://schemas.microsoft.com/office/drawing/2014/main" id="{8A812605-8ECB-C6BF-144C-410AF7B4F17D}"/>
                    </a:ext>
                  </a:extLst>
                </p:cNvPr>
                <p:cNvSpPr/>
                <p:nvPr/>
              </p:nvSpPr>
              <p:spPr>
                <a:xfrm rot="9462133">
                  <a:off x="1444036" y="2933244"/>
                  <a:ext cx="900000" cy="900000"/>
                </a:xfrm>
                <a:prstGeom prst="arc">
                  <a:avLst>
                    <a:gd name="adj1" fmla="val 16200000"/>
                    <a:gd name="adj2" fmla="val 17900843"/>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39" name="Textfeld 38">
                <a:extLst>
                  <a:ext uri="{FF2B5EF4-FFF2-40B4-BE49-F238E27FC236}">
                    <a16:creationId xmlns:a16="http://schemas.microsoft.com/office/drawing/2014/main" id="{65A158B4-4549-3851-EB8B-D682B13A14F4}"/>
                  </a:ext>
                </a:extLst>
              </p:cNvPr>
              <p:cNvSpPr txBox="1"/>
              <p:nvPr/>
            </p:nvSpPr>
            <p:spPr>
              <a:xfrm>
                <a:off x="9121977" y="3983739"/>
                <a:ext cx="477415" cy="369332"/>
              </a:xfrm>
              <a:prstGeom prst="rect">
                <a:avLst/>
              </a:prstGeom>
              <a:noFill/>
            </p:spPr>
            <p:txBody>
              <a:bodyPr wrap="square" rtlCol="0">
                <a:spAutoFit/>
              </a:bodyPr>
              <a:lstStyle/>
              <a:p>
                <a:r>
                  <a:rPr lang="de-DE" dirty="0">
                    <a:latin typeface="Symbol" panose="05050102010706020507" pitchFamily="18" charset="2"/>
                  </a:rPr>
                  <a:t>d</a:t>
                </a:r>
              </a:p>
            </p:txBody>
          </p:sp>
          <p:cxnSp>
            <p:nvCxnSpPr>
              <p:cNvPr id="40" name="Gerade Verbindung mit Pfeil 39">
                <a:extLst>
                  <a:ext uri="{FF2B5EF4-FFF2-40B4-BE49-F238E27FC236}">
                    <a16:creationId xmlns:a16="http://schemas.microsoft.com/office/drawing/2014/main" id="{0D877745-D9A2-71CF-2AC8-D1B1B0C7B549}"/>
                  </a:ext>
                </a:extLst>
              </p:cNvPr>
              <p:cNvCxnSpPr>
                <a:cxnSpLocks/>
              </p:cNvCxnSpPr>
              <p:nvPr/>
            </p:nvCxnSpPr>
            <p:spPr>
              <a:xfrm>
                <a:off x="9146436" y="4453051"/>
                <a:ext cx="379120" cy="980"/>
              </a:xfrm>
              <a:prstGeom prst="straightConnector1">
                <a:avLst/>
              </a:prstGeom>
              <a:ln w="254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31075CCD-3BF2-6C1B-D098-F006E0D69306}"/>
                  </a:ext>
                </a:extLst>
              </p:cNvPr>
              <p:cNvSpPr txBox="1"/>
              <p:nvPr/>
            </p:nvSpPr>
            <p:spPr>
              <a:xfrm>
                <a:off x="9852922" y="2978432"/>
                <a:ext cx="470073" cy="369332"/>
              </a:xfrm>
              <a:prstGeom prst="rect">
                <a:avLst/>
              </a:prstGeom>
              <a:noFill/>
            </p:spPr>
            <p:txBody>
              <a:bodyPr wrap="square" rtlCol="0">
                <a:spAutoFit/>
              </a:bodyPr>
              <a:lstStyle/>
              <a:p>
                <a:r>
                  <a:rPr lang="de-DE" dirty="0"/>
                  <a:t>Re</a:t>
                </a:r>
              </a:p>
            </p:txBody>
          </p:sp>
          <p:sp>
            <p:nvSpPr>
              <p:cNvPr id="42" name="Textfeld 41">
                <a:extLst>
                  <a:ext uri="{FF2B5EF4-FFF2-40B4-BE49-F238E27FC236}">
                    <a16:creationId xmlns:a16="http://schemas.microsoft.com/office/drawing/2014/main" id="{A8FB6921-47CC-08C8-3743-C6D50397DDCA}"/>
                  </a:ext>
                </a:extLst>
              </p:cNvPr>
              <p:cNvSpPr txBox="1"/>
              <p:nvPr/>
            </p:nvSpPr>
            <p:spPr>
              <a:xfrm>
                <a:off x="8918304" y="2392108"/>
                <a:ext cx="470073" cy="369332"/>
              </a:xfrm>
              <a:prstGeom prst="rect">
                <a:avLst/>
              </a:prstGeom>
              <a:noFill/>
            </p:spPr>
            <p:txBody>
              <a:bodyPr wrap="square" rtlCol="0">
                <a:spAutoFit/>
              </a:bodyPr>
              <a:lstStyle/>
              <a:p>
                <a:r>
                  <a:rPr lang="de-DE" dirty="0"/>
                  <a:t>Im</a:t>
                </a:r>
              </a:p>
            </p:txBody>
          </p:sp>
          <p:sp>
            <p:nvSpPr>
              <p:cNvPr id="43" name="Textfeld 42">
                <a:extLst>
                  <a:ext uri="{FF2B5EF4-FFF2-40B4-BE49-F238E27FC236}">
                    <a16:creationId xmlns:a16="http://schemas.microsoft.com/office/drawing/2014/main" id="{89E8A44D-CFEE-31E1-76E8-47350A7B05C0}"/>
                  </a:ext>
                </a:extLst>
              </p:cNvPr>
              <p:cNvSpPr txBox="1"/>
              <p:nvPr/>
            </p:nvSpPr>
            <p:spPr>
              <a:xfrm>
                <a:off x="9203828" y="2791803"/>
                <a:ext cx="470073" cy="369332"/>
              </a:xfrm>
              <a:prstGeom prst="rect">
                <a:avLst/>
              </a:prstGeom>
              <a:noFill/>
            </p:spPr>
            <p:txBody>
              <a:bodyPr wrap="square" rtlCol="0">
                <a:spAutoFit/>
              </a:bodyPr>
              <a:lstStyle/>
              <a:p>
                <a:r>
                  <a:rPr lang="de-DE" dirty="0" err="1">
                    <a:solidFill>
                      <a:srgbClr val="00B050"/>
                    </a:solidFill>
                  </a:rPr>
                  <a:t>R</a:t>
                </a:r>
                <a:r>
                  <a:rPr lang="de-DE" baseline="-25000" dirty="0" err="1">
                    <a:solidFill>
                      <a:srgbClr val="00B050"/>
                    </a:solidFill>
                  </a:rPr>
                  <a:t>p</a:t>
                </a:r>
                <a:endParaRPr lang="de-DE" baseline="-25000" dirty="0">
                  <a:solidFill>
                    <a:srgbClr val="00B050"/>
                  </a:solidFill>
                </a:endParaRPr>
              </a:p>
            </p:txBody>
          </p:sp>
          <p:sp>
            <p:nvSpPr>
              <p:cNvPr id="44" name="Textfeld 43">
                <a:extLst>
                  <a:ext uri="{FF2B5EF4-FFF2-40B4-BE49-F238E27FC236}">
                    <a16:creationId xmlns:a16="http://schemas.microsoft.com/office/drawing/2014/main" id="{E5DE6660-86D0-F042-4BA8-D719D561DEE0}"/>
                  </a:ext>
                </a:extLst>
              </p:cNvPr>
              <p:cNvSpPr txBox="1"/>
              <p:nvPr/>
            </p:nvSpPr>
            <p:spPr>
              <a:xfrm>
                <a:off x="8785677" y="3650474"/>
                <a:ext cx="470073" cy="369332"/>
              </a:xfrm>
              <a:prstGeom prst="rect">
                <a:avLst/>
              </a:prstGeom>
              <a:noFill/>
            </p:spPr>
            <p:txBody>
              <a:bodyPr wrap="square" rtlCol="0">
                <a:spAutoFit/>
              </a:bodyPr>
              <a:lstStyle/>
              <a:p>
                <a:r>
                  <a:rPr lang="de-DE" dirty="0">
                    <a:solidFill>
                      <a:srgbClr val="FF0000"/>
                    </a:solidFill>
                  </a:rPr>
                  <a:t>X</a:t>
                </a:r>
                <a:r>
                  <a:rPr lang="de-DE" baseline="-25000" dirty="0">
                    <a:solidFill>
                      <a:srgbClr val="FF0000"/>
                    </a:solidFill>
                  </a:rPr>
                  <a:t>C</a:t>
                </a:r>
              </a:p>
            </p:txBody>
          </p:sp>
        </p:grpSp>
        <p:sp>
          <p:nvSpPr>
            <p:cNvPr id="49" name="Textfeld 48">
              <a:extLst>
                <a:ext uri="{FF2B5EF4-FFF2-40B4-BE49-F238E27FC236}">
                  <a16:creationId xmlns:a16="http://schemas.microsoft.com/office/drawing/2014/main" id="{6F2E56C2-D87A-43CF-1A22-5FA8E405F6D3}"/>
                </a:ext>
              </a:extLst>
            </p:cNvPr>
            <p:cNvSpPr txBox="1"/>
            <p:nvPr/>
          </p:nvSpPr>
          <p:spPr>
            <a:xfrm>
              <a:off x="9281954" y="4932671"/>
              <a:ext cx="470073" cy="369332"/>
            </a:xfrm>
            <a:prstGeom prst="rect">
              <a:avLst/>
            </a:prstGeom>
            <a:noFill/>
          </p:spPr>
          <p:txBody>
            <a:bodyPr wrap="square" rtlCol="0">
              <a:spAutoFit/>
            </a:bodyPr>
            <a:lstStyle/>
            <a:p>
              <a:r>
                <a:rPr lang="de-DE" dirty="0"/>
                <a:t>Z</a:t>
              </a:r>
              <a:r>
                <a:rPr lang="de-DE" baseline="-25000" dirty="0"/>
                <a:t>C</a:t>
              </a:r>
            </a:p>
          </p:txBody>
        </p:sp>
      </p:grpSp>
    </p:spTree>
    <p:extLst>
      <p:ext uri="{BB962C8B-B14F-4D97-AF65-F5344CB8AC3E}">
        <p14:creationId xmlns:p14="http://schemas.microsoft.com/office/powerpoint/2010/main" val="306859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Die Spule (Induktivität)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mc:Choice xmlns:a14="http://schemas.microsoft.com/office/drawing/2010/main" Requires="a14">
          <p:sp>
            <p:nvSpPr>
              <p:cNvPr id="6" name="Inhaltsplatzhalter 4">
                <a:extLst>
                  <a:ext uri="{FF2B5EF4-FFF2-40B4-BE49-F238E27FC236}">
                    <a16:creationId xmlns:a16="http://schemas.microsoft.com/office/drawing/2014/main" id="{A4544ACF-FB81-6B4B-9409-42EC5FAABA8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Calibri" panose="020F0502020204030204" pitchFamily="34" charset="0"/>
                </a:endParaRPr>
              </a:p>
              <a:p>
                <a:pPr marL="0" indent="0">
                  <a:buNone/>
                  <a:defRPr/>
                </a:pPr>
                <a:endParaRPr lang="de-DE" sz="3600" dirty="0">
                  <a:solidFill>
                    <a:srgbClr val="000000"/>
                  </a:solidFill>
                  <a:latin typeface="Calibri" panose="020F0502020204030204" pitchFamily="34" charset="0"/>
                </a:endParaRPr>
              </a:p>
              <a:p>
                <a:pPr>
                  <a:defRPr/>
                </a:pPr>
                <a:r>
                  <a:rPr lang="de-DE" dirty="0">
                    <a:solidFill>
                      <a:srgbClr val="000000"/>
                    </a:solidFill>
                  </a:rPr>
                  <a:t>N Windungen Draht auf einem Spulenkern mit der Länge l und dem Durchmesser d</a:t>
                </a:r>
              </a:p>
              <a:p>
                <a:pPr>
                  <a:defRPr/>
                </a:pPr>
                <a:r>
                  <a:rPr lang="de-DE" dirty="0">
                    <a:solidFill>
                      <a:srgbClr val="000000"/>
                    </a:solidFill>
                  </a:rPr>
                  <a:t>Die Induktivität berechnet sich nach </a:t>
                </a:r>
                <a14:m>
                  <m:oMath xmlns:m="http://schemas.openxmlformats.org/officeDocument/2006/math">
                    <m:r>
                      <a:rPr lang="de-DE" b="1" i="0" dirty="0" smtClean="0">
                        <a:solidFill>
                          <a:srgbClr val="000000"/>
                        </a:solidFill>
                        <a:latin typeface="Cambria Math" panose="02040503050406030204" pitchFamily="18" charset="0"/>
                      </a:rPr>
                      <m:t>𝐋</m:t>
                    </m:r>
                    <m:r>
                      <a:rPr lang="de-DE" b="1" i="0" dirty="0" smtClean="0">
                        <a:solidFill>
                          <a:srgbClr val="000000"/>
                        </a:solidFill>
                        <a:latin typeface="Cambria Math" panose="02040503050406030204" pitchFamily="18" charset="0"/>
                      </a:rPr>
                      <m:t>=</m:t>
                    </m:r>
                    <m:sSub>
                      <m:sSubPr>
                        <m:ctrlPr>
                          <a:rPr lang="de-DE" b="1" i="1" dirty="0" smtClean="0">
                            <a:solidFill>
                              <a:srgbClr val="000000"/>
                            </a:solidFill>
                            <a:latin typeface="Cambria Math" panose="02040503050406030204" pitchFamily="18" charset="0"/>
                          </a:rPr>
                        </m:ctrlPr>
                      </m:sSubPr>
                      <m:e>
                        <m:r>
                          <a:rPr lang="de-DE" b="1" i="1" dirty="0" smtClean="0">
                            <a:solidFill>
                              <a:srgbClr val="000000"/>
                            </a:solidFill>
                            <a:latin typeface="Cambria Math" panose="02040503050406030204" pitchFamily="18" charset="0"/>
                          </a:rPr>
                          <m:t>µ</m:t>
                        </m:r>
                      </m:e>
                      <m:sub>
                        <m:r>
                          <a:rPr lang="de-DE" b="1" i="1" dirty="0" smtClean="0">
                            <a:solidFill>
                              <a:srgbClr val="000000"/>
                            </a:solidFill>
                            <a:latin typeface="Cambria Math" panose="02040503050406030204" pitchFamily="18" charset="0"/>
                          </a:rPr>
                          <m:t>𝟎</m:t>
                        </m:r>
                      </m:sub>
                    </m:sSub>
                    <m:r>
                      <a:rPr lang="de-DE" b="1" i="1" dirty="0" smtClean="0">
                        <a:solidFill>
                          <a:srgbClr val="000000"/>
                        </a:solidFill>
                        <a:latin typeface="Cambria Math" panose="02040503050406030204" pitchFamily="18" charset="0"/>
                        <a:ea typeface="Cambria Math" panose="02040503050406030204" pitchFamily="18" charset="0"/>
                      </a:rPr>
                      <m:t>∙</m:t>
                    </m:r>
                    <m:sSub>
                      <m:sSubPr>
                        <m:ctrlPr>
                          <a:rPr lang="de-DE" b="1" i="1" dirty="0" smtClean="0">
                            <a:solidFill>
                              <a:srgbClr val="000000"/>
                            </a:solidFill>
                            <a:latin typeface="Cambria Math" panose="02040503050406030204" pitchFamily="18" charset="0"/>
                            <a:ea typeface="Cambria Math" panose="02040503050406030204" pitchFamily="18" charset="0"/>
                          </a:rPr>
                        </m:ctrlPr>
                      </m:sSubPr>
                      <m:e>
                        <m:r>
                          <a:rPr lang="de-DE" b="1" i="1" dirty="0" smtClean="0">
                            <a:solidFill>
                              <a:srgbClr val="000000"/>
                            </a:solidFill>
                            <a:latin typeface="Cambria Math" panose="02040503050406030204" pitchFamily="18" charset="0"/>
                            <a:ea typeface="Cambria Math" panose="02040503050406030204" pitchFamily="18" charset="0"/>
                          </a:rPr>
                          <m:t>µ</m:t>
                        </m:r>
                      </m:e>
                      <m:sub>
                        <m:r>
                          <a:rPr lang="de-DE" b="1" i="1" dirty="0" smtClean="0">
                            <a:solidFill>
                              <a:srgbClr val="000000"/>
                            </a:solidFill>
                            <a:latin typeface="Cambria Math" panose="02040503050406030204" pitchFamily="18" charset="0"/>
                            <a:ea typeface="Cambria Math" panose="02040503050406030204" pitchFamily="18" charset="0"/>
                          </a:rPr>
                          <m:t>𝒓</m:t>
                        </m:r>
                      </m:sub>
                    </m:sSub>
                    <m:r>
                      <a:rPr lang="de-DE" b="1" i="1" dirty="0" smtClean="0">
                        <a:solidFill>
                          <a:srgbClr val="000000"/>
                        </a:solidFill>
                        <a:latin typeface="Cambria Math" panose="02040503050406030204" pitchFamily="18" charset="0"/>
                        <a:ea typeface="Cambria Math" panose="02040503050406030204" pitchFamily="18" charset="0"/>
                      </a:rPr>
                      <m:t>∙</m:t>
                    </m:r>
                    <m:r>
                      <a:rPr lang="de-DE" b="1" i="1" dirty="0" smtClean="0">
                        <a:solidFill>
                          <a:srgbClr val="000000"/>
                        </a:solidFill>
                        <a:latin typeface="Cambria Math" panose="02040503050406030204" pitchFamily="18" charset="0"/>
                        <a:ea typeface="Cambria Math" panose="02040503050406030204" pitchFamily="18" charset="0"/>
                      </a:rPr>
                      <m:t>𝑨</m:t>
                    </m:r>
                    <m:r>
                      <a:rPr lang="de-DE" b="1" i="1" dirty="0" smtClean="0">
                        <a:solidFill>
                          <a:srgbClr val="000000"/>
                        </a:solidFill>
                        <a:latin typeface="Cambria Math" panose="02040503050406030204" pitchFamily="18" charset="0"/>
                        <a:ea typeface="Cambria Math" panose="02040503050406030204" pitchFamily="18" charset="0"/>
                      </a:rPr>
                      <m:t>∙</m:t>
                    </m:r>
                    <m:f>
                      <m:fPr>
                        <m:ctrlPr>
                          <a:rPr lang="de-DE" b="1" i="1" dirty="0" smtClean="0">
                            <a:solidFill>
                              <a:srgbClr val="000000"/>
                            </a:solidFill>
                            <a:latin typeface="Cambria Math" panose="02040503050406030204" pitchFamily="18" charset="0"/>
                            <a:ea typeface="Cambria Math" panose="02040503050406030204" pitchFamily="18" charset="0"/>
                          </a:rPr>
                        </m:ctrlPr>
                      </m:fPr>
                      <m:num>
                        <m:sSup>
                          <m:sSupPr>
                            <m:ctrlPr>
                              <a:rPr lang="de-DE" b="1" i="1" dirty="0" smtClean="0">
                                <a:solidFill>
                                  <a:srgbClr val="000000"/>
                                </a:solidFill>
                                <a:latin typeface="Cambria Math" panose="02040503050406030204" pitchFamily="18" charset="0"/>
                                <a:ea typeface="Cambria Math" panose="02040503050406030204" pitchFamily="18" charset="0"/>
                              </a:rPr>
                            </m:ctrlPr>
                          </m:sSupPr>
                          <m:e>
                            <m:r>
                              <a:rPr lang="de-DE" b="1" i="1" dirty="0" smtClean="0">
                                <a:solidFill>
                                  <a:srgbClr val="000000"/>
                                </a:solidFill>
                                <a:latin typeface="Cambria Math" panose="02040503050406030204" pitchFamily="18" charset="0"/>
                                <a:ea typeface="Cambria Math" panose="02040503050406030204" pitchFamily="18" charset="0"/>
                              </a:rPr>
                              <m:t>𝑵</m:t>
                            </m:r>
                          </m:e>
                          <m:sup>
                            <m:r>
                              <a:rPr lang="de-DE" b="1" i="1" dirty="0" smtClean="0">
                                <a:solidFill>
                                  <a:srgbClr val="000000"/>
                                </a:solidFill>
                                <a:latin typeface="Cambria Math" panose="02040503050406030204" pitchFamily="18" charset="0"/>
                                <a:ea typeface="Cambria Math" panose="02040503050406030204" pitchFamily="18" charset="0"/>
                              </a:rPr>
                              <m:t>𝟐</m:t>
                            </m:r>
                          </m:sup>
                        </m:sSup>
                      </m:num>
                      <m:den>
                        <m:r>
                          <a:rPr lang="de-DE" b="1" i="1" dirty="0" smtClean="0">
                            <a:solidFill>
                              <a:srgbClr val="000000"/>
                            </a:solidFill>
                            <a:latin typeface="Cambria Math" panose="02040503050406030204" pitchFamily="18" charset="0"/>
                            <a:ea typeface="Cambria Math" panose="02040503050406030204" pitchFamily="18" charset="0"/>
                          </a:rPr>
                          <m:t>𝒍</m:t>
                        </m:r>
                      </m:den>
                    </m:f>
                  </m:oMath>
                </a14:m>
                <a:endParaRPr lang="de-DE" b="1" dirty="0">
                  <a:solidFill>
                    <a:srgbClr val="000000"/>
                  </a:solidFill>
                </a:endParaRPr>
              </a:p>
              <a:p>
                <a:pPr>
                  <a:defRPr/>
                </a:pPr>
                <a:r>
                  <a:rPr lang="de-DE" dirty="0">
                    <a:solidFill>
                      <a:srgbClr val="000000"/>
                    </a:solidFill>
                  </a:rPr>
                  <a:t>Einheit der Induktivität: Henry	Größenordnung oft eher in </a:t>
                </a:r>
                <a:r>
                  <a:rPr lang="de-DE" dirty="0" err="1">
                    <a:solidFill>
                      <a:srgbClr val="000000"/>
                    </a:solidFill>
                  </a:rPr>
                  <a:t>mH</a:t>
                </a:r>
                <a:r>
                  <a:rPr lang="de-DE" dirty="0">
                    <a:solidFill>
                      <a:srgbClr val="000000"/>
                    </a:solidFill>
                  </a:rPr>
                  <a:t>, µH, </a:t>
                </a:r>
                <a:r>
                  <a:rPr lang="de-DE" dirty="0" err="1">
                    <a:solidFill>
                      <a:srgbClr val="000000"/>
                    </a:solidFill>
                  </a:rPr>
                  <a:t>nH</a:t>
                </a:r>
                <a:endParaRPr lang="de-DE" dirty="0">
                  <a:solidFill>
                    <a:srgbClr val="000000"/>
                  </a:solidFill>
                </a:endParaRPr>
              </a:p>
              <a:p>
                <a:pPr>
                  <a:defRPr/>
                </a:pPr>
                <a:r>
                  <a:rPr lang="de-DE" dirty="0">
                    <a:solidFill>
                      <a:srgbClr val="000000"/>
                    </a:solidFill>
                  </a:rPr>
                  <a:t>µ</a:t>
                </a:r>
                <a:r>
                  <a:rPr lang="de-DE" baseline="-25000" dirty="0">
                    <a:solidFill>
                      <a:srgbClr val="000000"/>
                    </a:solidFill>
                  </a:rPr>
                  <a:t>0</a:t>
                </a:r>
                <a:r>
                  <a:rPr lang="de-DE" dirty="0">
                    <a:solidFill>
                      <a:srgbClr val="000000"/>
                    </a:solidFill>
                  </a:rPr>
                  <a:t> ist die magnetische Feldkonstante (</a:t>
                </a:r>
                <a:r>
                  <a:rPr lang="en-US" dirty="0" err="1">
                    <a:solidFill>
                      <a:srgbClr val="000000"/>
                    </a:solidFill>
                  </a:rPr>
                  <a:t>Permeabilität</a:t>
                </a:r>
                <a:r>
                  <a:rPr lang="en-US" dirty="0">
                    <a:solidFill>
                      <a:srgbClr val="000000"/>
                    </a:solidFill>
                  </a:rPr>
                  <a:t> des </a:t>
                </a:r>
                <a:r>
                  <a:rPr lang="en-US" dirty="0" err="1">
                    <a:solidFill>
                      <a:srgbClr val="000000"/>
                    </a:solidFill>
                  </a:rPr>
                  <a:t>Vakuums</a:t>
                </a:r>
                <a:r>
                  <a:rPr lang="en-US" dirty="0">
                    <a:solidFill>
                      <a:srgbClr val="000000"/>
                    </a:solidFill>
                  </a:rPr>
                  <a:t>)</a:t>
                </a:r>
              </a:p>
              <a:p>
                <a:pPr>
                  <a:defRPr/>
                </a:pPr>
                <a:r>
                  <a:rPr lang="de-DE" dirty="0">
                    <a:solidFill>
                      <a:srgbClr val="000000"/>
                    </a:solidFill>
                  </a:rPr>
                  <a:t>µ</a:t>
                </a:r>
                <a:r>
                  <a:rPr lang="de-DE" baseline="-25000" dirty="0">
                    <a:solidFill>
                      <a:srgbClr val="000000"/>
                    </a:solidFill>
                  </a:rPr>
                  <a:t>r</a:t>
                </a:r>
                <a:r>
                  <a:rPr lang="de-DE" dirty="0">
                    <a:solidFill>
                      <a:srgbClr val="000000"/>
                    </a:solidFill>
                  </a:rPr>
                  <a:t> ist die </a:t>
                </a:r>
                <a:r>
                  <a:rPr lang="en-US" dirty="0" err="1">
                    <a:solidFill>
                      <a:srgbClr val="000000"/>
                    </a:solidFill>
                  </a:rPr>
                  <a:t>stoffabhängige</a:t>
                </a:r>
                <a:r>
                  <a:rPr lang="en-US" dirty="0">
                    <a:solidFill>
                      <a:srgbClr val="000000"/>
                    </a:solidFill>
                  </a:rPr>
                  <a:t> relative </a:t>
                </a:r>
                <a:r>
                  <a:rPr lang="en-US" dirty="0" err="1">
                    <a:solidFill>
                      <a:srgbClr val="000000"/>
                    </a:solidFill>
                  </a:rPr>
                  <a:t>Permeabilität</a:t>
                </a:r>
                <a:r>
                  <a:rPr lang="en-US" dirty="0">
                    <a:solidFill>
                      <a:srgbClr val="000000"/>
                    </a:solidFill>
                  </a:rPr>
                  <a:t> des </a:t>
                </a:r>
                <a:r>
                  <a:rPr lang="en-US" dirty="0" err="1">
                    <a:solidFill>
                      <a:srgbClr val="000000"/>
                    </a:solidFill>
                  </a:rPr>
                  <a:t>Spulenkerns</a:t>
                </a:r>
                <a:r>
                  <a:rPr lang="en-US" dirty="0">
                    <a:solidFill>
                      <a:srgbClr val="000000"/>
                    </a:solidFill>
                  </a:rPr>
                  <a:t>. Achtung: </a:t>
                </a:r>
                <a:r>
                  <a:rPr lang="en-US" dirty="0" err="1">
                    <a:solidFill>
                      <a:srgbClr val="000000"/>
                    </a:solidFill>
                  </a:rPr>
                  <a:t>sie</a:t>
                </a:r>
                <a:r>
                  <a:rPr lang="en-US" dirty="0">
                    <a:solidFill>
                      <a:srgbClr val="000000"/>
                    </a:solidFill>
                  </a:rPr>
                  <a:t> </a:t>
                </a:r>
                <a:r>
                  <a:rPr lang="en-US" dirty="0" err="1">
                    <a:solidFill>
                      <a:srgbClr val="000000"/>
                    </a:solidFill>
                  </a:rPr>
                  <a:t>ist</a:t>
                </a:r>
                <a:r>
                  <a:rPr lang="en-US" dirty="0">
                    <a:solidFill>
                      <a:srgbClr val="000000"/>
                    </a:solidFill>
                  </a:rPr>
                  <a:t> </a:t>
                </a:r>
                <a:r>
                  <a:rPr lang="en-US" dirty="0" err="1">
                    <a:solidFill>
                      <a:srgbClr val="000000"/>
                    </a:solidFill>
                  </a:rPr>
                  <a:t>bei</a:t>
                </a:r>
                <a:r>
                  <a:rPr lang="en-US" dirty="0">
                    <a:solidFill>
                      <a:srgbClr val="000000"/>
                    </a:solidFill>
                  </a:rPr>
                  <a:t> </a:t>
                </a:r>
                <a:r>
                  <a:rPr lang="en-US" dirty="0" err="1">
                    <a:solidFill>
                      <a:srgbClr val="000000"/>
                    </a:solidFill>
                  </a:rPr>
                  <a:t>ferromagnetischen</a:t>
                </a:r>
                <a:r>
                  <a:rPr lang="en-US" dirty="0">
                    <a:solidFill>
                      <a:srgbClr val="000000"/>
                    </a:solidFill>
                  </a:rPr>
                  <a:t> </a:t>
                </a:r>
                <a:r>
                  <a:rPr lang="en-US" dirty="0" err="1">
                    <a:solidFill>
                      <a:srgbClr val="000000"/>
                    </a:solidFill>
                  </a:rPr>
                  <a:t>Stoffen</a:t>
                </a:r>
                <a:r>
                  <a:rPr lang="en-US" dirty="0">
                    <a:solidFill>
                      <a:srgbClr val="000000"/>
                    </a:solidFill>
                  </a:rPr>
                  <a:t> (z. B. Eisen) </a:t>
                </a:r>
                <a:r>
                  <a:rPr lang="en-US" dirty="0" err="1">
                    <a:solidFill>
                      <a:srgbClr val="000000"/>
                    </a:solidFill>
                  </a:rPr>
                  <a:t>frequenzabhängig</a:t>
                </a:r>
                <a:r>
                  <a:rPr lang="en-US" dirty="0">
                    <a:solidFill>
                      <a:srgbClr val="000000"/>
                    </a:solidFill>
                  </a:rPr>
                  <a:t>!</a:t>
                </a:r>
              </a:p>
              <a:p>
                <a:pPr>
                  <a:defRPr/>
                </a:pPr>
                <a:endParaRPr lang="de-DE" dirty="0">
                  <a:solidFill>
                    <a:srgbClr val="000000"/>
                  </a:solidFill>
                </a:endParaRPr>
              </a:p>
              <a:p>
                <a:pPr>
                  <a:defRPr/>
                </a:pPr>
                <a:r>
                  <a:rPr lang="de-DE" dirty="0">
                    <a:solidFill>
                      <a:srgbClr val="000000"/>
                    </a:solidFill>
                  </a:rPr>
                  <a:t>Für manche Spulenkörper wird ein sog. A</a:t>
                </a:r>
                <a:r>
                  <a:rPr lang="de-DE" baseline="-25000" dirty="0">
                    <a:solidFill>
                      <a:srgbClr val="000000"/>
                    </a:solidFill>
                  </a:rPr>
                  <a:t>L</a:t>
                </a:r>
                <a:r>
                  <a:rPr lang="de-DE" dirty="0">
                    <a:solidFill>
                      <a:srgbClr val="000000"/>
                    </a:solidFill>
                  </a:rPr>
                  <a:t>-Wert angegeben (z.B. in </a:t>
                </a:r>
                <a:r>
                  <a:rPr lang="de-DE" dirty="0" err="1">
                    <a:solidFill>
                      <a:srgbClr val="000000"/>
                    </a:solidFill>
                  </a:rPr>
                  <a:t>nH</a:t>
                </a:r>
                <a:r>
                  <a:rPr lang="de-DE" dirty="0">
                    <a:solidFill>
                      <a:srgbClr val="000000"/>
                    </a:solidFill>
                  </a:rPr>
                  <a:t> pro Quadratwindung):</a:t>
                </a:r>
              </a:p>
              <a:p>
                <a:pPr>
                  <a:defRPr/>
                </a:pPr>
                <a:r>
                  <a:rPr lang="de-DE" dirty="0">
                    <a:solidFill>
                      <a:srgbClr val="000000"/>
                    </a:solidFill>
                  </a:rPr>
                  <a:t>Dann berechnet sich die Induktivität aus </a:t>
                </a:r>
                <a:r>
                  <a:rPr lang="de-DE" b="1" dirty="0">
                    <a:solidFill>
                      <a:srgbClr val="000000"/>
                    </a:solidFill>
                  </a:rPr>
                  <a:t>: </a:t>
                </a:r>
                <a14:m>
                  <m:oMath xmlns:m="http://schemas.openxmlformats.org/officeDocument/2006/math">
                    <m:r>
                      <a:rPr lang="de-DE" b="1" i="1" dirty="0" smtClean="0">
                        <a:solidFill>
                          <a:srgbClr val="000000"/>
                        </a:solidFill>
                        <a:latin typeface="Cambria Math" panose="02040503050406030204" pitchFamily="18" charset="0"/>
                      </a:rPr>
                      <m:t>𝑳</m:t>
                    </m:r>
                    <m:r>
                      <a:rPr lang="de-DE" b="1" i="1" dirty="0" smtClean="0">
                        <a:solidFill>
                          <a:srgbClr val="000000"/>
                        </a:solidFill>
                        <a:latin typeface="Cambria Math" panose="02040503050406030204" pitchFamily="18" charset="0"/>
                      </a:rPr>
                      <m:t>=</m:t>
                    </m:r>
                    <m:sSub>
                      <m:sSubPr>
                        <m:ctrlPr>
                          <a:rPr lang="de-DE" b="1" i="1" dirty="0" smtClean="0">
                            <a:solidFill>
                              <a:srgbClr val="000000"/>
                            </a:solidFill>
                            <a:latin typeface="Cambria Math" panose="02040503050406030204" pitchFamily="18" charset="0"/>
                          </a:rPr>
                        </m:ctrlPr>
                      </m:sSubPr>
                      <m:e>
                        <m:r>
                          <a:rPr lang="de-DE" b="1" i="1" dirty="0" smtClean="0">
                            <a:solidFill>
                              <a:srgbClr val="000000"/>
                            </a:solidFill>
                            <a:latin typeface="Cambria Math" panose="02040503050406030204" pitchFamily="18" charset="0"/>
                          </a:rPr>
                          <m:t>𝑨</m:t>
                        </m:r>
                      </m:e>
                      <m:sub>
                        <m:r>
                          <a:rPr lang="de-DE" b="1" i="1" dirty="0" smtClean="0">
                            <a:solidFill>
                              <a:srgbClr val="000000"/>
                            </a:solidFill>
                            <a:latin typeface="Cambria Math" panose="02040503050406030204" pitchFamily="18" charset="0"/>
                          </a:rPr>
                          <m:t>𝑳</m:t>
                        </m:r>
                      </m:sub>
                    </m:sSub>
                    <m:r>
                      <a:rPr lang="de-DE" b="1" i="1" dirty="0" smtClean="0">
                        <a:solidFill>
                          <a:srgbClr val="000000"/>
                        </a:solidFill>
                        <a:latin typeface="Cambria Math" panose="02040503050406030204" pitchFamily="18" charset="0"/>
                        <a:ea typeface="Cambria Math" panose="02040503050406030204" pitchFamily="18" charset="0"/>
                      </a:rPr>
                      <m:t>∙</m:t>
                    </m:r>
                    <m:sSup>
                      <m:sSupPr>
                        <m:ctrlPr>
                          <a:rPr lang="de-DE" b="1" i="1" dirty="0" smtClean="0">
                            <a:solidFill>
                              <a:srgbClr val="000000"/>
                            </a:solidFill>
                            <a:latin typeface="Cambria Math" panose="02040503050406030204" pitchFamily="18" charset="0"/>
                            <a:ea typeface="Cambria Math" panose="02040503050406030204" pitchFamily="18" charset="0"/>
                          </a:rPr>
                        </m:ctrlPr>
                      </m:sSupPr>
                      <m:e>
                        <m:r>
                          <a:rPr lang="de-DE" b="1" i="1" dirty="0" smtClean="0">
                            <a:solidFill>
                              <a:srgbClr val="000000"/>
                            </a:solidFill>
                            <a:latin typeface="Cambria Math" panose="02040503050406030204" pitchFamily="18" charset="0"/>
                            <a:ea typeface="Cambria Math" panose="02040503050406030204" pitchFamily="18" charset="0"/>
                          </a:rPr>
                          <m:t>𝑵</m:t>
                        </m:r>
                      </m:e>
                      <m:sup>
                        <m:r>
                          <a:rPr lang="de-DE" b="1" i="1" dirty="0" smtClean="0">
                            <a:solidFill>
                              <a:srgbClr val="000000"/>
                            </a:solidFill>
                            <a:latin typeface="Cambria Math" panose="02040503050406030204" pitchFamily="18" charset="0"/>
                            <a:ea typeface="Cambria Math" panose="02040503050406030204" pitchFamily="18" charset="0"/>
                          </a:rPr>
                          <m:t>𝟐</m:t>
                        </m:r>
                      </m:sup>
                    </m:sSup>
                  </m:oMath>
                </a14:m>
                <a:endParaRPr lang="de-DE" b="1" baseline="30000" dirty="0">
                  <a:solidFill>
                    <a:srgbClr val="000000"/>
                  </a:solidFill>
                </a:endParaRPr>
              </a:p>
            </p:txBody>
          </p:sp>
        </mc:Choice>
        <mc:Fallback>
          <p:sp>
            <p:nvSpPr>
              <p:cNvPr id="6" name="Inhaltsplatzhalter 4">
                <a:extLst>
                  <a:ext uri="{FF2B5EF4-FFF2-40B4-BE49-F238E27FC236}">
                    <a16:creationId xmlns:a16="http://schemas.microsoft.com/office/drawing/2014/main" id="{A4544ACF-FB81-6B4B-9409-42EC5FAABA89}"/>
                  </a:ext>
                </a:extLst>
              </p:cNvPr>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5"/>
                <a:stretch>
                  <a:fillRect l="-1283" b="-5710"/>
                </a:stretch>
              </a:blipFill>
            </p:spPr>
            <p:txBody>
              <a:bodyPr/>
              <a:lstStyle/>
              <a:p>
                <a:r>
                  <a:rPr lang="de-DE">
                    <a:noFill/>
                  </a:rPr>
                  <a:t> </a:t>
                </a:r>
              </a:p>
            </p:txBody>
          </p:sp>
        </mc:Fallback>
      </mc:AlternateContent>
      <p:grpSp>
        <p:nvGrpSpPr>
          <p:cNvPr id="7" name="Gruppieren 6">
            <a:extLst>
              <a:ext uri="{FF2B5EF4-FFF2-40B4-BE49-F238E27FC236}">
                <a16:creationId xmlns:a16="http://schemas.microsoft.com/office/drawing/2014/main" id="{D11DB106-D49B-61F1-6CB1-A781BA469044}"/>
              </a:ext>
            </a:extLst>
          </p:cNvPr>
          <p:cNvGrpSpPr/>
          <p:nvPr/>
        </p:nvGrpSpPr>
        <p:grpSpPr>
          <a:xfrm rot="5400000">
            <a:off x="5358134" y="937293"/>
            <a:ext cx="226422" cy="1358535"/>
            <a:chOff x="5738949" y="1550127"/>
            <a:chExt cx="226422" cy="1358535"/>
          </a:xfrm>
          <a:solidFill>
            <a:schemeClr val="tx1"/>
          </a:solidFill>
        </p:grpSpPr>
        <p:sp>
          <p:nvSpPr>
            <p:cNvPr id="8" name="Rechteck 7">
              <a:extLst>
                <a:ext uri="{FF2B5EF4-FFF2-40B4-BE49-F238E27FC236}">
                  <a16:creationId xmlns:a16="http://schemas.microsoft.com/office/drawing/2014/main" id="{A47B06E9-E248-4B98-66E4-7D2E711DE284}"/>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1971EEC2-5935-F322-1D13-1E0A3362D0F7}"/>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A67AAB5-162A-0545-856F-B49958E4CE06}"/>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feld 13">
            <a:extLst>
              <a:ext uri="{FF2B5EF4-FFF2-40B4-BE49-F238E27FC236}">
                <a16:creationId xmlns:a16="http://schemas.microsoft.com/office/drawing/2014/main" id="{A6B6659C-8339-DD81-2269-1AC16A3650B0}"/>
              </a:ext>
            </a:extLst>
          </p:cNvPr>
          <p:cNvSpPr txBox="1"/>
          <p:nvPr/>
        </p:nvSpPr>
        <p:spPr>
          <a:xfrm>
            <a:off x="5344127" y="1745240"/>
            <a:ext cx="282450" cy="369332"/>
          </a:xfrm>
          <a:prstGeom prst="rect">
            <a:avLst/>
          </a:prstGeom>
          <a:noFill/>
        </p:spPr>
        <p:txBody>
          <a:bodyPr wrap="none" rtlCol="0">
            <a:spAutoFit/>
          </a:bodyPr>
          <a:lstStyle/>
          <a:p>
            <a:r>
              <a:rPr lang="de-DE" dirty="0"/>
              <a:t>L</a:t>
            </a:r>
          </a:p>
        </p:txBody>
      </p:sp>
      <p:grpSp>
        <p:nvGrpSpPr>
          <p:cNvPr id="15" name="Gruppieren 14">
            <a:extLst>
              <a:ext uri="{FF2B5EF4-FFF2-40B4-BE49-F238E27FC236}">
                <a16:creationId xmlns:a16="http://schemas.microsoft.com/office/drawing/2014/main" id="{593BBC28-AD54-8387-457E-052BB6426457}"/>
              </a:ext>
            </a:extLst>
          </p:cNvPr>
          <p:cNvGrpSpPr/>
          <p:nvPr/>
        </p:nvGrpSpPr>
        <p:grpSpPr>
          <a:xfrm>
            <a:off x="2195200" y="1263699"/>
            <a:ext cx="1646382" cy="850874"/>
            <a:chOff x="1847850" y="1916984"/>
            <a:chExt cx="2686050" cy="1216513"/>
          </a:xfrm>
        </p:grpSpPr>
        <p:sp>
          <p:nvSpPr>
            <p:cNvPr id="16" name="Rechteck 15">
              <a:extLst>
                <a:ext uri="{FF2B5EF4-FFF2-40B4-BE49-F238E27FC236}">
                  <a16:creationId xmlns:a16="http://schemas.microsoft.com/office/drawing/2014/main" id="{4357FFE4-E0C4-378B-EFE8-B57095266BC6}"/>
                </a:ext>
              </a:extLst>
            </p:cNvPr>
            <p:cNvSpPr/>
            <p:nvPr/>
          </p:nvSpPr>
          <p:spPr>
            <a:xfrm>
              <a:off x="1847850" y="1972047"/>
              <a:ext cx="2686050" cy="4951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FFA7A1B2-1234-0A9B-60C4-CB83D564CDE4}"/>
                </a:ext>
              </a:extLst>
            </p:cNvPr>
            <p:cNvCxnSpPr/>
            <p:nvPr/>
          </p:nvCxnSpPr>
          <p:spPr>
            <a:xfrm flipH="1">
              <a:off x="2045566" y="1916984"/>
              <a:ext cx="183284" cy="550227"/>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E74C315F-000B-1B15-9E2B-BDF359BA12BD}"/>
                </a:ext>
              </a:extLst>
            </p:cNvPr>
            <p:cNvCxnSpPr/>
            <p:nvPr/>
          </p:nvCxnSpPr>
          <p:spPr>
            <a:xfrm flipH="1">
              <a:off x="2211433" y="1916984"/>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5776091-0086-AF40-8DA2-8572605316D4}"/>
                </a:ext>
              </a:extLst>
            </p:cNvPr>
            <p:cNvCxnSpPr/>
            <p:nvPr/>
          </p:nvCxnSpPr>
          <p:spPr>
            <a:xfrm flipH="1">
              <a:off x="2403566" y="1916984"/>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9CA2E43-621E-7A08-C86C-6726BEC316FD}"/>
                </a:ext>
              </a:extLst>
            </p:cNvPr>
            <p:cNvCxnSpPr/>
            <p:nvPr/>
          </p:nvCxnSpPr>
          <p:spPr>
            <a:xfrm flipH="1">
              <a:off x="2578282" y="1923057"/>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9F19F268-48B8-5817-96CA-175589AF127B}"/>
                </a:ext>
              </a:extLst>
            </p:cNvPr>
            <p:cNvCxnSpPr/>
            <p:nvPr/>
          </p:nvCxnSpPr>
          <p:spPr>
            <a:xfrm flipH="1">
              <a:off x="2772285" y="1924422"/>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0D8A4D5-FCFC-8CF6-0594-908CB7AE3ED6}"/>
                </a:ext>
              </a:extLst>
            </p:cNvPr>
            <p:cNvCxnSpPr/>
            <p:nvPr/>
          </p:nvCxnSpPr>
          <p:spPr>
            <a:xfrm flipH="1">
              <a:off x="2964418" y="1924422"/>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6FCB19D-3B9C-5A75-9DDF-6B6E142F0877}"/>
                </a:ext>
              </a:extLst>
            </p:cNvPr>
            <p:cNvCxnSpPr/>
            <p:nvPr/>
          </p:nvCxnSpPr>
          <p:spPr>
            <a:xfrm flipH="1">
              <a:off x="3156551" y="1924422"/>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E829451D-FCD4-A2F9-923A-054C04DE507B}"/>
                </a:ext>
              </a:extLst>
            </p:cNvPr>
            <p:cNvCxnSpPr/>
            <p:nvPr/>
          </p:nvCxnSpPr>
          <p:spPr>
            <a:xfrm flipH="1">
              <a:off x="3331267" y="1930495"/>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0DE27B1-F97A-0D3F-2E69-2A1DFEE83CCC}"/>
                </a:ext>
              </a:extLst>
            </p:cNvPr>
            <p:cNvCxnSpPr/>
            <p:nvPr/>
          </p:nvCxnSpPr>
          <p:spPr>
            <a:xfrm flipH="1">
              <a:off x="3529896" y="1936568"/>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0FEF88E5-3BC4-26DA-A59C-50811BC50958}"/>
                </a:ext>
              </a:extLst>
            </p:cNvPr>
            <p:cNvCxnSpPr/>
            <p:nvPr/>
          </p:nvCxnSpPr>
          <p:spPr>
            <a:xfrm flipH="1">
              <a:off x="3722029" y="1936568"/>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8166B32-0367-0976-96B4-5040F1E79DF1}"/>
                </a:ext>
              </a:extLst>
            </p:cNvPr>
            <p:cNvCxnSpPr/>
            <p:nvPr/>
          </p:nvCxnSpPr>
          <p:spPr>
            <a:xfrm flipH="1">
              <a:off x="3914162" y="1936568"/>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DAFDDDCF-8AAA-CC09-36B4-3F98964DACD0}"/>
                </a:ext>
              </a:extLst>
            </p:cNvPr>
            <p:cNvCxnSpPr/>
            <p:nvPr/>
          </p:nvCxnSpPr>
          <p:spPr>
            <a:xfrm flipH="1">
              <a:off x="4088878" y="1942641"/>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35E24FA7-13C3-7C6B-06D6-61578FD9937C}"/>
                </a:ext>
              </a:extLst>
            </p:cNvPr>
            <p:cNvCxnSpPr/>
            <p:nvPr/>
          </p:nvCxnSpPr>
          <p:spPr>
            <a:xfrm flipH="1">
              <a:off x="4289580" y="2467211"/>
              <a:ext cx="8848" cy="656525"/>
            </a:xfrm>
            <a:prstGeom prst="line">
              <a:avLst/>
            </a:prstGeom>
            <a:ln w="635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76110E0-7300-B13B-BF1E-FB7B53989332}"/>
                </a:ext>
              </a:extLst>
            </p:cNvPr>
            <p:cNvCxnSpPr/>
            <p:nvPr/>
          </p:nvCxnSpPr>
          <p:spPr>
            <a:xfrm flipH="1">
              <a:off x="2019873" y="2467211"/>
              <a:ext cx="15547" cy="666286"/>
            </a:xfrm>
            <a:prstGeom prst="line">
              <a:avLst/>
            </a:prstGeom>
            <a:ln w="63500" cap="flat">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uppieren 30">
            <a:extLst>
              <a:ext uri="{FF2B5EF4-FFF2-40B4-BE49-F238E27FC236}">
                <a16:creationId xmlns:a16="http://schemas.microsoft.com/office/drawing/2014/main" id="{9D0E4DCA-FE92-19AF-4C87-FDE9BD932573}"/>
              </a:ext>
            </a:extLst>
          </p:cNvPr>
          <p:cNvGrpSpPr/>
          <p:nvPr/>
        </p:nvGrpSpPr>
        <p:grpSpPr>
          <a:xfrm>
            <a:off x="7342676" y="1469589"/>
            <a:ext cx="1358537" cy="260183"/>
            <a:chOff x="4800831" y="2630438"/>
            <a:chExt cx="1358537" cy="260183"/>
          </a:xfrm>
        </p:grpSpPr>
        <p:grpSp>
          <p:nvGrpSpPr>
            <p:cNvPr id="32" name="Gruppieren 31">
              <a:extLst>
                <a:ext uri="{FF2B5EF4-FFF2-40B4-BE49-F238E27FC236}">
                  <a16:creationId xmlns:a16="http://schemas.microsoft.com/office/drawing/2014/main" id="{D0CDE48B-6B02-EB1D-CB15-23CF71867B9E}"/>
                </a:ext>
              </a:extLst>
            </p:cNvPr>
            <p:cNvGrpSpPr/>
            <p:nvPr/>
          </p:nvGrpSpPr>
          <p:grpSpPr>
            <a:xfrm rot="5400000">
              <a:off x="5479493" y="2079326"/>
              <a:ext cx="1213" cy="1358537"/>
              <a:chOff x="5850949" y="1550126"/>
              <a:chExt cx="1213" cy="1358537"/>
            </a:xfrm>
            <a:solidFill>
              <a:schemeClr val="tx1"/>
            </a:solidFill>
          </p:grpSpPr>
          <p:cxnSp>
            <p:nvCxnSpPr>
              <p:cNvPr id="37" name="Gerader Verbinder 36">
                <a:extLst>
                  <a:ext uri="{FF2B5EF4-FFF2-40B4-BE49-F238E27FC236}">
                    <a16:creationId xmlns:a16="http://schemas.microsoft.com/office/drawing/2014/main" id="{3BA5FC9E-1FFD-8F6D-AF55-AF35EC2D7B1B}"/>
                  </a:ext>
                </a:extLst>
              </p:cNvPr>
              <p:cNvCxnSpPr>
                <a:cxnSpLocks/>
                <a:endCxn id="36" idx="2"/>
              </p:cNvCxnSpPr>
              <p:nvPr/>
            </p:nvCxnSpPr>
            <p:spPr>
              <a:xfrm rot="16200000" flipH="1" flipV="1">
                <a:off x="5691904" y="1709172"/>
                <a:ext cx="319303" cy="121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D5E2A44-440C-1F7F-60D1-32BE74BE2721}"/>
                  </a:ext>
                </a:extLst>
              </p:cNvPr>
              <p:cNvCxnSpPr>
                <a:cxnSpLocks/>
              </p:cNvCxnSpPr>
              <p:nvPr/>
            </p:nvCxnSpPr>
            <p:spPr>
              <a:xfrm rot="16200000" flipH="1">
                <a:off x="5691904" y="2748406"/>
                <a:ext cx="319302" cy="121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Bogen 32">
              <a:extLst>
                <a:ext uri="{FF2B5EF4-FFF2-40B4-BE49-F238E27FC236}">
                  <a16:creationId xmlns:a16="http://schemas.microsoft.com/office/drawing/2014/main" id="{86B8AF27-866F-F4F7-D6C1-C83516B18510}"/>
                </a:ext>
              </a:extLst>
            </p:cNvPr>
            <p:cNvSpPr/>
            <p:nvPr/>
          </p:nvSpPr>
          <p:spPr>
            <a:xfrm>
              <a:off x="5120134" y="2635521"/>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 name="Bogen 33">
              <a:extLst>
                <a:ext uri="{FF2B5EF4-FFF2-40B4-BE49-F238E27FC236}">
                  <a16:creationId xmlns:a16="http://schemas.microsoft.com/office/drawing/2014/main" id="{4183EBA5-C6F5-77EB-0399-797AB656B211}"/>
                </a:ext>
              </a:extLst>
            </p:cNvPr>
            <p:cNvSpPr/>
            <p:nvPr/>
          </p:nvSpPr>
          <p:spPr>
            <a:xfrm>
              <a:off x="5300135" y="2630439"/>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Bogen 34">
              <a:extLst>
                <a:ext uri="{FF2B5EF4-FFF2-40B4-BE49-F238E27FC236}">
                  <a16:creationId xmlns:a16="http://schemas.microsoft.com/office/drawing/2014/main" id="{5221DB54-25CF-F275-A9B9-CB0088094473}"/>
                </a:ext>
              </a:extLst>
            </p:cNvPr>
            <p:cNvSpPr/>
            <p:nvPr/>
          </p:nvSpPr>
          <p:spPr>
            <a:xfrm>
              <a:off x="5480100" y="2630439"/>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Bogen 35">
              <a:extLst>
                <a:ext uri="{FF2B5EF4-FFF2-40B4-BE49-F238E27FC236}">
                  <a16:creationId xmlns:a16="http://schemas.microsoft.com/office/drawing/2014/main" id="{508F4FB4-5A8A-B31F-8031-1EBF5E37EA09}"/>
                </a:ext>
              </a:extLst>
            </p:cNvPr>
            <p:cNvSpPr/>
            <p:nvPr/>
          </p:nvSpPr>
          <p:spPr>
            <a:xfrm>
              <a:off x="5660065" y="2630438"/>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39" name="Textfeld 38">
            <a:extLst>
              <a:ext uri="{FF2B5EF4-FFF2-40B4-BE49-F238E27FC236}">
                <a16:creationId xmlns:a16="http://schemas.microsoft.com/office/drawing/2014/main" id="{30782132-7352-4CDE-101D-D269CB994EA5}"/>
              </a:ext>
            </a:extLst>
          </p:cNvPr>
          <p:cNvSpPr txBox="1"/>
          <p:nvPr/>
        </p:nvSpPr>
        <p:spPr>
          <a:xfrm>
            <a:off x="7889995" y="1669967"/>
            <a:ext cx="282450" cy="369332"/>
          </a:xfrm>
          <a:prstGeom prst="rect">
            <a:avLst/>
          </a:prstGeom>
          <a:noFill/>
        </p:spPr>
        <p:txBody>
          <a:bodyPr wrap="none" rtlCol="0">
            <a:spAutoFit/>
          </a:bodyPr>
          <a:lstStyle/>
          <a:p>
            <a:r>
              <a:rPr lang="de-DE" dirty="0"/>
              <a:t>L</a:t>
            </a:r>
          </a:p>
        </p:txBody>
      </p:sp>
      <p:sp>
        <p:nvSpPr>
          <p:cNvPr id="40" name="Textfeld 39">
            <a:extLst>
              <a:ext uri="{FF2B5EF4-FFF2-40B4-BE49-F238E27FC236}">
                <a16:creationId xmlns:a16="http://schemas.microsoft.com/office/drawing/2014/main" id="{0466E4E4-D46D-C0F4-8C0D-577F4EBE6A85}"/>
              </a:ext>
            </a:extLst>
          </p:cNvPr>
          <p:cNvSpPr txBox="1"/>
          <p:nvPr/>
        </p:nvSpPr>
        <p:spPr>
          <a:xfrm>
            <a:off x="6369418" y="1412473"/>
            <a:ext cx="623889" cy="369332"/>
          </a:xfrm>
          <a:prstGeom prst="rect">
            <a:avLst/>
          </a:prstGeom>
          <a:noFill/>
        </p:spPr>
        <p:txBody>
          <a:bodyPr wrap="none" rtlCol="0">
            <a:spAutoFit/>
          </a:bodyPr>
          <a:lstStyle/>
          <a:p>
            <a:r>
              <a:rPr lang="de-DE" dirty="0"/>
              <a:t>oder</a:t>
            </a:r>
          </a:p>
        </p:txBody>
      </p:sp>
      <p:sp>
        <p:nvSpPr>
          <p:cNvPr id="42" name="Rechteck 41">
            <a:extLst>
              <a:ext uri="{FF2B5EF4-FFF2-40B4-BE49-F238E27FC236}">
                <a16:creationId xmlns:a16="http://schemas.microsoft.com/office/drawing/2014/main" id="{972E4DCE-DD68-6C90-4288-0DE2DDCC8291}"/>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87509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Die Ringkernspule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xmlns:a14="http://schemas.microsoft.com/office/drawing/2010/main">
        <mc:Choice Requires="a14">
          <p:sp>
            <p:nvSpPr>
              <p:cNvPr id="6" name="Inhaltsplatzhalter 4">
                <a:extLst>
                  <a:ext uri="{FF2B5EF4-FFF2-40B4-BE49-F238E27FC236}">
                    <a16:creationId xmlns:a16="http://schemas.microsoft.com/office/drawing/2014/main" id="{A4544ACF-FB81-6B4B-9409-42EC5FAABA8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Bei einer Ringkernspule wird die Spulenlänge l auf Basis des mittleren</a:t>
                </a:r>
                <a:br>
                  <a:rPr lang="de-DE" dirty="0">
                    <a:solidFill>
                      <a:srgbClr val="000000"/>
                    </a:solidFill>
                  </a:rPr>
                </a:br>
                <a:r>
                  <a:rPr lang="de-DE" dirty="0">
                    <a:solidFill>
                      <a:srgbClr val="000000"/>
                    </a:solidFill>
                  </a:rPr>
                  <a:t>Durchmessers des Ringkerns ermittelt: 	</a:t>
                </a:r>
                <a14:m>
                  <m:oMath xmlns:m="http://schemas.openxmlformats.org/officeDocument/2006/math">
                    <m:sSub>
                      <m:sSubPr>
                        <m:ctrlPr>
                          <a:rPr lang="de-DE"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𝑙</m:t>
                        </m:r>
                      </m:e>
                      <m:sub>
                        <m:r>
                          <a:rPr lang="de-DE" b="0" i="1" smtClean="0">
                            <a:solidFill>
                              <a:srgbClr val="000000"/>
                            </a:solidFill>
                            <a:latin typeface="Cambria Math" panose="02040503050406030204" pitchFamily="18" charset="0"/>
                          </a:rPr>
                          <m:t>𝑅𝑖𝑛𝑔𝑘𝑒𝑟𝑛</m:t>
                        </m:r>
                      </m:sub>
                    </m:sSub>
                    <m:r>
                      <a:rPr lang="de-DE" b="0" i="1" smtClean="0">
                        <a:solidFill>
                          <a:srgbClr val="000000"/>
                        </a:solidFill>
                        <a:latin typeface="Cambria Math" panose="02040503050406030204" pitchFamily="18" charset="0"/>
                      </a:rPr>
                      <m:t>= </m:t>
                    </m:r>
                    <m:r>
                      <a:rPr lang="de-DE" b="0" i="1" smtClean="0">
                        <a:solidFill>
                          <a:srgbClr val="000000"/>
                        </a:solidFill>
                        <a:latin typeface="Cambria Math" panose="02040503050406030204" pitchFamily="18" charset="0"/>
                        <a:ea typeface="Cambria Math" panose="02040503050406030204" pitchFamily="18" charset="0"/>
                      </a:rPr>
                      <m:t>𝜋</m:t>
                    </m:r>
                    <m:r>
                      <a:rPr lang="de-DE" b="0" i="1" smtClean="0">
                        <a:solidFill>
                          <a:srgbClr val="000000"/>
                        </a:solidFill>
                        <a:latin typeface="Cambria Math" panose="02040503050406030204" pitchFamily="18" charset="0"/>
                        <a:ea typeface="Cambria Math" panose="02040503050406030204" pitchFamily="18" charset="0"/>
                      </a:rPr>
                      <m:t>∙</m:t>
                    </m:r>
                    <m:sSub>
                      <m:sSubPr>
                        <m:ctrlPr>
                          <a:rPr lang="de-DE" b="0" i="1" smtClean="0">
                            <a:solidFill>
                              <a:srgbClr val="000000"/>
                            </a:solidFill>
                            <a:latin typeface="Cambria Math" panose="02040503050406030204" pitchFamily="18" charset="0"/>
                            <a:ea typeface="Cambria Math" panose="02040503050406030204" pitchFamily="18" charset="0"/>
                          </a:rPr>
                        </m:ctrlPr>
                      </m:sSubPr>
                      <m:e>
                        <m:r>
                          <a:rPr lang="de-DE" b="0" i="1" smtClean="0">
                            <a:solidFill>
                              <a:srgbClr val="000000"/>
                            </a:solidFill>
                            <a:latin typeface="Cambria Math" panose="02040503050406030204" pitchFamily="18" charset="0"/>
                            <a:ea typeface="Cambria Math" panose="02040503050406030204" pitchFamily="18" charset="0"/>
                          </a:rPr>
                          <m:t>𝑑</m:t>
                        </m:r>
                      </m:e>
                      <m:sub>
                        <m:r>
                          <a:rPr lang="de-DE" b="0" i="1" smtClean="0">
                            <a:solidFill>
                              <a:srgbClr val="000000"/>
                            </a:solidFill>
                            <a:latin typeface="Cambria Math" panose="02040503050406030204" pitchFamily="18" charset="0"/>
                            <a:ea typeface="Cambria Math" panose="02040503050406030204" pitchFamily="18" charset="0"/>
                          </a:rPr>
                          <m:t>𝑚</m:t>
                        </m:r>
                      </m:sub>
                    </m:sSub>
                  </m:oMath>
                </a14:m>
                <a:endParaRPr lang="de-DE" dirty="0">
                  <a:solidFill>
                    <a:srgbClr val="000000"/>
                  </a:solidFill>
                </a:endParaRPr>
              </a:p>
              <a:p>
                <a:pPr>
                  <a:defRPr/>
                </a:pPr>
                <a:endParaRPr lang="de-DE" dirty="0">
                  <a:solidFill>
                    <a:srgbClr val="000000"/>
                  </a:solidFill>
                </a:endParaRPr>
              </a:p>
            </p:txBody>
          </p:sp>
        </mc:Choice>
        <mc:Fallback xmlns="">
          <p:sp>
            <p:nvSpPr>
              <p:cNvPr id="6" name="Inhaltsplatzhalter 4">
                <a:extLst>
                  <a:ext uri="{FF2B5EF4-FFF2-40B4-BE49-F238E27FC236}">
                    <a16:creationId xmlns:a16="http://schemas.microsoft.com/office/drawing/2014/main" id="{A4544ACF-FB81-6B4B-9409-42EC5FAABA89}"/>
                  </a:ext>
                </a:extLst>
              </p:cNvPr>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5"/>
                <a:stretch>
                  <a:fillRect l="-1341" t="-1757"/>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BD23F280-EDCD-3AD2-139B-0B693ACC4CE3}"/>
              </a:ext>
            </a:extLst>
          </p:cNvPr>
          <p:cNvSpPr txBox="1"/>
          <p:nvPr/>
        </p:nvSpPr>
        <p:spPr>
          <a:xfrm>
            <a:off x="2998722" y="3776448"/>
            <a:ext cx="1436612" cy="369332"/>
          </a:xfrm>
          <a:prstGeom prst="rect">
            <a:avLst/>
          </a:prstGeom>
          <a:noFill/>
        </p:spPr>
        <p:txBody>
          <a:bodyPr wrap="none" rtlCol="0">
            <a:spAutoFit/>
          </a:bodyPr>
          <a:lstStyle/>
          <a:p>
            <a:r>
              <a:rPr lang="de-DE" dirty="0" err="1">
                <a:solidFill>
                  <a:srgbClr val="FF0000"/>
                </a:solidFill>
              </a:rPr>
              <a:t>d</a:t>
            </a:r>
            <a:r>
              <a:rPr lang="de-DE" baseline="-25000" dirty="0" err="1">
                <a:solidFill>
                  <a:srgbClr val="FF0000"/>
                </a:solidFill>
              </a:rPr>
              <a:t>m</a:t>
            </a:r>
            <a:r>
              <a:rPr lang="de-DE" dirty="0">
                <a:solidFill>
                  <a:srgbClr val="FF0000"/>
                </a:solidFill>
              </a:rPr>
              <a:t>= (a + i) / 2</a:t>
            </a:r>
          </a:p>
        </p:txBody>
      </p:sp>
      <p:sp>
        <p:nvSpPr>
          <p:cNvPr id="51" name="Textfeld 50">
            <a:extLst>
              <a:ext uri="{FF2B5EF4-FFF2-40B4-BE49-F238E27FC236}">
                <a16:creationId xmlns:a16="http://schemas.microsoft.com/office/drawing/2014/main" id="{D9FB8643-3869-F0D4-54EC-AF421DD397FC}"/>
              </a:ext>
            </a:extLst>
          </p:cNvPr>
          <p:cNvSpPr txBox="1"/>
          <p:nvPr/>
        </p:nvSpPr>
        <p:spPr>
          <a:xfrm>
            <a:off x="5353871" y="3776448"/>
            <a:ext cx="1773242" cy="369332"/>
          </a:xfrm>
          <a:prstGeom prst="rect">
            <a:avLst/>
          </a:prstGeom>
          <a:noFill/>
        </p:spPr>
        <p:txBody>
          <a:bodyPr wrap="none" rtlCol="0">
            <a:spAutoFit/>
          </a:bodyPr>
          <a:lstStyle/>
          <a:p>
            <a:r>
              <a:rPr lang="de-DE" dirty="0">
                <a:solidFill>
                  <a:srgbClr val="00B050"/>
                </a:solidFill>
              </a:rPr>
              <a:t>A = h * (a – i ) / 2</a:t>
            </a:r>
          </a:p>
        </p:txBody>
      </p:sp>
      <p:sp>
        <p:nvSpPr>
          <p:cNvPr id="1034" name="Textfeld 1033">
            <a:extLst>
              <a:ext uri="{FF2B5EF4-FFF2-40B4-BE49-F238E27FC236}">
                <a16:creationId xmlns:a16="http://schemas.microsoft.com/office/drawing/2014/main" id="{46D50090-48AD-2F88-07E8-700B2ACBE271}"/>
              </a:ext>
            </a:extLst>
          </p:cNvPr>
          <p:cNvSpPr txBox="1"/>
          <p:nvPr/>
        </p:nvSpPr>
        <p:spPr>
          <a:xfrm>
            <a:off x="7374162" y="1702730"/>
            <a:ext cx="3397918" cy="3970318"/>
          </a:xfrm>
          <a:prstGeom prst="rect">
            <a:avLst/>
          </a:prstGeom>
          <a:noFill/>
        </p:spPr>
        <p:txBody>
          <a:bodyPr wrap="none" rtlCol="0">
            <a:spAutoFit/>
          </a:bodyPr>
          <a:lstStyle/>
          <a:p>
            <a:r>
              <a:rPr lang="de-DE" dirty="0"/>
              <a:t>Kernmaterial:</a:t>
            </a:r>
          </a:p>
          <a:p>
            <a:r>
              <a:rPr lang="de-DE" b="1" dirty="0"/>
              <a:t>üblicherweise Ferrit</a:t>
            </a:r>
          </a:p>
          <a:p>
            <a:endParaRPr lang="de-DE" dirty="0"/>
          </a:p>
          <a:p>
            <a:endParaRPr lang="de-DE" dirty="0"/>
          </a:p>
          <a:p>
            <a:endParaRPr lang="de-DE" dirty="0"/>
          </a:p>
          <a:p>
            <a:endParaRPr lang="de-DE" dirty="0"/>
          </a:p>
          <a:p>
            <a:r>
              <a:rPr lang="de-DE" dirty="0"/>
              <a:t>(…-61) Kennziffer für das Material:</a:t>
            </a:r>
          </a:p>
          <a:p>
            <a:endParaRPr lang="de-DE" dirty="0"/>
          </a:p>
          <a:p>
            <a:r>
              <a:rPr lang="de-DE" dirty="0"/>
              <a:t>Beispiele:</a:t>
            </a:r>
          </a:p>
          <a:p>
            <a:r>
              <a:rPr lang="de-DE" dirty="0"/>
              <a:t>43: hohe Güte 40…400MHz</a:t>
            </a:r>
          </a:p>
          <a:p>
            <a:r>
              <a:rPr lang="de-DE" dirty="0"/>
              <a:t>61: bis 200MHz</a:t>
            </a:r>
          </a:p>
          <a:p>
            <a:r>
              <a:rPr lang="de-DE" dirty="0"/>
              <a:t>63: bis 300MHz</a:t>
            </a:r>
          </a:p>
          <a:p>
            <a:r>
              <a:rPr lang="de-DE" dirty="0"/>
              <a:t>68: hohe Güte 80MHz…180MHz</a:t>
            </a:r>
          </a:p>
          <a:p>
            <a:r>
              <a:rPr lang="de-DE" dirty="0"/>
              <a:t>77: 0,5…50MHz</a:t>
            </a:r>
          </a:p>
        </p:txBody>
      </p:sp>
      <p:pic>
        <p:nvPicPr>
          <p:cNvPr id="1037" name="Grafik 1036">
            <a:extLst>
              <a:ext uri="{FF2B5EF4-FFF2-40B4-BE49-F238E27FC236}">
                <a16:creationId xmlns:a16="http://schemas.microsoft.com/office/drawing/2014/main" id="{F4D549EE-D741-3983-87CD-80F57D4544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52776" y="1692852"/>
            <a:ext cx="1104900" cy="1285875"/>
          </a:xfrm>
          <a:prstGeom prst="rect">
            <a:avLst/>
          </a:prstGeom>
        </p:spPr>
      </p:pic>
      <p:grpSp>
        <p:nvGrpSpPr>
          <p:cNvPr id="21" name="Gruppieren 20">
            <a:extLst>
              <a:ext uri="{FF2B5EF4-FFF2-40B4-BE49-F238E27FC236}">
                <a16:creationId xmlns:a16="http://schemas.microsoft.com/office/drawing/2014/main" id="{0A572F2E-C7C5-1DDA-77FD-C6A3D76B4791}"/>
              </a:ext>
            </a:extLst>
          </p:cNvPr>
          <p:cNvGrpSpPr/>
          <p:nvPr/>
        </p:nvGrpSpPr>
        <p:grpSpPr>
          <a:xfrm>
            <a:off x="266109" y="2354908"/>
            <a:ext cx="4774369" cy="3289212"/>
            <a:chOff x="266109" y="2354908"/>
            <a:chExt cx="4774369" cy="3289212"/>
          </a:xfrm>
        </p:grpSpPr>
        <p:cxnSp>
          <p:nvCxnSpPr>
            <p:cNvPr id="22" name="Gerade Verbindung mit Pfeil 21">
              <a:extLst>
                <a:ext uri="{FF2B5EF4-FFF2-40B4-BE49-F238E27FC236}">
                  <a16:creationId xmlns:a16="http://schemas.microsoft.com/office/drawing/2014/main" id="{495195B4-CE14-80AE-00C8-AC15BB106353}"/>
                </a:ext>
              </a:extLst>
            </p:cNvPr>
            <p:cNvCxnSpPr>
              <a:cxnSpLocks/>
            </p:cNvCxnSpPr>
            <p:nvPr/>
          </p:nvCxnSpPr>
          <p:spPr>
            <a:xfrm>
              <a:off x="1303293" y="2917055"/>
              <a:ext cx="0" cy="2155595"/>
            </a:xfrm>
            <a:prstGeom prst="straightConnector1">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487FF72C-7B4F-BAB1-2B34-9D141DEC4924}"/>
                </a:ext>
              </a:extLst>
            </p:cNvPr>
            <p:cNvSpPr txBox="1"/>
            <p:nvPr/>
          </p:nvSpPr>
          <p:spPr>
            <a:xfrm>
              <a:off x="266109" y="3710537"/>
              <a:ext cx="295274" cy="369332"/>
            </a:xfrm>
            <a:prstGeom prst="rect">
              <a:avLst/>
            </a:prstGeom>
            <a:noFill/>
          </p:spPr>
          <p:txBody>
            <a:bodyPr wrap="none" rtlCol="0">
              <a:spAutoFit/>
            </a:bodyPr>
            <a:lstStyle/>
            <a:p>
              <a:r>
                <a:rPr lang="de-DE" dirty="0">
                  <a:solidFill>
                    <a:srgbClr val="FF0000"/>
                  </a:solidFill>
                </a:rPr>
                <a:t>a</a:t>
              </a:r>
            </a:p>
          </p:txBody>
        </p:sp>
        <p:sp>
          <p:nvSpPr>
            <p:cNvPr id="24" name="Textfeld 23">
              <a:extLst>
                <a:ext uri="{FF2B5EF4-FFF2-40B4-BE49-F238E27FC236}">
                  <a16:creationId xmlns:a16="http://schemas.microsoft.com/office/drawing/2014/main" id="{3AE23128-3700-0E5E-51B9-0EFCFB107B7C}"/>
                </a:ext>
              </a:extLst>
            </p:cNvPr>
            <p:cNvSpPr txBox="1"/>
            <p:nvPr/>
          </p:nvSpPr>
          <p:spPr>
            <a:xfrm>
              <a:off x="1098263" y="3710537"/>
              <a:ext cx="237566" cy="369332"/>
            </a:xfrm>
            <a:prstGeom prst="rect">
              <a:avLst/>
            </a:prstGeom>
            <a:noFill/>
          </p:spPr>
          <p:txBody>
            <a:bodyPr wrap="none" rtlCol="0">
              <a:spAutoFit/>
            </a:bodyPr>
            <a:lstStyle/>
            <a:p>
              <a:r>
                <a:rPr lang="de-DE" dirty="0">
                  <a:solidFill>
                    <a:srgbClr val="FF0000"/>
                  </a:solidFill>
                </a:rPr>
                <a:t>i</a:t>
              </a:r>
            </a:p>
          </p:txBody>
        </p:sp>
        <p:cxnSp>
          <p:nvCxnSpPr>
            <p:cNvPr id="25" name="Gerade Verbindung mit Pfeil 24">
              <a:extLst>
                <a:ext uri="{FF2B5EF4-FFF2-40B4-BE49-F238E27FC236}">
                  <a16:creationId xmlns:a16="http://schemas.microsoft.com/office/drawing/2014/main" id="{6B2B3C5C-6213-EFAD-DACA-A80B2257964B}"/>
                </a:ext>
              </a:extLst>
            </p:cNvPr>
            <p:cNvCxnSpPr>
              <a:cxnSpLocks/>
            </p:cNvCxnSpPr>
            <p:nvPr/>
          </p:nvCxnSpPr>
          <p:spPr>
            <a:xfrm>
              <a:off x="520062" y="2354908"/>
              <a:ext cx="0" cy="3289210"/>
            </a:xfrm>
            <a:prstGeom prst="straightConnector1">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B21D1676-9141-6109-1E77-17BADD20774C}"/>
                </a:ext>
              </a:extLst>
            </p:cNvPr>
            <p:cNvSpPr/>
            <p:nvPr/>
          </p:nvSpPr>
          <p:spPr>
            <a:xfrm>
              <a:off x="2340478" y="2663870"/>
              <a:ext cx="2700000" cy="2700000"/>
            </a:xfrm>
            <a:prstGeom prst="ellipse">
              <a:avLst/>
            </a:prstGeom>
            <a:noFill/>
            <a:ln w="571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r Verbinder 26">
              <a:extLst>
                <a:ext uri="{FF2B5EF4-FFF2-40B4-BE49-F238E27FC236}">
                  <a16:creationId xmlns:a16="http://schemas.microsoft.com/office/drawing/2014/main" id="{DD2920D1-89A5-8B1E-FEED-387DE6B8358A}"/>
                </a:ext>
              </a:extLst>
            </p:cNvPr>
            <p:cNvCxnSpPr>
              <a:cxnSpLocks/>
            </p:cNvCxnSpPr>
            <p:nvPr/>
          </p:nvCxnSpPr>
          <p:spPr>
            <a:xfrm>
              <a:off x="297715" y="5644120"/>
              <a:ext cx="3453023"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1583D065-8784-25FB-2D8A-6A4EC00D4157}"/>
                </a:ext>
              </a:extLst>
            </p:cNvPr>
            <p:cNvCxnSpPr>
              <a:cxnSpLocks/>
            </p:cNvCxnSpPr>
            <p:nvPr/>
          </p:nvCxnSpPr>
          <p:spPr>
            <a:xfrm>
              <a:off x="297715" y="2365054"/>
              <a:ext cx="3453023"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39186428-482A-1D86-ADEC-2F91AE25E346}"/>
                </a:ext>
              </a:extLst>
            </p:cNvPr>
            <p:cNvCxnSpPr>
              <a:cxnSpLocks/>
            </p:cNvCxnSpPr>
            <p:nvPr/>
          </p:nvCxnSpPr>
          <p:spPr>
            <a:xfrm>
              <a:off x="1160240" y="2917055"/>
              <a:ext cx="2590498"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C1E59B7-AE92-A0A2-B064-9D1CED640E60}"/>
                </a:ext>
              </a:extLst>
            </p:cNvPr>
            <p:cNvCxnSpPr>
              <a:cxnSpLocks/>
            </p:cNvCxnSpPr>
            <p:nvPr/>
          </p:nvCxnSpPr>
          <p:spPr>
            <a:xfrm>
              <a:off x="1160240" y="5084442"/>
              <a:ext cx="2590498"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1038" name="Textfeld 1037">
            <a:extLst>
              <a:ext uri="{FF2B5EF4-FFF2-40B4-BE49-F238E27FC236}">
                <a16:creationId xmlns:a16="http://schemas.microsoft.com/office/drawing/2014/main" id="{0E94CE1F-C7F9-33C8-69C6-0C311E953F62}"/>
              </a:ext>
            </a:extLst>
          </p:cNvPr>
          <p:cNvSpPr txBox="1"/>
          <p:nvPr/>
        </p:nvSpPr>
        <p:spPr>
          <a:xfrm>
            <a:off x="9439261" y="2963944"/>
            <a:ext cx="1149674" cy="246221"/>
          </a:xfrm>
          <a:prstGeom prst="rect">
            <a:avLst/>
          </a:prstGeom>
          <a:noFill/>
        </p:spPr>
        <p:txBody>
          <a:bodyPr wrap="none" rtlCol="0">
            <a:spAutoFit/>
          </a:bodyPr>
          <a:lstStyle/>
          <a:p>
            <a:r>
              <a:rPr lang="de-DE" sz="1000" dirty="0"/>
              <a:t>Bildquelle: BNetzA</a:t>
            </a:r>
          </a:p>
        </p:txBody>
      </p:sp>
      <p:sp>
        <p:nvSpPr>
          <p:cNvPr id="50" name="Ellipse 49">
            <a:extLst>
              <a:ext uri="{FF2B5EF4-FFF2-40B4-BE49-F238E27FC236}">
                <a16:creationId xmlns:a16="http://schemas.microsoft.com/office/drawing/2014/main" id="{87679139-48D0-1BF3-9027-10A313ED7854}"/>
              </a:ext>
            </a:extLst>
          </p:cNvPr>
          <p:cNvSpPr/>
          <p:nvPr/>
        </p:nvSpPr>
        <p:spPr>
          <a:xfrm>
            <a:off x="2340478" y="2663870"/>
            <a:ext cx="2700000" cy="2700000"/>
          </a:xfrm>
          <a:prstGeom prst="ellipse">
            <a:avLst/>
          </a:prstGeom>
          <a:noFill/>
          <a:ln w="317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3" name="Gerader Verbinder 1032">
            <a:extLst>
              <a:ext uri="{FF2B5EF4-FFF2-40B4-BE49-F238E27FC236}">
                <a16:creationId xmlns:a16="http://schemas.microsoft.com/office/drawing/2014/main" id="{F7AC76DE-356D-E979-5585-3A1DE8CEDA2A}"/>
              </a:ext>
            </a:extLst>
          </p:cNvPr>
          <p:cNvCxnSpPr>
            <a:endCxn id="50" idx="7"/>
          </p:cNvCxnSpPr>
          <p:nvPr/>
        </p:nvCxnSpPr>
        <p:spPr>
          <a:xfrm flipV="1">
            <a:off x="3750738" y="3059276"/>
            <a:ext cx="894334" cy="703268"/>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48" name="Rechteck 47">
            <a:extLst>
              <a:ext uri="{FF2B5EF4-FFF2-40B4-BE49-F238E27FC236}">
                <a16:creationId xmlns:a16="http://schemas.microsoft.com/office/drawing/2014/main" id="{3CD0FB0C-C105-DDC7-8F3C-1DF92E511B14}"/>
              </a:ext>
            </a:extLst>
          </p:cNvPr>
          <p:cNvSpPr/>
          <p:nvPr/>
        </p:nvSpPr>
        <p:spPr>
          <a:xfrm>
            <a:off x="4748004" y="3762544"/>
            <a:ext cx="557652" cy="486805"/>
          </a:xfrm>
          <a:prstGeom prst="rect">
            <a:avLst/>
          </a:prstGeom>
          <a:pattFill prst="wdUpDiag">
            <a:fgClr>
              <a:srgbClr val="00B050"/>
            </a:fgClr>
            <a:bgClr>
              <a:schemeClr val="bg1"/>
            </a:bgClr>
          </a:patt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a:extLst>
              <a:ext uri="{FF2B5EF4-FFF2-40B4-BE49-F238E27FC236}">
                <a16:creationId xmlns:a16="http://schemas.microsoft.com/office/drawing/2014/main" id="{3EBE4D58-D659-F67C-1574-6E1168FB1F86}"/>
              </a:ext>
            </a:extLst>
          </p:cNvPr>
          <p:cNvSpPr txBox="1"/>
          <p:nvPr/>
        </p:nvSpPr>
        <p:spPr>
          <a:xfrm>
            <a:off x="3077615" y="2353345"/>
            <a:ext cx="1225725" cy="369332"/>
          </a:xfrm>
          <a:prstGeom prst="rect">
            <a:avLst/>
          </a:prstGeom>
          <a:noFill/>
        </p:spPr>
        <p:txBody>
          <a:bodyPr wrap="square" rtlCol="0">
            <a:spAutoFit/>
          </a:bodyPr>
          <a:lstStyle/>
          <a:p>
            <a:pPr algn="ctr"/>
            <a:r>
              <a:rPr lang="de-DE" dirty="0">
                <a:solidFill>
                  <a:schemeClr val="bg1"/>
                </a:solidFill>
              </a:rPr>
              <a:t>FT240-61</a:t>
            </a:r>
          </a:p>
        </p:txBody>
      </p:sp>
    </p:spTree>
    <p:extLst>
      <p:ext uri="{BB962C8B-B14F-4D97-AF65-F5344CB8AC3E}">
        <p14:creationId xmlns:p14="http://schemas.microsoft.com/office/powerpoint/2010/main" val="114968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4">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4">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4">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4">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4">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1038" grpId="0"/>
      <p:bldP spid="50" grpId="0" animBg="1"/>
      <p:bldP spid="48" grpId="0" animBg="1"/>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Spulenverluste</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Bei einer </a:t>
            </a:r>
            <a:r>
              <a:rPr lang="de-DE" b="1" dirty="0">
                <a:solidFill>
                  <a:srgbClr val="000000"/>
                </a:solidFill>
              </a:rPr>
              <a:t>realen</a:t>
            </a:r>
            <a:r>
              <a:rPr lang="de-DE" dirty="0">
                <a:solidFill>
                  <a:srgbClr val="000000"/>
                </a:solidFill>
              </a:rPr>
              <a:t> von Wechselstrom durchflossenen </a:t>
            </a:r>
            <a:r>
              <a:rPr lang="de-DE" b="1" dirty="0">
                <a:solidFill>
                  <a:srgbClr val="000000"/>
                </a:solidFill>
              </a:rPr>
              <a:t>Spule</a:t>
            </a:r>
            <a:r>
              <a:rPr lang="de-DE" dirty="0">
                <a:solidFill>
                  <a:srgbClr val="000000"/>
                </a:solidFill>
              </a:rPr>
              <a:t> kommt es zu Wärme</a:t>
            </a:r>
            <a:r>
              <a:rPr lang="de-DE" b="1" dirty="0">
                <a:solidFill>
                  <a:srgbClr val="000000"/>
                </a:solidFill>
              </a:rPr>
              <a:t>verlusten</a:t>
            </a:r>
            <a:r>
              <a:rPr lang="de-DE" dirty="0">
                <a:solidFill>
                  <a:srgbClr val="000000"/>
                </a:solidFill>
              </a:rPr>
              <a:t> aufgrund des ohmschen </a:t>
            </a:r>
            <a:r>
              <a:rPr lang="de-DE" b="1" dirty="0">
                <a:solidFill>
                  <a:srgbClr val="000000"/>
                </a:solidFill>
              </a:rPr>
              <a:t>Widerstandes des Drahtes</a:t>
            </a:r>
            <a:r>
              <a:rPr lang="de-DE" dirty="0">
                <a:solidFill>
                  <a:srgbClr val="000000"/>
                </a:solidFill>
              </a:rPr>
              <a:t>. </a:t>
            </a:r>
          </a:p>
          <a:p>
            <a:pPr>
              <a:defRPr/>
            </a:pPr>
            <a:endParaRPr lang="de-DE" dirty="0">
              <a:solidFill>
                <a:srgbClr val="000000"/>
              </a:solidFill>
            </a:endParaRPr>
          </a:p>
          <a:p>
            <a:pPr>
              <a:defRPr/>
            </a:pPr>
            <a:r>
              <a:rPr lang="de-DE" dirty="0">
                <a:solidFill>
                  <a:srgbClr val="000000"/>
                </a:solidFill>
              </a:rPr>
              <a:t>Die Verluste können durch einen zur Spule in Serie geschalteten Verlustwiderstand dargestellt werden: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Die Verluste werden ausgedrückt durch den </a:t>
            </a:r>
            <a:r>
              <a:rPr lang="de-DE" b="1" dirty="0">
                <a:solidFill>
                  <a:srgbClr val="000000"/>
                </a:solidFill>
              </a:rPr>
              <a:t>Verlustfaktor tan </a:t>
            </a:r>
            <a:r>
              <a:rPr lang="de-DE" b="1" dirty="0">
                <a:solidFill>
                  <a:srgbClr val="000000"/>
                </a:solidFill>
                <a:latin typeface="Symbol" panose="05050102010706020507" pitchFamily="18" charset="2"/>
              </a:rPr>
              <a:t>d</a:t>
            </a:r>
            <a:r>
              <a:rPr lang="de-DE" b="1" dirty="0">
                <a:solidFill>
                  <a:srgbClr val="000000"/>
                </a:solidFill>
              </a:rPr>
              <a:t> </a:t>
            </a:r>
            <a:r>
              <a:rPr lang="de-DE" dirty="0">
                <a:solidFill>
                  <a:srgbClr val="000000"/>
                </a:solidFill>
              </a:rPr>
              <a:t>= R</a:t>
            </a:r>
            <a:r>
              <a:rPr lang="de-DE" baseline="-25000" dirty="0">
                <a:solidFill>
                  <a:srgbClr val="000000"/>
                </a:solidFill>
              </a:rPr>
              <a:t>S</a:t>
            </a:r>
            <a:r>
              <a:rPr lang="de-DE" dirty="0">
                <a:solidFill>
                  <a:srgbClr val="000000"/>
                </a:solidFill>
              </a:rPr>
              <a:t> / X</a:t>
            </a:r>
            <a:r>
              <a:rPr lang="de-DE" baseline="-25000" dirty="0">
                <a:solidFill>
                  <a:srgbClr val="000000"/>
                </a:solidFill>
              </a:rPr>
              <a:t>L</a:t>
            </a:r>
            <a:endParaRPr lang="de-DE" dirty="0">
              <a:solidFill>
                <a:srgbClr val="000000"/>
              </a:solidFill>
            </a:endParaRPr>
          </a:p>
          <a:p>
            <a:pPr>
              <a:defRPr/>
            </a:pPr>
            <a:r>
              <a:rPr lang="de-DE" dirty="0">
                <a:solidFill>
                  <a:srgbClr val="000000"/>
                </a:solidFill>
              </a:rPr>
              <a:t>Der </a:t>
            </a:r>
            <a:r>
              <a:rPr lang="de-DE" b="1" dirty="0">
                <a:solidFill>
                  <a:srgbClr val="000000"/>
                </a:solidFill>
              </a:rPr>
              <a:t>Kehrwert des Verlustfaktors </a:t>
            </a:r>
            <a:r>
              <a:rPr lang="de-DE" dirty="0">
                <a:solidFill>
                  <a:srgbClr val="000000"/>
                </a:solidFill>
              </a:rPr>
              <a:t>wird als </a:t>
            </a:r>
            <a:r>
              <a:rPr lang="de-DE" b="1" dirty="0">
                <a:solidFill>
                  <a:srgbClr val="000000"/>
                </a:solidFill>
              </a:rPr>
              <a:t>Gütefaktor</a:t>
            </a:r>
            <a:r>
              <a:rPr lang="de-DE" dirty="0">
                <a:solidFill>
                  <a:srgbClr val="000000"/>
                </a:solidFill>
              </a:rPr>
              <a:t> bezeichnet (1 / tan </a:t>
            </a:r>
            <a:r>
              <a:rPr lang="de-DE" dirty="0">
                <a:solidFill>
                  <a:srgbClr val="000000"/>
                </a:solidFill>
                <a:latin typeface="Symbol" panose="05050102010706020507" pitchFamily="18" charset="2"/>
              </a:rPr>
              <a:t>d</a:t>
            </a:r>
            <a:r>
              <a:rPr lang="de-DE" dirty="0">
                <a:solidFill>
                  <a:srgbClr val="000000"/>
                </a:solidFill>
              </a:rPr>
              <a: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27" name="Gruppieren 26">
            <a:extLst>
              <a:ext uri="{FF2B5EF4-FFF2-40B4-BE49-F238E27FC236}">
                <a16:creationId xmlns:a16="http://schemas.microsoft.com/office/drawing/2014/main" id="{9FF369EF-CFFC-AAC1-EADF-83EF4F30A0E2}"/>
              </a:ext>
            </a:extLst>
          </p:cNvPr>
          <p:cNvGrpSpPr/>
          <p:nvPr/>
        </p:nvGrpSpPr>
        <p:grpSpPr>
          <a:xfrm>
            <a:off x="1039683" y="2981324"/>
            <a:ext cx="5892530" cy="996319"/>
            <a:chOff x="2677415" y="2981324"/>
            <a:chExt cx="5892530" cy="996319"/>
          </a:xfrm>
        </p:grpSpPr>
        <p:sp>
          <p:nvSpPr>
            <p:cNvPr id="6" name="Rechteck 5">
              <a:extLst>
                <a:ext uri="{FF2B5EF4-FFF2-40B4-BE49-F238E27FC236}">
                  <a16:creationId xmlns:a16="http://schemas.microsoft.com/office/drawing/2014/main" id="{FB424CF9-AA0A-143A-9104-D0975B148DEE}"/>
                </a:ext>
              </a:extLst>
            </p:cNvPr>
            <p:cNvSpPr/>
            <p:nvPr/>
          </p:nvSpPr>
          <p:spPr>
            <a:xfrm>
              <a:off x="6155585" y="2981324"/>
              <a:ext cx="2102063" cy="9963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FD890AD4-A18C-B63F-B2BA-E9C93EE1B9C3}"/>
                </a:ext>
              </a:extLst>
            </p:cNvPr>
            <p:cNvGrpSpPr/>
            <p:nvPr/>
          </p:nvGrpSpPr>
          <p:grpSpPr>
            <a:xfrm rot="16200000">
              <a:off x="6418381" y="2799668"/>
              <a:ext cx="226422" cy="1359634"/>
              <a:chOff x="5738949" y="1550127"/>
              <a:chExt cx="226422" cy="1359634"/>
            </a:xfrm>
          </p:grpSpPr>
          <p:sp>
            <p:nvSpPr>
              <p:cNvPr id="8" name="Rechteck 7">
                <a:extLst>
                  <a:ext uri="{FF2B5EF4-FFF2-40B4-BE49-F238E27FC236}">
                    <a16:creationId xmlns:a16="http://schemas.microsoft.com/office/drawing/2014/main" id="{57D9D832-6A71-0B74-5AC8-011ED9022C13}"/>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1A71BA25-FE6E-031E-662D-842B2C51F1EC}"/>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644682C-552B-885E-2CDE-36F4B089728F}"/>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feld 14">
              <a:extLst>
                <a:ext uri="{FF2B5EF4-FFF2-40B4-BE49-F238E27FC236}">
                  <a16:creationId xmlns:a16="http://schemas.microsoft.com/office/drawing/2014/main" id="{B3F96696-068A-0C21-01E9-7BCEA00BD174}"/>
                </a:ext>
              </a:extLst>
            </p:cNvPr>
            <p:cNvSpPr txBox="1"/>
            <p:nvPr/>
          </p:nvSpPr>
          <p:spPr>
            <a:xfrm>
              <a:off x="6334482" y="3554823"/>
              <a:ext cx="370614" cy="369332"/>
            </a:xfrm>
            <a:prstGeom prst="rect">
              <a:avLst/>
            </a:prstGeom>
            <a:noFill/>
          </p:spPr>
          <p:txBody>
            <a:bodyPr wrap="none" rtlCol="0">
              <a:spAutoFit/>
            </a:bodyPr>
            <a:lstStyle/>
            <a:p>
              <a:r>
                <a:rPr lang="de-DE" dirty="0" err="1"/>
                <a:t>R</a:t>
              </a:r>
              <a:r>
                <a:rPr lang="de-DE" baseline="-25000" dirty="0" err="1"/>
                <a:t>s</a:t>
              </a:r>
              <a:endParaRPr lang="de-DE" baseline="-25000" dirty="0"/>
            </a:p>
          </p:txBody>
        </p:sp>
        <p:sp>
          <p:nvSpPr>
            <p:cNvPr id="16" name="Textfeld 15">
              <a:extLst>
                <a:ext uri="{FF2B5EF4-FFF2-40B4-BE49-F238E27FC236}">
                  <a16:creationId xmlns:a16="http://schemas.microsoft.com/office/drawing/2014/main" id="{F53FE549-0221-397E-EC90-164D84C390F7}"/>
                </a:ext>
              </a:extLst>
            </p:cNvPr>
            <p:cNvSpPr txBox="1"/>
            <p:nvPr/>
          </p:nvSpPr>
          <p:spPr>
            <a:xfrm>
              <a:off x="7724861" y="3554823"/>
              <a:ext cx="369012" cy="369332"/>
            </a:xfrm>
            <a:prstGeom prst="rect">
              <a:avLst/>
            </a:prstGeom>
            <a:noFill/>
          </p:spPr>
          <p:txBody>
            <a:bodyPr wrap="none" rtlCol="0">
              <a:spAutoFit/>
            </a:bodyPr>
            <a:lstStyle/>
            <a:p>
              <a:r>
                <a:rPr lang="de-DE" dirty="0"/>
                <a:t>X</a:t>
              </a:r>
              <a:r>
                <a:rPr lang="de-DE" baseline="-25000" dirty="0"/>
                <a:t>L</a:t>
              </a:r>
            </a:p>
          </p:txBody>
        </p:sp>
        <p:sp>
          <p:nvSpPr>
            <p:cNvPr id="17" name="Textfeld 16">
              <a:extLst>
                <a:ext uri="{FF2B5EF4-FFF2-40B4-BE49-F238E27FC236}">
                  <a16:creationId xmlns:a16="http://schemas.microsoft.com/office/drawing/2014/main" id="{BCABD5A8-4253-AB38-84F4-A90E1965B02A}"/>
                </a:ext>
              </a:extLst>
            </p:cNvPr>
            <p:cNvSpPr txBox="1"/>
            <p:nvPr/>
          </p:nvSpPr>
          <p:spPr>
            <a:xfrm>
              <a:off x="4682606" y="3094762"/>
              <a:ext cx="522514" cy="769441"/>
            </a:xfrm>
            <a:prstGeom prst="rect">
              <a:avLst/>
            </a:prstGeom>
            <a:noFill/>
          </p:spPr>
          <p:txBody>
            <a:bodyPr wrap="square" rtlCol="0">
              <a:spAutoFit/>
            </a:bodyPr>
            <a:lstStyle/>
            <a:p>
              <a:r>
                <a:rPr lang="de-DE" sz="4400" dirty="0">
                  <a:sym typeface="Wingdings" panose="05000000000000000000" pitchFamily="2" charset="2"/>
                </a:rPr>
                <a:t></a:t>
              </a:r>
              <a:endParaRPr lang="de-DE" sz="4400" dirty="0"/>
            </a:p>
          </p:txBody>
        </p:sp>
        <p:grpSp>
          <p:nvGrpSpPr>
            <p:cNvPr id="18" name="Gruppieren 17">
              <a:extLst>
                <a:ext uri="{FF2B5EF4-FFF2-40B4-BE49-F238E27FC236}">
                  <a16:creationId xmlns:a16="http://schemas.microsoft.com/office/drawing/2014/main" id="{FF612E73-14B8-05AF-477A-9EDD295C3064}"/>
                </a:ext>
              </a:extLst>
            </p:cNvPr>
            <p:cNvGrpSpPr/>
            <p:nvPr/>
          </p:nvGrpSpPr>
          <p:grpSpPr>
            <a:xfrm rot="5400000">
              <a:off x="3243472" y="2793550"/>
              <a:ext cx="226422" cy="1358535"/>
              <a:chOff x="5738949" y="1550127"/>
              <a:chExt cx="226422" cy="1358535"/>
            </a:xfrm>
            <a:solidFill>
              <a:schemeClr val="tx1"/>
            </a:solidFill>
          </p:grpSpPr>
          <p:sp>
            <p:nvSpPr>
              <p:cNvPr id="19" name="Rechteck 18">
                <a:extLst>
                  <a:ext uri="{FF2B5EF4-FFF2-40B4-BE49-F238E27FC236}">
                    <a16:creationId xmlns:a16="http://schemas.microsoft.com/office/drawing/2014/main" id="{96556AC7-77D6-7FEC-95D1-792CD0E45DA9}"/>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97B91ADF-FB40-25CC-9243-5F65350FFBDE}"/>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09FD31E-9A55-F153-728A-D8D932C3C450}"/>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feld 21">
              <a:extLst>
                <a:ext uri="{FF2B5EF4-FFF2-40B4-BE49-F238E27FC236}">
                  <a16:creationId xmlns:a16="http://schemas.microsoft.com/office/drawing/2014/main" id="{AD8F52FF-A0E0-2F68-B4EF-1BBF1631F075}"/>
                </a:ext>
              </a:extLst>
            </p:cNvPr>
            <p:cNvSpPr txBox="1"/>
            <p:nvPr/>
          </p:nvSpPr>
          <p:spPr>
            <a:xfrm>
              <a:off x="3202571" y="3601497"/>
              <a:ext cx="282450" cy="369332"/>
            </a:xfrm>
            <a:prstGeom prst="rect">
              <a:avLst/>
            </a:prstGeom>
            <a:noFill/>
          </p:spPr>
          <p:txBody>
            <a:bodyPr wrap="none" rtlCol="0">
              <a:spAutoFit/>
            </a:bodyPr>
            <a:lstStyle/>
            <a:p>
              <a:r>
                <a:rPr lang="de-DE" dirty="0"/>
                <a:t>L</a:t>
              </a:r>
            </a:p>
          </p:txBody>
        </p:sp>
        <p:grpSp>
          <p:nvGrpSpPr>
            <p:cNvPr id="23" name="Gruppieren 22">
              <a:extLst>
                <a:ext uri="{FF2B5EF4-FFF2-40B4-BE49-F238E27FC236}">
                  <a16:creationId xmlns:a16="http://schemas.microsoft.com/office/drawing/2014/main" id="{32E7D543-BCFB-79B2-F0D4-A3F58AB12703}"/>
                </a:ext>
              </a:extLst>
            </p:cNvPr>
            <p:cNvGrpSpPr/>
            <p:nvPr/>
          </p:nvGrpSpPr>
          <p:grpSpPr>
            <a:xfrm rot="16200000">
              <a:off x="7776917" y="2799668"/>
              <a:ext cx="226422" cy="1359634"/>
              <a:chOff x="5738949" y="1550127"/>
              <a:chExt cx="226422" cy="1359634"/>
            </a:xfrm>
            <a:solidFill>
              <a:schemeClr val="tx1"/>
            </a:solidFill>
          </p:grpSpPr>
          <p:sp>
            <p:nvSpPr>
              <p:cNvPr id="24" name="Rechteck 23">
                <a:extLst>
                  <a:ext uri="{FF2B5EF4-FFF2-40B4-BE49-F238E27FC236}">
                    <a16:creationId xmlns:a16="http://schemas.microsoft.com/office/drawing/2014/main" id="{BE4F8448-798C-FCC8-F5D3-DC739EBF71AE}"/>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r Verbinder 24">
                <a:extLst>
                  <a:ext uri="{FF2B5EF4-FFF2-40B4-BE49-F238E27FC236}">
                    <a16:creationId xmlns:a16="http://schemas.microsoft.com/office/drawing/2014/main" id="{CBA47AF3-B20B-D4B6-3CEA-C878C32BEF62}"/>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A5F2C269-5261-557F-52ED-23CF84687A58}"/>
                  </a:ext>
                </a:extLst>
              </p:cNvPr>
              <p:cNvCxnSpPr/>
              <p:nvPr/>
            </p:nvCxnSpPr>
            <p:spPr>
              <a:xfrm>
                <a:off x="5852160" y="2499361"/>
                <a:ext cx="0" cy="41040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uppieren 27">
            <a:extLst>
              <a:ext uri="{FF2B5EF4-FFF2-40B4-BE49-F238E27FC236}">
                <a16:creationId xmlns:a16="http://schemas.microsoft.com/office/drawing/2014/main" id="{E3D586EA-CF85-2222-5D0F-073776611B68}"/>
              </a:ext>
            </a:extLst>
          </p:cNvPr>
          <p:cNvGrpSpPr/>
          <p:nvPr/>
        </p:nvGrpSpPr>
        <p:grpSpPr>
          <a:xfrm>
            <a:off x="8469167" y="2703799"/>
            <a:ext cx="1718399" cy="1963881"/>
            <a:chOff x="8432635" y="2453119"/>
            <a:chExt cx="1718399" cy="1963881"/>
          </a:xfrm>
        </p:grpSpPr>
        <p:grpSp>
          <p:nvGrpSpPr>
            <p:cNvPr id="29" name="Gruppieren 28">
              <a:extLst>
                <a:ext uri="{FF2B5EF4-FFF2-40B4-BE49-F238E27FC236}">
                  <a16:creationId xmlns:a16="http://schemas.microsoft.com/office/drawing/2014/main" id="{5FC0C82A-7426-CA02-DD18-E34EBBB3106C}"/>
                </a:ext>
              </a:extLst>
            </p:cNvPr>
            <p:cNvGrpSpPr/>
            <p:nvPr/>
          </p:nvGrpSpPr>
          <p:grpSpPr>
            <a:xfrm>
              <a:off x="8432635" y="2453119"/>
              <a:ext cx="1718399" cy="1963881"/>
              <a:chOff x="8604596" y="1587145"/>
              <a:chExt cx="1718399" cy="1963881"/>
            </a:xfrm>
          </p:grpSpPr>
          <p:cxnSp>
            <p:nvCxnSpPr>
              <p:cNvPr id="31" name="Gerade Verbindung mit Pfeil 30">
                <a:extLst>
                  <a:ext uri="{FF2B5EF4-FFF2-40B4-BE49-F238E27FC236}">
                    <a16:creationId xmlns:a16="http://schemas.microsoft.com/office/drawing/2014/main" id="{CDDEDB22-0448-18BE-B9D4-2B825B53A3CE}"/>
                  </a:ext>
                </a:extLst>
              </p:cNvPr>
              <p:cNvCxnSpPr>
                <a:cxnSpLocks/>
              </p:cNvCxnSpPr>
              <p:nvPr/>
            </p:nvCxnSpPr>
            <p:spPr>
              <a:xfrm flipH="1" flipV="1">
                <a:off x="9116809" y="1684216"/>
                <a:ext cx="5168" cy="1866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2C420A75-B2AA-D2E2-080C-65611567D0E3}"/>
                  </a:ext>
                </a:extLst>
              </p:cNvPr>
              <p:cNvCxnSpPr>
                <a:cxnSpLocks/>
              </p:cNvCxnSpPr>
              <p:nvPr/>
            </p:nvCxnSpPr>
            <p:spPr>
              <a:xfrm flipV="1">
                <a:off x="8682446" y="3178553"/>
                <a:ext cx="12415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uppieren 32">
                <a:extLst>
                  <a:ext uri="{FF2B5EF4-FFF2-40B4-BE49-F238E27FC236}">
                    <a16:creationId xmlns:a16="http://schemas.microsoft.com/office/drawing/2014/main" id="{95CFAE45-0D0D-2434-EBBC-043B06F6ADD2}"/>
                  </a:ext>
                </a:extLst>
              </p:cNvPr>
              <p:cNvGrpSpPr/>
              <p:nvPr/>
            </p:nvGrpSpPr>
            <p:grpSpPr>
              <a:xfrm>
                <a:off x="8604596" y="1901976"/>
                <a:ext cx="1042678" cy="1414414"/>
                <a:chOff x="1396414" y="1911825"/>
                <a:chExt cx="900000" cy="1299494"/>
              </a:xfrm>
            </p:grpSpPr>
            <p:cxnSp>
              <p:nvCxnSpPr>
                <p:cNvPr id="40" name="Gerade Verbindung mit Pfeil 39">
                  <a:extLst>
                    <a:ext uri="{FF2B5EF4-FFF2-40B4-BE49-F238E27FC236}">
                      <a16:creationId xmlns:a16="http://schemas.microsoft.com/office/drawing/2014/main" id="{A2206CA7-F34B-E493-5326-F9438E71CE83}"/>
                    </a:ext>
                  </a:extLst>
                </p:cNvPr>
                <p:cNvCxnSpPr/>
                <p:nvPr/>
              </p:nvCxnSpPr>
              <p:spPr>
                <a:xfrm>
                  <a:off x="1846445" y="3083796"/>
                  <a:ext cx="344906"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7617E4DC-0210-2B77-486F-BDBFD3F50687}"/>
                    </a:ext>
                  </a:extLst>
                </p:cNvPr>
                <p:cNvCxnSpPr>
                  <a:cxnSpLocks/>
                </p:cNvCxnSpPr>
                <p:nvPr/>
              </p:nvCxnSpPr>
              <p:spPr>
                <a:xfrm flipV="1">
                  <a:off x="1842997" y="1912722"/>
                  <a:ext cx="0" cy="11710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441F1167-D8CB-1F77-74F5-C2BD89D2BAFC}"/>
                    </a:ext>
                  </a:extLst>
                </p:cNvPr>
                <p:cNvCxnSpPr>
                  <a:cxnSpLocks/>
                </p:cNvCxnSpPr>
                <p:nvPr/>
              </p:nvCxnSpPr>
              <p:spPr>
                <a:xfrm flipV="1">
                  <a:off x="1845514" y="1911825"/>
                  <a:ext cx="333736" cy="1171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Bogen 42">
                  <a:extLst>
                    <a:ext uri="{FF2B5EF4-FFF2-40B4-BE49-F238E27FC236}">
                      <a16:creationId xmlns:a16="http://schemas.microsoft.com/office/drawing/2014/main" id="{BB2C5CA1-2D9F-F584-0A42-FDF42C8109C2}"/>
                    </a:ext>
                  </a:extLst>
                </p:cNvPr>
                <p:cNvSpPr/>
                <p:nvPr/>
              </p:nvSpPr>
              <p:spPr>
                <a:xfrm>
                  <a:off x="1396414" y="2311320"/>
                  <a:ext cx="900000" cy="899999"/>
                </a:xfrm>
                <a:prstGeom prst="arc">
                  <a:avLst>
                    <a:gd name="adj1" fmla="val 16200000"/>
                    <a:gd name="adj2" fmla="val 17900843"/>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sp>
            <p:nvSpPr>
              <p:cNvPr id="34" name="Textfeld 33">
                <a:extLst>
                  <a:ext uri="{FF2B5EF4-FFF2-40B4-BE49-F238E27FC236}">
                    <a16:creationId xmlns:a16="http://schemas.microsoft.com/office/drawing/2014/main" id="{DCC753D2-DEEC-D6D1-223D-97599A816C7C}"/>
                  </a:ext>
                </a:extLst>
              </p:cNvPr>
              <p:cNvSpPr txBox="1"/>
              <p:nvPr/>
            </p:nvSpPr>
            <p:spPr>
              <a:xfrm>
                <a:off x="9131614" y="2009868"/>
                <a:ext cx="477415" cy="369332"/>
              </a:xfrm>
              <a:prstGeom prst="rect">
                <a:avLst/>
              </a:prstGeom>
              <a:noFill/>
            </p:spPr>
            <p:txBody>
              <a:bodyPr wrap="square" rtlCol="0">
                <a:spAutoFit/>
              </a:bodyPr>
              <a:lstStyle/>
              <a:p>
                <a:r>
                  <a:rPr lang="de-DE" dirty="0">
                    <a:latin typeface="Symbol" panose="05050102010706020507" pitchFamily="18" charset="2"/>
                  </a:rPr>
                  <a:t>d</a:t>
                </a:r>
              </a:p>
            </p:txBody>
          </p:sp>
          <p:cxnSp>
            <p:nvCxnSpPr>
              <p:cNvPr id="35" name="Gerade Verbindung mit Pfeil 34">
                <a:extLst>
                  <a:ext uri="{FF2B5EF4-FFF2-40B4-BE49-F238E27FC236}">
                    <a16:creationId xmlns:a16="http://schemas.microsoft.com/office/drawing/2014/main" id="{E0ECAC6D-3D9A-1F76-71DE-2274B571ADAE}"/>
                  </a:ext>
                </a:extLst>
              </p:cNvPr>
              <p:cNvCxnSpPr>
                <a:cxnSpLocks/>
              </p:cNvCxnSpPr>
              <p:nvPr/>
            </p:nvCxnSpPr>
            <p:spPr>
              <a:xfrm>
                <a:off x="9135664" y="1902945"/>
                <a:ext cx="379120" cy="980"/>
              </a:xfrm>
              <a:prstGeom prst="straightConnector1">
                <a:avLst/>
              </a:prstGeom>
              <a:ln w="254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EED67963-0A78-ACF7-216B-FDF6E7458828}"/>
                  </a:ext>
                </a:extLst>
              </p:cNvPr>
              <p:cNvSpPr txBox="1"/>
              <p:nvPr/>
            </p:nvSpPr>
            <p:spPr>
              <a:xfrm>
                <a:off x="9852922" y="2978432"/>
                <a:ext cx="470073" cy="369332"/>
              </a:xfrm>
              <a:prstGeom prst="rect">
                <a:avLst/>
              </a:prstGeom>
              <a:noFill/>
            </p:spPr>
            <p:txBody>
              <a:bodyPr wrap="square" rtlCol="0">
                <a:spAutoFit/>
              </a:bodyPr>
              <a:lstStyle/>
              <a:p>
                <a:r>
                  <a:rPr lang="de-DE" dirty="0"/>
                  <a:t>Re</a:t>
                </a:r>
              </a:p>
            </p:txBody>
          </p:sp>
          <p:sp>
            <p:nvSpPr>
              <p:cNvPr id="37" name="Textfeld 36">
                <a:extLst>
                  <a:ext uri="{FF2B5EF4-FFF2-40B4-BE49-F238E27FC236}">
                    <a16:creationId xmlns:a16="http://schemas.microsoft.com/office/drawing/2014/main" id="{879F42CF-A9B7-B959-BF70-6A5F7BFA8E14}"/>
                  </a:ext>
                </a:extLst>
              </p:cNvPr>
              <p:cNvSpPr txBox="1"/>
              <p:nvPr/>
            </p:nvSpPr>
            <p:spPr>
              <a:xfrm>
                <a:off x="8755190" y="1587145"/>
                <a:ext cx="470073" cy="369332"/>
              </a:xfrm>
              <a:prstGeom prst="rect">
                <a:avLst/>
              </a:prstGeom>
              <a:noFill/>
            </p:spPr>
            <p:txBody>
              <a:bodyPr wrap="square" rtlCol="0">
                <a:spAutoFit/>
              </a:bodyPr>
              <a:lstStyle/>
              <a:p>
                <a:r>
                  <a:rPr lang="de-DE" dirty="0"/>
                  <a:t>Im</a:t>
                </a:r>
              </a:p>
            </p:txBody>
          </p:sp>
          <p:sp>
            <p:nvSpPr>
              <p:cNvPr id="38" name="Textfeld 37">
                <a:extLst>
                  <a:ext uri="{FF2B5EF4-FFF2-40B4-BE49-F238E27FC236}">
                    <a16:creationId xmlns:a16="http://schemas.microsoft.com/office/drawing/2014/main" id="{DE2CAD06-7201-670A-E5DA-1FFEA586024D}"/>
                  </a:ext>
                </a:extLst>
              </p:cNvPr>
              <p:cNvSpPr txBox="1"/>
              <p:nvPr/>
            </p:nvSpPr>
            <p:spPr>
              <a:xfrm>
                <a:off x="9203828" y="2791803"/>
                <a:ext cx="470073" cy="369332"/>
              </a:xfrm>
              <a:prstGeom prst="rect">
                <a:avLst/>
              </a:prstGeom>
              <a:noFill/>
            </p:spPr>
            <p:txBody>
              <a:bodyPr wrap="square" rtlCol="0">
                <a:spAutoFit/>
              </a:bodyPr>
              <a:lstStyle/>
              <a:p>
                <a:r>
                  <a:rPr lang="de-DE" dirty="0" err="1">
                    <a:solidFill>
                      <a:srgbClr val="00B050"/>
                    </a:solidFill>
                  </a:rPr>
                  <a:t>R</a:t>
                </a:r>
                <a:r>
                  <a:rPr lang="de-DE" baseline="-25000" dirty="0" err="1">
                    <a:solidFill>
                      <a:srgbClr val="00B050"/>
                    </a:solidFill>
                  </a:rPr>
                  <a:t>s</a:t>
                </a:r>
                <a:endParaRPr lang="de-DE" baseline="-25000" dirty="0">
                  <a:solidFill>
                    <a:srgbClr val="00B050"/>
                  </a:solidFill>
                </a:endParaRPr>
              </a:p>
            </p:txBody>
          </p:sp>
          <p:sp>
            <p:nvSpPr>
              <p:cNvPr id="39" name="Textfeld 38">
                <a:extLst>
                  <a:ext uri="{FF2B5EF4-FFF2-40B4-BE49-F238E27FC236}">
                    <a16:creationId xmlns:a16="http://schemas.microsoft.com/office/drawing/2014/main" id="{34AF019C-9043-E417-3CDF-AEC0B1B0C55D}"/>
                  </a:ext>
                </a:extLst>
              </p:cNvPr>
              <p:cNvSpPr txBox="1"/>
              <p:nvPr/>
            </p:nvSpPr>
            <p:spPr>
              <a:xfrm>
                <a:off x="8778805" y="2160389"/>
                <a:ext cx="470073" cy="369332"/>
              </a:xfrm>
              <a:prstGeom prst="rect">
                <a:avLst/>
              </a:prstGeom>
              <a:noFill/>
            </p:spPr>
            <p:txBody>
              <a:bodyPr wrap="square" rtlCol="0">
                <a:spAutoFit/>
              </a:bodyPr>
              <a:lstStyle/>
              <a:p>
                <a:r>
                  <a:rPr lang="de-DE" dirty="0">
                    <a:solidFill>
                      <a:srgbClr val="FF0000"/>
                    </a:solidFill>
                  </a:rPr>
                  <a:t>X</a:t>
                </a:r>
                <a:r>
                  <a:rPr lang="de-DE" baseline="-25000" dirty="0">
                    <a:solidFill>
                      <a:srgbClr val="FF0000"/>
                    </a:solidFill>
                  </a:rPr>
                  <a:t>L</a:t>
                </a:r>
              </a:p>
            </p:txBody>
          </p:sp>
        </p:grpSp>
        <p:sp>
          <p:nvSpPr>
            <p:cNvPr id="30" name="Textfeld 29">
              <a:extLst>
                <a:ext uri="{FF2B5EF4-FFF2-40B4-BE49-F238E27FC236}">
                  <a16:creationId xmlns:a16="http://schemas.microsoft.com/office/drawing/2014/main" id="{31BB5D61-A850-6D3D-7668-6EEEE6CA0384}"/>
                </a:ext>
              </a:extLst>
            </p:cNvPr>
            <p:cNvSpPr txBox="1"/>
            <p:nvPr/>
          </p:nvSpPr>
          <p:spPr>
            <a:xfrm>
              <a:off x="9153263" y="3060508"/>
              <a:ext cx="470073" cy="369332"/>
            </a:xfrm>
            <a:prstGeom prst="rect">
              <a:avLst/>
            </a:prstGeom>
            <a:noFill/>
          </p:spPr>
          <p:txBody>
            <a:bodyPr wrap="square" rtlCol="0">
              <a:spAutoFit/>
            </a:bodyPr>
            <a:lstStyle/>
            <a:p>
              <a:r>
                <a:rPr lang="de-DE" dirty="0"/>
                <a:t>Z</a:t>
              </a:r>
              <a:r>
                <a:rPr lang="de-DE" baseline="-25000" dirty="0"/>
                <a:t>L</a:t>
              </a:r>
            </a:p>
          </p:txBody>
        </p:sp>
      </p:grpSp>
    </p:spTree>
    <p:extLst>
      <p:ext uri="{BB962C8B-B14F-4D97-AF65-F5344CB8AC3E}">
        <p14:creationId xmlns:p14="http://schemas.microsoft.com/office/powerpoint/2010/main" val="2812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Allgemeine mathematische Grundkenntnisse und Größen</a:t>
            </a:r>
          </a:p>
          <a:p>
            <a:pPr lvl="1">
              <a:defRPr/>
            </a:pPr>
            <a:r>
              <a:rPr lang="de-DE" dirty="0">
                <a:solidFill>
                  <a:srgbClr val="000000"/>
                </a:solidFill>
              </a:rPr>
              <a:t>Größen und Einheiten</a:t>
            </a:r>
          </a:p>
          <a:p>
            <a:pPr>
              <a:defRPr/>
            </a:pPr>
            <a:endParaRPr lang="de-DE" sz="400" dirty="0">
              <a:solidFill>
                <a:srgbClr val="000000"/>
              </a:solidFill>
            </a:endParaRPr>
          </a:p>
          <a:p>
            <a:pPr>
              <a:defRPr/>
            </a:pPr>
            <a:r>
              <a:rPr lang="de-DE" b="1" dirty="0">
                <a:solidFill>
                  <a:srgbClr val="000000"/>
                </a:solidFill>
              </a:rPr>
              <a:t>Elektrizitäts-, Elektromagnetismus- und Funktheorie</a:t>
            </a:r>
          </a:p>
          <a:p>
            <a:pPr lvl="1">
              <a:defRPr/>
            </a:pPr>
            <a:r>
              <a:rPr lang="de-DE" dirty="0">
                <a:solidFill>
                  <a:srgbClr val="000000"/>
                </a:solidFill>
              </a:rPr>
              <a:t>Leiter, Halbleiter, Isolator</a:t>
            </a:r>
          </a:p>
          <a:p>
            <a:pPr lvl="1">
              <a:defRPr/>
            </a:pPr>
            <a:r>
              <a:rPr lang="de-DE" dirty="0">
                <a:solidFill>
                  <a:srgbClr val="000000"/>
                </a:solidFill>
              </a:rPr>
              <a:t>Strom- und Spannungsquellen</a:t>
            </a:r>
          </a:p>
          <a:p>
            <a:pPr lvl="1">
              <a:defRPr/>
            </a:pPr>
            <a:r>
              <a:rPr lang="de-DE" dirty="0">
                <a:solidFill>
                  <a:srgbClr val="000000"/>
                </a:solidFill>
              </a:rPr>
              <a:t>Sinusförmige Signale</a:t>
            </a:r>
          </a:p>
          <a:p>
            <a:pPr lvl="1">
              <a:defRPr/>
            </a:pPr>
            <a:r>
              <a:rPr lang="de-DE" dirty="0">
                <a:solidFill>
                  <a:srgbClr val="000000"/>
                </a:solidFill>
              </a:rPr>
              <a:t>Nichtsinusförmige Signale</a:t>
            </a:r>
          </a:p>
          <a:p>
            <a:pPr lvl="1">
              <a:defRPr/>
            </a:pPr>
            <a:r>
              <a:rPr lang="de-DE" dirty="0">
                <a:solidFill>
                  <a:srgbClr val="000000"/>
                </a:solidFill>
              </a:rPr>
              <a:t>Ladung und Energie</a:t>
            </a:r>
          </a:p>
          <a:p>
            <a:pPr lvl="1">
              <a:defRPr/>
            </a:pPr>
            <a:r>
              <a:rPr lang="de-DE" dirty="0">
                <a:solidFill>
                  <a:srgbClr val="000000"/>
                </a:solidFill>
              </a:rPr>
              <a:t>Der Stromkreis</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F8798D33-71C5-7A7C-F02D-E291ECBE8280}"/>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7564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Transformator/Übertrager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31" name="Inhaltsplatzhalter 4">
            <a:extLst>
              <a:ext uri="{FF2B5EF4-FFF2-40B4-BE49-F238E27FC236}">
                <a16:creationId xmlns:a16="http://schemas.microsoft.com/office/drawing/2014/main" id="{3EB09DCF-14DD-F025-964E-E34E09FFBC4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 Transformator besteht aus zwei Spulen, die z.B. über einen gemeinsamen Kern gekoppelt sind</a:t>
            </a:r>
          </a:p>
          <a:p>
            <a:pPr>
              <a:defRPr/>
            </a:pPr>
            <a:r>
              <a:rPr lang="de-DE" b="1" dirty="0">
                <a:solidFill>
                  <a:srgbClr val="000000"/>
                </a:solidFill>
              </a:rPr>
              <a:t>Durch Gegeninduktion wird in einer Spule eine Spannung erzeugt, wenn ein veränderlicher Strom durch eine magnetisch gekoppelte benachbarte Spule fließt.</a:t>
            </a:r>
          </a:p>
          <a:p>
            <a:pPr>
              <a:defRPr/>
            </a:pPr>
            <a:r>
              <a:rPr lang="de-DE" dirty="0">
                <a:solidFill>
                  <a:srgbClr val="000000"/>
                </a:solidFill>
              </a:rPr>
              <a:t>Bei einem Transformator/</a:t>
            </a:r>
            <a:r>
              <a:rPr lang="de-DE" dirty="0" err="1">
                <a:solidFill>
                  <a:srgbClr val="000000"/>
                </a:solidFill>
              </a:rPr>
              <a:t>Übertrager</a:t>
            </a:r>
            <a:r>
              <a:rPr lang="de-DE" dirty="0">
                <a:solidFill>
                  <a:srgbClr val="000000"/>
                </a:solidFill>
              </a:rPr>
              <a:t> wird immer das Übertragungsverhältnis ü angegeben als Verhältnis der Windungszahlen (N1:N2)</a:t>
            </a:r>
          </a:p>
          <a:p>
            <a:pPr>
              <a:defRPr/>
            </a:pPr>
            <a:endParaRPr lang="de-DE" dirty="0">
              <a:solidFill>
                <a:srgbClr val="000000"/>
              </a:solidFill>
            </a:endParaRPr>
          </a:p>
          <a:p>
            <a:pPr marL="233983" lvl="1" indent="0">
              <a:buNone/>
              <a:defRPr/>
            </a:pPr>
            <a:r>
              <a:rPr lang="de-DE" dirty="0">
                <a:solidFill>
                  <a:srgbClr val="000000"/>
                </a:solidFill>
              </a:rPr>
              <a:t> 		        1:4 bedeutet hier, die Sekundärseite hat die 4-fache Windungszahl, wie die Primärseite</a:t>
            </a:r>
          </a:p>
          <a:p>
            <a:pPr marL="233983" lvl="1" indent="0">
              <a:buNone/>
              <a:defRPr/>
            </a:pPr>
            <a:r>
              <a:rPr lang="de-DE" dirty="0">
                <a:solidFill>
                  <a:srgbClr val="000000"/>
                </a:solidFill>
              </a:rPr>
              <a:t> </a:t>
            </a:r>
          </a:p>
          <a:p>
            <a:pPr>
              <a:defRPr/>
            </a:pPr>
            <a:endParaRPr lang="de-DE" sz="1000" dirty="0">
              <a:solidFill>
                <a:srgbClr val="000000"/>
              </a:solidFill>
            </a:endParaRPr>
          </a:p>
          <a:p>
            <a:pPr>
              <a:defRPr/>
            </a:pPr>
            <a:r>
              <a:rPr lang="de-DE" dirty="0">
                <a:solidFill>
                  <a:srgbClr val="000000"/>
                </a:solidFill>
              </a:rPr>
              <a:t>Grundregeln:</a:t>
            </a:r>
          </a:p>
          <a:p>
            <a:pPr lvl="1">
              <a:defRPr/>
            </a:pPr>
            <a:r>
              <a:rPr lang="de-DE" dirty="0">
                <a:solidFill>
                  <a:srgbClr val="000000"/>
                </a:solidFill>
              </a:rPr>
              <a:t>Spannungsverhältnis wie Windungsverhältnis</a:t>
            </a:r>
          </a:p>
          <a:p>
            <a:pPr lvl="1">
              <a:defRPr/>
            </a:pPr>
            <a:r>
              <a:rPr lang="de-DE" dirty="0">
                <a:solidFill>
                  <a:srgbClr val="000000"/>
                </a:solidFill>
              </a:rPr>
              <a:t>Stromverhältnis wie der Kehrwert des </a:t>
            </a:r>
            <a:r>
              <a:rPr lang="de-DE" dirty="0" err="1">
                <a:solidFill>
                  <a:srgbClr val="000000"/>
                </a:solidFill>
              </a:rPr>
              <a:t>Windungsverhältnises</a:t>
            </a:r>
            <a:endParaRPr lang="de-DE" dirty="0">
              <a:solidFill>
                <a:srgbClr val="000000"/>
              </a:solidFill>
            </a:endParaRPr>
          </a:p>
          <a:p>
            <a:pPr lvl="1">
              <a:defRPr/>
            </a:pPr>
            <a:r>
              <a:rPr lang="de-DE" dirty="0">
                <a:solidFill>
                  <a:srgbClr val="000000"/>
                </a:solidFill>
              </a:rPr>
              <a:t>Die Leistung ist (beim verlustfreier Trafo) auf beiden Seiten gleich (P1 = P2)</a:t>
            </a:r>
          </a:p>
          <a:p>
            <a:pPr marL="0" indent="0">
              <a:buNone/>
              <a:defRPr/>
            </a:pPr>
            <a:r>
              <a:rPr lang="de-DE" dirty="0">
                <a:solidFill>
                  <a:srgbClr val="000000"/>
                </a:solidFill>
                <a:latin typeface="Calibri" panose="020F0502020204030204" pitchFamily="34" charset="0"/>
              </a:rPr>
              <a:t>			</a:t>
            </a:r>
          </a:p>
        </p:txBody>
      </p:sp>
      <p:sp>
        <p:nvSpPr>
          <p:cNvPr id="1056" name="Textfeld 1055">
            <a:extLst>
              <a:ext uri="{FF2B5EF4-FFF2-40B4-BE49-F238E27FC236}">
                <a16:creationId xmlns:a16="http://schemas.microsoft.com/office/drawing/2014/main" id="{FD09AC34-DAAC-DA96-D584-8C3DA3F83D1A}"/>
              </a:ext>
            </a:extLst>
          </p:cNvPr>
          <p:cNvSpPr txBox="1"/>
          <p:nvPr/>
        </p:nvSpPr>
        <p:spPr>
          <a:xfrm>
            <a:off x="1261984" y="2874202"/>
            <a:ext cx="481222" cy="369332"/>
          </a:xfrm>
          <a:prstGeom prst="rect">
            <a:avLst/>
          </a:prstGeom>
          <a:noFill/>
        </p:spPr>
        <p:txBody>
          <a:bodyPr wrap="none" rtlCol="0">
            <a:spAutoFit/>
          </a:bodyPr>
          <a:lstStyle/>
          <a:p>
            <a:r>
              <a:rPr lang="de-DE" dirty="0"/>
              <a:t>1:4</a:t>
            </a:r>
          </a:p>
        </p:txBody>
      </p:sp>
      <p:grpSp>
        <p:nvGrpSpPr>
          <p:cNvPr id="8" name="Gruppieren 7">
            <a:extLst>
              <a:ext uri="{FF2B5EF4-FFF2-40B4-BE49-F238E27FC236}">
                <a16:creationId xmlns:a16="http://schemas.microsoft.com/office/drawing/2014/main" id="{11EDB3EC-83E4-5F8D-D750-17A69C253810}"/>
              </a:ext>
            </a:extLst>
          </p:cNvPr>
          <p:cNvGrpSpPr/>
          <p:nvPr/>
        </p:nvGrpSpPr>
        <p:grpSpPr>
          <a:xfrm>
            <a:off x="480654" y="3243535"/>
            <a:ext cx="1899893" cy="539932"/>
            <a:chOff x="480654" y="3243535"/>
            <a:chExt cx="1899893" cy="539932"/>
          </a:xfrm>
        </p:grpSpPr>
        <p:sp>
          <p:nvSpPr>
            <p:cNvPr id="1053" name="Rechteck 1052">
              <a:extLst>
                <a:ext uri="{FF2B5EF4-FFF2-40B4-BE49-F238E27FC236}">
                  <a16:creationId xmlns:a16="http://schemas.microsoft.com/office/drawing/2014/main" id="{E14574AE-9A9F-75A3-4E3B-06C9C4A17237}"/>
                </a:ext>
              </a:extLst>
            </p:cNvPr>
            <p:cNvSpPr/>
            <p:nvPr/>
          </p:nvSpPr>
          <p:spPr>
            <a:xfrm rot="10800000">
              <a:off x="1142116" y="3243535"/>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4" name="Gerader Verbinder 1053">
              <a:extLst>
                <a:ext uri="{FF2B5EF4-FFF2-40B4-BE49-F238E27FC236}">
                  <a16:creationId xmlns:a16="http://schemas.microsoft.com/office/drawing/2014/main" id="{03966618-3CCE-A582-13F5-BDA9163C5FBA}"/>
                </a:ext>
              </a:extLst>
            </p:cNvPr>
            <p:cNvCxnSpPr/>
            <p:nvPr/>
          </p:nvCxnSpPr>
          <p:spPr>
            <a:xfrm>
              <a:off x="892439" y="3783466"/>
              <a:ext cx="362888"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A2E64C9F-EE76-3FD3-9349-0A5456A855D2}"/>
                </a:ext>
              </a:extLst>
            </p:cNvPr>
            <p:cNvCxnSpPr/>
            <p:nvPr/>
          </p:nvCxnSpPr>
          <p:spPr>
            <a:xfrm flipH="1">
              <a:off x="892439" y="3243535"/>
              <a:ext cx="362889"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7" name="Rechteck 1056">
              <a:extLst>
                <a:ext uri="{FF2B5EF4-FFF2-40B4-BE49-F238E27FC236}">
                  <a16:creationId xmlns:a16="http://schemas.microsoft.com/office/drawing/2014/main" id="{E4BBEC3B-DCA2-B1C4-B392-31C574D60BB2}"/>
                </a:ext>
              </a:extLst>
            </p:cNvPr>
            <p:cNvSpPr/>
            <p:nvPr/>
          </p:nvSpPr>
          <p:spPr>
            <a:xfrm rot="10800000">
              <a:off x="1615806" y="3243536"/>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8" name="Gerader Verbinder 1057">
              <a:extLst>
                <a:ext uri="{FF2B5EF4-FFF2-40B4-BE49-F238E27FC236}">
                  <a16:creationId xmlns:a16="http://schemas.microsoft.com/office/drawing/2014/main" id="{6107985F-6AFB-EC15-9ABC-1E02C7332829}"/>
                </a:ext>
              </a:extLst>
            </p:cNvPr>
            <p:cNvCxnSpPr/>
            <p:nvPr/>
          </p:nvCxnSpPr>
          <p:spPr>
            <a:xfrm flipH="1">
              <a:off x="1729018" y="3783466"/>
              <a:ext cx="360477" cy="1"/>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531A20DC-7D39-66E2-70FC-6258B7F3BB13}"/>
                </a:ext>
              </a:extLst>
            </p:cNvPr>
            <p:cNvCxnSpPr/>
            <p:nvPr/>
          </p:nvCxnSpPr>
          <p:spPr>
            <a:xfrm flipV="1">
              <a:off x="1729017" y="3243535"/>
              <a:ext cx="360478" cy="2"/>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296017A7-A713-6EA7-4DD8-4B3BD44B6CF7}"/>
                </a:ext>
              </a:extLst>
            </p:cNvPr>
            <p:cNvCxnSpPr/>
            <p:nvPr/>
          </p:nvCxnSpPr>
          <p:spPr>
            <a:xfrm flipV="1">
              <a:off x="1492171" y="3243535"/>
              <a:ext cx="0"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1" name="Textfeld 1050">
              <a:extLst>
                <a:ext uri="{FF2B5EF4-FFF2-40B4-BE49-F238E27FC236}">
                  <a16:creationId xmlns:a16="http://schemas.microsoft.com/office/drawing/2014/main" id="{EA3157B1-AFA0-71B5-0C24-3F4D26EF542D}"/>
                </a:ext>
              </a:extLst>
            </p:cNvPr>
            <p:cNvSpPr txBox="1"/>
            <p:nvPr/>
          </p:nvSpPr>
          <p:spPr>
            <a:xfrm>
              <a:off x="480654" y="3284534"/>
              <a:ext cx="623889" cy="369332"/>
            </a:xfrm>
            <a:prstGeom prst="rect">
              <a:avLst/>
            </a:prstGeom>
            <a:noFill/>
          </p:spPr>
          <p:txBody>
            <a:bodyPr wrap="none" rtlCol="0">
              <a:spAutoFit/>
            </a:bodyPr>
            <a:lstStyle/>
            <a:p>
              <a:r>
                <a:rPr lang="de-DE" dirty="0"/>
                <a:t>prim</a:t>
              </a:r>
            </a:p>
          </p:txBody>
        </p:sp>
        <p:sp>
          <p:nvSpPr>
            <p:cNvPr id="1052" name="Textfeld 1051">
              <a:extLst>
                <a:ext uri="{FF2B5EF4-FFF2-40B4-BE49-F238E27FC236}">
                  <a16:creationId xmlns:a16="http://schemas.microsoft.com/office/drawing/2014/main" id="{08E30E40-414C-6A9D-7D1C-A3CA0EE89711}"/>
                </a:ext>
              </a:extLst>
            </p:cNvPr>
            <p:cNvSpPr txBox="1"/>
            <p:nvPr/>
          </p:nvSpPr>
          <p:spPr>
            <a:xfrm>
              <a:off x="1886501" y="3297457"/>
              <a:ext cx="494046" cy="369332"/>
            </a:xfrm>
            <a:prstGeom prst="rect">
              <a:avLst/>
            </a:prstGeom>
            <a:noFill/>
          </p:spPr>
          <p:txBody>
            <a:bodyPr wrap="none" rtlCol="0">
              <a:spAutoFit/>
            </a:bodyPr>
            <a:lstStyle/>
            <a:p>
              <a:r>
                <a:rPr lang="de-DE" dirty="0" err="1"/>
                <a:t>sek</a:t>
              </a:r>
              <a:endParaRPr lang="de-DE" dirty="0"/>
            </a:p>
          </p:txBody>
        </p:sp>
      </p:grpSp>
      <p:sp>
        <p:nvSpPr>
          <p:cNvPr id="7" name="Rechteck 6">
            <a:extLst>
              <a:ext uri="{FF2B5EF4-FFF2-40B4-BE49-F238E27FC236}">
                <a16:creationId xmlns:a16="http://schemas.microsoft.com/office/drawing/2014/main" id="{700721DB-31A7-BA70-5CD1-E0BF130CB1DF}"/>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18827783-991F-C771-0F23-D3AED75FA3F9}"/>
                  </a:ext>
                </a:extLst>
              </p:cNvPr>
              <p:cNvSpPr txBox="1"/>
              <p:nvPr/>
            </p:nvSpPr>
            <p:spPr>
              <a:xfrm>
                <a:off x="7477127" y="4441924"/>
                <a:ext cx="2081522" cy="6819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sSub>
                            <m:sSubPr>
                              <m:ctrlPr>
                                <a:rPr lang="de-DE"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1</m:t>
                              </m:r>
                            </m:sub>
                          </m:sSub>
                        </m:num>
                        <m:den>
                          <m:sSub>
                            <m:sSubPr>
                              <m:ctrlPr>
                                <a:rPr lang="de-DE"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2</m:t>
                              </m:r>
                            </m:sub>
                          </m:sSub>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𝑈</m:t>
                              </m:r>
                            </m:e>
                            <m:sub>
                              <m:r>
                                <a:rPr lang="de-DE" b="0" i="1" smtClean="0">
                                  <a:latin typeface="Cambria Math" panose="02040503050406030204" pitchFamily="18" charset="0"/>
                                </a:rPr>
                                <m:t>1</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𝑈</m:t>
                              </m:r>
                            </m:e>
                            <m:sub>
                              <m:r>
                                <a:rPr lang="de-DE" b="0" i="1" smtClean="0">
                                  <a:latin typeface="Cambria Math" panose="02040503050406030204" pitchFamily="18" charset="0"/>
                                </a:rPr>
                                <m:t>2</m:t>
                              </m:r>
                            </m:sub>
                          </m:sSub>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𝐼</m:t>
                              </m:r>
                            </m:e>
                            <m:sub>
                              <m:r>
                                <a:rPr lang="de-DE" b="0" i="1" smtClean="0">
                                  <a:latin typeface="Cambria Math" panose="02040503050406030204" pitchFamily="18" charset="0"/>
                                </a:rPr>
                                <m:t>2</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𝐼</m:t>
                              </m:r>
                            </m:e>
                            <m:sub>
                              <m:r>
                                <a:rPr lang="de-DE" b="0" i="1" smtClean="0">
                                  <a:latin typeface="Cambria Math" panose="02040503050406030204" pitchFamily="18" charset="0"/>
                                </a:rPr>
                                <m:t>1</m:t>
                              </m:r>
                            </m:sub>
                          </m:sSub>
                        </m:den>
                      </m:f>
                    </m:oMath>
                  </m:oMathPara>
                </a14:m>
                <a:endParaRPr lang="de-DE" dirty="0"/>
              </a:p>
            </p:txBody>
          </p:sp>
        </mc:Choice>
        <mc:Fallback xmlns="">
          <p:sp>
            <p:nvSpPr>
              <p:cNvPr id="6" name="Textfeld 5">
                <a:extLst>
                  <a:ext uri="{FF2B5EF4-FFF2-40B4-BE49-F238E27FC236}">
                    <a16:creationId xmlns:a16="http://schemas.microsoft.com/office/drawing/2014/main" id="{18827783-991F-C771-0F23-D3AED75FA3F9}"/>
                  </a:ext>
                </a:extLst>
              </p:cNvPr>
              <p:cNvSpPr txBox="1">
                <a:spLocks noRot="1" noChangeAspect="1" noMove="1" noResize="1" noEditPoints="1" noAdjustHandles="1" noChangeArrowheads="1" noChangeShapeType="1" noTextEdit="1"/>
              </p:cNvSpPr>
              <p:nvPr/>
            </p:nvSpPr>
            <p:spPr>
              <a:xfrm>
                <a:off x="7477127" y="4441924"/>
                <a:ext cx="2081522" cy="681918"/>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90693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err="1">
                <a:solidFill>
                  <a:schemeClr val="tx1"/>
                </a:solidFill>
                <a:latin typeface="+mn-lt"/>
              </a:rPr>
              <a:t>Impedanztransformation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mc:AlternateContent xmlns:mc="http://schemas.openxmlformats.org/markup-compatibility/2006" xmlns:a14="http://schemas.microsoft.com/office/drawing/2010/main">
        <mc:Choice Requires="a14">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Wie wirkt eine sekundärseitig angeschlossene Impedanz auf der Primärseite?</a:t>
                </a:r>
              </a:p>
              <a:p>
                <a:pPr>
                  <a:defRPr/>
                </a:pPr>
                <a:endParaRPr lang="de-DE" dirty="0">
                  <a:solidFill>
                    <a:srgbClr val="000000"/>
                  </a:solidFill>
                </a:endParaRPr>
              </a:p>
              <a:p>
                <a:pPr marL="0" indent="0">
                  <a:buNone/>
                  <a:defRPr/>
                </a:pPr>
                <a:r>
                  <a:rPr lang="de-DE" sz="2800" dirty="0"/>
                  <a:t>                                                       </a:t>
                </a:r>
                <a14:m>
                  <m:oMath xmlns:m="http://schemas.openxmlformats.org/officeDocument/2006/math">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𝑁</m:t>
                            </m:r>
                          </m:e>
                          <m:sub>
                            <m:r>
                              <a:rPr lang="de-DE" sz="2800" i="1">
                                <a:latin typeface="Cambria Math" panose="02040503050406030204" pitchFamily="18" charset="0"/>
                              </a:rPr>
                              <m:t>1</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𝑁</m:t>
                            </m:r>
                          </m:e>
                          <m:sub>
                            <m:r>
                              <a:rPr lang="de-DE" sz="2800" i="1">
                                <a:latin typeface="Cambria Math" panose="02040503050406030204" pitchFamily="18" charset="0"/>
                              </a:rPr>
                              <m:t>2</m:t>
                            </m:r>
                          </m:sub>
                        </m:sSub>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𝐼</m:t>
                            </m:r>
                          </m:e>
                          <m:sub>
                            <m:r>
                              <a:rPr lang="de-DE" sz="2800" i="1">
                                <a:latin typeface="Cambria Math" panose="02040503050406030204" pitchFamily="18" charset="0"/>
                              </a:rPr>
                              <m:t>2</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𝐼</m:t>
                            </m:r>
                          </m:e>
                          <m:sub>
                            <m:r>
                              <a:rPr lang="de-DE" sz="2800" i="1">
                                <a:latin typeface="Cambria Math" panose="02040503050406030204" pitchFamily="18" charset="0"/>
                              </a:rPr>
                              <m:t>1</m:t>
                            </m:r>
                          </m:sub>
                        </m:sSub>
                      </m:den>
                    </m:f>
                    <m:r>
                      <a:rPr lang="de-DE" sz="2800" i="1">
                        <a:latin typeface="Cambria Math" panose="02040503050406030204" pitchFamily="18" charset="0"/>
                      </a:rPr>
                      <m:t>=</m:t>
                    </m:r>
                    <m:f>
                      <m:fPr>
                        <m:ctrlPr>
                          <a:rPr lang="de-DE" sz="2800" i="1" smtClean="0">
                            <a:latin typeface="Cambria Math" panose="02040503050406030204" pitchFamily="18" charset="0"/>
                          </a:rPr>
                        </m:ctrlPr>
                      </m:fPr>
                      <m:num>
                        <m:rad>
                          <m:radPr>
                            <m:degHide m:val="on"/>
                            <m:ctrlPr>
                              <a:rPr lang="de-DE" sz="2800" i="1" smtClean="0">
                                <a:latin typeface="Cambria Math" panose="02040503050406030204" pitchFamily="18" charset="0"/>
                              </a:rPr>
                            </m:ctrlPr>
                          </m:radPr>
                          <m:deg/>
                          <m:e>
                            <m:f>
                              <m:fPr>
                                <m:ctrlPr>
                                  <a:rPr lang="de-DE" sz="2800" i="1" smtClean="0">
                                    <a:latin typeface="Cambria Math" panose="02040503050406030204" pitchFamily="18" charset="0"/>
                                  </a:rPr>
                                </m:ctrlPr>
                              </m:fPr>
                              <m:num>
                                <m:sSub>
                                  <m:sSubPr>
                                    <m:ctrlPr>
                                      <a:rPr lang="de-DE" sz="2800" i="1" smtClean="0">
                                        <a:latin typeface="Cambria Math" panose="02040503050406030204" pitchFamily="18" charset="0"/>
                                      </a:rPr>
                                    </m:ctrlPr>
                                  </m:sSubPr>
                                  <m:e>
                                    <m:r>
                                      <a:rPr lang="de-DE" sz="2800" b="0" i="1" smtClean="0">
                                        <a:latin typeface="Cambria Math" panose="02040503050406030204" pitchFamily="18" charset="0"/>
                                      </a:rPr>
                                      <m:t>𝑃</m:t>
                                    </m:r>
                                  </m:e>
                                  <m:sub>
                                    <m:r>
                                      <a:rPr lang="de-DE" sz="2800" b="0" i="1" smtClean="0">
                                        <a:latin typeface="Cambria Math" panose="02040503050406030204" pitchFamily="18" charset="0"/>
                                      </a:rPr>
                                      <m:t>2</m:t>
                                    </m:r>
                                  </m:sub>
                                </m:sSub>
                              </m:num>
                              <m:den>
                                <m:sSub>
                                  <m:sSubPr>
                                    <m:ctrlPr>
                                      <a:rPr lang="de-DE" sz="2800" i="1" smtClean="0">
                                        <a:latin typeface="Cambria Math" panose="02040503050406030204" pitchFamily="18" charset="0"/>
                                      </a:rPr>
                                    </m:ctrlPr>
                                  </m:sSubPr>
                                  <m:e>
                                    <m:r>
                                      <a:rPr lang="de-DE" sz="2800" b="0" i="1" smtClean="0">
                                        <a:latin typeface="Cambria Math" panose="02040503050406030204" pitchFamily="18" charset="0"/>
                                      </a:rPr>
                                      <m:t>𝑅</m:t>
                                    </m:r>
                                  </m:e>
                                  <m:sub>
                                    <m:r>
                                      <a:rPr lang="de-DE" sz="2800" b="0" i="1" smtClean="0">
                                        <a:latin typeface="Cambria Math" panose="02040503050406030204" pitchFamily="18" charset="0"/>
                                      </a:rPr>
                                      <m:t>2</m:t>
                                    </m:r>
                                  </m:sub>
                                </m:sSub>
                              </m:den>
                            </m:f>
                          </m:e>
                        </m:rad>
                      </m:num>
                      <m:den>
                        <m:rad>
                          <m:radPr>
                            <m:degHide m:val="on"/>
                            <m:ctrlPr>
                              <a:rPr lang="de-DE" sz="2800" i="1" smtClean="0">
                                <a:latin typeface="Cambria Math" panose="02040503050406030204" pitchFamily="18" charset="0"/>
                              </a:rPr>
                            </m:ctrlPr>
                          </m:radPr>
                          <m:deg/>
                          <m:e>
                            <m:f>
                              <m:fPr>
                                <m:ctrlPr>
                                  <a:rPr lang="de-DE" sz="2800" i="1" smtClean="0">
                                    <a:latin typeface="Cambria Math" panose="02040503050406030204" pitchFamily="18" charset="0"/>
                                  </a:rPr>
                                </m:ctrlPr>
                              </m:fPr>
                              <m:num>
                                <m:sSub>
                                  <m:sSubPr>
                                    <m:ctrlPr>
                                      <a:rPr lang="de-DE" sz="2800" i="1" smtClean="0">
                                        <a:latin typeface="Cambria Math" panose="02040503050406030204" pitchFamily="18" charset="0"/>
                                      </a:rPr>
                                    </m:ctrlPr>
                                  </m:sSubPr>
                                  <m:e>
                                    <m:r>
                                      <a:rPr lang="de-DE" sz="2800" b="0" i="1" smtClean="0">
                                        <a:latin typeface="Cambria Math" panose="02040503050406030204" pitchFamily="18" charset="0"/>
                                      </a:rPr>
                                      <m:t>𝑃</m:t>
                                    </m:r>
                                  </m:e>
                                  <m:sub>
                                    <m:r>
                                      <a:rPr lang="de-DE" sz="2800" b="0" i="1" smtClean="0">
                                        <a:latin typeface="Cambria Math" panose="02040503050406030204" pitchFamily="18" charset="0"/>
                                      </a:rPr>
                                      <m:t>1</m:t>
                                    </m:r>
                                  </m:sub>
                                </m:sSub>
                              </m:num>
                              <m:den>
                                <m:sSub>
                                  <m:sSubPr>
                                    <m:ctrlPr>
                                      <a:rPr lang="de-DE" sz="2800" i="1" smtClean="0">
                                        <a:latin typeface="Cambria Math" panose="02040503050406030204" pitchFamily="18" charset="0"/>
                                      </a:rPr>
                                    </m:ctrlPr>
                                  </m:sSubPr>
                                  <m:e>
                                    <m:r>
                                      <a:rPr lang="de-DE" sz="2800" b="0" i="1" smtClean="0">
                                        <a:latin typeface="Cambria Math" panose="02040503050406030204" pitchFamily="18" charset="0"/>
                                      </a:rPr>
                                      <m:t>𝑅</m:t>
                                    </m:r>
                                  </m:e>
                                  <m:sub>
                                    <m:r>
                                      <a:rPr lang="de-DE" sz="2800" b="0" i="1" smtClean="0">
                                        <a:latin typeface="Cambria Math" panose="02040503050406030204" pitchFamily="18" charset="0"/>
                                      </a:rPr>
                                      <m:t>1</m:t>
                                    </m:r>
                                  </m:sub>
                                </m:sSub>
                              </m:den>
                            </m:f>
                          </m:e>
                        </m:rad>
                      </m:den>
                    </m:f>
                  </m:oMath>
                </a14:m>
                <a:r>
                  <a:rPr lang="de-DE" sz="2400" b="1" dirty="0">
                    <a:solidFill>
                      <a:srgbClr val="000000"/>
                    </a:solidFill>
                    <a:sym typeface="Wingdings" panose="05000000000000000000" pitchFamily="2" charset="2"/>
                  </a:rPr>
                  <a:t>      </a:t>
                </a:r>
                <a:r>
                  <a:rPr lang="de-DE" dirty="0">
                    <a:solidFill>
                      <a:srgbClr val="000000"/>
                    </a:solidFill>
                    <a:sym typeface="Wingdings" panose="05000000000000000000" pitchFamily="2" charset="2"/>
                  </a:rPr>
                  <a:t>mit </a:t>
                </a:r>
                <a14:m>
                  <m:oMath xmlns:m="http://schemas.openxmlformats.org/officeDocument/2006/math">
                    <m:sSub>
                      <m:sSubPr>
                        <m:ctrlPr>
                          <a:rPr lang="de-DE" i="1" smtClean="0">
                            <a:solidFill>
                              <a:srgbClr val="000000"/>
                            </a:solidFill>
                            <a:latin typeface="Cambria Math" panose="02040503050406030204" pitchFamily="18" charset="0"/>
                            <a:sym typeface="Wingdings" panose="05000000000000000000" pitchFamily="2" charset="2"/>
                          </a:rPr>
                        </m:ctrlPr>
                      </m:sSubPr>
                      <m:e>
                        <m:r>
                          <a:rPr lang="de-DE" b="0" i="1" smtClean="0">
                            <a:solidFill>
                              <a:srgbClr val="000000"/>
                            </a:solidFill>
                            <a:latin typeface="Cambria Math" panose="02040503050406030204" pitchFamily="18" charset="0"/>
                            <a:sym typeface="Wingdings" panose="05000000000000000000" pitchFamily="2" charset="2"/>
                          </a:rPr>
                          <m:t>𝑃</m:t>
                        </m:r>
                      </m:e>
                      <m:sub>
                        <m:r>
                          <a:rPr lang="de-DE" b="0" i="1" smtClean="0">
                            <a:solidFill>
                              <a:srgbClr val="000000"/>
                            </a:solidFill>
                            <a:latin typeface="Cambria Math" panose="02040503050406030204" pitchFamily="18" charset="0"/>
                            <a:sym typeface="Wingdings" panose="05000000000000000000" pitchFamily="2" charset="2"/>
                          </a:rPr>
                          <m:t>1</m:t>
                        </m:r>
                      </m:sub>
                    </m:sSub>
                    <m:r>
                      <a:rPr lang="de-DE" b="0" i="1" smtClean="0">
                        <a:solidFill>
                          <a:srgbClr val="000000"/>
                        </a:solidFill>
                        <a:latin typeface="Cambria Math" panose="02040503050406030204" pitchFamily="18" charset="0"/>
                        <a:sym typeface="Wingdings" panose="05000000000000000000" pitchFamily="2" charset="2"/>
                      </a:rPr>
                      <m:t>=</m:t>
                    </m:r>
                    <m:sSub>
                      <m:sSubPr>
                        <m:ctrlPr>
                          <a:rPr lang="de-DE" i="1" smtClean="0">
                            <a:solidFill>
                              <a:srgbClr val="000000"/>
                            </a:solidFill>
                            <a:latin typeface="Cambria Math" panose="02040503050406030204" pitchFamily="18" charset="0"/>
                            <a:sym typeface="Wingdings" panose="05000000000000000000" pitchFamily="2" charset="2"/>
                          </a:rPr>
                        </m:ctrlPr>
                      </m:sSubPr>
                      <m:e>
                        <m:r>
                          <a:rPr lang="de-DE" b="0" i="1" smtClean="0">
                            <a:solidFill>
                              <a:srgbClr val="000000"/>
                            </a:solidFill>
                            <a:latin typeface="Cambria Math" panose="02040503050406030204" pitchFamily="18" charset="0"/>
                            <a:sym typeface="Wingdings" panose="05000000000000000000" pitchFamily="2" charset="2"/>
                          </a:rPr>
                          <m:t>𝑃</m:t>
                        </m:r>
                      </m:e>
                      <m:sub>
                        <m:r>
                          <a:rPr lang="de-DE" b="0" i="1" smtClean="0">
                            <a:solidFill>
                              <a:srgbClr val="000000"/>
                            </a:solidFill>
                            <a:latin typeface="Cambria Math" panose="02040503050406030204" pitchFamily="18" charset="0"/>
                            <a:sym typeface="Wingdings" panose="05000000000000000000" pitchFamily="2" charset="2"/>
                          </a:rPr>
                          <m:t>2</m:t>
                        </m:r>
                      </m:sub>
                    </m:sSub>
                  </m:oMath>
                </a14:m>
                <a:r>
                  <a:rPr lang="de-DE" dirty="0">
                    <a:solidFill>
                      <a:srgbClr val="000000"/>
                    </a:solidFill>
                    <a:sym typeface="Wingdings" panose="05000000000000000000" pitchFamily="2" charset="2"/>
                  </a:rPr>
                  <a:t> folgt:       </a:t>
                </a:r>
                <a14:m>
                  <m:oMath xmlns:m="http://schemas.openxmlformats.org/officeDocument/2006/math">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𝑁</m:t>
                            </m:r>
                          </m:e>
                          <m:sub>
                            <m:r>
                              <a:rPr lang="de-DE" sz="2800" i="1">
                                <a:latin typeface="Cambria Math" panose="02040503050406030204" pitchFamily="18" charset="0"/>
                              </a:rPr>
                              <m:t>1</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𝑁</m:t>
                            </m:r>
                          </m:e>
                          <m:sub>
                            <m:r>
                              <a:rPr lang="de-DE" sz="2800" i="1">
                                <a:latin typeface="Cambria Math" panose="02040503050406030204" pitchFamily="18" charset="0"/>
                              </a:rPr>
                              <m:t>2</m:t>
                            </m:r>
                          </m:sub>
                        </m:sSub>
                      </m:den>
                    </m:f>
                    <m:r>
                      <a:rPr lang="de-DE" sz="2800" i="1">
                        <a:latin typeface="Cambria Math" panose="02040503050406030204" pitchFamily="18" charset="0"/>
                      </a:rPr>
                      <m:t>=</m:t>
                    </m:r>
                    <m:f>
                      <m:fPr>
                        <m:ctrlPr>
                          <a:rPr lang="de-DE" sz="2800" i="1">
                            <a:latin typeface="Cambria Math" panose="02040503050406030204" pitchFamily="18" charset="0"/>
                          </a:rPr>
                        </m:ctrlPr>
                      </m:fPr>
                      <m:num>
                        <m:rad>
                          <m:radPr>
                            <m:degHide m:val="on"/>
                            <m:ctrlPr>
                              <a:rPr lang="de-DE" sz="2800" i="1">
                                <a:latin typeface="Cambria Math" panose="02040503050406030204" pitchFamily="18" charset="0"/>
                              </a:rPr>
                            </m:ctrlPr>
                          </m:radPr>
                          <m:deg/>
                          <m:e>
                            <m:sSub>
                              <m:sSubPr>
                                <m:ctrlPr>
                                  <a:rPr lang="de-DE" sz="2800" i="1" smtClean="0">
                                    <a:latin typeface="Cambria Math" panose="02040503050406030204" pitchFamily="18" charset="0"/>
                                  </a:rPr>
                                </m:ctrlPr>
                              </m:sSubPr>
                              <m:e>
                                <m:r>
                                  <a:rPr lang="de-DE" sz="2800" b="0" i="1" smtClean="0">
                                    <a:latin typeface="Cambria Math" panose="02040503050406030204" pitchFamily="18" charset="0"/>
                                  </a:rPr>
                                  <m:t>𝑅</m:t>
                                </m:r>
                              </m:e>
                              <m:sub>
                                <m:r>
                                  <a:rPr lang="de-DE" sz="2800" b="0" i="1" smtClean="0">
                                    <a:latin typeface="Cambria Math" panose="02040503050406030204" pitchFamily="18" charset="0"/>
                                  </a:rPr>
                                  <m:t>1</m:t>
                                </m:r>
                              </m:sub>
                            </m:sSub>
                          </m:e>
                        </m:rad>
                      </m:num>
                      <m:den>
                        <m:rad>
                          <m:radPr>
                            <m:degHide m:val="on"/>
                            <m:ctrlPr>
                              <a:rPr lang="de-DE" sz="2800" i="1">
                                <a:latin typeface="Cambria Math" panose="02040503050406030204" pitchFamily="18" charset="0"/>
                              </a:rPr>
                            </m:ctrlPr>
                          </m:radPr>
                          <m:deg/>
                          <m:e>
                            <m:sSub>
                              <m:sSubPr>
                                <m:ctrlPr>
                                  <a:rPr lang="de-DE" sz="2800" i="1" smtClean="0">
                                    <a:latin typeface="Cambria Math" panose="02040503050406030204" pitchFamily="18" charset="0"/>
                                  </a:rPr>
                                </m:ctrlPr>
                              </m:sSubPr>
                              <m:e>
                                <m:r>
                                  <a:rPr lang="de-DE" sz="2800" b="0" i="1" smtClean="0">
                                    <a:latin typeface="Cambria Math" panose="02040503050406030204" pitchFamily="18" charset="0"/>
                                  </a:rPr>
                                  <m:t>𝑅</m:t>
                                </m:r>
                              </m:e>
                              <m:sub>
                                <m:r>
                                  <a:rPr lang="de-DE" sz="2800" b="0" i="1" smtClean="0">
                                    <a:latin typeface="Cambria Math" panose="02040503050406030204" pitchFamily="18" charset="0"/>
                                  </a:rPr>
                                  <m:t>2</m:t>
                                </m:r>
                              </m:sub>
                            </m:sSub>
                          </m:e>
                        </m:rad>
                      </m:den>
                    </m:f>
                  </m:oMath>
                </a14:m>
                <a:endParaRPr lang="de-DE" dirty="0">
                  <a:solidFill>
                    <a:srgbClr val="000000"/>
                  </a:solidFill>
                  <a:sym typeface="Wingdings" panose="05000000000000000000" pitchFamily="2" charset="2"/>
                </a:endParaRPr>
              </a:p>
              <a:p>
                <a:pPr>
                  <a:defRPr/>
                </a:pPr>
                <a:endParaRPr lang="de-DE" b="1" dirty="0">
                  <a:solidFill>
                    <a:srgbClr val="000000"/>
                  </a:solidFill>
                  <a:sym typeface="Wingdings" panose="05000000000000000000" pitchFamily="2" charset="2"/>
                </a:endParaRPr>
              </a:p>
              <a:p>
                <a:pPr marL="0" indent="0">
                  <a:buNone/>
                  <a:defRPr/>
                </a:pPr>
                <a:endParaRPr lang="de-DE" b="1" dirty="0">
                  <a:solidFill>
                    <a:srgbClr val="000000"/>
                  </a:solidFill>
                  <a:sym typeface="Wingdings" panose="05000000000000000000" pitchFamily="2" charset="2"/>
                </a:endParaRPr>
              </a:p>
              <a:p>
                <a:pPr marL="0" indent="0">
                  <a:buNone/>
                  <a:defRPr/>
                </a:pPr>
                <a:r>
                  <a:rPr lang="de-DE" b="1" dirty="0">
                    <a:solidFill>
                      <a:srgbClr val="000000"/>
                    </a:solidFill>
                    <a:sym typeface="Wingdings" panose="05000000000000000000" pitchFamily="2" charset="2"/>
                  </a:rPr>
                  <a:t>Übersicht aller Zusammenhänge:</a:t>
                </a:r>
                <a:endParaRPr lang="de-DE" b="1" dirty="0">
                  <a:solidFill>
                    <a:srgbClr val="000000"/>
                  </a:solidFill>
                </a:endParaRPr>
              </a:p>
            </p:txBody>
          </p:sp>
        </mc:Choice>
        <mc:Fallback xmlns="">
          <p:sp>
            <p:nvSpPr>
              <p:cNvPr id="10" name="Inhaltsplatzhalter 4"/>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4"/>
                <a:stretch>
                  <a:fillRect l="-1341" t="-1757"/>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5"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7E18741A-D2C8-DA8C-DD4A-1C55B9678925}"/>
              </a:ext>
            </a:extLst>
          </p:cNvPr>
          <p:cNvGrpSpPr/>
          <p:nvPr/>
        </p:nvGrpSpPr>
        <p:grpSpPr>
          <a:xfrm>
            <a:off x="484480" y="2020891"/>
            <a:ext cx="2872146" cy="1359509"/>
            <a:chOff x="4129545" y="1846716"/>
            <a:chExt cx="2872146" cy="1359509"/>
          </a:xfrm>
        </p:grpSpPr>
        <p:grpSp>
          <p:nvGrpSpPr>
            <p:cNvPr id="7" name="Gruppieren 6">
              <a:extLst>
                <a:ext uri="{FF2B5EF4-FFF2-40B4-BE49-F238E27FC236}">
                  <a16:creationId xmlns:a16="http://schemas.microsoft.com/office/drawing/2014/main" id="{A8E93396-F912-FD47-281E-38BEEE7C7E10}"/>
                </a:ext>
              </a:extLst>
            </p:cNvPr>
            <p:cNvGrpSpPr/>
            <p:nvPr/>
          </p:nvGrpSpPr>
          <p:grpSpPr>
            <a:xfrm>
              <a:off x="4129545" y="1846716"/>
              <a:ext cx="1969681" cy="950209"/>
              <a:chOff x="410985" y="2430191"/>
              <a:chExt cx="1969681" cy="950209"/>
            </a:xfrm>
          </p:grpSpPr>
          <p:grpSp>
            <p:nvGrpSpPr>
              <p:cNvPr id="23" name="Gruppieren 22">
                <a:extLst>
                  <a:ext uri="{FF2B5EF4-FFF2-40B4-BE49-F238E27FC236}">
                    <a16:creationId xmlns:a16="http://schemas.microsoft.com/office/drawing/2014/main" id="{B9F24A14-1BF1-B7CB-950E-7D6707BB5E7A}"/>
                  </a:ext>
                </a:extLst>
              </p:cNvPr>
              <p:cNvGrpSpPr/>
              <p:nvPr/>
            </p:nvGrpSpPr>
            <p:grpSpPr>
              <a:xfrm>
                <a:off x="822770" y="2430191"/>
                <a:ext cx="1557896" cy="950209"/>
                <a:chOff x="2647406" y="1985516"/>
                <a:chExt cx="1557896" cy="950209"/>
              </a:xfrm>
            </p:grpSpPr>
            <p:sp>
              <p:nvSpPr>
                <p:cNvPr id="26" name="Rechteck 25">
                  <a:extLst>
                    <a:ext uri="{FF2B5EF4-FFF2-40B4-BE49-F238E27FC236}">
                      <a16:creationId xmlns:a16="http://schemas.microsoft.com/office/drawing/2014/main" id="{5739F918-DF5D-85A9-690D-8C2ECC722600}"/>
                    </a:ext>
                  </a:extLst>
                </p:cNvPr>
                <p:cNvSpPr/>
                <p:nvPr/>
              </p:nvSpPr>
              <p:spPr>
                <a:xfrm rot="10800000">
                  <a:off x="2897083" y="2395793"/>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r Verbinder 26">
                  <a:extLst>
                    <a:ext uri="{FF2B5EF4-FFF2-40B4-BE49-F238E27FC236}">
                      <a16:creationId xmlns:a16="http://schemas.microsoft.com/office/drawing/2014/main" id="{2FFB01DE-D41D-5708-81CE-D9A28781B49C}"/>
                    </a:ext>
                  </a:extLst>
                </p:cNvPr>
                <p:cNvCxnSpPr/>
                <p:nvPr/>
              </p:nvCxnSpPr>
              <p:spPr>
                <a:xfrm>
                  <a:off x="2647406" y="2935724"/>
                  <a:ext cx="362888"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162236EC-B9F2-EA73-2CDC-135F67A85E4C}"/>
                    </a:ext>
                  </a:extLst>
                </p:cNvPr>
                <p:cNvCxnSpPr/>
                <p:nvPr/>
              </p:nvCxnSpPr>
              <p:spPr>
                <a:xfrm flipH="1">
                  <a:off x="2647406" y="2395793"/>
                  <a:ext cx="362889"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DB6A9AF-51B2-A6AE-DEC4-0DCA0164E47F}"/>
                    </a:ext>
                  </a:extLst>
                </p:cNvPr>
                <p:cNvSpPr txBox="1"/>
                <p:nvPr/>
              </p:nvSpPr>
              <p:spPr>
                <a:xfrm>
                  <a:off x="2846047" y="1985516"/>
                  <a:ext cx="808235" cy="369332"/>
                </a:xfrm>
                <a:prstGeom prst="rect">
                  <a:avLst/>
                </a:prstGeom>
                <a:noFill/>
              </p:spPr>
              <p:txBody>
                <a:bodyPr wrap="none" rtlCol="0">
                  <a:spAutoFit/>
                </a:bodyPr>
                <a:lstStyle/>
                <a:p>
                  <a:r>
                    <a:rPr lang="de-DE" dirty="0"/>
                    <a:t>N</a:t>
                  </a:r>
                  <a:r>
                    <a:rPr lang="de-DE" baseline="-25000" dirty="0"/>
                    <a:t>1</a:t>
                  </a:r>
                  <a:r>
                    <a:rPr lang="de-DE" dirty="0"/>
                    <a:t> : N</a:t>
                  </a:r>
                  <a:r>
                    <a:rPr lang="de-DE" baseline="-25000" dirty="0"/>
                    <a:t>2</a:t>
                  </a:r>
                </a:p>
              </p:txBody>
            </p:sp>
            <p:sp>
              <p:nvSpPr>
                <p:cNvPr id="30" name="Rechteck 29">
                  <a:extLst>
                    <a:ext uri="{FF2B5EF4-FFF2-40B4-BE49-F238E27FC236}">
                      <a16:creationId xmlns:a16="http://schemas.microsoft.com/office/drawing/2014/main" id="{573D7C5E-54AC-07D4-FBDB-5EFCA71D579C}"/>
                    </a:ext>
                  </a:extLst>
                </p:cNvPr>
                <p:cNvSpPr/>
                <p:nvPr/>
              </p:nvSpPr>
              <p:spPr>
                <a:xfrm rot="10800000">
                  <a:off x="3370773" y="2395794"/>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0BD6A58E-163C-51D0-0E47-34C12B3F811D}"/>
                    </a:ext>
                  </a:extLst>
                </p:cNvPr>
                <p:cNvCxnSpPr>
                  <a:cxnSpLocks/>
                </p:cNvCxnSpPr>
                <p:nvPr/>
              </p:nvCxnSpPr>
              <p:spPr>
                <a:xfrm flipH="1">
                  <a:off x="3483985" y="2935725"/>
                  <a:ext cx="721317"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7ADFB9DE-49A0-6A33-E249-17A87CEA2162}"/>
                    </a:ext>
                  </a:extLst>
                </p:cNvPr>
                <p:cNvCxnSpPr>
                  <a:cxnSpLocks/>
                </p:cNvCxnSpPr>
                <p:nvPr/>
              </p:nvCxnSpPr>
              <p:spPr>
                <a:xfrm flipV="1">
                  <a:off x="3483984" y="2395792"/>
                  <a:ext cx="721318" cy="3"/>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349C008-A3F5-DA2C-7704-5516E980D118}"/>
                    </a:ext>
                  </a:extLst>
                </p:cNvPr>
                <p:cNvCxnSpPr/>
                <p:nvPr/>
              </p:nvCxnSpPr>
              <p:spPr>
                <a:xfrm flipV="1">
                  <a:off x="3247138" y="2395793"/>
                  <a:ext cx="0"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feld 23">
                <a:extLst>
                  <a:ext uri="{FF2B5EF4-FFF2-40B4-BE49-F238E27FC236}">
                    <a16:creationId xmlns:a16="http://schemas.microsoft.com/office/drawing/2014/main" id="{2B6694BD-AF2D-43C6-67BF-32EB4064F7F8}"/>
                  </a:ext>
                </a:extLst>
              </p:cNvPr>
              <p:cNvSpPr txBox="1"/>
              <p:nvPr/>
            </p:nvSpPr>
            <p:spPr>
              <a:xfrm>
                <a:off x="410985" y="2881467"/>
                <a:ext cx="623889" cy="369332"/>
              </a:xfrm>
              <a:prstGeom prst="rect">
                <a:avLst/>
              </a:prstGeom>
              <a:noFill/>
            </p:spPr>
            <p:txBody>
              <a:bodyPr wrap="none" rtlCol="0">
                <a:spAutoFit/>
              </a:bodyPr>
              <a:lstStyle/>
              <a:p>
                <a:r>
                  <a:rPr lang="de-DE" dirty="0"/>
                  <a:t>prim</a:t>
                </a:r>
              </a:p>
            </p:txBody>
          </p:sp>
          <p:sp>
            <p:nvSpPr>
              <p:cNvPr id="25" name="Textfeld 24">
                <a:extLst>
                  <a:ext uri="{FF2B5EF4-FFF2-40B4-BE49-F238E27FC236}">
                    <a16:creationId xmlns:a16="http://schemas.microsoft.com/office/drawing/2014/main" id="{9220AAB2-8675-59C2-B620-9DA6F33846FD}"/>
                  </a:ext>
                </a:extLst>
              </p:cNvPr>
              <p:cNvSpPr txBox="1"/>
              <p:nvPr/>
            </p:nvSpPr>
            <p:spPr>
              <a:xfrm>
                <a:off x="1816832" y="2894390"/>
                <a:ext cx="494046" cy="369332"/>
              </a:xfrm>
              <a:prstGeom prst="rect">
                <a:avLst/>
              </a:prstGeom>
              <a:noFill/>
            </p:spPr>
            <p:txBody>
              <a:bodyPr wrap="none" rtlCol="0">
                <a:spAutoFit/>
              </a:bodyPr>
              <a:lstStyle/>
              <a:p>
                <a:r>
                  <a:rPr lang="de-DE" dirty="0" err="1"/>
                  <a:t>sek</a:t>
                </a:r>
                <a:endParaRPr lang="de-DE" dirty="0"/>
              </a:p>
            </p:txBody>
          </p:sp>
        </p:grpSp>
        <p:grpSp>
          <p:nvGrpSpPr>
            <p:cNvPr id="8" name="Gruppieren 7">
              <a:extLst>
                <a:ext uri="{FF2B5EF4-FFF2-40B4-BE49-F238E27FC236}">
                  <a16:creationId xmlns:a16="http://schemas.microsoft.com/office/drawing/2014/main" id="{7A0F4A5F-7061-417B-0356-145DD273CB1C}"/>
                </a:ext>
              </a:extLst>
            </p:cNvPr>
            <p:cNvGrpSpPr/>
            <p:nvPr/>
          </p:nvGrpSpPr>
          <p:grpSpPr>
            <a:xfrm rot="5400000">
              <a:off x="6066987" y="2271521"/>
              <a:ext cx="1358535" cy="510873"/>
              <a:chOff x="8237979" y="1755802"/>
              <a:chExt cx="1358535" cy="510873"/>
            </a:xfrm>
          </p:grpSpPr>
          <p:sp>
            <p:nvSpPr>
              <p:cNvPr id="19" name="Rechteck 18">
                <a:extLst>
                  <a:ext uri="{FF2B5EF4-FFF2-40B4-BE49-F238E27FC236}">
                    <a16:creationId xmlns:a16="http://schemas.microsoft.com/office/drawing/2014/main" id="{530303E1-7882-FEA4-C853-64C0D524720A}"/>
                  </a:ext>
                </a:extLst>
              </p:cNvPr>
              <p:cNvSpPr/>
              <p:nvPr/>
            </p:nvSpPr>
            <p:spPr>
              <a:xfrm rot="5400000">
                <a:off x="8804035" y="188349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BCA7A233-EBA9-66B0-9679-1507BD0A3DD2}"/>
                  </a:ext>
                </a:extLst>
              </p:cNvPr>
              <p:cNvCxnSpPr/>
              <p:nvPr/>
            </p:nvCxnSpPr>
            <p:spPr>
              <a:xfrm rot="5400000">
                <a:off x="9391863" y="194881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24A5405B-5296-1753-8823-6CFA8F9CF080}"/>
                  </a:ext>
                </a:extLst>
              </p:cNvPr>
              <p:cNvCxnSpPr/>
              <p:nvPr/>
            </p:nvCxnSpPr>
            <p:spPr>
              <a:xfrm rot="5400000">
                <a:off x="8442630" y="194881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A910649C-AF25-0CD1-D733-17EFA8DBB4DF}"/>
                  </a:ext>
                </a:extLst>
              </p:cNvPr>
              <p:cNvSpPr txBox="1"/>
              <p:nvPr/>
            </p:nvSpPr>
            <p:spPr>
              <a:xfrm rot="16200000">
                <a:off x="8764743" y="1725986"/>
                <a:ext cx="309700" cy="369332"/>
              </a:xfrm>
              <a:prstGeom prst="rect">
                <a:avLst/>
              </a:prstGeom>
              <a:noFill/>
            </p:spPr>
            <p:txBody>
              <a:bodyPr wrap="none" rtlCol="0">
                <a:spAutoFit/>
              </a:bodyPr>
              <a:lstStyle/>
              <a:p>
                <a:r>
                  <a:rPr lang="de-DE" dirty="0"/>
                  <a:t>R</a:t>
                </a:r>
              </a:p>
            </p:txBody>
          </p:sp>
        </p:grpSp>
        <p:cxnSp>
          <p:nvCxnSpPr>
            <p:cNvPr id="9" name="Gerader Verbinder 8">
              <a:extLst>
                <a:ext uri="{FF2B5EF4-FFF2-40B4-BE49-F238E27FC236}">
                  <a16:creationId xmlns:a16="http://schemas.microsoft.com/office/drawing/2014/main" id="{64B040BD-133C-BE4F-E511-728C29E8E36A}"/>
                </a:ext>
              </a:extLst>
            </p:cNvPr>
            <p:cNvCxnSpPr/>
            <p:nvPr/>
          </p:nvCxnSpPr>
          <p:spPr>
            <a:xfrm>
              <a:off x="6088457" y="1847689"/>
              <a:ext cx="515009"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3439EE19-7D64-2004-9C8E-1A5D691669E5}"/>
                </a:ext>
              </a:extLst>
            </p:cNvPr>
            <p:cNvCxnSpPr/>
            <p:nvPr/>
          </p:nvCxnSpPr>
          <p:spPr>
            <a:xfrm>
              <a:off x="6099226" y="3206223"/>
              <a:ext cx="504240"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A93DE18-7219-C32A-AA36-36DB42EF81B5}"/>
                </a:ext>
              </a:extLst>
            </p:cNvPr>
            <p:cNvCxnSpPr/>
            <p:nvPr/>
          </p:nvCxnSpPr>
          <p:spPr>
            <a:xfrm>
              <a:off x="6088457" y="1847689"/>
              <a:ext cx="0" cy="418199"/>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FD76B4D-7EC6-A68B-BDE0-E02BF72040F7}"/>
                </a:ext>
              </a:extLst>
            </p:cNvPr>
            <p:cNvCxnSpPr/>
            <p:nvPr/>
          </p:nvCxnSpPr>
          <p:spPr>
            <a:xfrm>
              <a:off x="6104746" y="2788024"/>
              <a:ext cx="0" cy="418199"/>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D9AE09DA-E8F8-D6A7-FF3A-3EE93BEB27B9}"/>
                  </a:ext>
                </a:extLst>
              </p:cNvPr>
              <p:cNvSpPr txBox="1"/>
              <p:nvPr/>
            </p:nvSpPr>
            <p:spPr>
              <a:xfrm>
                <a:off x="4638749" y="4408122"/>
                <a:ext cx="3533702" cy="1183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ü=</m:t>
                      </m:r>
                      <m:f>
                        <m:fPr>
                          <m:ctrlPr>
                            <a:rPr lang="de-DE" sz="2400" i="1" smtClean="0">
                              <a:latin typeface="Cambria Math" panose="02040503050406030204" pitchFamily="18" charset="0"/>
                            </a:rPr>
                          </m:ctrlPr>
                        </m:fPr>
                        <m:num>
                          <m:sSub>
                            <m:sSubPr>
                              <m:ctrlPr>
                                <a:rPr lang="de-DE" sz="2400" i="1" smtClean="0">
                                  <a:latin typeface="Cambria Math" panose="02040503050406030204" pitchFamily="18" charset="0"/>
                                </a:rPr>
                              </m:ctrlPr>
                            </m:sSubPr>
                            <m:e>
                              <m:r>
                                <a:rPr lang="de-DE" sz="2400" b="0" i="1" smtClean="0">
                                  <a:latin typeface="Cambria Math" panose="02040503050406030204" pitchFamily="18" charset="0"/>
                                </a:rPr>
                                <m:t>𝑁</m:t>
                              </m:r>
                            </m:e>
                            <m:sub>
                              <m:r>
                                <a:rPr lang="de-DE" sz="2400" b="0" i="1" smtClean="0">
                                  <a:latin typeface="Cambria Math" panose="02040503050406030204" pitchFamily="18" charset="0"/>
                                </a:rPr>
                                <m:t>1</m:t>
                              </m:r>
                            </m:sub>
                          </m:sSub>
                        </m:num>
                        <m:den>
                          <m:sSub>
                            <m:sSubPr>
                              <m:ctrlPr>
                                <a:rPr lang="de-DE" sz="2400" i="1" smtClean="0">
                                  <a:latin typeface="Cambria Math" panose="02040503050406030204" pitchFamily="18" charset="0"/>
                                </a:rPr>
                              </m:ctrlPr>
                            </m:sSubPr>
                            <m:e>
                              <m:r>
                                <a:rPr lang="de-DE" sz="2400" b="0" i="1" smtClean="0">
                                  <a:latin typeface="Cambria Math" panose="02040503050406030204" pitchFamily="18" charset="0"/>
                                </a:rPr>
                                <m:t>𝑁</m:t>
                              </m:r>
                            </m:e>
                            <m:sub>
                              <m:r>
                                <a:rPr lang="de-DE" sz="2400" b="0" i="1" smtClean="0">
                                  <a:latin typeface="Cambria Math" panose="02040503050406030204" pitchFamily="18" charset="0"/>
                                </a:rPr>
                                <m:t>2</m:t>
                              </m:r>
                            </m:sub>
                          </m:sSub>
                        </m:den>
                      </m:f>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𝑈</m:t>
                              </m:r>
                            </m:e>
                            <m:sub>
                              <m:r>
                                <a:rPr lang="de-DE" sz="2400" b="0" i="1" smtClean="0">
                                  <a:latin typeface="Cambria Math" panose="02040503050406030204" pitchFamily="18" charset="0"/>
                                </a:rPr>
                                <m:t>1</m:t>
                              </m:r>
                            </m:sub>
                          </m:sSub>
                        </m:num>
                        <m:den>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𝑈</m:t>
                              </m:r>
                            </m:e>
                            <m:sub>
                              <m:r>
                                <a:rPr lang="de-DE" sz="2400" b="0" i="1" smtClean="0">
                                  <a:latin typeface="Cambria Math" panose="02040503050406030204" pitchFamily="18" charset="0"/>
                                </a:rPr>
                                <m:t>2</m:t>
                              </m:r>
                            </m:sub>
                          </m:sSub>
                        </m:den>
                      </m:f>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𝐼</m:t>
                              </m:r>
                            </m:e>
                            <m:sub>
                              <m:r>
                                <a:rPr lang="de-DE" sz="2400" b="0" i="1" smtClean="0">
                                  <a:latin typeface="Cambria Math" panose="02040503050406030204" pitchFamily="18" charset="0"/>
                                </a:rPr>
                                <m:t>2</m:t>
                              </m:r>
                            </m:sub>
                          </m:sSub>
                        </m:num>
                        <m:den>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𝐼</m:t>
                              </m:r>
                            </m:e>
                            <m:sub>
                              <m:r>
                                <a:rPr lang="de-DE" sz="2400" b="0" i="1" smtClean="0">
                                  <a:latin typeface="Cambria Math" panose="02040503050406030204" pitchFamily="18" charset="0"/>
                                </a:rPr>
                                <m:t>1</m:t>
                              </m:r>
                            </m:sub>
                          </m:sSub>
                        </m:den>
                      </m:f>
                      <m:r>
                        <a:rPr lang="de-DE" sz="2400" b="0" i="1" smtClean="0">
                          <a:latin typeface="Cambria Math" panose="02040503050406030204" pitchFamily="18" charset="0"/>
                        </a:rPr>
                        <m:t>=</m:t>
                      </m:r>
                      <m:rad>
                        <m:radPr>
                          <m:degHide m:val="on"/>
                          <m:ctrlPr>
                            <a:rPr lang="de-DE" sz="2400" b="0" i="1" smtClean="0">
                              <a:latin typeface="Cambria Math" panose="02040503050406030204" pitchFamily="18" charset="0"/>
                            </a:rPr>
                          </m:ctrlPr>
                        </m:radPr>
                        <m:deg/>
                        <m:e>
                          <m:f>
                            <m:fPr>
                              <m:ctrlPr>
                                <a:rPr lang="de-DE" sz="2400" b="0" i="1" smtClean="0">
                                  <a:latin typeface="Cambria Math" panose="02040503050406030204" pitchFamily="18" charset="0"/>
                                </a:rPr>
                              </m:ctrlPr>
                            </m:fPr>
                            <m:num>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𝑅</m:t>
                                  </m:r>
                                </m:e>
                                <m:sub>
                                  <m:r>
                                    <a:rPr lang="de-DE" sz="2400" b="0" i="1" smtClean="0">
                                      <a:latin typeface="Cambria Math" panose="02040503050406030204" pitchFamily="18" charset="0"/>
                                    </a:rPr>
                                    <m:t>1</m:t>
                                  </m:r>
                                </m:sub>
                              </m:sSub>
                            </m:num>
                            <m:den>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𝑅</m:t>
                                  </m:r>
                                </m:e>
                                <m:sub>
                                  <m:r>
                                    <a:rPr lang="de-DE" sz="2400" b="0" i="1" smtClean="0">
                                      <a:latin typeface="Cambria Math" panose="02040503050406030204" pitchFamily="18" charset="0"/>
                                    </a:rPr>
                                    <m:t>2</m:t>
                                  </m:r>
                                </m:sub>
                              </m:sSub>
                            </m:den>
                          </m:f>
                        </m:e>
                      </m:rad>
                    </m:oMath>
                  </m:oMathPara>
                </a14:m>
                <a:endParaRPr lang="de-DE" sz="2400" dirty="0"/>
              </a:p>
            </p:txBody>
          </p:sp>
        </mc:Choice>
        <mc:Fallback xmlns="">
          <p:sp>
            <p:nvSpPr>
              <p:cNvPr id="15" name="Textfeld 14">
                <a:extLst>
                  <a:ext uri="{FF2B5EF4-FFF2-40B4-BE49-F238E27FC236}">
                    <a16:creationId xmlns:a16="http://schemas.microsoft.com/office/drawing/2014/main" id="{D9AE09DA-E8F8-D6A7-FF3A-3EE93BEB27B9}"/>
                  </a:ext>
                </a:extLst>
              </p:cNvPr>
              <p:cNvSpPr txBox="1">
                <a:spLocks noRot="1" noChangeAspect="1" noMove="1" noResize="1" noEditPoints="1" noAdjustHandles="1" noChangeArrowheads="1" noChangeShapeType="1" noTextEdit="1"/>
              </p:cNvSpPr>
              <p:nvPr/>
            </p:nvSpPr>
            <p:spPr>
              <a:xfrm>
                <a:off x="4638749" y="4408122"/>
                <a:ext cx="3533702" cy="1183529"/>
              </a:xfrm>
              <a:prstGeom prst="rect">
                <a:avLst/>
              </a:prstGeom>
              <a:blipFill>
                <a:blip r:embed="rId6"/>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9187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Schwingkreis</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38" name="Inhaltsplatzhalter 4">
            <a:extLst>
              <a:ext uri="{FF2B5EF4-FFF2-40B4-BE49-F238E27FC236}">
                <a16:creationId xmlns:a16="http://schemas.microsoft.com/office/drawing/2014/main" id="{11B24D88-47E9-ECF3-68B6-E46F26A593F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latin typeface="Calibri" panose="020F0502020204030204" pitchFamily="34" charset="0"/>
              </a:rPr>
              <a:t>		</a:t>
            </a: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			Wie kommt es zur Schwingung? Vereinfacht erklärt:</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Annahme: der Kondensator sei geladen. So liegt an der Spule eine Spannung an. Es fließt ein Strom durch die Spule und baut ein Magnetfeld auf, die Spannung am Kondensator sinkt daraufhin.</a:t>
            </a:r>
          </a:p>
          <a:p>
            <a:pPr marL="0" indent="0">
              <a:buNone/>
              <a:defRPr/>
            </a:pPr>
            <a:r>
              <a:rPr lang="de-DE" dirty="0">
                <a:solidFill>
                  <a:srgbClr val="000000"/>
                </a:solidFill>
              </a:rPr>
              <a:t>Da dadurch der Strom durch die Spule sinkt, bricht infolgedessen das Magnetfeld der Spule zusammen.</a:t>
            </a:r>
          </a:p>
          <a:p>
            <a:pPr marL="0" indent="0">
              <a:buNone/>
              <a:defRPr/>
            </a:pPr>
            <a:r>
              <a:rPr lang="de-DE" dirty="0">
                <a:solidFill>
                  <a:srgbClr val="000000"/>
                </a:solidFill>
              </a:rPr>
              <a:t>Dies erzeugt nun wiederum einen Strom, der dann den Kondensator wieder auflädt und an ihm eine Spannung aufbaut…</a:t>
            </a:r>
          </a:p>
          <a:p>
            <a:pPr marL="0" indent="0">
              <a:buNone/>
              <a:defRPr/>
            </a:pPr>
            <a:r>
              <a:rPr lang="de-DE" dirty="0">
                <a:solidFill>
                  <a:srgbClr val="000000"/>
                </a:solidFill>
              </a:rPr>
              <a:t>Die Energie pendelt zwischen Kondensator und Spule </a:t>
            </a:r>
            <a:r>
              <a:rPr lang="de-DE" dirty="0">
                <a:solidFill>
                  <a:srgbClr val="000000"/>
                </a:solidFill>
                <a:sym typeface="Wingdings" panose="05000000000000000000" pitchFamily="2" charset="2"/>
              </a:rPr>
              <a:t>  </a:t>
            </a:r>
            <a:r>
              <a:rPr lang="de-DE" dirty="0" err="1">
                <a:solidFill>
                  <a:srgbClr val="000000"/>
                </a:solidFill>
                <a:sym typeface="Wingdings" panose="05000000000000000000" pitchFamily="2" charset="2"/>
              </a:rPr>
              <a:t>ungedämpfte</a:t>
            </a:r>
            <a:r>
              <a:rPr lang="de-DE" dirty="0">
                <a:solidFill>
                  <a:srgbClr val="000000"/>
                </a:solidFill>
                <a:sym typeface="Wingdings" panose="05000000000000000000" pitchFamily="2" charset="2"/>
              </a:rPr>
              <a:t> Schwingung</a:t>
            </a:r>
            <a:endParaRPr lang="de-DE" dirty="0">
              <a:solidFill>
                <a:srgbClr val="000000"/>
              </a:solidFill>
            </a:endParaRPr>
          </a:p>
          <a:p>
            <a:pPr marL="0" indent="0">
              <a:buNone/>
              <a:defRPr/>
            </a:pPr>
            <a:r>
              <a:rPr lang="de-DE" dirty="0">
                <a:solidFill>
                  <a:srgbClr val="000000"/>
                </a:solidFill>
                <a:latin typeface="Calibri" panose="020F0502020204030204" pitchFamily="34" charset="0"/>
              </a:rPr>
              <a:t> </a:t>
            </a: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p:txBody>
      </p:sp>
      <p:grpSp>
        <p:nvGrpSpPr>
          <p:cNvPr id="39" name="Gruppieren 38">
            <a:extLst>
              <a:ext uri="{FF2B5EF4-FFF2-40B4-BE49-F238E27FC236}">
                <a16:creationId xmlns:a16="http://schemas.microsoft.com/office/drawing/2014/main" id="{16AD9B4B-78FA-D182-09E8-BC09F9BEC043}"/>
              </a:ext>
            </a:extLst>
          </p:cNvPr>
          <p:cNvGrpSpPr/>
          <p:nvPr/>
        </p:nvGrpSpPr>
        <p:grpSpPr>
          <a:xfrm rot="16200000">
            <a:off x="1231584" y="1375892"/>
            <a:ext cx="1345897" cy="1445313"/>
            <a:chOff x="1639911" y="2120385"/>
            <a:chExt cx="1345897" cy="1445313"/>
          </a:xfrm>
        </p:grpSpPr>
        <p:grpSp>
          <p:nvGrpSpPr>
            <p:cNvPr id="40" name="Gruppieren 39">
              <a:extLst>
                <a:ext uri="{FF2B5EF4-FFF2-40B4-BE49-F238E27FC236}">
                  <a16:creationId xmlns:a16="http://schemas.microsoft.com/office/drawing/2014/main" id="{55F5CA66-9883-0630-6D61-8B8262990DEC}"/>
                </a:ext>
              </a:extLst>
            </p:cNvPr>
            <p:cNvGrpSpPr/>
            <p:nvPr/>
          </p:nvGrpSpPr>
          <p:grpSpPr>
            <a:xfrm>
              <a:off x="1639911" y="2428482"/>
              <a:ext cx="1345897" cy="850548"/>
              <a:chOff x="4648547" y="2361807"/>
              <a:chExt cx="1345897" cy="850548"/>
            </a:xfrm>
          </p:grpSpPr>
          <p:grpSp>
            <p:nvGrpSpPr>
              <p:cNvPr id="43" name="Gruppieren 42">
                <a:extLst>
                  <a:ext uri="{FF2B5EF4-FFF2-40B4-BE49-F238E27FC236}">
                    <a16:creationId xmlns:a16="http://schemas.microsoft.com/office/drawing/2014/main" id="{4606EAC3-8714-E8FB-4809-B5FC4402428B}"/>
                  </a:ext>
                </a:extLst>
              </p:cNvPr>
              <p:cNvGrpSpPr/>
              <p:nvPr/>
            </p:nvGrpSpPr>
            <p:grpSpPr>
              <a:xfrm>
                <a:off x="4648547" y="2361807"/>
                <a:ext cx="1345896" cy="360000"/>
                <a:chOff x="7061817" y="1889926"/>
                <a:chExt cx="1345896" cy="360000"/>
              </a:xfrm>
            </p:grpSpPr>
            <p:cxnSp>
              <p:nvCxnSpPr>
                <p:cNvPr id="50" name="Gerader Verbinder 49">
                  <a:extLst>
                    <a:ext uri="{FF2B5EF4-FFF2-40B4-BE49-F238E27FC236}">
                      <a16:creationId xmlns:a16="http://schemas.microsoft.com/office/drawing/2014/main" id="{7620034F-D81B-F663-BF20-1FCC08970613}"/>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37AE0867-BE8D-AAE7-E8FA-3DF04DBF220F}"/>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1E011685-FC81-A997-9A54-3DB62EAE20C9}"/>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2FFD2FAA-CA10-6EF0-21A2-C2AA8C00BDB4}"/>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Gerader Verbinder 43">
                <a:extLst>
                  <a:ext uri="{FF2B5EF4-FFF2-40B4-BE49-F238E27FC236}">
                    <a16:creationId xmlns:a16="http://schemas.microsoft.com/office/drawing/2014/main" id="{5242021D-038C-4176-651C-14FCEEBDB5CA}"/>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5" name="Gruppieren 44">
                <a:extLst>
                  <a:ext uri="{FF2B5EF4-FFF2-40B4-BE49-F238E27FC236}">
                    <a16:creationId xmlns:a16="http://schemas.microsoft.com/office/drawing/2014/main" id="{8EA7D771-7752-C90D-D9AA-F38064D5F11E}"/>
                  </a:ext>
                </a:extLst>
              </p:cNvPr>
              <p:cNvGrpSpPr/>
              <p:nvPr/>
            </p:nvGrpSpPr>
            <p:grpSpPr>
              <a:xfrm rot="16200000">
                <a:off x="5214863" y="2432774"/>
                <a:ext cx="226422" cy="1332740"/>
                <a:chOff x="5738949" y="1577021"/>
                <a:chExt cx="226422" cy="1332740"/>
              </a:xfrm>
            </p:grpSpPr>
            <p:sp>
              <p:nvSpPr>
                <p:cNvPr id="47" name="Rechteck 46">
                  <a:extLst>
                    <a:ext uri="{FF2B5EF4-FFF2-40B4-BE49-F238E27FC236}">
                      <a16:creationId xmlns:a16="http://schemas.microsoft.com/office/drawing/2014/main" id="{A6042AE1-5A93-078A-9547-728D34AB42C8}"/>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97653DA9-5F2B-029C-66DD-0F537E0466F8}"/>
                    </a:ext>
                  </a:extLst>
                </p:cNvPr>
                <p:cNvCxnSpPr/>
                <p:nvPr/>
              </p:nvCxnSpPr>
              <p:spPr>
                <a:xfrm>
                  <a:off x="5852160" y="157702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5D9FB452-D693-9206-6D5B-60F37E3B50D5}"/>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Gerader Verbinder 45">
                <a:extLst>
                  <a:ext uri="{FF2B5EF4-FFF2-40B4-BE49-F238E27FC236}">
                    <a16:creationId xmlns:a16="http://schemas.microsoft.com/office/drawing/2014/main" id="{86515473-127E-7E2E-2A8F-A82D52CCB145}"/>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1" name="Textfeld 40">
              <a:extLst>
                <a:ext uri="{FF2B5EF4-FFF2-40B4-BE49-F238E27FC236}">
                  <a16:creationId xmlns:a16="http://schemas.microsoft.com/office/drawing/2014/main" id="{1DAF94D5-E542-3B8E-F9A6-0361B06D464A}"/>
                </a:ext>
              </a:extLst>
            </p:cNvPr>
            <p:cNvSpPr txBox="1"/>
            <p:nvPr/>
          </p:nvSpPr>
          <p:spPr>
            <a:xfrm rot="5400000">
              <a:off x="2164216" y="3239807"/>
              <a:ext cx="282450" cy="369332"/>
            </a:xfrm>
            <a:prstGeom prst="rect">
              <a:avLst/>
            </a:prstGeom>
            <a:noFill/>
          </p:spPr>
          <p:txBody>
            <a:bodyPr wrap="none" rtlCol="0">
              <a:spAutoFit/>
            </a:bodyPr>
            <a:lstStyle/>
            <a:p>
              <a:r>
                <a:rPr lang="de-DE" dirty="0"/>
                <a:t>L</a:t>
              </a:r>
              <a:endParaRPr lang="de-DE" baseline="-25000" dirty="0"/>
            </a:p>
          </p:txBody>
        </p:sp>
        <p:sp>
          <p:nvSpPr>
            <p:cNvPr id="42" name="Textfeld 41">
              <a:extLst>
                <a:ext uri="{FF2B5EF4-FFF2-40B4-BE49-F238E27FC236}">
                  <a16:creationId xmlns:a16="http://schemas.microsoft.com/office/drawing/2014/main" id="{927FFF62-EC52-777A-C3B5-935E483D755B}"/>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7" name="Rechteck 6">
            <a:extLst>
              <a:ext uri="{FF2B5EF4-FFF2-40B4-BE49-F238E27FC236}">
                <a16:creationId xmlns:a16="http://schemas.microsoft.com/office/drawing/2014/main" id="{D26B4403-75D4-646A-4E9B-180B4ADC565D}"/>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4386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Calibri" panose="020F0502020204030204" pitchFamily="34" charset="0"/>
              </a:rPr>
              <a:t>Resonanzfrequenz</a:t>
            </a:r>
            <a:br>
              <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rPr>
            </a:b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mc:Choice xmlns:a14="http://schemas.microsoft.com/office/drawing/2010/main" Requires="a14">
          <p:sp>
            <p:nvSpPr>
              <p:cNvPr id="6" name="Inhaltsplatzhalter 4">
                <a:extLst>
                  <a:ext uri="{FF2B5EF4-FFF2-40B4-BE49-F238E27FC236}">
                    <a16:creationId xmlns:a16="http://schemas.microsoft.com/office/drawing/2014/main" id="{0FCD4EB9-FD6F-4FE5-FA55-B5A35A3E2AF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Die Schwingungsdauer ist abhängig von den Größen der Kapazität und der Induktivität</a:t>
                </a:r>
              </a:p>
              <a:p>
                <a:pPr>
                  <a:defRPr/>
                </a:pPr>
                <a:endParaRPr lang="de-DE" sz="1000" dirty="0">
                  <a:solidFill>
                    <a:srgbClr val="000000"/>
                  </a:solidFill>
                </a:endParaRPr>
              </a:p>
              <a:p>
                <a:pPr marL="0" indent="0">
                  <a:buNone/>
                  <a:defRPr/>
                </a:pPr>
                <a:r>
                  <a:rPr lang="de-DE" dirty="0">
                    <a:solidFill>
                      <a:srgbClr val="000000"/>
                    </a:solidFill>
                  </a:rPr>
                  <a:t>Blindwiderstand Kondensator:	</a:t>
                </a:r>
                <a14:m>
                  <m:oMath xmlns:m="http://schemas.openxmlformats.org/officeDocument/2006/math">
                    <m:sSub>
                      <m:sSubPr>
                        <m:ctrlPr>
                          <a:rPr lang="de-DE"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𝑋</m:t>
                        </m:r>
                      </m:e>
                      <m:sub>
                        <m:r>
                          <a:rPr lang="de-DE" b="0" i="1" smtClean="0">
                            <a:solidFill>
                              <a:srgbClr val="000000"/>
                            </a:solidFill>
                            <a:latin typeface="Cambria Math" panose="02040503050406030204" pitchFamily="18" charset="0"/>
                          </a:rPr>
                          <m:t>𝐶</m:t>
                        </m:r>
                      </m:sub>
                    </m:sSub>
                    <m:r>
                      <a:rPr lang="de-DE" b="0" i="1" smtClean="0">
                        <a:solidFill>
                          <a:srgbClr val="000000"/>
                        </a:solidFill>
                        <a:latin typeface="Cambria Math" panose="02040503050406030204" pitchFamily="18" charset="0"/>
                      </a:rPr>
                      <m:t>=</m:t>
                    </m:r>
                    <m:f>
                      <m:fPr>
                        <m:ctrlPr>
                          <a:rPr lang="de-DE" b="0" i="1" smtClean="0">
                            <a:solidFill>
                              <a:srgbClr val="000000"/>
                            </a:solidFill>
                            <a:latin typeface="Cambria Math" panose="02040503050406030204" pitchFamily="18" charset="0"/>
                          </a:rPr>
                        </m:ctrlPr>
                      </m:fPr>
                      <m:num>
                        <m:r>
                          <a:rPr lang="de-DE" b="0" i="1" smtClean="0">
                            <a:solidFill>
                              <a:srgbClr val="000000"/>
                            </a:solidFill>
                            <a:latin typeface="Cambria Math" panose="02040503050406030204" pitchFamily="18" charset="0"/>
                          </a:rPr>
                          <m:t>1</m:t>
                        </m:r>
                      </m:num>
                      <m:den>
                        <m:r>
                          <a:rPr lang="de-DE" b="0" i="1" smtClean="0">
                            <a:solidFill>
                              <a:srgbClr val="000000"/>
                            </a:solidFill>
                            <a:latin typeface="Cambria Math" panose="02040503050406030204" pitchFamily="18" charset="0"/>
                            <a:ea typeface="Cambria Math" panose="02040503050406030204" pitchFamily="18" charset="0"/>
                          </a:rPr>
                          <m:t>𝜔</m:t>
                        </m:r>
                        <m:r>
                          <a:rPr lang="de-DE" b="0" i="1" smtClean="0">
                            <a:solidFill>
                              <a:srgbClr val="000000"/>
                            </a:solidFill>
                            <a:latin typeface="Cambria Math" panose="02040503050406030204" pitchFamily="18" charset="0"/>
                            <a:ea typeface="Cambria Math" panose="02040503050406030204" pitchFamily="18" charset="0"/>
                          </a:rPr>
                          <m:t>∙</m:t>
                        </m:r>
                        <m:r>
                          <a:rPr lang="de-DE" b="0" i="1" smtClean="0">
                            <a:solidFill>
                              <a:srgbClr val="000000"/>
                            </a:solidFill>
                            <a:latin typeface="Cambria Math" panose="02040503050406030204" pitchFamily="18" charset="0"/>
                            <a:ea typeface="Cambria Math" panose="02040503050406030204" pitchFamily="18" charset="0"/>
                          </a:rPr>
                          <m:t>𝐶</m:t>
                        </m:r>
                      </m:den>
                    </m:f>
                  </m:oMath>
                </a14:m>
                <a:endParaRPr lang="de-DE" dirty="0">
                  <a:solidFill>
                    <a:srgbClr val="000000"/>
                  </a:solidFill>
                </a:endParaRPr>
              </a:p>
              <a:p>
                <a:pPr>
                  <a:defRPr/>
                </a:pPr>
                <a:endParaRPr lang="de-DE" sz="1000" dirty="0">
                  <a:solidFill>
                    <a:srgbClr val="000000"/>
                  </a:solidFill>
                </a:endParaRPr>
              </a:p>
              <a:p>
                <a:pPr marL="0" indent="0">
                  <a:buNone/>
                  <a:defRPr/>
                </a:pPr>
                <a:r>
                  <a:rPr lang="de-DE" dirty="0">
                    <a:solidFill>
                      <a:srgbClr val="000000"/>
                    </a:solidFill>
                  </a:rPr>
                  <a:t>Blindwiderstand Spule: 		</a:t>
                </a:r>
                <a14:m>
                  <m:oMath xmlns:m="http://schemas.openxmlformats.org/officeDocument/2006/math">
                    <m:sSub>
                      <m:sSubPr>
                        <m:ctrlPr>
                          <a:rPr lang="de-DE"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𝑋</m:t>
                        </m:r>
                      </m:e>
                      <m:sub>
                        <m:r>
                          <a:rPr lang="de-DE" b="0" i="1" smtClean="0">
                            <a:solidFill>
                              <a:srgbClr val="000000"/>
                            </a:solidFill>
                            <a:latin typeface="Cambria Math" panose="02040503050406030204" pitchFamily="18" charset="0"/>
                          </a:rPr>
                          <m:t>𝐿</m:t>
                        </m:r>
                      </m:sub>
                    </m:sSub>
                    <m:r>
                      <a:rPr lang="de-DE" b="0" i="1" smtClean="0">
                        <a:solidFill>
                          <a:srgbClr val="000000"/>
                        </a:solidFill>
                        <a:latin typeface="Cambria Math" panose="02040503050406030204" pitchFamily="18" charset="0"/>
                      </a:rPr>
                      <m:t>= </m:t>
                    </m:r>
                    <m:r>
                      <a:rPr lang="de-DE" b="0" i="1" smtClean="0">
                        <a:solidFill>
                          <a:srgbClr val="000000"/>
                        </a:solidFill>
                        <a:latin typeface="Cambria Math" panose="02040503050406030204" pitchFamily="18" charset="0"/>
                        <a:ea typeface="Cambria Math" panose="02040503050406030204" pitchFamily="18" charset="0"/>
                      </a:rPr>
                      <m:t>𝜔</m:t>
                    </m:r>
                    <m:r>
                      <a:rPr lang="de-DE" b="0" i="1" smtClean="0">
                        <a:solidFill>
                          <a:srgbClr val="000000"/>
                        </a:solidFill>
                        <a:latin typeface="Cambria Math" panose="02040503050406030204" pitchFamily="18" charset="0"/>
                        <a:ea typeface="Cambria Math" panose="02040503050406030204" pitchFamily="18" charset="0"/>
                      </a:rPr>
                      <m:t>∙</m:t>
                    </m:r>
                    <m:r>
                      <a:rPr lang="de-DE" b="0" i="1" smtClean="0">
                        <a:solidFill>
                          <a:srgbClr val="000000"/>
                        </a:solidFill>
                        <a:latin typeface="Cambria Math" panose="02040503050406030204" pitchFamily="18" charset="0"/>
                        <a:ea typeface="Cambria Math" panose="02040503050406030204" pitchFamily="18" charset="0"/>
                      </a:rPr>
                      <m:t>𝐿</m:t>
                    </m:r>
                  </m:oMath>
                </a14:m>
                <a:r>
                  <a:rPr lang="de-DE" dirty="0">
                    <a:solidFill>
                      <a:srgbClr val="000000"/>
                    </a:solidFill>
                  </a:rPr>
                  <a:t> </a:t>
                </a:r>
              </a:p>
              <a:p>
                <a:pPr>
                  <a:defRPr/>
                </a:pPr>
                <a:endParaRPr lang="de-DE" dirty="0">
                  <a:solidFill>
                    <a:srgbClr val="000000"/>
                  </a:solidFill>
                </a:endParaRPr>
              </a:p>
              <a:p>
                <a:pPr marL="0" indent="0">
                  <a:buNone/>
                  <a:defRPr/>
                </a:pPr>
                <a:r>
                  <a:rPr lang="de-DE" b="1" dirty="0">
                    <a:solidFill>
                      <a:srgbClr val="000000"/>
                    </a:solidFill>
                  </a:rPr>
                  <a:t>Bei Resonanz ist |X</a:t>
                </a:r>
                <a:r>
                  <a:rPr lang="de-DE" b="1" baseline="-25000" dirty="0">
                    <a:solidFill>
                      <a:srgbClr val="000000"/>
                    </a:solidFill>
                  </a:rPr>
                  <a:t>C</a:t>
                </a:r>
                <a:r>
                  <a:rPr lang="de-DE" b="1" dirty="0">
                    <a:solidFill>
                      <a:srgbClr val="000000"/>
                    </a:solidFill>
                  </a:rPr>
                  <a:t>| = |X</a:t>
                </a:r>
                <a:r>
                  <a:rPr lang="de-DE" b="1" baseline="-25000" dirty="0">
                    <a:solidFill>
                      <a:srgbClr val="000000"/>
                    </a:solidFill>
                  </a:rPr>
                  <a:t>L</a:t>
                </a:r>
                <a:r>
                  <a:rPr lang="de-DE" b="1" dirty="0">
                    <a:solidFill>
                      <a:srgbClr val="000000"/>
                    </a:solidFill>
                  </a:rPr>
                  <a:t>| (Betrag von induktivem und kapazitivem Widerstand ist gleich groß)</a:t>
                </a:r>
              </a:p>
              <a:p>
                <a:pPr>
                  <a:defRPr/>
                </a:pPr>
                <a:endParaRPr lang="de-DE" b="1" dirty="0">
                  <a:solidFill>
                    <a:srgbClr val="000000"/>
                  </a:solidFill>
                </a:endParaRPr>
              </a:p>
              <a:p>
                <a:pPr marL="0" indent="0">
                  <a:buNone/>
                  <a:defRPr/>
                </a:pPr>
                <a:r>
                  <a:rPr lang="de-DE" dirty="0">
                    <a:solidFill>
                      <a:srgbClr val="000000"/>
                    </a:solidFill>
                  </a:rPr>
                  <a:t>dann gilt  </a:t>
                </a:r>
                <a14:m>
                  <m:oMath xmlns:m="http://schemas.openxmlformats.org/officeDocument/2006/math">
                    <m:f>
                      <m:fPr>
                        <m:ctrlPr>
                          <a:rPr lang="de-DE" b="1" i="1">
                            <a:solidFill>
                              <a:srgbClr val="000000"/>
                            </a:solidFill>
                            <a:latin typeface="Cambria Math" panose="02040503050406030204" pitchFamily="18" charset="0"/>
                          </a:rPr>
                        </m:ctrlPr>
                      </m:fPr>
                      <m:num>
                        <m:r>
                          <a:rPr lang="de-DE" b="1" i="1">
                            <a:solidFill>
                              <a:srgbClr val="000000"/>
                            </a:solidFill>
                            <a:latin typeface="Cambria Math" panose="02040503050406030204" pitchFamily="18" charset="0"/>
                          </a:rPr>
                          <m:t>𝟏</m:t>
                        </m:r>
                      </m:num>
                      <m:den>
                        <m:r>
                          <a:rPr lang="de-DE" b="1" i="1">
                            <a:solidFill>
                              <a:srgbClr val="000000"/>
                            </a:solidFill>
                            <a:latin typeface="Cambria Math" panose="02040503050406030204" pitchFamily="18" charset="0"/>
                            <a:ea typeface="Cambria Math" panose="02040503050406030204" pitchFamily="18" charset="0"/>
                          </a:rPr>
                          <m:t>𝝎</m:t>
                        </m:r>
                        <m:r>
                          <a:rPr lang="de-DE" b="1" i="1">
                            <a:solidFill>
                              <a:srgbClr val="000000"/>
                            </a:solidFill>
                            <a:latin typeface="Cambria Math" panose="02040503050406030204" pitchFamily="18" charset="0"/>
                            <a:ea typeface="Cambria Math" panose="02040503050406030204" pitchFamily="18" charset="0"/>
                          </a:rPr>
                          <m:t>∙</m:t>
                        </m:r>
                        <m:r>
                          <a:rPr lang="de-DE" b="1" i="1">
                            <a:solidFill>
                              <a:srgbClr val="000000"/>
                            </a:solidFill>
                            <a:latin typeface="Cambria Math" panose="02040503050406030204" pitchFamily="18" charset="0"/>
                            <a:ea typeface="Cambria Math" panose="02040503050406030204" pitchFamily="18" charset="0"/>
                          </a:rPr>
                          <m:t>𝑪</m:t>
                        </m:r>
                      </m:den>
                    </m:f>
                    <m:r>
                      <a:rPr lang="de-DE" b="1" i="1" smtClean="0">
                        <a:solidFill>
                          <a:srgbClr val="000000"/>
                        </a:solidFill>
                        <a:latin typeface="Cambria Math" panose="02040503050406030204" pitchFamily="18" charset="0"/>
                        <a:ea typeface="Cambria Math" panose="02040503050406030204" pitchFamily="18" charset="0"/>
                      </a:rPr>
                      <m:t>=</m:t>
                    </m:r>
                    <m:r>
                      <a:rPr lang="de-DE" b="1" i="1">
                        <a:solidFill>
                          <a:srgbClr val="000000"/>
                        </a:solidFill>
                        <a:latin typeface="Cambria Math" panose="02040503050406030204" pitchFamily="18" charset="0"/>
                        <a:ea typeface="Cambria Math" panose="02040503050406030204" pitchFamily="18" charset="0"/>
                      </a:rPr>
                      <m:t>𝝎</m:t>
                    </m:r>
                    <m:r>
                      <a:rPr lang="de-DE" b="1" i="1">
                        <a:solidFill>
                          <a:srgbClr val="000000"/>
                        </a:solidFill>
                        <a:latin typeface="Cambria Math" panose="02040503050406030204" pitchFamily="18" charset="0"/>
                        <a:ea typeface="Cambria Math" panose="02040503050406030204" pitchFamily="18" charset="0"/>
                      </a:rPr>
                      <m:t>∙</m:t>
                    </m:r>
                    <m:r>
                      <a:rPr lang="de-DE" b="1" i="1">
                        <a:solidFill>
                          <a:srgbClr val="000000"/>
                        </a:solidFill>
                        <a:latin typeface="Cambria Math" panose="02040503050406030204" pitchFamily="18" charset="0"/>
                        <a:ea typeface="Cambria Math" panose="02040503050406030204" pitchFamily="18" charset="0"/>
                      </a:rPr>
                      <m:t>𝑳</m:t>
                    </m:r>
                  </m:oMath>
                </a14:m>
                <a:r>
                  <a:rPr lang="de-DE" dirty="0">
                    <a:solidFill>
                      <a:srgbClr val="000000"/>
                    </a:solidFill>
                  </a:rPr>
                  <a:t>  bzw. umgestellt  </a:t>
                </a:r>
                <a14:m>
                  <m:oMath xmlns:m="http://schemas.openxmlformats.org/officeDocument/2006/math">
                    <m:r>
                      <a:rPr lang="de-DE" b="1" i="1" smtClean="0">
                        <a:solidFill>
                          <a:srgbClr val="000000"/>
                        </a:solidFill>
                        <a:latin typeface="Cambria Math" panose="02040503050406030204" pitchFamily="18" charset="0"/>
                        <a:ea typeface="Cambria Math" panose="02040503050406030204" pitchFamily="18" charset="0"/>
                      </a:rPr>
                      <m:t>𝝎</m:t>
                    </m:r>
                    <m:r>
                      <a:rPr lang="de-DE" b="1" i="1" smtClean="0">
                        <a:solidFill>
                          <a:srgbClr val="000000"/>
                        </a:solidFill>
                        <a:latin typeface="Cambria Math" panose="02040503050406030204" pitchFamily="18" charset="0"/>
                        <a:ea typeface="Cambria Math" panose="02040503050406030204" pitchFamily="18" charset="0"/>
                      </a:rPr>
                      <m:t>=</m:t>
                    </m:r>
                    <m:f>
                      <m:fPr>
                        <m:ctrlPr>
                          <a:rPr lang="de-DE" b="1" i="1" smtClean="0">
                            <a:solidFill>
                              <a:srgbClr val="000000"/>
                            </a:solidFill>
                            <a:latin typeface="Cambria Math" panose="02040503050406030204" pitchFamily="18" charset="0"/>
                            <a:ea typeface="Cambria Math" panose="02040503050406030204" pitchFamily="18" charset="0"/>
                          </a:rPr>
                        </m:ctrlPr>
                      </m:fPr>
                      <m:num>
                        <m:r>
                          <a:rPr lang="de-DE" b="1" i="1" smtClean="0">
                            <a:solidFill>
                              <a:srgbClr val="000000"/>
                            </a:solidFill>
                            <a:latin typeface="Cambria Math" panose="02040503050406030204" pitchFamily="18" charset="0"/>
                            <a:ea typeface="Cambria Math" panose="02040503050406030204" pitchFamily="18" charset="0"/>
                          </a:rPr>
                          <m:t>𝟏</m:t>
                        </m:r>
                      </m:num>
                      <m:den>
                        <m:rad>
                          <m:radPr>
                            <m:degHide m:val="on"/>
                            <m:ctrlPr>
                              <a:rPr lang="de-DE" b="1" i="1" smtClean="0">
                                <a:solidFill>
                                  <a:srgbClr val="000000"/>
                                </a:solidFill>
                                <a:latin typeface="Cambria Math" panose="02040503050406030204" pitchFamily="18" charset="0"/>
                                <a:ea typeface="Cambria Math" panose="02040503050406030204" pitchFamily="18" charset="0"/>
                              </a:rPr>
                            </m:ctrlPr>
                          </m:radPr>
                          <m:deg/>
                          <m:e>
                            <m:r>
                              <a:rPr lang="de-DE" b="1" i="1">
                                <a:solidFill>
                                  <a:srgbClr val="000000"/>
                                </a:solidFill>
                                <a:latin typeface="Cambria Math" panose="02040503050406030204" pitchFamily="18" charset="0"/>
                                <a:ea typeface="Cambria Math" panose="02040503050406030204" pitchFamily="18" charset="0"/>
                              </a:rPr>
                              <m:t>𝑳</m:t>
                            </m:r>
                            <m:r>
                              <a:rPr lang="de-DE" b="1" i="1">
                                <a:solidFill>
                                  <a:srgbClr val="000000"/>
                                </a:solidFill>
                                <a:latin typeface="Cambria Math" panose="02040503050406030204" pitchFamily="18" charset="0"/>
                                <a:ea typeface="Cambria Math" panose="02040503050406030204" pitchFamily="18" charset="0"/>
                              </a:rPr>
                              <m:t>∙</m:t>
                            </m:r>
                            <m:r>
                              <a:rPr lang="de-DE" b="1" i="1">
                                <a:solidFill>
                                  <a:srgbClr val="000000"/>
                                </a:solidFill>
                                <a:latin typeface="Cambria Math" panose="02040503050406030204" pitchFamily="18" charset="0"/>
                                <a:ea typeface="Cambria Math" panose="02040503050406030204" pitchFamily="18" charset="0"/>
                              </a:rPr>
                              <m:t>𝑪</m:t>
                            </m:r>
                          </m:e>
                        </m:rad>
                      </m:den>
                    </m:f>
                  </m:oMath>
                </a14:m>
                <a:r>
                  <a:rPr lang="de-DE" dirty="0">
                    <a:solidFill>
                      <a:srgbClr val="000000"/>
                    </a:solidFill>
                  </a:rPr>
                  <a:t>  mit  </a:t>
                </a:r>
                <a14:m>
                  <m:oMath xmlns:m="http://schemas.openxmlformats.org/officeDocument/2006/math">
                    <m:r>
                      <a:rPr lang="de-DE" b="1" i="1" smtClean="0">
                        <a:solidFill>
                          <a:srgbClr val="000000"/>
                        </a:solidFill>
                        <a:latin typeface="Cambria Math" panose="02040503050406030204" pitchFamily="18" charset="0"/>
                        <a:ea typeface="Cambria Math" panose="02040503050406030204" pitchFamily="18" charset="0"/>
                      </a:rPr>
                      <m:t>𝝎</m:t>
                    </m:r>
                    <m:r>
                      <a:rPr lang="de-DE" b="1" i="1" smtClean="0">
                        <a:solidFill>
                          <a:srgbClr val="000000"/>
                        </a:solidFill>
                        <a:latin typeface="Cambria Math" panose="02040503050406030204" pitchFamily="18" charset="0"/>
                        <a:ea typeface="Cambria Math" panose="02040503050406030204" pitchFamily="18" charset="0"/>
                      </a:rPr>
                      <m:t>=</m:t>
                    </m:r>
                    <m:r>
                      <a:rPr lang="de-DE" b="1" i="1" smtClean="0">
                        <a:solidFill>
                          <a:srgbClr val="000000"/>
                        </a:solidFill>
                        <a:latin typeface="Cambria Math" panose="02040503050406030204" pitchFamily="18" charset="0"/>
                        <a:ea typeface="Cambria Math" panose="02040503050406030204" pitchFamily="18" charset="0"/>
                      </a:rPr>
                      <m:t>𝟐</m:t>
                    </m:r>
                    <m:r>
                      <a:rPr lang="de-DE" b="1" i="1" smtClean="0">
                        <a:solidFill>
                          <a:srgbClr val="000000"/>
                        </a:solidFill>
                        <a:latin typeface="Cambria Math" panose="02040503050406030204" pitchFamily="18" charset="0"/>
                        <a:ea typeface="Cambria Math" panose="02040503050406030204" pitchFamily="18" charset="0"/>
                      </a:rPr>
                      <m:t>∙</m:t>
                    </m:r>
                    <m:r>
                      <a:rPr lang="de-DE" b="1" i="1" smtClean="0">
                        <a:solidFill>
                          <a:srgbClr val="000000"/>
                        </a:solidFill>
                        <a:latin typeface="Cambria Math" panose="02040503050406030204" pitchFamily="18" charset="0"/>
                        <a:ea typeface="Cambria Math" panose="02040503050406030204" pitchFamily="18" charset="0"/>
                      </a:rPr>
                      <m:t>𝝅</m:t>
                    </m:r>
                    <m:r>
                      <a:rPr lang="de-DE" b="1" i="1" smtClean="0">
                        <a:solidFill>
                          <a:srgbClr val="000000"/>
                        </a:solidFill>
                        <a:latin typeface="Cambria Math" panose="02040503050406030204" pitchFamily="18" charset="0"/>
                        <a:ea typeface="Cambria Math" panose="02040503050406030204" pitchFamily="18" charset="0"/>
                      </a:rPr>
                      <m:t>∙</m:t>
                    </m:r>
                    <m:r>
                      <a:rPr lang="de-DE" b="1" i="1" smtClean="0">
                        <a:solidFill>
                          <a:srgbClr val="000000"/>
                        </a:solidFill>
                        <a:latin typeface="Cambria Math" panose="02040503050406030204" pitchFamily="18" charset="0"/>
                        <a:ea typeface="Cambria Math" panose="02040503050406030204" pitchFamily="18" charset="0"/>
                      </a:rPr>
                      <m:t>𝒇</m:t>
                    </m:r>
                  </m:oMath>
                </a14:m>
                <a:endParaRPr lang="de-DE" b="1" dirty="0">
                  <a:solidFill>
                    <a:srgbClr val="000000"/>
                  </a:solidFill>
                </a:endParaRPr>
              </a:p>
              <a:p>
                <a:pPr>
                  <a:defRPr/>
                </a:pPr>
                <a:endParaRPr lang="de-DE" sz="1050" dirty="0">
                  <a:solidFill>
                    <a:srgbClr val="000000"/>
                  </a:solidFill>
                </a:endParaRPr>
              </a:p>
              <a:p>
                <a:pPr marL="0" indent="0">
                  <a:buNone/>
                  <a:defRPr/>
                </a:pPr>
                <a:r>
                  <a:rPr lang="de-DE" dirty="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𝑓</m:t>
                    </m:r>
                    <m:r>
                      <a:rPr lang="de-DE" sz="2400" b="0" i="1" smtClean="0">
                        <a:solidFill>
                          <a:srgbClr val="000000"/>
                        </a:solidFill>
                        <a:latin typeface="Cambria Math" panose="02040503050406030204" pitchFamily="18" charset="0"/>
                      </a:rPr>
                      <m:t>=</m:t>
                    </m:r>
                    <m:f>
                      <m:fPr>
                        <m:ctrlPr>
                          <a:rPr lang="de-DE" sz="2400" b="0" i="1" smtClean="0">
                            <a:solidFill>
                              <a:srgbClr val="000000"/>
                            </a:solidFill>
                            <a:latin typeface="Cambria Math" panose="02040503050406030204" pitchFamily="18" charset="0"/>
                          </a:rPr>
                        </m:ctrlPr>
                      </m:fPr>
                      <m:num>
                        <m:r>
                          <a:rPr lang="de-DE" sz="2400" b="0" i="1" smtClean="0">
                            <a:solidFill>
                              <a:srgbClr val="000000"/>
                            </a:solidFill>
                            <a:latin typeface="Cambria Math" panose="02040503050406030204" pitchFamily="18" charset="0"/>
                          </a:rPr>
                          <m:t>1</m:t>
                        </m:r>
                      </m:num>
                      <m:den>
                        <m:r>
                          <a:rPr lang="de-DE" sz="2400" b="0" i="1" smtClean="0">
                            <a:solidFill>
                              <a:srgbClr val="000000"/>
                            </a:solidFill>
                            <a:latin typeface="Cambria Math" panose="02040503050406030204" pitchFamily="18" charset="0"/>
                          </a:rPr>
                          <m:t>2</m:t>
                        </m:r>
                        <m:r>
                          <a:rPr lang="de-DE" sz="2400" b="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𝜋</m:t>
                        </m:r>
                        <m:r>
                          <a:rPr lang="de-DE" sz="2400" b="0" i="1" smtClean="0">
                            <a:solidFill>
                              <a:srgbClr val="000000"/>
                            </a:solidFill>
                            <a:latin typeface="Cambria Math" panose="02040503050406030204" pitchFamily="18" charset="0"/>
                            <a:ea typeface="Cambria Math" panose="02040503050406030204" pitchFamily="18" charset="0"/>
                          </a:rPr>
                          <m:t>∙</m:t>
                        </m:r>
                        <m:rad>
                          <m:radPr>
                            <m:degHide m:val="on"/>
                            <m:ctrlPr>
                              <a:rPr lang="de-DE" sz="2400" b="0" i="1" smtClean="0">
                                <a:solidFill>
                                  <a:srgbClr val="000000"/>
                                </a:solidFill>
                                <a:latin typeface="Cambria Math" panose="02040503050406030204" pitchFamily="18" charset="0"/>
                                <a:ea typeface="Cambria Math" panose="02040503050406030204" pitchFamily="18" charset="0"/>
                              </a:rPr>
                            </m:ctrlPr>
                          </m:radPr>
                          <m:deg/>
                          <m:e>
                            <m:r>
                              <a:rPr lang="de-DE" sz="2400" b="0" i="1" smtClean="0">
                                <a:solidFill>
                                  <a:srgbClr val="000000"/>
                                </a:solidFill>
                                <a:latin typeface="Cambria Math" panose="02040503050406030204" pitchFamily="18" charset="0"/>
                                <a:ea typeface="Cambria Math" panose="02040503050406030204" pitchFamily="18" charset="0"/>
                              </a:rPr>
                              <m:t>𝐿</m:t>
                            </m:r>
                            <m:r>
                              <a:rPr lang="de-DE" sz="2400" b="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𝐶</m:t>
                            </m:r>
                          </m:e>
                        </m:rad>
                      </m:den>
                    </m:f>
                  </m:oMath>
                </a14:m>
                <a:r>
                  <a:rPr lang="de-DE" dirty="0">
                    <a:solidFill>
                      <a:srgbClr val="000000"/>
                    </a:solidFill>
                  </a:rPr>
                  <a:t> 	</a:t>
                </a:r>
                <a:r>
                  <a:rPr lang="de-DE" dirty="0" err="1">
                    <a:solidFill>
                      <a:srgbClr val="000000"/>
                    </a:solidFill>
                  </a:rPr>
                  <a:t>Thomsonsche</a:t>
                </a:r>
                <a:r>
                  <a:rPr lang="de-DE" dirty="0">
                    <a:solidFill>
                      <a:srgbClr val="000000"/>
                    </a:solidFill>
                  </a:rPr>
                  <a:t> Schwingkreisformel</a:t>
                </a: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p:txBody>
          </p:sp>
        </mc:Choice>
        <mc:Fallback>
          <p:sp>
            <p:nvSpPr>
              <p:cNvPr id="6" name="Inhaltsplatzhalter 4">
                <a:extLst>
                  <a:ext uri="{FF2B5EF4-FFF2-40B4-BE49-F238E27FC236}">
                    <a16:creationId xmlns:a16="http://schemas.microsoft.com/office/drawing/2014/main" id="{0FCD4EB9-FD6F-4FE5-FA55-B5A35A3E2AF5}"/>
                  </a:ext>
                </a:extLst>
              </p:cNvPr>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5"/>
                <a:stretch>
                  <a:fillRect l="-1341" t="-1757"/>
                </a:stretch>
              </a:blipFill>
            </p:spPr>
            <p:txBody>
              <a:bodyPr/>
              <a:lstStyle/>
              <a:p>
                <a:r>
                  <a:rPr lang="de-DE">
                    <a:noFill/>
                  </a:rPr>
                  <a:t> </a:t>
                </a:r>
              </a:p>
            </p:txBody>
          </p:sp>
        </mc:Fallback>
      </mc:AlternateContent>
      <p:sp>
        <p:nvSpPr>
          <p:cNvPr id="20" name="Rechteck 19">
            <a:extLst>
              <a:ext uri="{FF2B5EF4-FFF2-40B4-BE49-F238E27FC236}">
                <a16:creationId xmlns:a16="http://schemas.microsoft.com/office/drawing/2014/main" id="{4416357A-F54D-4EA0-049C-0F3C550F758F}"/>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14261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Parallel- und Serienschwingkreis</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1043" name="Inhaltsplatzhalter 4">
            <a:extLst>
              <a:ext uri="{FF2B5EF4-FFF2-40B4-BE49-F238E27FC236}">
                <a16:creationId xmlns:a16="http://schemas.microsoft.com/office/drawing/2014/main" id="{C532C9BE-8480-FEEC-0BA6-77DF3D7C0C0F}"/>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Parallelschwingkreis							Serienschwingkreis</a:t>
            </a:r>
          </a:p>
          <a:p>
            <a:pPr>
              <a:defRPr/>
            </a:pPr>
            <a:endParaRPr lang="de-DE" dirty="0">
              <a:solidFill>
                <a:srgbClr val="000000"/>
              </a:solidFill>
            </a:endParaRPr>
          </a:p>
          <a:p>
            <a:pPr>
              <a:defRPr/>
            </a:pPr>
            <a:r>
              <a:rPr lang="de-DE" dirty="0">
                <a:solidFill>
                  <a:srgbClr val="000000"/>
                </a:solidFill>
              </a:rPr>
              <a:t>Die </a:t>
            </a:r>
            <a:r>
              <a:rPr lang="de-DE" dirty="0" err="1">
                <a:solidFill>
                  <a:srgbClr val="000000"/>
                </a:solidFill>
              </a:rPr>
              <a:t>Thomsonsche</a:t>
            </a:r>
            <a:r>
              <a:rPr lang="de-DE" dirty="0">
                <a:solidFill>
                  <a:srgbClr val="000000"/>
                </a:solidFill>
              </a:rPr>
              <a:t> Schwingkreisformel gilt für den Parallel- und Serienschwingkreis</a:t>
            </a:r>
          </a:p>
          <a:p>
            <a:pPr>
              <a:defRPr/>
            </a:pPr>
            <a:r>
              <a:rPr lang="de-DE" b="1" dirty="0">
                <a:solidFill>
                  <a:srgbClr val="000000"/>
                </a:solidFill>
              </a:rPr>
              <a:t>Die Resonanzfrequenz ist unabhängig von evtl. (Verlust-)widerständen</a:t>
            </a:r>
          </a:p>
          <a:p>
            <a:pPr>
              <a:defRPr/>
            </a:pPr>
            <a:endParaRPr lang="de-DE" dirty="0">
              <a:solidFill>
                <a:srgbClr val="000000"/>
              </a:solidFill>
              <a:latin typeface="Calibri" panose="020F0502020204030204" pitchFamily="34" charset="0"/>
            </a:endParaRPr>
          </a:p>
        </p:txBody>
      </p:sp>
      <p:grpSp>
        <p:nvGrpSpPr>
          <p:cNvPr id="1044" name="Gruppieren 1043">
            <a:extLst>
              <a:ext uri="{FF2B5EF4-FFF2-40B4-BE49-F238E27FC236}">
                <a16:creationId xmlns:a16="http://schemas.microsoft.com/office/drawing/2014/main" id="{F5052690-4337-1849-34E2-751A7DA3A20C}"/>
              </a:ext>
            </a:extLst>
          </p:cNvPr>
          <p:cNvGrpSpPr/>
          <p:nvPr/>
        </p:nvGrpSpPr>
        <p:grpSpPr>
          <a:xfrm>
            <a:off x="7901994" y="1886856"/>
            <a:ext cx="1177972" cy="360000"/>
            <a:chOff x="5316144" y="2659793"/>
            <a:chExt cx="1177972" cy="360000"/>
          </a:xfrm>
        </p:grpSpPr>
        <p:cxnSp>
          <p:nvCxnSpPr>
            <p:cNvPr id="1045" name="Gerader Verbinder 1044">
              <a:extLst>
                <a:ext uri="{FF2B5EF4-FFF2-40B4-BE49-F238E27FC236}">
                  <a16:creationId xmlns:a16="http://schemas.microsoft.com/office/drawing/2014/main" id="{DB1B9DA4-3F4E-B82E-69C7-E27B0B089933}"/>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58BCFBC8-4B61-F42C-F10D-3E68B5814644}"/>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323B04CA-4F4D-3C5E-2189-66E438DA255B}"/>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A06CE328-B669-D52C-27F6-C9E1B495D144}"/>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9" name="Textfeld 1048">
            <a:extLst>
              <a:ext uri="{FF2B5EF4-FFF2-40B4-BE49-F238E27FC236}">
                <a16:creationId xmlns:a16="http://schemas.microsoft.com/office/drawing/2014/main" id="{3EF1E483-1DBC-209B-994E-B79D0ACF6132}"/>
              </a:ext>
            </a:extLst>
          </p:cNvPr>
          <p:cNvSpPr txBox="1"/>
          <p:nvPr/>
        </p:nvSpPr>
        <p:spPr>
          <a:xfrm>
            <a:off x="8336130" y="2189413"/>
            <a:ext cx="309700" cy="369332"/>
          </a:xfrm>
          <a:prstGeom prst="rect">
            <a:avLst/>
          </a:prstGeom>
          <a:noFill/>
        </p:spPr>
        <p:txBody>
          <a:bodyPr wrap="none" rtlCol="0">
            <a:spAutoFit/>
          </a:bodyPr>
          <a:lstStyle/>
          <a:p>
            <a:r>
              <a:rPr lang="de-DE" dirty="0"/>
              <a:t>C</a:t>
            </a:r>
          </a:p>
        </p:txBody>
      </p:sp>
      <p:grpSp>
        <p:nvGrpSpPr>
          <p:cNvPr id="1050" name="Gruppieren 1049">
            <a:extLst>
              <a:ext uri="{FF2B5EF4-FFF2-40B4-BE49-F238E27FC236}">
                <a16:creationId xmlns:a16="http://schemas.microsoft.com/office/drawing/2014/main" id="{60C44DA1-4C88-6980-D583-0CE0AC6DE51B}"/>
              </a:ext>
            </a:extLst>
          </p:cNvPr>
          <p:cNvGrpSpPr/>
          <p:nvPr/>
        </p:nvGrpSpPr>
        <p:grpSpPr>
          <a:xfrm rot="5400000">
            <a:off x="9646023" y="1387589"/>
            <a:ext cx="226422" cy="1358535"/>
            <a:chOff x="5738949" y="1550127"/>
            <a:chExt cx="226422" cy="1358535"/>
          </a:xfrm>
          <a:solidFill>
            <a:schemeClr val="tx1"/>
          </a:solidFill>
        </p:grpSpPr>
        <p:sp>
          <p:nvSpPr>
            <p:cNvPr id="1051" name="Rechteck 1050">
              <a:extLst>
                <a:ext uri="{FF2B5EF4-FFF2-40B4-BE49-F238E27FC236}">
                  <a16:creationId xmlns:a16="http://schemas.microsoft.com/office/drawing/2014/main" id="{8D21F388-70EF-AB11-7392-50F62B2CF627}"/>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2" name="Gerader Verbinder 1051">
              <a:extLst>
                <a:ext uri="{FF2B5EF4-FFF2-40B4-BE49-F238E27FC236}">
                  <a16:creationId xmlns:a16="http://schemas.microsoft.com/office/drawing/2014/main" id="{F065AFEA-ED0D-FBFA-215C-62A4B43CAABC}"/>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Gerader Verbinder 1052">
              <a:extLst>
                <a:ext uri="{FF2B5EF4-FFF2-40B4-BE49-F238E27FC236}">
                  <a16:creationId xmlns:a16="http://schemas.microsoft.com/office/drawing/2014/main" id="{D5E42BC0-92D6-89E9-8608-671EDE6198F1}"/>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4" name="Textfeld 1053">
            <a:extLst>
              <a:ext uri="{FF2B5EF4-FFF2-40B4-BE49-F238E27FC236}">
                <a16:creationId xmlns:a16="http://schemas.microsoft.com/office/drawing/2014/main" id="{63A6E99A-E39F-E862-BE8C-8AC3E7F96968}"/>
              </a:ext>
            </a:extLst>
          </p:cNvPr>
          <p:cNvSpPr txBox="1"/>
          <p:nvPr/>
        </p:nvSpPr>
        <p:spPr>
          <a:xfrm>
            <a:off x="9594732" y="2178054"/>
            <a:ext cx="282450" cy="369332"/>
          </a:xfrm>
          <a:prstGeom prst="rect">
            <a:avLst/>
          </a:prstGeom>
          <a:noFill/>
        </p:spPr>
        <p:txBody>
          <a:bodyPr wrap="none" rtlCol="0">
            <a:spAutoFit/>
          </a:bodyPr>
          <a:lstStyle/>
          <a:p>
            <a:r>
              <a:rPr lang="de-DE" dirty="0"/>
              <a:t>L</a:t>
            </a:r>
          </a:p>
        </p:txBody>
      </p:sp>
      <p:grpSp>
        <p:nvGrpSpPr>
          <p:cNvPr id="1055" name="Gruppieren 1054">
            <a:extLst>
              <a:ext uri="{FF2B5EF4-FFF2-40B4-BE49-F238E27FC236}">
                <a16:creationId xmlns:a16="http://schemas.microsoft.com/office/drawing/2014/main" id="{7E2910E9-D45C-2171-CC77-FA8ACAF1F07E}"/>
              </a:ext>
            </a:extLst>
          </p:cNvPr>
          <p:cNvGrpSpPr/>
          <p:nvPr/>
        </p:nvGrpSpPr>
        <p:grpSpPr>
          <a:xfrm rot="16200000">
            <a:off x="308471" y="1521448"/>
            <a:ext cx="1345896" cy="1445313"/>
            <a:chOff x="1639911" y="2120385"/>
            <a:chExt cx="1345896" cy="1445313"/>
          </a:xfrm>
        </p:grpSpPr>
        <p:grpSp>
          <p:nvGrpSpPr>
            <p:cNvPr id="1056" name="Gruppieren 1055">
              <a:extLst>
                <a:ext uri="{FF2B5EF4-FFF2-40B4-BE49-F238E27FC236}">
                  <a16:creationId xmlns:a16="http://schemas.microsoft.com/office/drawing/2014/main" id="{14E531BA-9EDF-8D48-0872-EE879CE2ED79}"/>
                </a:ext>
              </a:extLst>
            </p:cNvPr>
            <p:cNvGrpSpPr/>
            <p:nvPr/>
          </p:nvGrpSpPr>
          <p:grpSpPr>
            <a:xfrm>
              <a:off x="1639911" y="2428482"/>
              <a:ext cx="1345896" cy="850547"/>
              <a:chOff x="4648547" y="2361807"/>
              <a:chExt cx="1345896" cy="850547"/>
            </a:xfrm>
          </p:grpSpPr>
          <p:grpSp>
            <p:nvGrpSpPr>
              <p:cNvPr id="1059" name="Gruppieren 1058">
                <a:extLst>
                  <a:ext uri="{FF2B5EF4-FFF2-40B4-BE49-F238E27FC236}">
                    <a16:creationId xmlns:a16="http://schemas.microsoft.com/office/drawing/2014/main" id="{74E8718C-8440-A2AC-4C02-05614929B966}"/>
                  </a:ext>
                </a:extLst>
              </p:cNvPr>
              <p:cNvGrpSpPr/>
              <p:nvPr/>
            </p:nvGrpSpPr>
            <p:grpSpPr>
              <a:xfrm>
                <a:off x="4648547" y="2361807"/>
                <a:ext cx="1345896" cy="360000"/>
                <a:chOff x="7061817" y="1889926"/>
                <a:chExt cx="1345896" cy="360000"/>
              </a:xfrm>
            </p:grpSpPr>
            <p:cxnSp>
              <p:nvCxnSpPr>
                <p:cNvPr id="1066" name="Gerader Verbinder 1065">
                  <a:extLst>
                    <a:ext uri="{FF2B5EF4-FFF2-40B4-BE49-F238E27FC236}">
                      <a16:creationId xmlns:a16="http://schemas.microsoft.com/office/drawing/2014/main" id="{2BBD4219-511F-588F-887A-27281030EB4D}"/>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Gerader Verbinder 1066">
                  <a:extLst>
                    <a:ext uri="{FF2B5EF4-FFF2-40B4-BE49-F238E27FC236}">
                      <a16:creationId xmlns:a16="http://schemas.microsoft.com/office/drawing/2014/main" id="{6443740A-688E-A2DC-BCD7-EC9C97F7DE28}"/>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Gerader Verbinder 1067">
                  <a:extLst>
                    <a:ext uri="{FF2B5EF4-FFF2-40B4-BE49-F238E27FC236}">
                      <a16:creationId xmlns:a16="http://schemas.microsoft.com/office/drawing/2014/main" id="{D93C047B-FD02-7F5E-CA28-4550A18D922C}"/>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Gerader Verbinder 1068">
                  <a:extLst>
                    <a:ext uri="{FF2B5EF4-FFF2-40B4-BE49-F238E27FC236}">
                      <a16:creationId xmlns:a16="http://schemas.microsoft.com/office/drawing/2014/main" id="{9647A25C-6F21-B528-F78F-FC3064A3EF30}"/>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0" name="Gerader Verbinder 1059">
                <a:extLst>
                  <a:ext uri="{FF2B5EF4-FFF2-40B4-BE49-F238E27FC236}">
                    <a16:creationId xmlns:a16="http://schemas.microsoft.com/office/drawing/2014/main" id="{10DB944C-D664-AB1F-A74E-4572044DDDE6}"/>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61" name="Gruppieren 1060">
                <a:extLst>
                  <a:ext uri="{FF2B5EF4-FFF2-40B4-BE49-F238E27FC236}">
                    <a16:creationId xmlns:a16="http://schemas.microsoft.com/office/drawing/2014/main" id="{E8B079C5-299C-71B6-8C71-C8EC66CD0412}"/>
                  </a:ext>
                </a:extLst>
              </p:cNvPr>
              <p:cNvGrpSpPr/>
              <p:nvPr/>
            </p:nvGrpSpPr>
            <p:grpSpPr>
              <a:xfrm rot="16200000">
                <a:off x="5215063" y="2432974"/>
                <a:ext cx="226422" cy="1332338"/>
                <a:chOff x="5738949" y="1577423"/>
                <a:chExt cx="226422" cy="1332338"/>
              </a:xfrm>
            </p:grpSpPr>
            <p:sp>
              <p:nvSpPr>
                <p:cNvPr id="1063" name="Rechteck 1062">
                  <a:extLst>
                    <a:ext uri="{FF2B5EF4-FFF2-40B4-BE49-F238E27FC236}">
                      <a16:creationId xmlns:a16="http://schemas.microsoft.com/office/drawing/2014/main" id="{135E20C3-233B-DBC9-159A-D55F9E9321E6}"/>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4" name="Gerader Verbinder 1063">
                  <a:extLst>
                    <a:ext uri="{FF2B5EF4-FFF2-40B4-BE49-F238E27FC236}">
                      <a16:creationId xmlns:a16="http://schemas.microsoft.com/office/drawing/2014/main" id="{FB83DBF5-4BD9-4D45-9EC9-AD8753FFAB4E}"/>
                    </a:ext>
                  </a:extLst>
                </p:cNvPr>
                <p:cNvCxnSpPr/>
                <p:nvPr/>
              </p:nvCxnSpPr>
              <p:spPr>
                <a:xfrm>
                  <a:off x="5852160" y="157742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Gerader Verbinder 1064">
                  <a:extLst>
                    <a:ext uri="{FF2B5EF4-FFF2-40B4-BE49-F238E27FC236}">
                      <a16:creationId xmlns:a16="http://schemas.microsoft.com/office/drawing/2014/main" id="{0A6F6AC3-5C45-2E85-C4EE-EED6EDF05A3A}"/>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2" name="Gerader Verbinder 1061">
                <a:extLst>
                  <a:ext uri="{FF2B5EF4-FFF2-40B4-BE49-F238E27FC236}">
                    <a16:creationId xmlns:a16="http://schemas.microsoft.com/office/drawing/2014/main" id="{5F3CF260-1D17-83AA-2FA0-8AA3835E5021}"/>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57" name="Textfeld 1056">
              <a:extLst>
                <a:ext uri="{FF2B5EF4-FFF2-40B4-BE49-F238E27FC236}">
                  <a16:creationId xmlns:a16="http://schemas.microsoft.com/office/drawing/2014/main" id="{3FF53A05-48EF-D8C6-3E29-A0D349D2342E}"/>
                </a:ext>
              </a:extLst>
            </p:cNvPr>
            <p:cNvSpPr txBox="1"/>
            <p:nvPr/>
          </p:nvSpPr>
          <p:spPr>
            <a:xfrm rot="5400000">
              <a:off x="2164216" y="3239807"/>
              <a:ext cx="282450" cy="369332"/>
            </a:xfrm>
            <a:prstGeom prst="rect">
              <a:avLst/>
            </a:prstGeom>
            <a:noFill/>
          </p:spPr>
          <p:txBody>
            <a:bodyPr wrap="none" rtlCol="0">
              <a:spAutoFit/>
            </a:bodyPr>
            <a:lstStyle/>
            <a:p>
              <a:r>
                <a:rPr lang="de-DE" dirty="0"/>
                <a:t>L</a:t>
              </a:r>
              <a:endParaRPr lang="de-DE" baseline="-25000" dirty="0"/>
            </a:p>
          </p:txBody>
        </p:sp>
        <p:sp>
          <p:nvSpPr>
            <p:cNvPr id="1058" name="Textfeld 1057">
              <a:extLst>
                <a:ext uri="{FF2B5EF4-FFF2-40B4-BE49-F238E27FC236}">
                  <a16:creationId xmlns:a16="http://schemas.microsoft.com/office/drawing/2014/main" id="{CBFA0C77-5A18-D661-7815-5A4CE7ACF90F}"/>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1070" name="Ellipse 1069">
            <a:extLst>
              <a:ext uri="{FF2B5EF4-FFF2-40B4-BE49-F238E27FC236}">
                <a16:creationId xmlns:a16="http://schemas.microsoft.com/office/drawing/2014/main" id="{DA5E2B05-913F-F249-6B63-70A88D27D917}"/>
              </a:ext>
            </a:extLst>
          </p:cNvPr>
          <p:cNvSpPr/>
          <p:nvPr/>
        </p:nvSpPr>
        <p:spPr>
          <a:xfrm>
            <a:off x="976293" y="15158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1" name="Ellipse 1070">
            <a:extLst>
              <a:ext uri="{FF2B5EF4-FFF2-40B4-BE49-F238E27FC236}">
                <a16:creationId xmlns:a16="http://schemas.microsoft.com/office/drawing/2014/main" id="{DDB29F9E-1E0D-B196-35B0-210037E3F53B}"/>
              </a:ext>
            </a:extLst>
          </p:cNvPr>
          <p:cNvSpPr/>
          <p:nvPr/>
        </p:nvSpPr>
        <p:spPr>
          <a:xfrm>
            <a:off x="968339" y="285413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2" name="Ellipse 1071">
            <a:extLst>
              <a:ext uri="{FF2B5EF4-FFF2-40B4-BE49-F238E27FC236}">
                <a16:creationId xmlns:a16="http://schemas.microsoft.com/office/drawing/2014/main" id="{D6DE07C9-83A9-468E-02DA-96A9E454E44D}"/>
              </a:ext>
            </a:extLst>
          </p:cNvPr>
          <p:cNvSpPr/>
          <p:nvPr/>
        </p:nvSpPr>
        <p:spPr>
          <a:xfrm>
            <a:off x="7847993" y="201698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3" name="Ellipse 1072">
            <a:extLst>
              <a:ext uri="{FF2B5EF4-FFF2-40B4-BE49-F238E27FC236}">
                <a16:creationId xmlns:a16="http://schemas.microsoft.com/office/drawing/2014/main" id="{A4AE270F-2697-C151-6F8F-894CFA16CEA9}"/>
              </a:ext>
            </a:extLst>
          </p:cNvPr>
          <p:cNvSpPr/>
          <p:nvPr/>
        </p:nvSpPr>
        <p:spPr>
          <a:xfrm>
            <a:off x="10384502" y="200184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4" name="Gruppieren 1073">
            <a:extLst>
              <a:ext uri="{FF2B5EF4-FFF2-40B4-BE49-F238E27FC236}">
                <a16:creationId xmlns:a16="http://schemas.microsoft.com/office/drawing/2014/main" id="{9B207AA2-A317-79A2-AC32-B7FBA13D5D6B}"/>
              </a:ext>
            </a:extLst>
          </p:cNvPr>
          <p:cNvGrpSpPr/>
          <p:nvPr/>
        </p:nvGrpSpPr>
        <p:grpSpPr>
          <a:xfrm rot="16200000">
            <a:off x="2711768" y="1521449"/>
            <a:ext cx="1345897" cy="1445313"/>
            <a:chOff x="1639911" y="2120385"/>
            <a:chExt cx="1345897" cy="1445313"/>
          </a:xfrm>
        </p:grpSpPr>
        <p:grpSp>
          <p:nvGrpSpPr>
            <p:cNvPr id="1075" name="Gruppieren 1074">
              <a:extLst>
                <a:ext uri="{FF2B5EF4-FFF2-40B4-BE49-F238E27FC236}">
                  <a16:creationId xmlns:a16="http://schemas.microsoft.com/office/drawing/2014/main" id="{8324D7AF-CAB0-AFA8-D5CC-0241223040DF}"/>
                </a:ext>
              </a:extLst>
            </p:cNvPr>
            <p:cNvGrpSpPr/>
            <p:nvPr/>
          </p:nvGrpSpPr>
          <p:grpSpPr>
            <a:xfrm>
              <a:off x="1639911" y="2428482"/>
              <a:ext cx="1345897" cy="850548"/>
              <a:chOff x="4648547" y="2361807"/>
              <a:chExt cx="1345897" cy="850548"/>
            </a:xfrm>
          </p:grpSpPr>
          <p:grpSp>
            <p:nvGrpSpPr>
              <p:cNvPr id="1078" name="Gruppieren 1077">
                <a:extLst>
                  <a:ext uri="{FF2B5EF4-FFF2-40B4-BE49-F238E27FC236}">
                    <a16:creationId xmlns:a16="http://schemas.microsoft.com/office/drawing/2014/main" id="{00FF5ED1-C503-C4A6-1E91-292BBFEFB618}"/>
                  </a:ext>
                </a:extLst>
              </p:cNvPr>
              <p:cNvGrpSpPr/>
              <p:nvPr/>
            </p:nvGrpSpPr>
            <p:grpSpPr>
              <a:xfrm>
                <a:off x="4648547" y="2361807"/>
                <a:ext cx="1345896" cy="360000"/>
                <a:chOff x="7061817" y="1889926"/>
                <a:chExt cx="1345896" cy="360000"/>
              </a:xfrm>
            </p:grpSpPr>
            <p:cxnSp>
              <p:nvCxnSpPr>
                <p:cNvPr id="1085" name="Gerader Verbinder 1084">
                  <a:extLst>
                    <a:ext uri="{FF2B5EF4-FFF2-40B4-BE49-F238E27FC236}">
                      <a16:creationId xmlns:a16="http://schemas.microsoft.com/office/drawing/2014/main" id="{D82016EB-94F5-B6B9-411C-DBA6C6A980E0}"/>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Gerader Verbinder 1085">
                  <a:extLst>
                    <a:ext uri="{FF2B5EF4-FFF2-40B4-BE49-F238E27FC236}">
                      <a16:creationId xmlns:a16="http://schemas.microsoft.com/office/drawing/2014/main" id="{467F8521-4C4D-2810-908A-260401B64DCB}"/>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Gerader Verbinder 1086">
                  <a:extLst>
                    <a:ext uri="{FF2B5EF4-FFF2-40B4-BE49-F238E27FC236}">
                      <a16:creationId xmlns:a16="http://schemas.microsoft.com/office/drawing/2014/main" id="{CD6FC918-A055-2C4C-1358-F32762F30441}"/>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Gerader Verbinder 1087">
                  <a:extLst>
                    <a:ext uri="{FF2B5EF4-FFF2-40B4-BE49-F238E27FC236}">
                      <a16:creationId xmlns:a16="http://schemas.microsoft.com/office/drawing/2014/main" id="{A84D1533-C78F-56CE-4335-16D8923E3E21}"/>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9" name="Gerader Verbinder 1078">
                <a:extLst>
                  <a:ext uri="{FF2B5EF4-FFF2-40B4-BE49-F238E27FC236}">
                    <a16:creationId xmlns:a16="http://schemas.microsoft.com/office/drawing/2014/main" id="{B83A43F5-8D13-62AE-AA52-C38700DEA748}"/>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80" name="Gruppieren 1079">
                <a:extLst>
                  <a:ext uri="{FF2B5EF4-FFF2-40B4-BE49-F238E27FC236}">
                    <a16:creationId xmlns:a16="http://schemas.microsoft.com/office/drawing/2014/main" id="{B48EAAD5-F41B-149E-2B28-91494A66C707}"/>
                  </a:ext>
                </a:extLst>
              </p:cNvPr>
              <p:cNvGrpSpPr/>
              <p:nvPr/>
            </p:nvGrpSpPr>
            <p:grpSpPr>
              <a:xfrm rot="16200000">
                <a:off x="5214863" y="2432774"/>
                <a:ext cx="226422" cy="1332740"/>
                <a:chOff x="5738949" y="1577021"/>
                <a:chExt cx="226422" cy="1332740"/>
              </a:xfrm>
            </p:grpSpPr>
            <p:sp>
              <p:nvSpPr>
                <p:cNvPr id="1082" name="Rechteck 1081">
                  <a:extLst>
                    <a:ext uri="{FF2B5EF4-FFF2-40B4-BE49-F238E27FC236}">
                      <a16:creationId xmlns:a16="http://schemas.microsoft.com/office/drawing/2014/main" id="{07EC3684-AEF8-18C6-4B86-75A5F519D10E}"/>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3" name="Gerader Verbinder 1082">
                  <a:extLst>
                    <a:ext uri="{FF2B5EF4-FFF2-40B4-BE49-F238E27FC236}">
                      <a16:creationId xmlns:a16="http://schemas.microsoft.com/office/drawing/2014/main" id="{5BCBE1D3-FD17-7B04-B75F-26E628870350}"/>
                    </a:ext>
                  </a:extLst>
                </p:cNvPr>
                <p:cNvCxnSpPr/>
                <p:nvPr/>
              </p:nvCxnSpPr>
              <p:spPr>
                <a:xfrm>
                  <a:off x="5852160" y="157702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Gerader Verbinder 1083">
                  <a:extLst>
                    <a:ext uri="{FF2B5EF4-FFF2-40B4-BE49-F238E27FC236}">
                      <a16:creationId xmlns:a16="http://schemas.microsoft.com/office/drawing/2014/main" id="{CCB6E1E1-A9D2-A9CA-44AE-F3C2208A7739}"/>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1" name="Gerader Verbinder 1080">
                <a:extLst>
                  <a:ext uri="{FF2B5EF4-FFF2-40B4-BE49-F238E27FC236}">
                    <a16:creationId xmlns:a16="http://schemas.microsoft.com/office/drawing/2014/main" id="{709F90A3-127A-0F87-3C5D-40803833A81D}"/>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76" name="Textfeld 1075">
              <a:extLst>
                <a:ext uri="{FF2B5EF4-FFF2-40B4-BE49-F238E27FC236}">
                  <a16:creationId xmlns:a16="http://schemas.microsoft.com/office/drawing/2014/main" id="{099A33E6-0454-38D0-E6C7-781E6B04018A}"/>
                </a:ext>
              </a:extLst>
            </p:cNvPr>
            <p:cNvSpPr txBox="1"/>
            <p:nvPr/>
          </p:nvSpPr>
          <p:spPr>
            <a:xfrm rot="5400000">
              <a:off x="2164216" y="3239807"/>
              <a:ext cx="282450" cy="369332"/>
            </a:xfrm>
            <a:prstGeom prst="rect">
              <a:avLst/>
            </a:prstGeom>
            <a:noFill/>
          </p:spPr>
          <p:txBody>
            <a:bodyPr wrap="none" rtlCol="0">
              <a:spAutoFit/>
            </a:bodyPr>
            <a:lstStyle/>
            <a:p>
              <a:r>
                <a:rPr lang="de-DE" dirty="0"/>
                <a:t>L</a:t>
              </a:r>
              <a:endParaRPr lang="de-DE" baseline="-25000" dirty="0"/>
            </a:p>
          </p:txBody>
        </p:sp>
        <p:sp>
          <p:nvSpPr>
            <p:cNvPr id="1077" name="Textfeld 1076">
              <a:extLst>
                <a:ext uri="{FF2B5EF4-FFF2-40B4-BE49-F238E27FC236}">
                  <a16:creationId xmlns:a16="http://schemas.microsoft.com/office/drawing/2014/main" id="{DE27764C-4592-CB93-5163-383919670876}"/>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1089" name="Bogen 1088">
            <a:extLst>
              <a:ext uri="{FF2B5EF4-FFF2-40B4-BE49-F238E27FC236}">
                <a16:creationId xmlns:a16="http://schemas.microsoft.com/office/drawing/2014/main" id="{5D717911-5316-9C4B-2BF9-2ADEC97F84CA}"/>
              </a:ext>
            </a:extLst>
          </p:cNvPr>
          <p:cNvSpPr/>
          <p:nvPr/>
        </p:nvSpPr>
        <p:spPr>
          <a:xfrm flipV="1">
            <a:off x="3707491" y="1425600"/>
            <a:ext cx="843018" cy="833214"/>
          </a:xfrm>
          <a:prstGeom prst="arc">
            <a:avLst>
              <a:gd name="adj1" fmla="val 16208352"/>
              <a:gd name="adj2" fmla="val 64364"/>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0" name="Bogen 1089">
            <a:extLst>
              <a:ext uri="{FF2B5EF4-FFF2-40B4-BE49-F238E27FC236}">
                <a16:creationId xmlns:a16="http://schemas.microsoft.com/office/drawing/2014/main" id="{797A8895-80BE-0940-0615-29468AD0911D}"/>
              </a:ext>
            </a:extLst>
          </p:cNvPr>
          <p:cNvSpPr/>
          <p:nvPr/>
        </p:nvSpPr>
        <p:spPr>
          <a:xfrm flipH="1" flipV="1">
            <a:off x="2169165" y="1445612"/>
            <a:ext cx="881983" cy="833214"/>
          </a:xfrm>
          <a:prstGeom prst="arc">
            <a:avLst>
              <a:gd name="adj1" fmla="val 16208352"/>
              <a:gd name="adj2" fmla="val 64364"/>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91" name="Gruppieren 1090">
            <a:extLst>
              <a:ext uri="{FF2B5EF4-FFF2-40B4-BE49-F238E27FC236}">
                <a16:creationId xmlns:a16="http://schemas.microsoft.com/office/drawing/2014/main" id="{A1140799-809F-E5C2-75F2-3BE36A64398C}"/>
              </a:ext>
            </a:extLst>
          </p:cNvPr>
          <p:cNvGrpSpPr/>
          <p:nvPr/>
        </p:nvGrpSpPr>
        <p:grpSpPr>
          <a:xfrm>
            <a:off x="4953145" y="1895770"/>
            <a:ext cx="1177972" cy="360000"/>
            <a:chOff x="5316144" y="2659793"/>
            <a:chExt cx="1177972" cy="360000"/>
          </a:xfrm>
        </p:grpSpPr>
        <p:cxnSp>
          <p:nvCxnSpPr>
            <p:cNvPr id="1092" name="Gerader Verbinder 1091">
              <a:extLst>
                <a:ext uri="{FF2B5EF4-FFF2-40B4-BE49-F238E27FC236}">
                  <a16:creationId xmlns:a16="http://schemas.microsoft.com/office/drawing/2014/main" id="{1F66B901-C624-53BE-A690-3544A944B9B8}"/>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3" name="Gerader Verbinder 1092">
              <a:extLst>
                <a:ext uri="{FF2B5EF4-FFF2-40B4-BE49-F238E27FC236}">
                  <a16:creationId xmlns:a16="http://schemas.microsoft.com/office/drawing/2014/main" id="{EFF432A9-EADF-9EBD-CBF6-2AAF21617A08}"/>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4" name="Gerader Verbinder 1093">
              <a:extLst>
                <a:ext uri="{FF2B5EF4-FFF2-40B4-BE49-F238E27FC236}">
                  <a16:creationId xmlns:a16="http://schemas.microsoft.com/office/drawing/2014/main" id="{E0F3CD97-A16E-BCDD-55B9-42208E0AAFA1}"/>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5" name="Gerader Verbinder 1094">
              <a:extLst>
                <a:ext uri="{FF2B5EF4-FFF2-40B4-BE49-F238E27FC236}">
                  <a16:creationId xmlns:a16="http://schemas.microsoft.com/office/drawing/2014/main" id="{F5A0DB1E-2D80-10D9-E1EF-51BE9C4469DE}"/>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6" name="Textfeld 1095">
            <a:extLst>
              <a:ext uri="{FF2B5EF4-FFF2-40B4-BE49-F238E27FC236}">
                <a16:creationId xmlns:a16="http://schemas.microsoft.com/office/drawing/2014/main" id="{DB319F20-30B4-D094-BA73-14F57128B20B}"/>
              </a:ext>
            </a:extLst>
          </p:cNvPr>
          <p:cNvSpPr txBox="1"/>
          <p:nvPr/>
        </p:nvSpPr>
        <p:spPr>
          <a:xfrm>
            <a:off x="5387281" y="2198327"/>
            <a:ext cx="309700" cy="369332"/>
          </a:xfrm>
          <a:prstGeom prst="rect">
            <a:avLst/>
          </a:prstGeom>
          <a:noFill/>
        </p:spPr>
        <p:txBody>
          <a:bodyPr wrap="none" rtlCol="0">
            <a:spAutoFit/>
          </a:bodyPr>
          <a:lstStyle/>
          <a:p>
            <a:r>
              <a:rPr lang="de-DE" dirty="0"/>
              <a:t>C</a:t>
            </a:r>
          </a:p>
        </p:txBody>
      </p:sp>
      <p:grpSp>
        <p:nvGrpSpPr>
          <p:cNvPr id="1097" name="Gruppieren 1096">
            <a:extLst>
              <a:ext uri="{FF2B5EF4-FFF2-40B4-BE49-F238E27FC236}">
                <a16:creationId xmlns:a16="http://schemas.microsoft.com/office/drawing/2014/main" id="{8FC521D3-09C3-0D46-DD33-38D0405B1BF5}"/>
              </a:ext>
            </a:extLst>
          </p:cNvPr>
          <p:cNvGrpSpPr/>
          <p:nvPr/>
        </p:nvGrpSpPr>
        <p:grpSpPr>
          <a:xfrm rot="5400000">
            <a:off x="6697174" y="1396503"/>
            <a:ext cx="226422" cy="1358535"/>
            <a:chOff x="5738949" y="1550127"/>
            <a:chExt cx="226422" cy="1358535"/>
          </a:xfrm>
          <a:solidFill>
            <a:schemeClr val="tx1"/>
          </a:solidFill>
        </p:grpSpPr>
        <p:sp>
          <p:nvSpPr>
            <p:cNvPr id="1098" name="Rechteck 1097">
              <a:extLst>
                <a:ext uri="{FF2B5EF4-FFF2-40B4-BE49-F238E27FC236}">
                  <a16:creationId xmlns:a16="http://schemas.microsoft.com/office/drawing/2014/main" id="{ADB8A9ED-8605-6698-84DC-36E67FCCFAAF}"/>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9" name="Gerader Verbinder 1098">
              <a:extLst>
                <a:ext uri="{FF2B5EF4-FFF2-40B4-BE49-F238E27FC236}">
                  <a16:creationId xmlns:a16="http://schemas.microsoft.com/office/drawing/2014/main" id="{6974D22B-2939-C8DB-1F49-8A3B675FFDF7}"/>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0" name="Gerader Verbinder 1099">
              <a:extLst>
                <a:ext uri="{FF2B5EF4-FFF2-40B4-BE49-F238E27FC236}">
                  <a16:creationId xmlns:a16="http://schemas.microsoft.com/office/drawing/2014/main" id="{1C964F73-C465-E860-1CDA-7F552AE314DB}"/>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1" name="Textfeld 1100">
            <a:extLst>
              <a:ext uri="{FF2B5EF4-FFF2-40B4-BE49-F238E27FC236}">
                <a16:creationId xmlns:a16="http://schemas.microsoft.com/office/drawing/2014/main" id="{8C17C79A-1DC7-49A6-B9D2-155C7CF25BBA}"/>
              </a:ext>
            </a:extLst>
          </p:cNvPr>
          <p:cNvSpPr txBox="1"/>
          <p:nvPr/>
        </p:nvSpPr>
        <p:spPr>
          <a:xfrm>
            <a:off x="6645883" y="2186968"/>
            <a:ext cx="282450" cy="369332"/>
          </a:xfrm>
          <a:prstGeom prst="rect">
            <a:avLst/>
          </a:prstGeom>
          <a:noFill/>
        </p:spPr>
        <p:txBody>
          <a:bodyPr wrap="none" rtlCol="0">
            <a:spAutoFit/>
          </a:bodyPr>
          <a:lstStyle/>
          <a:p>
            <a:r>
              <a:rPr lang="de-DE" dirty="0"/>
              <a:t>L</a:t>
            </a:r>
          </a:p>
        </p:txBody>
      </p:sp>
      <p:cxnSp>
        <p:nvCxnSpPr>
          <p:cNvPr id="1102" name="Gerader Verbinder 1101">
            <a:extLst>
              <a:ext uri="{FF2B5EF4-FFF2-40B4-BE49-F238E27FC236}">
                <a16:creationId xmlns:a16="http://schemas.microsoft.com/office/drawing/2014/main" id="{CA76A390-377D-6DA7-84D3-FEB510ED19CF}"/>
              </a:ext>
            </a:extLst>
          </p:cNvPr>
          <p:cNvCxnSpPr/>
          <p:nvPr/>
        </p:nvCxnSpPr>
        <p:spPr>
          <a:xfrm flipH="1">
            <a:off x="4953145" y="2822352"/>
            <a:ext cx="253650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3" name="Gerader Verbinder 1102">
            <a:extLst>
              <a:ext uri="{FF2B5EF4-FFF2-40B4-BE49-F238E27FC236}">
                <a16:creationId xmlns:a16="http://schemas.microsoft.com/office/drawing/2014/main" id="{A755C1F5-E1A1-95B4-7C34-5BF41DF63066}"/>
              </a:ext>
            </a:extLst>
          </p:cNvPr>
          <p:cNvCxnSpPr/>
          <p:nvPr/>
        </p:nvCxnSpPr>
        <p:spPr>
          <a:xfrm flipH="1">
            <a:off x="4953145" y="2075770"/>
            <a:ext cx="0" cy="75549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4" name="Gerader Verbinder 1103">
            <a:extLst>
              <a:ext uri="{FF2B5EF4-FFF2-40B4-BE49-F238E27FC236}">
                <a16:creationId xmlns:a16="http://schemas.microsoft.com/office/drawing/2014/main" id="{B46B70D6-E24D-E457-9688-27140B315C46}"/>
              </a:ext>
            </a:extLst>
          </p:cNvPr>
          <p:cNvCxnSpPr/>
          <p:nvPr/>
        </p:nvCxnSpPr>
        <p:spPr>
          <a:xfrm flipH="1">
            <a:off x="7489653" y="2075770"/>
            <a:ext cx="0" cy="75549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57179007-BEA4-AF1B-B799-98680FF3FA24}"/>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38427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Impedanzfrequenzgang</a:t>
            </a:r>
            <a:br>
              <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rPr>
            </a:b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38" name="Inhaltsplatzhalter 4">
            <a:extLst>
              <a:ext uri="{FF2B5EF4-FFF2-40B4-BE49-F238E27FC236}">
                <a16:creationId xmlns:a16="http://schemas.microsoft.com/office/drawing/2014/main" id="{651DDEFA-0D72-2CEA-BDEF-5D0C8CAD8AC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Der </a:t>
            </a:r>
            <a:r>
              <a:rPr lang="de-DE" dirty="0" err="1">
                <a:solidFill>
                  <a:srgbClr val="000000"/>
                </a:solidFill>
              </a:rPr>
              <a:t>Impedanzfrequenzgang</a:t>
            </a:r>
            <a:r>
              <a:rPr lang="de-DE" dirty="0">
                <a:solidFill>
                  <a:srgbClr val="000000"/>
                </a:solidFill>
              </a:rPr>
              <a:t> ist die Darstellung des Verlaufs der Impedanz über der Frequenz</a:t>
            </a:r>
          </a:p>
          <a:p>
            <a:pPr>
              <a:defRPr/>
            </a:pPr>
            <a:r>
              <a:rPr lang="de-DE" dirty="0">
                <a:solidFill>
                  <a:srgbClr val="000000"/>
                </a:solidFill>
              </a:rPr>
              <a:t>Für das Verständnis der </a:t>
            </a:r>
            <a:r>
              <a:rPr lang="de-DE" dirty="0" err="1">
                <a:solidFill>
                  <a:srgbClr val="000000"/>
                </a:solidFill>
              </a:rPr>
              <a:t>Impedanzfrequenzgänge</a:t>
            </a:r>
            <a:r>
              <a:rPr lang="de-DE" dirty="0">
                <a:solidFill>
                  <a:srgbClr val="000000"/>
                </a:solidFill>
              </a:rPr>
              <a:t> helfen vereinfachte Annahmen der Extremwerte:</a:t>
            </a:r>
          </a:p>
          <a:p>
            <a:pPr>
              <a:defRPr/>
            </a:pPr>
            <a:endParaRPr lang="de-DE" dirty="0">
              <a:solidFill>
                <a:srgbClr val="000000"/>
              </a:solidFill>
            </a:endParaRPr>
          </a:p>
          <a:p>
            <a:pPr marL="0" indent="0">
              <a:buNone/>
              <a:defRPr/>
            </a:pPr>
            <a:r>
              <a:rPr lang="de-DE" dirty="0">
                <a:solidFill>
                  <a:srgbClr val="000000"/>
                </a:solidFill>
              </a:rPr>
              <a:t>		niedrige Frequenz </a:t>
            </a:r>
            <a:r>
              <a:rPr lang="de-DE" dirty="0">
                <a:solidFill>
                  <a:srgbClr val="000000"/>
                </a:solidFill>
                <a:sym typeface="Wingdings" panose="05000000000000000000" pitchFamily="2" charset="2"/>
              </a:rPr>
              <a:t>(= hoher Blindwiderstand)		</a:t>
            </a:r>
            <a:r>
              <a:rPr lang="de-DE" dirty="0">
                <a:sym typeface="Wingdings" panose="05000000000000000000" pitchFamily="2" charset="2"/>
              </a:rPr>
              <a:t></a:t>
            </a:r>
            <a:endParaRPr lang="de-DE" dirty="0"/>
          </a:p>
          <a:p>
            <a:pPr>
              <a:defRPr/>
            </a:pPr>
            <a:endParaRPr lang="de-DE" dirty="0">
              <a:solidFill>
                <a:srgbClr val="000000"/>
              </a:solidFill>
              <a:sym typeface="Wingdings" panose="05000000000000000000" pitchFamily="2" charset="2"/>
            </a:endParaRPr>
          </a:p>
          <a:p>
            <a:pPr marL="0" indent="0">
              <a:buNone/>
              <a:defRPr/>
            </a:pPr>
            <a:r>
              <a:rPr lang="de-DE" dirty="0">
                <a:solidFill>
                  <a:srgbClr val="000000"/>
                </a:solidFill>
              </a:rPr>
              <a:t> 		h</a:t>
            </a:r>
            <a:r>
              <a:rPr lang="de-DE" dirty="0">
                <a:solidFill>
                  <a:srgbClr val="000000"/>
                </a:solidFill>
                <a:sym typeface="Wingdings" panose="05000000000000000000" pitchFamily="2" charset="2"/>
              </a:rPr>
              <a:t>ohe </a:t>
            </a:r>
            <a:r>
              <a:rPr lang="de-DE" dirty="0">
                <a:solidFill>
                  <a:srgbClr val="000000"/>
                </a:solidFill>
              </a:rPr>
              <a:t>Frequenz </a:t>
            </a:r>
            <a:r>
              <a:rPr lang="de-DE" dirty="0">
                <a:solidFill>
                  <a:srgbClr val="000000"/>
                </a:solidFill>
                <a:sym typeface="Wingdings" panose="05000000000000000000" pitchFamily="2" charset="2"/>
              </a:rPr>
              <a:t> (= </a:t>
            </a:r>
            <a:r>
              <a:rPr lang="de-DE" dirty="0">
                <a:solidFill>
                  <a:srgbClr val="000000"/>
                </a:solidFill>
              </a:rPr>
              <a:t>niedriger</a:t>
            </a:r>
            <a:r>
              <a:rPr lang="de-DE" dirty="0">
                <a:solidFill>
                  <a:srgbClr val="000000"/>
                </a:solidFill>
                <a:sym typeface="Wingdings" panose="05000000000000000000" pitchFamily="2" charset="2"/>
              </a:rPr>
              <a:t> Blindwiderstand)		</a:t>
            </a:r>
            <a:r>
              <a:rPr lang="de-DE" dirty="0">
                <a:sym typeface="Wingdings" panose="05000000000000000000" pitchFamily="2" charset="2"/>
              </a:rPr>
              <a:t></a:t>
            </a: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dirty="0">
                <a:solidFill>
                  <a:srgbClr val="000000"/>
                </a:solidFill>
              </a:rPr>
              <a:t>		niedrige Frequenz </a:t>
            </a:r>
            <a:r>
              <a:rPr lang="de-DE" dirty="0">
                <a:solidFill>
                  <a:srgbClr val="000000"/>
                </a:solidFill>
                <a:sym typeface="Wingdings" panose="05000000000000000000" pitchFamily="2" charset="2"/>
              </a:rPr>
              <a:t>(= </a:t>
            </a:r>
            <a:r>
              <a:rPr lang="de-DE" dirty="0">
                <a:solidFill>
                  <a:srgbClr val="000000"/>
                </a:solidFill>
              </a:rPr>
              <a:t>niedriger</a:t>
            </a:r>
            <a:r>
              <a:rPr lang="de-DE" dirty="0">
                <a:solidFill>
                  <a:srgbClr val="000000"/>
                </a:solidFill>
                <a:sym typeface="Wingdings" panose="05000000000000000000" pitchFamily="2" charset="2"/>
              </a:rPr>
              <a:t> Blindwiderstand)		</a:t>
            </a:r>
            <a:r>
              <a:rPr lang="de-DE" dirty="0">
                <a:sym typeface="Wingdings" panose="05000000000000000000" pitchFamily="2" charset="2"/>
              </a:rPr>
              <a:t></a:t>
            </a:r>
            <a:endParaRPr lang="de-DE" dirty="0">
              <a:solidFill>
                <a:srgbClr val="000000"/>
              </a:solidFill>
              <a:sym typeface="Wingdings" panose="05000000000000000000" pitchFamily="2" charset="2"/>
            </a:endParaRPr>
          </a:p>
          <a:p>
            <a:pPr>
              <a:defRPr/>
            </a:pPr>
            <a:endParaRPr lang="de-DE" dirty="0">
              <a:solidFill>
                <a:srgbClr val="000000"/>
              </a:solidFill>
              <a:sym typeface="Wingdings" panose="05000000000000000000" pitchFamily="2" charset="2"/>
            </a:endParaRPr>
          </a:p>
          <a:p>
            <a:pPr marL="0" indent="0">
              <a:buNone/>
              <a:defRPr/>
            </a:pPr>
            <a:r>
              <a:rPr lang="de-DE" dirty="0">
                <a:solidFill>
                  <a:srgbClr val="000000"/>
                </a:solidFill>
              </a:rPr>
              <a:t> 		h</a:t>
            </a:r>
            <a:r>
              <a:rPr lang="de-DE" dirty="0">
                <a:solidFill>
                  <a:srgbClr val="000000"/>
                </a:solidFill>
                <a:sym typeface="Wingdings" panose="05000000000000000000" pitchFamily="2" charset="2"/>
              </a:rPr>
              <a:t>ohe </a:t>
            </a:r>
            <a:r>
              <a:rPr lang="de-DE" dirty="0">
                <a:solidFill>
                  <a:srgbClr val="000000"/>
                </a:solidFill>
              </a:rPr>
              <a:t>Frequenz (= hoher</a:t>
            </a:r>
            <a:r>
              <a:rPr lang="de-DE" dirty="0">
                <a:solidFill>
                  <a:srgbClr val="000000"/>
                </a:solidFill>
                <a:sym typeface="Wingdings" panose="05000000000000000000" pitchFamily="2" charset="2"/>
              </a:rPr>
              <a:t> Blindwiderstand)		</a:t>
            </a:r>
            <a:r>
              <a:rPr lang="de-DE" dirty="0">
                <a:sym typeface="Wingdings" panose="05000000000000000000" pitchFamily="2" charset="2"/>
              </a:rPr>
              <a:t></a:t>
            </a: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39" name="Gruppieren 38">
            <a:extLst>
              <a:ext uri="{FF2B5EF4-FFF2-40B4-BE49-F238E27FC236}">
                <a16:creationId xmlns:a16="http://schemas.microsoft.com/office/drawing/2014/main" id="{8EBD30CC-94D9-738B-5629-A487CD83FDD6}"/>
              </a:ext>
            </a:extLst>
          </p:cNvPr>
          <p:cNvGrpSpPr/>
          <p:nvPr/>
        </p:nvGrpSpPr>
        <p:grpSpPr>
          <a:xfrm>
            <a:off x="604211" y="2661919"/>
            <a:ext cx="1177972" cy="360000"/>
            <a:chOff x="5316144" y="2659793"/>
            <a:chExt cx="1177972" cy="360000"/>
          </a:xfrm>
        </p:grpSpPr>
        <p:cxnSp>
          <p:nvCxnSpPr>
            <p:cNvPr id="40" name="Gerader Verbinder 39">
              <a:extLst>
                <a:ext uri="{FF2B5EF4-FFF2-40B4-BE49-F238E27FC236}">
                  <a16:creationId xmlns:a16="http://schemas.microsoft.com/office/drawing/2014/main" id="{A74FBC6C-CCF0-2464-5A74-D8E801D0A845}"/>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A19178D7-7329-1166-DE42-F01B407F318C}"/>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1655CDF5-698A-C93D-D61D-49A454395B73}"/>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979C9BBE-1B6B-D809-EAA0-FE51A8EB6B54}"/>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097C355-55B8-6FBB-1CA6-7DB758D65FC2}"/>
              </a:ext>
            </a:extLst>
          </p:cNvPr>
          <p:cNvSpPr txBox="1"/>
          <p:nvPr/>
        </p:nvSpPr>
        <p:spPr>
          <a:xfrm>
            <a:off x="1038347" y="2964476"/>
            <a:ext cx="309700" cy="369332"/>
          </a:xfrm>
          <a:prstGeom prst="rect">
            <a:avLst/>
          </a:prstGeom>
          <a:noFill/>
        </p:spPr>
        <p:txBody>
          <a:bodyPr wrap="none" rtlCol="0">
            <a:spAutoFit/>
          </a:bodyPr>
          <a:lstStyle/>
          <a:p>
            <a:r>
              <a:rPr lang="de-DE" dirty="0"/>
              <a:t>C</a:t>
            </a:r>
          </a:p>
        </p:txBody>
      </p:sp>
      <p:grpSp>
        <p:nvGrpSpPr>
          <p:cNvPr id="45" name="Gruppieren 44">
            <a:extLst>
              <a:ext uri="{FF2B5EF4-FFF2-40B4-BE49-F238E27FC236}">
                <a16:creationId xmlns:a16="http://schemas.microsoft.com/office/drawing/2014/main" id="{4CD6333C-FB65-5C33-4D56-ABA23B044AD0}"/>
              </a:ext>
            </a:extLst>
          </p:cNvPr>
          <p:cNvGrpSpPr/>
          <p:nvPr/>
        </p:nvGrpSpPr>
        <p:grpSpPr>
          <a:xfrm rot="5400000">
            <a:off x="1128971" y="3944340"/>
            <a:ext cx="226422" cy="1358535"/>
            <a:chOff x="5738949" y="1550127"/>
            <a:chExt cx="226422" cy="1358535"/>
          </a:xfrm>
          <a:solidFill>
            <a:schemeClr val="tx1"/>
          </a:solidFill>
        </p:grpSpPr>
        <p:sp>
          <p:nvSpPr>
            <p:cNvPr id="46" name="Rechteck 45">
              <a:extLst>
                <a:ext uri="{FF2B5EF4-FFF2-40B4-BE49-F238E27FC236}">
                  <a16:creationId xmlns:a16="http://schemas.microsoft.com/office/drawing/2014/main" id="{84AD4F78-871B-8548-04DF-6F428C4FBB56}"/>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727B0495-28C0-0165-C83B-2E4B44DE8915}"/>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1A7F8322-F57A-54C7-17E6-539EAEC0A8DD}"/>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feld 48">
            <a:extLst>
              <a:ext uri="{FF2B5EF4-FFF2-40B4-BE49-F238E27FC236}">
                <a16:creationId xmlns:a16="http://schemas.microsoft.com/office/drawing/2014/main" id="{6A5D0801-E403-F277-D69B-01849BD43591}"/>
              </a:ext>
            </a:extLst>
          </p:cNvPr>
          <p:cNvSpPr txBox="1"/>
          <p:nvPr/>
        </p:nvSpPr>
        <p:spPr>
          <a:xfrm>
            <a:off x="1077680" y="4734805"/>
            <a:ext cx="282450" cy="369332"/>
          </a:xfrm>
          <a:prstGeom prst="rect">
            <a:avLst/>
          </a:prstGeom>
          <a:noFill/>
        </p:spPr>
        <p:txBody>
          <a:bodyPr wrap="none" rtlCol="0">
            <a:spAutoFit/>
          </a:bodyPr>
          <a:lstStyle/>
          <a:p>
            <a:r>
              <a:rPr lang="de-DE" dirty="0"/>
              <a:t>L</a:t>
            </a:r>
          </a:p>
        </p:txBody>
      </p:sp>
      <p:grpSp>
        <p:nvGrpSpPr>
          <p:cNvPr id="50" name="Gruppieren 49">
            <a:extLst>
              <a:ext uri="{FF2B5EF4-FFF2-40B4-BE49-F238E27FC236}">
                <a16:creationId xmlns:a16="http://schemas.microsoft.com/office/drawing/2014/main" id="{22E9A3C4-782A-BB7E-52CC-411DFFE07850}"/>
              </a:ext>
            </a:extLst>
          </p:cNvPr>
          <p:cNvGrpSpPr/>
          <p:nvPr/>
        </p:nvGrpSpPr>
        <p:grpSpPr>
          <a:xfrm rot="5400000">
            <a:off x="9172425" y="1799562"/>
            <a:ext cx="108000" cy="1418886"/>
            <a:chOff x="7804114" y="1395747"/>
            <a:chExt cx="108000" cy="1418886"/>
          </a:xfrm>
        </p:grpSpPr>
        <p:sp>
          <p:nvSpPr>
            <p:cNvPr id="51" name="Ellipse 50">
              <a:extLst>
                <a:ext uri="{FF2B5EF4-FFF2-40B4-BE49-F238E27FC236}">
                  <a16:creationId xmlns:a16="http://schemas.microsoft.com/office/drawing/2014/main" id="{BBDA3160-A427-DD08-2145-9A1295495D6E}"/>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0584E2B1-E749-2D67-F4B3-080111FE031A}"/>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r Verbinder 54">
              <a:extLst>
                <a:ext uri="{FF2B5EF4-FFF2-40B4-BE49-F238E27FC236}">
                  <a16:creationId xmlns:a16="http://schemas.microsoft.com/office/drawing/2014/main" id="{B1BD9940-24C5-5783-5405-3CBCB85222A8}"/>
                </a:ext>
              </a:extLst>
            </p:cNvPr>
            <p:cNvCxnSpPr>
              <a:stCxn id="53" idx="0"/>
            </p:cNvCxnSpPr>
            <p:nvPr/>
          </p:nvCxnSpPr>
          <p:spPr>
            <a:xfrm flipH="1" flipV="1">
              <a:off x="7856702" y="1395747"/>
              <a:ext cx="1412" cy="45739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9BE8C6F1-B7F4-D63F-63F2-495FB7C50EE3}"/>
                </a:ext>
              </a:extLst>
            </p:cNvPr>
            <p:cNvCxnSpPr>
              <a:endCxn id="51" idx="4"/>
            </p:cNvCxnSpPr>
            <p:nvPr/>
          </p:nvCxnSpPr>
          <p:spPr>
            <a:xfrm rot="16200000">
              <a:off x="7681818" y="2638337"/>
              <a:ext cx="351180" cy="141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7" name="Gerader Verbinder 56">
            <a:extLst>
              <a:ext uri="{FF2B5EF4-FFF2-40B4-BE49-F238E27FC236}">
                <a16:creationId xmlns:a16="http://schemas.microsoft.com/office/drawing/2014/main" id="{4F603E00-722D-43DA-CD07-52F40C6D6EA0}"/>
              </a:ext>
            </a:extLst>
          </p:cNvPr>
          <p:cNvCxnSpPr/>
          <p:nvPr/>
        </p:nvCxnSpPr>
        <p:spPr>
          <a:xfrm>
            <a:off x="8516983" y="3209593"/>
            <a:ext cx="14188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FE3948E9-2E32-787D-FA95-AD643A3EBDA9}"/>
              </a:ext>
            </a:extLst>
          </p:cNvPr>
          <p:cNvCxnSpPr/>
          <p:nvPr/>
        </p:nvCxnSpPr>
        <p:spPr>
          <a:xfrm>
            <a:off x="8516678" y="4267685"/>
            <a:ext cx="14188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9" name="Gruppieren 58">
            <a:extLst>
              <a:ext uri="{FF2B5EF4-FFF2-40B4-BE49-F238E27FC236}">
                <a16:creationId xmlns:a16="http://schemas.microsoft.com/office/drawing/2014/main" id="{BA6F8F46-E76A-702C-3AA1-3153540B1226}"/>
              </a:ext>
            </a:extLst>
          </p:cNvPr>
          <p:cNvGrpSpPr/>
          <p:nvPr/>
        </p:nvGrpSpPr>
        <p:grpSpPr>
          <a:xfrm rot="5400000">
            <a:off x="9172121" y="4260243"/>
            <a:ext cx="108000" cy="1418886"/>
            <a:chOff x="7804114" y="1395747"/>
            <a:chExt cx="108000" cy="1418886"/>
          </a:xfrm>
        </p:grpSpPr>
        <p:sp>
          <p:nvSpPr>
            <p:cNvPr id="60" name="Ellipse 59">
              <a:extLst>
                <a:ext uri="{FF2B5EF4-FFF2-40B4-BE49-F238E27FC236}">
                  <a16:creationId xmlns:a16="http://schemas.microsoft.com/office/drawing/2014/main" id="{D66FB66C-36BC-E422-9598-7AA7E2B30837}"/>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9A567F54-A059-7562-4599-942C1FCDCE3D}"/>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r Verbinder 61">
              <a:extLst>
                <a:ext uri="{FF2B5EF4-FFF2-40B4-BE49-F238E27FC236}">
                  <a16:creationId xmlns:a16="http://schemas.microsoft.com/office/drawing/2014/main" id="{0E889371-E046-1FAF-6F56-07B5B67908B6}"/>
                </a:ext>
              </a:extLst>
            </p:cNvPr>
            <p:cNvCxnSpPr>
              <a:stCxn id="61" idx="0"/>
            </p:cNvCxnSpPr>
            <p:nvPr/>
          </p:nvCxnSpPr>
          <p:spPr>
            <a:xfrm flipH="1" flipV="1">
              <a:off x="7856702" y="1395747"/>
              <a:ext cx="1412" cy="45739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4D36B792-C9D1-B9BA-7BCC-93385A7751D8}"/>
                </a:ext>
              </a:extLst>
            </p:cNvPr>
            <p:cNvCxnSpPr>
              <a:endCxn id="60" idx="4"/>
            </p:cNvCxnSpPr>
            <p:nvPr/>
          </p:nvCxnSpPr>
          <p:spPr>
            <a:xfrm rot="16200000">
              <a:off x="7681818" y="2638337"/>
              <a:ext cx="351180" cy="141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 name="Rechteck 5">
            <a:extLst>
              <a:ext uri="{FF2B5EF4-FFF2-40B4-BE49-F238E27FC236}">
                <a16:creationId xmlns:a16="http://schemas.microsoft.com/office/drawing/2014/main" id="{21AE3BEF-32DF-8CE4-633F-5E6AD87490A8}"/>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9767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Impedanzfrequenzgang</a:t>
            </a:r>
            <a:br>
              <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rPr>
            </a:b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38FF2BA7-653D-0130-B99B-ABCF49B91898}"/>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Impedanz des Parallelschwingkreises:</a:t>
            </a:r>
          </a:p>
          <a:p>
            <a:pPr marL="0" indent="0">
              <a:buNone/>
              <a:defRPr/>
            </a:pPr>
            <a:r>
              <a:rPr lang="de-DE" dirty="0">
                <a:solidFill>
                  <a:srgbClr val="000000"/>
                </a:solidFill>
              </a:rPr>
              <a:t> 		        bei niedriger Frequenz	  bei Resonanz		bei hoher Frequenz</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7" name="Gruppieren 6">
            <a:extLst>
              <a:ext uri="{FF2B5EF4-FFF2-40B4-BE49-F238E27FC236}">
                <a16:creationId xmlns:a16="http://schemas.microsoft.com/office/drawing/2014/main" id="{F68DE952-48E8-5C54-BFA0-796AF3BC48EE}"/>
              </a:ext>
            </a:extLst>
          </p:cNvPr>
          <p:cNvGrpSpPr/>
          <p:nvPr/>
        </p:nvGrpSpPr>
        <p:grpSpPr>
          <a:xfrm rot="16200000">
            <a:off x="398070" y="2050217"/>
            <a:ext cx="1359634" cy="1445313"/>
            <a:chOff x="1626173" y="2120385"/>
            <a:chExt cx="1359634" cy="1445313"/>
          </a:xfrm>
        </p:grpSpPr>
        <p:grpSp>
          <p:nvGrpSpPr>
            <p:cNvPr id="8" name="Gruppieren 7">
              <a:extLst>
                <a:ext uri="{FF2B5EF4-FFF2-40B4-BE49-F238E27FC236}">
                  <a16:creationId xmlns:a16="http://schemas.microsoft.com/office/drawing/2014/main" id="{277066B5-C204-3771-66F3-A0683B87E646}"/>
                </a:ext>
              </a:extLst>
            </p:cNvPr>
            <p:cNvGrpSpPr/>
            <p:nvPr/>
          </p:nvGrpSpPr>
          <p:grpSpPr>
            <a:xfrm>
              <a:off x="1626173" y="2428482"/>
              <a:ext cx="1359634" cy="850547"/>
              <a:chOff x="4634809" y="2361807"/>
              <a:chExt cx="1359634" cy="850547"/>
            </a:xfrm>
          </p:grpSpPr>
          <p:grpSp>
            <p:nvGrpSpPr>
              <p:cNvPr id="14" name="Gruppieren 13">
                <a:extLst>
                  <a:ext uri="{FF2B5EF4-FFF2-40B4-BE49-F238E27FC236}">
                    <a16:creationId xmlns:a16="http://schemas.microsoft.com/office/drawing/2014/main" id="{7159B7AD-1AF7-8F14-7B59-46DA76D4EDFB}"/>
                  </a:ext>
                </a:extLst>
              </p:cNvPr>
              <p:cNvGrpSpPr/>
              <p:nvPr/>
            </p:nvGrpSpPr>
            <p:grpSpPr>
              <a:xfrm>
                <a:off x="4648547" y="2361807"/>
                <a:ext cx="1345896" cy="360000"/>
                <a:chOff x="7061817" y="1889926"/>
                <a:chExt cx="1345896" cy="360000"/>
              </a:xfrm>
            </p:grpSpPr>
            <p:cxnSp>
              <p:nvCxnSpPr>
                <p:cNvPr id="21" name="Gerader Verbinder 20">
                  <a:extLst>
                    <a:ext uri="{FF2B5EF4-FFF2-40B4-BE49-F238E27FC236}">
                      <a16:creationId xmlns:a16="http://schemas.microsoft.com/office/drawing/2014/main" id="{C44294A3-D6AE-FB1F-3EF0-FBB43ED076E0}"/>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D4228A9A-ABA6-3C4B-DD93-D17D5F6B436D}"/>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205F60FC-61C4-189E-AEE6-7CDA77EDD13B}"/>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49E5E70E-43A1-B3F9-9D61-A92809B4C136}"/>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Gerader Verbinder 14">
                <a:extLst>
                  <a:ext uri="{FF2B5EF4-FFF2-40B4-BE49-F238E27FC236}">
                    <a16:creationId xmlns:a16="http://schemas.microsoft.com/office/drawing/2014/main" id="{18687680-41B4-76C5-4FC7-D7F199964474}"/>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23704805-E76E-7C32-81D4-481B21924E8C}"/>
                  </a:ext>
                </a:extLst>
              </p:cNvPr>
              <p:cNvGrpSpPr/>
              <p:nvPr/>
            </p:nvGrpSpPr>
            <p:grpSpPr>
              <a:xfrm rot="16200000">
                <a:off x="5201415" y="2419326"/>
                <a:ext cx="226422" cy="1359634"/>
                <a:chOff x="5738949" y="1550127"/>
                <a:chExt cx="226422" cy="1359634"/>
              </a:xfrm>
            </p:grpSpPr>
            <p:sp>
              <p:nvSpPr>
                <p:cNvPr id="18" name="Rechteck 17">
                  <a:extLst>
                    <a:ext uri="{FF2B5EF4-FFF2-40B4-BE49-F238E27FC236}">
                      <a16:creationId xmlns:a16="http://schemas.microsoft.com/office/drawing/2014/main" id="{85731444-DB3C-4355-5300-68293F7AF207}"/>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r Verbinder 18">
                  <a:extLst>
                    <a:ext uri="{FF2B5EF4-FFF2-40B4-BE49-F238E27FC236}">
                      <a16:creationId xmlns:a16="http://schemas.microsoft.com/office/drawing/2014/main" id="{7B231243-71BF-B45B-5BB7-EC8BDC0A0936}"/>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6FE240D-BED2-BDC0-3647-B402DD86D425}"/>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Gerader Verbinder 16">
                <a:extLst>
                  <a:ext uri="{FF2B5EF4-FFF2-40B4-BE49-F238E27FC236}">
                    <a16:creationId xmlns:a16="http://schemas.microsoft.com/office/drawing/2014/main" id="{789345C2-AE22-B05F-0753-851341E8422E}"/>
                  </a:ext>
                </a:extLst>
              </p:cNvPr>
              <p:cNvCxnSpPr/>
              <p:nvPr/>
            </p:nvCxnSpPr>
            <p:spPr>
              <a:xfrm rot="16200000">
                <a:off x="4367293" y="281728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764ADFDE-8BCB-0A4A-F7E9-7C526A129983}"/>
                </a:ext>
              </a:extLst>
            </p:cNvPr>
            <p:cNvSpPr txBox="1"/>
            <p:nvPr/>
          </p:nvSpPr>
          <p:spPr>
            <a:xfrm rot="5400000">
              <a:off x="2164216" y="3239807"/>
              <a:ext cx="282450" cy="369332"/>
            </a:xfrm>
            <a:prstGeom prst="rect">
              <a:avLst/>
            </a:prstGeom>
            <a:noFill/>
          </p:spPr>
          <p:txBody>
            <a:bodyPr wrap="none" rtlCol="0">
              <a:spAutoFit/>
            </a:bodyPr>
            <a:lstStyle/>
            <a:p>
              <a:r>
                <a:rPr lang="de-DE" dirty="0"/>
                <a:t>L</a:t>
              </a:r>
              <a:endParaRPr lang="de-DE" baseline="-25000" dirty="0"/>
            </a:p>
          </p:txBody>
        </p:sp>
        <p:sp>
          <p:nvSpPr>
            <p:cNvPr id="10" name="Textfeld 9">
              <a:extLst>
                <a:ext uri="{FF2B5EF4-FFF2-40B4-BE49-F238E27FC236}">
                  <a16:creationId xmlns:a16="http://schemas.microsoft.com/office/drawing/2014/main" id="{2FD2310E-6C78-4C96-1872-03F5A78CF7EE}"/>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25" name="Ellipse 24">
            <a:extLst>
              <a:ext uri="{FF2B5EF4-FFF2-40B4-BE49-F238E27FC236}">
                <a16:creationId xmlns:a16="http://schemas.microsoft.com/office/drawing/2014/main" id="{10A96E98-49C0-71EA-E738-9391F1147FBB}"/>
              </a:ext>
            </a:extLst>
          </p:cNvPr>
          <p:cNvSpPr/>
          <p:nvPr/>
        </p:nvSpPr>
        <p:spPr>
          <a:xfrm>
            <a:off x="1072761" y="20377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EA1D1D31-187C-77A8-3E22-91D7EFC0A479}"/>
              </a:ext>
            </a:extLst>
          </p:cNvPr>
          <p:cNvSpPr/>
          <p:nvPr/>
        </p:nvSpPr>
        <p:spPr>
          <a:xfrm>
            <a:off x="1064807" y="338435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BB0C0211-DCFD-8BB1-A5DF-7A25158A9389}"/>
              </a:ext>
            </a:extLst>
          </p:cNvPr>
          <p:cNvGrpSpPr/>
          <p:nvPr/>
        </p:nvGrpSpPr>
        <p:grpSpPr>
          <a:xfrm>
            <a:off x="3275687" y="2029151"/>
            <a:ext cx="1305441" cy="1446306"/>
            <a:chOff x="3275687" y="2029151"/>
            <a:chExt cx="1305441" cy="1446306"/>
          </a:xfrm>
        </p:grpSpPr>
        <p:grpSp>
          <p:nvGrpSpPr>
            <p:cNvPr id="27" name="Gruppieren 26">
              <a:extLst>
                <a:ext uri="{FF2B5EF4-FFF2-40B4-BE49-F238E27FC236}">
                  <a16:creationId xmlns:a16="http://schemas.microsoft.com/office/drawing/2014/main" id="{01D3372B-3DA3-32F4-FE4D-3FCD1ECA350C}"/>
                </a:ext>
              </a:extLst>
            </p:cNvPr>
            <p:cNvGrpSpPr/>
            <p:nvPr/>
          </p:nvGrpSpPr>
          <p:grpSpPr>
            <a:xfrm rot="16200000">
              <a:off x="3259917" y="2100246"/>
              <a:ext cx="1336982" cy="1305441"/>
              <a:chOff x="1648825" y="2232414"/>
              <a:chExt cx="1336982" cy="1305441"/>
            </a:xfrm>
          </p:grpSpPr>
          <p:grpSp>
            <p:nvGrpSpPr>
              <p:cNvPr id="28" name="Gruppieren 27">
                <a:extLst>
                  <a:ext uri="{FF2B5EF4-FFF2-40B4-BE49-F238E27FC236}">
                    <a16:creationId xmlns:a16="http://schemas.microsoft.com/office/drawing/2014/main" id="{0C6DD629-8477-8727-860C-660421CC557D}"/>
                  </a:ext>
                </a:extLst>
              </p:cNvPr>
              <p:cNvGrpSpPr/>
              <p:nvPr/>
            </p:nvGrpSpPr>
            <p:grpSpPr>
              <a:xfrm>
                <a:off x="1648825" y="2602107"/>
                <a:ext cx="1336982" cy="570086"/>
                <a:chOff x="4657461" y="2535432"/>
                <a:chExt cx="1336982" cy="570086"/>
              </a:xfrm>
            </p:grpSpPr>
            <p:cxnSp>
              <p:nvCxnSpPr>
                <p:cNvPr id="31" name="Gerader Verbinder 30">
                  <a:extLst>
                    <a:ext uri="{FF2B5EF4-FFF2-40B4-BE49-F238E27FC236}">
                      <a16:creationId xmlns:a16="http://schemas.microsoft.com/office/drawing/2014/main" id="{634F9308-5898-0FD4-37A7-9B726819810A}"/>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0A8381D9-E545-D49F-5134-4F4FD46F8338}"/>
                    </a:ext>
                  </a:extLst>
                </p:cNvPr>
                <p:cNvCxnSpPr/>
                <p:nvPr/>
              </p:nvCxnSpPr>
              <p:spPr>
                <a:xfrm rot="5400000" flipV="1">
                  <a:off x="5325952" y="2430652"/>
                  <a:ext cx="1" cy="13369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672BC0B-360F-2CB2-361A-0FC274C3F3B6}"/>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68ECE177-018A-6B07-8964-E6B2AC7CB8D6}"/>
                  </a:ext>
                </a:extLst>
              </p:cNvPr>
              <p:cNvSpPr txBox="1"/>
              <p:nvPr/>
            </p:nvSpPr>
            <p:spPr>
              <a:xfrm rot="5400000">
                <a:off x="2103907" y="3168683"/>
                <a:ext cx="369012" cy="369332"/>
              </a:xfrm>
              <a:prstGeom prst="rect">
                <a:avLst/>
              </a:prstGeom>
              <a:noFill/>
            </p:spPr>
            <p:txBody>
              <a:bodyPr wrap="none" rtlCol="0">
                <a:spAutoFit/>
              </a:bodyPr>
              <a:lstStyle/>
              <a:p>
                <a:r>
                  <a:rPr lang="de-DE" dirty="0"/>
                  <a:t>X</a:t>
                </a:r>
                <a:r>
                  <a:rPr lang="de-DE" baseline="-25000" dirty="0"/>
                  <a:t>L</a:t>
                </a:r>
              </a:p>
            </p:txBody>
          </p:sp>
          <p:sp>
            <p:nvSpPr>
              <p:cNvPr id="30" name="Textfeld 29">
                <a:extLst>
                  <a:ext uri="{FF2B5EF4-FFF2-40B4-BE49-F238E27FC236}">
                    <a16:creationId xmlns:a16="http://schemas.microsoft.com/office/drawing/2014/main" id="{069CA59A-317F-B810-3943-F110FFB8B06A}"/>
                  </a:ext>
                </a:extLst>
              </p:cNvPr>
              <p:cNvSpPr txBox="1"/>
              <p:nvPr/>
            </p:nvSpPr>
            <p:spPr>
              <a:xfrm rot="5400000">
                <a:off x="2122924" y="2237864"/>
                <a:ext cx="380232" cy="369332"/>
              </a:xfrm>
              <a:prstGeom prst="rect">
                <a:avLst/>
              </a:prstGeom>
              <a:noFill/>
            </p:spPr>
            <p:txBody>
              <a:bodyPr wrap="none" rtlCol="0">
                <a:spAutoFit/>
              </a:bodyPr>
              <a:lstStyle/>
              <a:p>
                <a:r>
                  <a:rPr lang="de-DE" dirty="0"/>
                  <a:t>X</a:t>
                </a:r>
                <a:r>
                  <a:rPr lang="de-DE" baseline="-25000" dirty="0"/>
                  <a:t>C</a:t>
                </a:r>
              </a:p>
            </p:txBody>
          </p:sp>
        </p:grpSp>
        <p:sp>
          <p:nvSpPr>
            <p:cNvPr id="34" name="Ellipse 33">
              <a:extLst>
                <a:ext uri="{FF2B5EF4-FFF2-40B4-BE49-F238E27FC236}">
                  <a16:creationId xmlns:a16="http://schemas.microsoft.com/office/drawing/2014/main" id="{8B479B15-E2DA-9C25-D253-AF845A6ACB62}"/>
                </a:ext>
              </a:extLst>
            </p:cNvPr>
            <p:cNvSpPr/>
            <p:nvPr/>
          </p:nvSpPr>
          <p:spPr>
            <a:xfrm>
              <a:off x="3881188" y="202915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A7349147-9496-09B6-29ED-D7B857CAA317}"/>
                </a:ext>
              </a:extLst>
            </p:cNvPr>
            <p:cNvSpPr/>
            <p:nvPr/>
          </p:nvSpPr>
          <p:spPr>
            <a:xfrm>
              <a:off x="3873234" y="336745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28" name="Gruppieren 1027">
              <a:extLst>
                <a:ext uri="{FF2B5EF4-FFF2-40B4-BE49-F238E27FC236}">
                  <a16:creationId xmlns:a16="http://schemas.microsoft.com/office/drawing/2014/main" id="{943C2D09-7AD0-7907-B69B-A95758031D4E}"/>
                </a:ext>
              </a:extLst>
            </p:cNvPr>
            <p:cNvGrpSpPr/>
            <p:nvPr/>
          </p:nvGrpSpPr>
          <p:grpSpPr>
            <a:xfrm>
              <a:off x="3589271" y="2083150"/>
              <a:ext cx="108000" cy="1347219"/>
              <a:chOff x="7804114" y="1442695"/>
              <a:chExt cx="108000" cy="1347219"/>
            </a:xfrm>
          </p:grpSpPr>
          <p:sp>
            <p:nvSpPr>
              <p:cNvPr id="1029" name="Ellipse 1028">
                <a:extLst>
                  <a:ext uri="{FF2B5EF4-FFF2-40B4-BE49-F238E27FC236}">
                    <a16:creationId xmlns:a16="http://schemas.microsoft.com/office/drawing/2014/main" id="{CB4FE467-F69B-23B7-CEF9-549D28075537}"/>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Ellipse 1029">
                <a:extLst>
                  <a:ext uri="{FF2B5EF4-FFF2-40B4-BE49-F238E27FC236}">
                    <a16:creationId xmlns:a16="http://schemas.microsoft.com/office/drawing/2014/main" id="{190A84AE-332A-D824-9511-F52ADA13A43A}"/>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1" name="Gerader Verbinder 1030">
                <a:extLst>
                  <a:ext uri="{FF2B5EF4-FFF2-40B4-BE49-F238E27FC236}">
                    <a16:creationId xmlns:a16="http://schemas.microsoft.com/office/drawing/2014/main" id="{57475DE2-C8E5-59B7-977B-1CA0FFDE2046}"/>
                  </a:ext>
                </a:extLst>
              </p:cNvPr>
              <p:cNvCxnSpPr>
                <a:stCxn id="1030" idx="0"/>
              </p:cNvCxnSpPr>
              <p:nvPr/>
            </p:nvCxnSpPr>
            <p:spPr>
              <a:xfrm flipV="1">
                <a:off x="7858114" y="1442695"/>
                <a:ext cx="0" cy="41044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0B500A57-D4CB-0BF8-6252-A2CF17911100}"/>
                  </a:ext>
                </a:extLst>
              </p:cNvPr>
              <p:cNvCxnSpPr>
                <a:endCxn id="1029"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cxnSp>
        <p:nvCxnSpPr>
          <p:cNvPr id="1051" name="Gerade Verbindung mit Pfeil 1050">
            <a:extLst>
              <a:ext uri="{FF2B5EF4-FFF2-40B4-BE49-F238E27FC236}">
                <a16:creationId xmlns:a16="http://schemas.microsoft.com/office/drawing/2014/main" id="{5BAFB396-1700-44BE-4F51-B1276DA8B72E}"/>
              </a:ext>
            </a:extLst>
          </p:cNvPr>
          <p:cNvCxnSpPr>
            <a:cxnSpLocks/>
            <a:endCxn id="1053" idx="2"/>
          </p:cNvCxnSpPr>
          <p:nvPr/>
        </p:nvCxnSpPr>
        <p:spPr>
          <a:xfrm>
            <a:off x="3872434" y="5383439"/>
            <a:ext cx="60598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2" name="Gerade Verbindung mit Pfeil 1051">
            <a:extLst>
              <a:ext uri="{FF2B5EF4-FFF2-40B4-BE49-F238E27FC236}">
                <a16:creationId xmlns:a16="http://schemas.microsoft.com/office/drawing/2014/main" id="{B527AB48-FB2E-3DE0-BA51-B739C8CBF5B6}"/>
              </a:ext>
            </a:extLst>
          </p:cNvPr>
          <p:cNvCxnSpPr/>
          <p:nvPr/>
        </p:nvCxnSpPr>
        <p:spPr>
          <a:xfrm flipH="1" flipV="1">
            <a:off x="3872434" y="3785132"/>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3" name="Textfeld 1052">
            <a:extLst>
              <a:ext uri="{FF2B5EF4-FFF2-40B4-BE49-F238E27FC236}">
                <a16:creationId xmlns:a16="http://schemas.microsoft.com/office/drawing/2014/main" id="{B653DB94-0C62-27A3-DF68-2197319B82E8}"/>
              </a:ext>
            </a:extLst>
          </p:cNvPr>
          <p:cNvSpPr txBox="1"/>
          <p:nvPr/>
        </p:nvSpPr>
        <p:spPr>
          <a:xfrm>
            <a:off x="9346383" y="5033206"/>
            <a:ext cx="1171702" cy="369332"/>
          </a:xfrm>
          <a:prstGeom prst="rect">
            <a:avLst/>
          </a:prstGeom>
          <a:noFill/>
        </p:spPr>
        <p:txBody>
          <a:bodyPr wrap="square" rtlCol="0">
            <a:spAutoFit/>
          </a:bodyPr>
          <a:lstStyle/>
          <a:p>
            <a:r>
              <a:rPr lang="de-DE" dirty="0"/>
              <a:t>Frequenz</a:t>
            </a:r>
          </a:p>
        </p:txBody>
      </p:sp>
      <p:sp>
        <p:nvSpPr>
          <p:cNvPr id="1054" name="Textfeld 1053">
            <a:extLst>
              <a:ext uri="{FF2B5EF4-FFF2-40B4-BE49-F238E27FC236}">
                <a16:creationId xmlns:a16="http://schemas.microsoft.com/office/drawing/2014/main" id="{E55ADCED-24EE-478D-F5CE-FE27B2384846}"/>
              </a:ext>
            </a:extLst>
          </p:cNvPr>
          <p:cNvSpPr txBox="1"/>
          <p:nvPr/>
        </p:nvSpPr>
        <p:spPr>
          <a:xfrm>
            <a:off x="3840678" y="3764346"/>
            <a:ext cx="1111890" cy="369332"/>
          </a:xfrm>
          <a:prstGeom prst="rect">
            <a:avLst/>
          </a:prstGeom>
          <a:noFill/>
        </p:spPr>
        <p:txBody>
          <a:bodyPr wrap="square" rtlCol="0">
            <a:spAutoFit/>
          </a:bodyPr>
          <a:lstStyle/>
          <a:p>
            <a:r>
              <a:rPr lang="de-DE" dirty="0"/>
              <a:t>Impedanz</a:t>
            </a:r>
          </a:p>
        </p:txBody>
      </p:sp>
      <p:sp>
        <p:nvSpPr>
          <p:cNvPr id="1055" name="Freihandform 20">
            <a:extLst>
              <a:ext uri="{FF2B5EF4-FFF2-40B4-BE49-F238E27FC236}">
                <a16:creationId xmlns:a16="http://schemas.microsoft.com/office/drawing/2014/main" id="{85AD28F1-B746-D7CE-8B17-3136FDFA669B}"/>
              </a:ext>
            </a:extLst>
          </p:cNvPr>
          <p:cNvSpPr/>
          <p:nvPr/>
        </p:nvSpPr>
        <p:spPr>
          <a:xfrm>
            <a:off x="3875315" y="3666294"/>
            <a:ext cx="5564382" cy="1724312"/>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382" h="1724312">
                <a:moveTo>
                  <a:pt x="0" y="1724312"/>
                </a:moveTo>
                <a:cubicBezTo>
                  <a:pt x="41366" y="1702541"/>
                  <a:pt x="1389018" y="1724313"/>
                  <a:pt x="1968137" y="1262758"/>
                </a:cubicBezTo>
                <a:cubicBezTo>
                  <a:pt x="2547256" y="801203"/>
                  <a:pt x="2578661" y="4369"/>
                  <a:pt x="2690949" y="15"/>
                </a:cubicBezTo>
                <a:cubicBezTo>
                  <a:pt x="2803237" y="-4339"/>
                  <a:pt x="2962366" y="949248"/>
                  <a:pt x="3439886" y="1236631"/>
                </a:cubicBezTo>
                <a:cubicBezTo>
                  <a:pt x="3917406" y="1524014"/>
                  <a:pt x="4731988" y="1709533"/>
                  <a:pt x="5564382" y="1699374"/>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6" name="Textfeld 1055">
            <a:extLst>
              <a:ext uri="{FF2B5EF4-FFF2-40B4-BE49-F238E27FC236}">
                <a16:creationId xmlns:a16="http://schemas.microsoft.com/office/drawing/2014/main" id="{6FB5A2ED-3022-0165-5FA4-06D3D4BB64DE}"/>
              </a:ext>
            </a:extLst>
          </p:cNvPr>
          <p:cNvSpPr txBox="1"/>
          <p:nvPr/>
        </p:nvSpPr>
        <p:spPr>
          <a:xfrm>
            <a:off x="3645732" y="5276071"/>
            <a:ext cx="326384" cy="369332"/>
          </a:xfrm>
          <a:prstGeom prst="rect">
            <a:avLst/>
          </a:prstGeom>
          <a:noFill/>
        </p:spPr>
        <p:txBody>
          <a:bodyPr wrap="square" rtlCol="0">
            <a:spAutoFit/>
          </a:bodyPr>
          <a:lstStyle/>
          <a:p>
            <a:r>
              <a:rPr lang="de-DE" dirty="0"/>
              <a:t>0</a:t>
            </a:r>
          </a:p>
        </p:txBody>
      </p:sp>
      <p:grpSp>
        <p:nvGrpSpPr>
          <p:cNvPr id="40" name="Gruppieren 39">
            <a:extLst>
              <a:ext uri="{FF2B5EF4-FFF2-40B4-BE49-F238E27FC236}">
                <a16:creationId xmlns:a16="http://schemas.microsoft.com/office/drawing/2014/main" id="{AA52A31B-89B3-B527-BE4E-F484F4C08AA7}"/>
              </a:ext>
            </a:extLst>
          </p:cNvPr>
          <p:cNvGrpSpPr/>
          <p:nvPr/>
        </p:nvGrpSpPr>
        <p:grpSpPr>
          <a:xfrm>
            <a:off x="5783741" y="2046179"/>
            <a:ext cx="1531874" cy="1454619"/>
            <a:chOff x="5783741" y="2046179"/>
            <a:chExt cx="1531874" cy="1454619"/>
          </a:xfrm>
        </p:grpSpPr>
        <p:grpSp>
          <p:nvGrpSpPr>
            <p:cNvPr id="1039" name="Gruppieren 1038">
              <a:extLst>
                <a:ext uri="{FF2B5EF4-FFF2-40B4-BE49-F238E27FC236}">
                  <a16:creationId xmlns:a16="http://schemas.microsoft.com/office/drawing/2014/main" id="{5C81DF5A-7C1B-0684-2D0E-80D3F8871659}"/>
                </a:ext>
              </a:extLst>
            </p:cNvPr>
            <p:cNvGrpSpPr/>
            <p:nvPr/>
          </p:nvGrpSpPr>
          <p:grpSpPr>
            <a:xfrm rot="16200000">
              <a:off x="5935833" y="2442859"/>
              <a:ext cx="1359634" cy="676922"/>
              <a:chOff x="4634809" y="2535432"/>
              <a:chExt cx="1359634" cy="676922"/>
            </a:xfrm>
          </p:grpSpPr>
          <p:cxnSp>
            <p:nvCxnSpPr>
              <p:cNvPr id="1040" name="Gerader Verbinder 1039">
                <a:extLst>
                  <a:ext uri="{FF2B5EF4-FFF2-40B4-BE49-F238E27FC236}">
                    <a16:creationId xmlns:a16="http://schemas.microsoft.com/office/drawing/2014/main" id="{3BE7A723-A2B6-B26A-ECBF-8C68A88C6F4E}"/>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41" name="Gruppieren 1040">
                <a:extLst>
                  <a:ext uri="{FF2B5EF4-FFF2-40B4-BE49-F238E27FC236}">
                    <a16:creationId xmlns:a16="http://schemas.microsoft.com/office/drawing/2014/main" id="{43E8F10B-5337-3643-3615-BBB80BA8A149}"/>
                  </a:ext>
                </a:extLst>
              </p:cNvPr>
              <p:cNvGrpSpPr/>
              <p:nvPr/>
            </p:nvGrpSpPr>
            <p:grpSpPr>
              <a:xfrm rot="16200000">
                <a:off x="5201415" y="2419326"/>
                <a:ext cx="226422" cy="1359634"/>
                <a:chOff x="5738949" y="1550127"/>
                <a:chExt cx="226422" cy="1359634"/>
              </a:xfrm>
            </p:grpSpPr>
            <p:sp>
              <p:nvSpPr>
                <p:cNvPr id="1043" name="Rechteck 1042">
                  <a:extLst>
                    <a:ext uri="{FF2B5EF4-FFF2-40B4-BE49-F238E27FC236}">
                      <a16:creationId xmlns:a16="http://schemas.microsoft.com/office/drawing/2014/main" id="{79450EB1-A8E9-8858-8EB8-46D080CE4702}"/>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4" name="Gerader Verbinder 1043">
                  <a:extLst>
                    <a:ext uri="{FF2B5EF4-FFF2-40B4-BE49-F238E27FC236}">
                      <a16:creationId xmlns:a16="http://schemas.microsoft.com/office/drawing/2014/main" id="{70D8D97A-3232-F317-D879-A9CE8CEB682E}"/>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84206FE8-7D46-11DA-6742-41B0C460CF72}"/>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2" name="Gerader Verbinder 1041">
                <a:extLst>
                  <a:ext uri="{FF2B5EF4-FFF2-40B4-BE49-F238E27FC236}">
                    <a16:creationId xmlns:a16="http://schemas.microsoft.com/office/drawing/2014/main" id="{D004E2DF-CAD0-C5CA-9617-AAF0F5D32C2D}"/>
                  </a:ext>
                </a:extLst>
              </p:cNvPr>
              <p:cNvCxnSpPr/>
              <p:nvPr/>
            </p:nvCxnSpPr>
            <p:spPr>
              <a:xfrm rot="16200000">
                <a:off x="4367293"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46" name="Ellipse 1045">
              <a:extLst>
                <a:ext uri="{FF2B5EF4-FFF2-40B4-BE49-F238E27FC236}">
                  <a16:creationId xmlns:a16="http://schemas.microsoft.com/office/drawing/2014/main" id="{0ABE9652-87B8-1F2D-2409-96CF8F053C91}"/>
                </a:ext>
              </a:extLst>
            </p:cNvPr>
            <p:cNvSpPr/>
            <p:nvPr/>
          </p:nvSpPr>
          <p:spPr>
            <a:xfrm>
              <a:off x="6512997" y="204617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Ellipse 1046">
              <a:extLst>
                <a:ext uri="{FF2B5EF4-FFF2-40B4-BE49-F238E27FC236}">
                  <a16:creationId xmlns:a16="http://schemas.microsoft.com/office/drawing/2014/main" id="{EAE06246-21F1-D952-3549-3C64F82480AA}"/>
                </a:ext>
              </a:extLst>
            </p:cNvPr>
            <p:cNvSpPr/>
            <p:nvPr/>
          </p:nvSpPr>
          <p:spPr>
            <a:xfrm>
              <a:off x="6505043" y="339279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8" name="Rechteck 1047">
              <a:extLst>
                <a:ext uri="{FF2B5EF4-FFF2-40B4-BE49-F238E27FC236}">
                  <a16:creationId xmlns:a16="http://schemas.microsoft.com/office/drawing/2014/main" id="{28631080-265F-3600-B7EB-4C9CB6CFDD74}"/>
                </a:ext>
              </a:extLst>
            </p:cNvPr>
            <p:cNvSpPr/>
            <p:nvPr/>
          </p:nvSpPr>
          <p:spPr>
            <a:xfrm rot="10800000">
              <a:off x="6170354" y="2506895"/>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9" name="Gerader Verbinder 1048">
              <a:extLst>
                <a:ext uri="{FF2B5EF4-FFF2-40B4-BE49-F238E27FC236}">
                  <a16:creationId xmlns:a16="http://schemas.microsoft.com/office/drawing/2014/main" id="{308E1613-9346-F5BF-97B2-03009EAF9627}"/>
                </a:ext>
              </a:extLst>
            </p:cNvPr>
            <p:cNvCxnSpPr/>
            <p:nvPr/>
          </p:nvCxnSpPr>
          <p:spPr>
            <a:xfrm rot="10800000">
              <a:off x="6283565" y="3046826"/>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C0E0FB2E-AEFF-D6C4-60BD-2E93C0F8C8C3}"/>
                </a:ext>
              </a:extLst>
            </p:cNvPr>
            <p:cNvCxnSpPr/>
            <p:nvPr/>
          </p:nvCxnSpPr>
          <p:spPr>
            <a:xfrm rot="10800000">
              <a:off x="6283565" y="2096494"/>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7" name="Textfeld 1056">
              <a:extLst>
                <a:ext uri="{FF2B5EF4-FFF2-40B4-BE49-F238E27FC236}">
                  <a16:creationId xmlns:a16="http://schemas.microsoft.com/office/drawing/2014/main" id="{C7B3E050-CC46-86B1-EF44-134016A4CB7F}"/>
                </a:ext>
              </a:extLst>
            </p:cNvPr>
            <p:cNvSpPr txBox="1"/>
            <p:nvPr/>
          </p:nvSpPr>
          <p:spPr>
            <a:xfrm>
              <a:off x="6946603" y="2584740"/>
              <a:ext cx="369012" cy="369332"/>
            </a:xfrm>
            <a:prstGeom prst="rect">
              <a:avLst/>
            </a:prstGeom>
            <a:noFill/>
          </p:spPr>
          <p:txBody>
            <a:bodyPr wrap="none" rtlCol="0">
              <a:spAutoFit/>
            </a:bodyPr>
            <a:lstStyle/>
            <a:p>
              <a:r>
                <a:rPr lang="de-DE" dirty="0"/>
                <a:t>X</a:t>
              </a:r>
              <a:r>
                <a:rPr lang="de-DE" baseline="-25000" dirty="0"/>
                <a:t>L</a:t>
              </a:r>
            </a:p>
          </p:txBody>
        </p:sp>
        <p:sp>
          <p:nvSpPr>
            <p:cNvPr id="1058" name="Textfeld 1057">
              <a:extLst>
                <a:ext uri="{FF2B5EF4-FFF2-40B4-BE49-F238E27FC236}">
                  <a16:creationId xmlns:a16="http://schemas.microsoft.com/office/drawing/2014/main" id="{4986B0AC-FE9B-0DF3-27F7-CE2F0D0F3609}"/>
                </a:ext>
              </a:extLst>
            </p:cNvPr>
            <p:cNvSpPr txBox="1"/>
            <p:nvPr/>
          </p:nvSpPr>
          <p:spPr>
            <a:xfrm>
              <a:off x="5783741" y="2594415"/>
              <a:ext cx="380232" cy="369332"/>
            </a:xfrm>
            <a:prstGeom prst="rect">
              <a:avLst/>
            </a:prstGeom>
            <a:noFill/>
          </p:spPr>
          <p:txBody>
            <a:bodyPr wrap="none" rtlCol="0">
              <a:spAutoFit/>
            </a:bodyPr>
            <a:lstStyle/>
            <a:p>
              <a:r>
                <a:rPr lang="de-DE" dirty="0"/>
                <a:t>X</a:t>
              </a:r>
              <a:r>
                <a:rPr lang="de-DE" baseline="-25000" dirty="0"/>
                <a:t>C</a:t>
              </a:r>
            </a:p>
          </p:txBody>
        </p:sp>
      </p:grpSp>
      <p:grpSp>
        <p:nvGrpSpPr>
          <p:cNvPr id="39" name="Gruppieren 38">
            <a:extLst>
              <a:ext uri="{FF2B5EF4-FFF2-40B4-BE49-F238E27FC236}">
                <a16:creationId xmlns:a16="http://schemas.microsoft.com/office/drawing/2014/main" id="{37DC90CB-F748-4699-3F62-3BA7BB1717A7}"/>
              </a:ext>
            </a:extLst>
          </p:cNvPr>
          <p:cNvGrpSpPr/>
          <p:nvPr/>
        </p:nvGrpSpPr>
        <p:grpSpPr>
          <a:xfrm>
            <a:off x="8667661" y="2027826"/>
            <a:ext cx="1375189" cy="1446306"/>
            <a:chOff x="8667661" y="2027826"/>
            <a:chExt cx="1375189" cy="1446306"/>
          </a:xfrm>
        </p:grpSpPr>
        <p:grpSp>
          <p:nvGrpSpPr>
            <p:cNvPr id="36" name="Gruppieren 35">
              <a:extLst>
                <a:ext uri="{FF2B5EF4-FFF2-40B4-BE49-F238E27FC236}">
                  <a16:creationId xmlns:a16="http://schemas.microsoft.com/office/drawing/2014/main" id="{4CD3FDA8-B746-53BE-4CB6-603458B212AF}"/>
                </a:ext>
              </a:extLst>
            </p:cNvPr>
            <p:cNvGrpSpPr/>
            <p:nvPr/>
          </p:nvGrpSpPr>
          <p:grpSpPr>
            <a:xfrm rot="16200000">
              <a:off x="8674704" y="2466598"/>
              <a:ext cx="1336982" cy="570086"/>
              <a:chOff x="4657461" y="2535432"/>
              <a:chExt cx="1336982" cy="570086"/>
            </a:xfrm>
          </p:grpSpPr>
          <p:cxnSp>
            <p:nvCxnSpPr>
              <p:cNvPr id="37" name="Gerader Verbinder 36">
                <a:extLst>
                  <a:ext uri="{FF2B5EF4-FFF2-40B4-BE49-F238E27FC236}">
                    <a16:creationId xmlns:a16="http://schemas.microsoft.com/office/drawing/2014/main" id="{71B51DEC-42A0-6C45-BB41-C2FA55F4A732}"/>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900AA574-8640-470F-5E12-6C299D9E7CFE}"/>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25" name="Ellipse 1024">
              <a:extLst>
                <a:ext uri="{FF2B5EF4-FFF2-40B4-BE49-F238E27FC236}">
                  <a16:creationId xmlns:a16="http://schemas.microsoft.com/office/drawing/2014/main" id="{35479913-4170-22DE-B495-3AEA1CEBE3A1}"/>
                </a:ext>
              </a:extLst>
            </p:cNvPr>
            <p:cNvSpPr/>
            <p:nvPr/>
          </p:nvSpPr>
          <p:spPr>
            <a:xfrm>
              <a:off x="9293960" y="202782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7" name="Ellipse 1026">
              <a:extLst>
                <a:ext uri="{FF2B5EF4-FFF2-40B4-BE49-F238E27FC236}">
                  <a16:creationId xmlns:a16="http://schemas.microsoft.com/office/drawing/2014/main" id="{787D7841-41A9-B262-A8F0-56675C8C269A}"/>
                </a:ext>
              </a:extLst>
            </p:cNvPr>
            <p:cNvSpPr/>
            <p:nvPr/>
          </p:nvSpPr>
          <p:spPr>
            <a:xfrm>
              <a:off x="9286006" y="336613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3" name="Gerader Verbinder 1032">
              <a:extLst>
                <a:ext uri="{FF2B5EF4-FFF2-40B4-BE49-F238E27FC236}">
                  <a16:creationId xmlns:a16="http://schemas.microsoft.com/office/drawing/2014/main" id="{AB7AECD2-E16C-5295-EA6B-41919106C302}"/>
                </a:ext>
              </a:extLst>
            </p:cNvPr>
            <p:cNvCxnSpPr/>
            <p:nvPr/>
          </p:nvCxnSpPr>
          <p:spPr>
            <a:xfrm flipV="1">
              <a:off x="9056573" y="2077044"/>
              <a:ext cx="1" cy="13369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4" name="Gruppieren 1033">
              <a:extLst>
                <a:ext uri="{FF2B5EF4-FFF2-40B4-BE49-F238E27FC236}">
                  <a16:creationId xmlns:a16="http://schemas.microsoft.com/office/drawing/2014/main" id="{D14CB85D-7790-8F45-7E76-49CE2202EBFE}"/>
                </a:ext>
              </a:extLst>
            </p:cNvPr>
            <p:cNvGrpSpPr/>
            <p:nvPr/>
          </p:nvGrpSpPr>
          <p:grpSpPr>
            <a:xfrm>
              <a:off x="9574238" y="2077044"/>
              <a:ext cx="108000" cy="1347219"/>
              <a:chOff x="7804114" y="1442695"/>
              <a:chExt cx="108000" cy="1347219"/>
            </a:xfrm>
          </p:grpSpPr>
          <p:sp>
            <p:nvSpPr>
              <p:cNvPr id="1035" name="Ellipse 1034">
                <a:extLst>
                  <a:ext uri="{FF2B5EF4-FFF2-40B4-BE49-F238E27FC236}">
                    <a16:creationId xmlns:a16="http://schemas.microsoft.com/office/drawing/2014/main" id="{9425EB7E-7732-2B24-4226-C3F1134D4092}"/>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Ellipse 1035">
                <a:extLst>
                  <a:ext uri="{FF2B5EF4-FFF2-40B4-BE49-F238E27FC236}">
                    <a16:creationId xmlns:a16="http://schemas.microsoft.com/office/drawing/2014/main" id="{D6204871-A33A-6388-7C17-6C1D1B9EA9FD}"/>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7" name="Gerader Verbinder 1036">
                <a:extLst>
                  <a:ext uri="{FF2B5EF4-FFF2-40B4-BE49-F238E27FC236}">
                    <a16:creationId xmlns:a16="http://schemas.microsoft.com/office/drawing/2014/main" id="{38A54D04-6890-EB3C-1F16-0AFDF2C7AF99}"/>
                  </a:ext>
                </a:extLst>
              </p:cNvPr>
              <p:cNvCxnSpPr>
                <a:stCxn id="1036" idx="0"/>
              </p:cNvCxnSpPr>
              <p:nvPr/>
            </p:nvCxnSpPr>
            <p:spPr>
              <a:xfrm flipV="1">
                <a:off x="7858114" y="1442695"/>
                <a:ext cx="0" cy="41044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1BB5F370-3C51-A9B5-17E7-BDF425D33596}"/>
                  </a:ext>
                </a:extLst>
              </p:cNvPr>
              <p:cNvCxnSpPr>
                <a:endCxn id="1035"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59" name="Textfeld 1058">
              <a:extLst>
                <a:ext uri="{FF2B5EF4-FFF2-40B4-BE49-F238E27FC236}">
                  <a16:creationId xmlns:a16="http://schemas.microsoft.com/office/drawing/2014/main" id="{3D85F39F-4539-7A58-C14A-767FC7EDE375}"/>
                </a:ext>
              </a:extLst>
            </p:cNvPr>
            <p:cNvSpPr txBox="1"/>
            <p:nvPr/>
          </p:nvSpPr>
          <p:spPr>
            <a:xfrm>
              <a:off x="9673838" y="2578578"/>
              <a:ext cx="369012" cy="369332"/>
            </a:xfrm>
            <a:prstGeom prst="rect">
              <a:avLst/>
            </a:prstGeom>
            <a:noFill/>
          </p:spPr>
          <p:txBody>
            <a:bodyPr wrap="none" rtlCol="0">
              <a:spAutoFit/>
            </a:bodyPr>
            <a:lstStyle/>
            <a:p>
              <a:r>
                <a:rPr lang="de-DE" dirty="0"/>
                <a:t>X</a:t>
              </a:r>
              <a:r>
                <a:rPr lang="de-DE" baseline="-25000" dirty="0"/>
                <a:t>L</a:t>
              </a:r>
            </a:p>
          </p:txBody>
        </p:sp>
        <p:sp>
          <p:nvSpPr>
            <p:cNvPr id="1060" name="Textfeld 1059">
              <a:extLst>
                <a:ext uri="{FF2B5EF4-FFF2-40B4-BE49-F238E27FC236}">
                  <a16:creationId xmlns:a16="http://schemas.microsoft.com/office/drawing/2014/main" id="{553D8F9D-9146-D7F3-858F-2FA9857733B0}"/>
                </a:ext>
              </a:extLst>
            </p:cNvPr>
            <p:cNvSpPr txBox="1"/>
            <p:nvPr/>
          </p:nvSpPr>
          <p:spPr>
            <a:xfrm>
              <a:off x="8667661" y="2561633"/>
              <a:ext cx="380232" cy="369332"/>
            </a:xfrm>
            <a:prstGeom prst="rect">
              <a:avLst/>
            </a:prstGeom>
            <a:noFill/>
          </p:spPr>
          <p:txBody>
            <a:bodyPr wrap="none" rtlCol="0">
              <a:spAutoFit/>
            </a:bodyPr>
            <a:lstStyle/>
            <a:p>
              <a:r>
                <a:rPr lang="de-DE" dirty="0"/>
                <a:t>X</a:t>
              </a:r>
              <a:r>
                <a:rPr lang="de-DE" baseline="-25000" dirty="0"/>
                <a:t>C</a:t>
              </a:r>
            </a:p>
          </p:txBody>
        </p:sp>
      </p:grpSp>
      <p:sp>
        <p:nvSpPr>
          <p:cNvPr id="1061" name="Textfeld 1060">
            <a:extLst>
              <a:ext uri="{FF2B5EF4-FFF2-40B4-BE49-F238E27FC236}">
                <a16:creationId xmlns:a16="http://schemas.microsoft.com/office/drawing/2014/main" id="{6A148E1D-5F47-6E0D-C6A7-D5DDF386BF62}"/>
              </a:ext>
            </a:extLst>
          </p:cNvPr>
          <p:cNvSpPr txBox="1"/>
          <p:nvPr/>
        </p:nvSpPr>
        <p:spPr>
          <a:xfrm>
            <a:off x="144894" y="3714564"/>
            <a:ext cx="3614706" cy="1569660"/>
          </a:xfrm>
          <a:prstGeom prst="rect">
            <a:avLst/>
          </a:prstGeom>
          <a:noFill/>
        </p:spPr>
        <p:txBody>
          <a:bodyPr wrap="square" rtlCol="0">
            <a:spAutoFit/>
          </a:bodyPr>
          <a:lstStyle/>
          <a:p>
            <a:r>
              <a:rPr lang="de-DE" sz="1600" b="1" dirty="0"/>
              <a:t>Hohe Impedanz bei Resonanzfrequenz</a:t>
            </a:r>
          </a:p>
          <a:p>
            <a:r>
              <a:rPr lang="de-DE" sz="1600" dirty="0"/>
              <a:t>(im Vergleich zur Impedanz bei niedriger bzw. hoher Frequenz)</a:t>
            </a:r>
          </a:p>
          <a:p>
            <a:endParaRPr lang="de-DE" sz="1600" dirty="0"/>
          </a:p>
          <a:p>
            <a:r>
              <a:rPr lang="de-DE" sz="1600" dirty="0"/>
              <a:t>Vereinfachter Extremwert bei Resonanz:</a:t>
            </a:r>
          </a:p>
          <a:p>
            <a:endParaRPr lang="de-DE" sz="1600" dirty="0"/>
          </a:p>
        </p:txBody>
      </p:sp>
      <p:grpSp>
        <p:nvGrpSpPr>
          <p:cNvPr id="42" name="Gruppieren 41">
            <a:extLst>
              <a:ext uri="{FF2B5EF4-FFF2-40B4-BE49-F238E27FC236}">
                <a16:creationId xmlns:a16="http://schemas.microsoft.com/office/drawing/2014/main" id="{15AD8A4F-B396-5AAB-2FF3-667967B275B3}"/>
              </a:ext>
            </a:extLst>
          </p:cNvPr>
          <p:cNvGrpSpPr/>
          <p:nvPr/>
        </p:nvGrpSpPr>
        <p:grpSpPr>
          <a:xfrm>
            <a:off x="636344" y="5225693"/>
            <a:ext cx="1577167" cy="112531"/>
            <a:chOff x="636344" y="5225693"/>
            <a:chExt cx="1577167" cy="112531"/>
          </a:xfrm>
        </p:grpSpPr>
        <p:grpSp>
          <p:nvGrpSpPr>
            <p:cNvPr id="1062" name="Gruppieren 1061">
              <a:extLst>
                <a:ext uri="{FF2B5EF4-FFF2-40B4-BE49-F238E27FC236}">
                  <a16:creationId xmlns:a16="http://schemas.microsoft.com/office/drawing/2014/main" id="{90F777AC-ACB5-1A8B-022B-09421EB78258}"/>
                </a:ext>
              </a:extLst>
            </p:cNvPr>
            <p:cNvGrpSpPr/>
            <p:nvPr/>
          </p:nvGrpSpPr>
          <p:grpSpPr>
            <a:xfrm rot="5400000">
              <a:off x="1373864" y="4570250"/>
              <a:ext cx="108000" cy="1418886"/>
              <a:chOff x="7804114" y="1395747"/>
              <a:chExt cx="108000" cy="1418886"/>
            </a:xfrm>
          </p:grpSpPr>
          <p:sp>
            <p:nvSpPr>
              <p:cNvPr id="1063" name="Ellipse 1062">
                <a:extLst>
                  <a:ext uri="{FF2B5EF4-FFF2-40B4-BE49-F238E27FC236}">
                    <a16:creationId xmlns:a16="http://schemas.microsoft.com/office/drawing/2014/main" id="{1E5320B6-7ABD-CA8B-BE6C-C33C2797181C}"/>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4" name="Ellipse 1063">
                <a:extLst>
                  <a:ext uri="{FF2B5EF4-FFF2-40B4-BE49-F238E27FC236}">
                    <a16:creationId xmlns:a16="http://schemas.microsoft.com/office/drawing/2014/main" id="{7C59F601-E318-FDDF-72B1-AB55C1637931}"/>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5" name="Gerader Verbinder 1064">
                <a:extLst>
                  <a:ext uri="{FF2B5EF4-FFF2-40B4-BE49-F238E27FC236}">
                    <a16:creationId xmlns:a16="http://schemas.microsoft.com/office/drawing/2014/main" id="{E1E17DFC-C2EC-A61B-B08A-F4BE3A1AB00C}"/>
                  </a:ext>
                </a:extLst>
              </p:cNvPr>
              <p:cNvCxnSpPr>
                <a:stCxn id="1064" idx="0"/>
              </p:cNvCxnSpPr>
              <p:nvPr/>
            </p:nvCxnSpPr>
            <p:spPr>
              <a:xfrm flipH="1" flipV="1">
                <a:off x="7856702" y="1395747"/>
                <a:ext cx="1412" cy="45739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6" name="Gerader Verbinder 1065">
                <a:extLst>
                  <a:ext uri="{FF2B5EF4-FFF2-40B4-BE49-F238E27FC236}">
                    <a16:creationId xmlns:a16="http://schemas.microsoft.com/office/drawing/2014/main" id="{A70B04B1-7F43-6E41-5E22-3D2EC471A2C7}"/>
                  </a:ext>
                </a:extLst>
              </p:cNvPr>
              <p:cNvCxnSpPr>
                <a:endCxn id="1063" idx="4"/>
              </p:cNvCxnSpPr>
              <p:nvPr/>
            </p:nvCxnSpPr>
            <p:spPr>
              <a:xfrm rot="16200000">
                <a:off x="7681818" y="2638337"/>
                <a:ext cx="351180" cy="141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67" name="Ellipse 1066">
              <a:extLst>
                <a:ext uri="{FF2B5EF4-FFF2-40B4-BE49-F238E27FC236}">
                  <a16:creationId xmlns:a16="http://schemas.microsoft.com/office/drawing/2014/main" id="{2F997D6E-1D4C-C55D-AB3A-77A611307ADF}"/>
                </a:ext>
              </a:extLst>
            </p:cNvPr>
            <p:cNvSpPr/>
            <p:nvPr/>
          </p:nvSpPr>
          <p:spPr>
            <a:xfrm>
              <a:off x="2105511" y="523022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8" name="Ellipse 1067">
              <a:extLst>
                <a:ext uri="{FF2B5EF4-FFF2-40B4-BE49-F238E27FC236}">
                  <a16:creationId xmlns:a16="http://schemas.microsoft.com/office/drawing/2014/main" id="{05EC148B-1984-5A7B-44C7-CBA1D9457064}"/>
                </a:ext>
              </a:extLst>
            </p:cNvPr>
            <p:cNvSpPr/>
            <p:nvPr/>
          </p:nvSpPr>
          <p:spPr>
            <a:xfrm>
              <a:off x="636344" y="522582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69" name="Ellipse 1068">
            <a:extLst>
              <a:ext uri="{FF2B5EF4-FFF2-40B4-BE49-F238E27FC236}">
                <a16:creationId xmlns:a16="http://schemas.microsoft.com/office/drawing/2014/main" id="{F00C0ACC-41AE-EF2B-D8D7-CFEADFC0D8F1}"/>
              </a:ext>
            </a:extLst>
          </p:cNvPr>
          <p:cNvSpPr/>
          <p:nvPr/>
        </p:nvSpPr>
        <p:spPr>
          <a:xfrm>
            <a:off x="3842435" y="5306469"/>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Ellipse 1069">
            <a:extLst>
              <a:ext uri="{FF2B5EF4-FFF2-40B4-BE49-F238E27FC236}">
                <a16:creationId xmlns:a16="http://schemas.microsoft.com/office/drawing/2014/main" id="{D090204A-E234-A946-8EAC-1C2AA1B63A02}"/>
              </a:ext>
            </a:extLst>
          </p:cNvPr>
          <p:cNvSpPr/>
          <p:nvPr/>
        </p:nvSpPr>
        <p:spPr>
          <a:xfrm>
            <a:off x="6512997" y="3621215"/>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1" name="Ellipse 1070">
            <a:extLst>
              <a:ext uri="{FF2B5EF4-FFF2-40B4-BE49-F238E27FC236}">
                <a16:creationId xmlns:a16="http://schemas.microsoft.com/office/drawing/2014/main" id="{02E292CD-60EE-89CB-E08C-05590A9F8060}"/>
              </a:ext>
            </a:extLst>
          </p:cNvPr>
          <p:cNvSpPr/>
          <p:nvPr/>
        </p:nvSpPr>
        <p:spPr>
          <a:xfrm>
            <a:off x="9321982" y="5319527"/>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2" name="Gerader Verbinder 1071">
            <a:extLst>
              <a:ext uri="{FF2B5EF4-FFF2-40B4-BE49-F238E27FC236}">
                <a16:creationId xmlns:a16="http://schemas.microsoft.com/office/drawing/2014/main" id="{C9C4823A-01F3-5532-3AC3-8876AD0E63AD}"/>
              </a:ext>
            </a:extLst>
          </p:cNvPr>
          <p:cNvCxnSpPr>
            <a:stCxn id="1069" idx="7"/>
            <a:endCxn id="1070" idx="3"/>
          </p:cNvCxnSpPr>
          <p:nvPr/>
        </p:nvCxnSpPr>
        <p:spPr>
          <a:xfrm flipV="1">
            <a:off x="3934619" y="3713399"/>
            <a:ext cx="2594194" cy="160888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3" name="Gerader Verbinder 1072">
            <a:extLst>
              <a:ext uri="{FF2B5EF4-FFF2-40B4-BE49-F238E27FC236}">
                <a16:creationId xmlns:a16="http://schemas.microsoft.com/office/drawing/2014/main" id="{D4F6D93C-8125-F722-4532-1DDB40356063}"/>
              </a:ext>
            </a:extLst>
          </p:cNvPr>
          <p:cNvCxnSpPr>
            <a:stCxn id="1071" idx="2"/>
            <a:endCxn id="1070" idx="5"/>
          </p:cNvCxnSpPr>
          <p:nvPr/>
        </p:nvCxnSpPr>
        <p:spPr>
          <a:xfrm flipH="1" flipV="1">
            <a:off x="6605181" y="3713399"/>
            <a:ext cx="2716801" cy="16601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498325EA-4DAF-C3C6-0DCA-5E5171D4BDD5}"/>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191909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 grpId="0"/>
      <p:bldP spid="1054" grpId="0"/>
      <p:bldP spid="1055" grpId="0" animBg="1"/>
      <p:bldP spid="1056" grpId="0"/>
      <p:bldP spid="1061" grpId="0"/>
      <p:bldP spid="1069" grpId="0" animBg="1"/>
      <p:bldP spid="1070" grpId="0" animBg="1"/>
      <p:bldP spid="107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Impedanzfrequenzgang</a:t>
            </a:r>
            <a:br>
              <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rPr>
            </a:b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7D632962-D35A-24B6-5540-F24AB5DA49F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Impedanz des Serienschwingkreises:</a:t>
            </a:r>
          </a:p>
          <a:p>
            <a:pPr>
              <a:defRPr/>
            </a:pPr>
            <a:endParaRPr lang="de-DE" dirty="0">
              <a:solidFill>
                <a:srgbClr val="000000"/>
              </a:solidFill>
            </a:endParaRPr>
          </a:p>
          <a:p>
            <a:pPr marL="0" indent="0">
              <a:buNone/>
              <a:defRPr/>
            </a:pPr>
            <a:r>
              <a:rPr lang="de-DE" dirty="0">
                <a:solidFill>
                  <a:srgbClr val="000000"/>
                </a:solidFill>
              </a:rPr>
              <a:t> 		          bei niedriger Frequenz		bei Resonanz		bei hoher Frequenz</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cxnSp>
        <p:nvCxnSpPr>
          <p:cNvPr id="14" name="Gerade Verbindung mit Pfeil 13">
            <a:extLst>
              <a:ext uri="{FF2B5EF4-FFF2-40B4-BE49-F238E27FC236}">
                <a16:creationId xmlns:a16="http://schemas.microsoft.com/office/drawing/2014/main" id="{609EDCC8-553E-595C-4CC6-4C62635A1239}"/>
              </a:ext>
            </a:extLst>
          </p:cNvPr>
          <p:cNvCxnSpPr/>
          <p:nvPr/>
        </p:nvCxnSpPr>
        <p:spPr>
          <a:xfrm flipV="1">
            <a:off x="3872434" y="5381897"/>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EE2DB96D-B4D6-0F5F-5884-D970ADF83EDE}"/>
              </a:ext>
            </a:extLst>
          </p:cNvPr>
          <p:cNvCxnSpPr/>
          <p:nvPr/>
        </p:nvCxnSpPr>
        <p:spPr>
          <a:xfrm flipH="1" flipV="1">
            <a:off x="3872434" y="3785132"/>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CCD7A2D-A334-D10D-D4E4-533C968266F3}"/>
              </a:ext>
            </a:extLst>
          </p:cNvPr>
          <p:cNvSpPr txBox="1"/>
          <p:nvPr/>
        </p:nvSpPr>
        <p:spPr>
          <a:xfrm>
            <a:off x="8861256" y="5021626"/>
            <a:ext cx="1171702" cy="369332"/>
          </a:xfrm>
          <a:prstGeom prst="rect">
            <a:avLst/>
          </a:prstGeom>
          <a:noFill/>
        </p:spPr>
        <p:txBody>
          <a:bodyPr wrap="square" rtlCol="0">
            <a:spAutoFit/>
          </a:bodyPr>
          <a:lstStyle/>
          <a:p>
            <a:r>
              <a:rPr lang="de-DE" dirty="0"/>
              <a:t>Frequenz</a:t>
            </a:r>
          </a:p>
        </p:txBody>
      </p:sp>
      <p:sp>
        <p:nvSpPr>
          <p:cNvPr id="17" name="Textfeld 16">
            <a:extLst>
              <a:ext uri="{FF2B5EF4-FFF2-40B4-BE49-F238E27FC236}">
                <a16:creationId xmlns:a16="http://schemas.microsoft.com/office/drawing/2014/main" id="{3FC67B5F-9E15-7C47-0D22-DD58FB478EE2}"/>
              </a:ext>
            </a:extLst>
          </p:cNvPr>
          <p:cNvSpPr txBox="1"/>
          <p:nvPr/>
        </p:nvSpPr>
        <p:spPr>
          <a:xfrm>
            <a:off x="3819926" y="3852894"/>
            <a:ext cx="1111890" cy="369332"/>
          </a:xfrm>
          <a:prstGeom prst="rect">
            <a:avLst/>
          </a:prstGeom>
          <a:noFill/>
        </p:spPr>
        <p:txBody>
          <a:bodyPr wrap="square" rtlCol="0">
            <a:spAutoFit/>
          </a:bodyPr>
          <a:lstStyle/>
          <a:p>
            <a:r>
              <a:rPr lang="de-DE" dirty="0"/>
              <a:t>Impedanz</a:t>
            </a:r>
          </a:p>
        </p:txBody>
      </p:sp>
      <p:sp>
        <p:nvSpPr>
          <p:cNvPr id="18" name="Freihandform 20">
            <a:extLst>
              <a:ext uri="{FF2B5EF4-FFF2-40B4-BE49-F238E27FC236}">
                <a16:creationId xmlns:a16="http://schemas.microsoft.com/office/drawing/2014/main" id="{A869D0C6-ED4F-E3C6-A6EE-3066738ADBB6}"/>
              </a:ext>
            </a:extLst>
          </p:cNvPr>
          <p:cNvSpPr/>
          <p:nvPr/>
        </p:nvSpPr>
        <p:spPr>
          <a:xfrm flipV="1">
            <a:off x="3891038" y="3808353"/>
            <a:ext cx="5556069" cy="1460326"/>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56069"/>
              <a:gd name="connsiteY0" fmla="*/ 1724312 h 1724852"/>
              <a:gd name="connsiteX1" fmla="*/ 1968137 w 5556069"/>
              <a:gd name="connsiteY1" fmla="*/ 1262758 h 1724852"/>
              <a:gd name="connsiteX2" fmla="*/ 2690949 w 5556069"/>
              <a:gd name="connsiteY2" fmla="*/ 15 h 1724852"/>
              <a:gd name="connsiteX3" fmla="*/ 3439886 w 5556069"/>
              <a:gd name="connsiteY3" fmla="*/ 1236631 h 1724852"/>
              <a:gd name="connsiteX4" fmla="*/ 5556069 w 5556069"/>
              <a:gd name="connsiteY4" fmla="*/ 1724312 h 1724852"/>
              <a:gd name="connsiteX0" fmla="*/ 0 w 5556069"/>
              <a:gd name="connsiteY0" fmla="*/ 1724313 h 1724853"/>
              <a:gd name="connsiteX1" fmla="*/ 1968137 w 5556069"/>
              <a:gd name="connsiteY1" fmla="*/ 1262759 h 1724853"/>
              <a:gd name="connsiteX2" fmla="*/ 2690949 w 5556069"/>
              <a:gd name="connsiteY2" fmla="*/ 16 h 1724853"/>
              <a:gd name="connsiteX3" fmla="*/ 3439886 w 5556069"/>
              <a:gd name="connsiteY3" fmla="*/ 1236632 h 1724853"/>
              <a:gd name="connsiteX4" fmla="*/ 5556069 w 5556069"/>
              <a:gd name="connsiteY4" fmla="*/ 1724313 h 1724853"/>
              <a:gd name="connsiteX0" fmla="*/ 0 w 5556069"/>
              <a:gd name="connsiteY0" fmla="*/ 1724328 h 1724834"/>
              <a:gd name="connsiteX1" fmla="*/ 1968137 w 5556069"/>
              <a:gd name="connsiteY1" fmla="*/ 1262774 h 1724834"/>
              <a:gd name="connsiteX2" fmla="*/ 2690949 w 5556069"/>
              <a:gd name="connsiteY2" fmla="*/ 31 h 1724834"/>
              <a:gd name="connsiteX3" fmla="*/ 3473137 w 5556069"/>
              <a:gd name="connsiteY3" fmla="*/ 1226830 h 1724834"/>
              <a:gd name="connsiteX4" fmla="*/ 5556069 w 5556069"/>
              <a:gd name="connsiteY4" fmla="*/ 1724328 h 1724834"/>
              <a:gd name="connsiteX0" fmla="*/ 0 w 5556069"/>
              <a:gd name="connsiteY0" fmla="*/ 1724311 h 1724817"/>
              <a:gd name="connsiteX1" fmla="*/ 1968137 w 5556069"/>
              <a:gd name="connsiteY1" fmla="*/ 1262757 h 1724817"/>
              <a:gd name="connsiteX2" fmla="*/ 2690949 w 5556069"/>
              <a:gd name="connsiteY2" fmla="*/ 14 h 1724817"/>
              <a:gd name="connsiteX3" fmla="*/ 3473137 w 5556069"/>
              <a:gd name="connsiteY3" fmla="*/ 1226813 h 1724817"/>
              <a:gd name="connsiteX4" fmla="*/ 5556069 w 5556069"/>
              <a:gd name="connsiteY4" fmla="*/ 1724311 h 1724817"/>
              <a:gd name="connsiteX0" fmla="*/ 0 w 5556069"/>
              <a:gd name="connsiteY0" fmla="*/ 1724349 h 1724825"/>
              <a:gd name="connsiteX1" fmla="*/ 1968137 w 5556069"/>
              <a:gd name="connsiteY1" fmla="*/ 1262795 h 1724825"/>
              <a:gd name="connsiteX2" fmla="*/ 2690949 w 5556069"/>
              <a:gd name="connsiteY2" fmla="*/ 52 h 1724825"/>
              <a:gd name="connsiteX3" fmla="*/ 3323508 w 5556069"/>
              <a:gd name="connsiteY3" fmla="*/ 1217033 h 1724825"/>
              <a:gd name="connsiteX4" fmla="*/ 5556069 w 5556069"/>
              <a:gd name="connsiteY4" fmla="*/ 1724349 h 1724825"/>
              <a:gd name="connsiteX0" fmla="*/ 0 w 5556069"/>
              <a:gd name="connsiteY0" fmla="*/ 1724302 h 1724779"/>
              <a:gd name="connsiteX1" fmla="*/ 1968137 w 5556069"/>
              <a:gd name="connsiteY1" fmla="*/ 1262748 h 1724779"/>
              <a:gd name="connsiteX2" fmla="*/ 2690949 w 5556069"/>
              <a:gd name="connsiteY2" fmla="*/ 5 h 1724779"/>
              <a:gd name="connsiteX3" fmla="*/ 3323508 w 5556069"/>
              <a:gd name="connsiteY3" fmla="*/ 1216986 h 1724779"/>
              <a:gd name="connsiteX4" fmla="*/ 5556069 w 5556069"/>
              <a:gd name="connsiteY4" fmla="*/ 1724302 h 1724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069" h="1724779">
                <a:moveTo>
                  <a:pt x="0" y="1724302"/>
                </a:moveTo>
                <a:cubicBezTo>
                  <a:pt x="41366" y="1702531"/>
                  <a:pt x="1389018" y="1724303"/>
                  <a:pt x="1968137" y="1262748"/>
                </a:cubicBezTo>
                <a:cubicBezTo>
                  <a:pt x="2547256" y="801193"/>
                  <a:pt x="2598058" y="-2186"/>
                  <a:pt x="2690949" y="5"/>
                </a:cubicBezTo>
                <a:cubicBezTo>
                  <a:pt x="2783840" y="2196"/>
                  <a:pt x="2904177" y="821603"/>
                  <a:pt x="3323508" y="1216986"/>
                </a:cubicBezTo>
                <a:cubicBezTo>
                  <a:pt x="3759465" y="1582914"/>
                  <a:pt x="4723675" y="1734461"/>
                  <a:pt x="5556069" y="1724302"/>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D67BF7F-9298-759B-A7D7-35754D8F1278}"/>
              </a:ext>
            </a:extLst>
          </p:cNvPr>
          <p:cNvSpPr txBox="1"/>
          <p:nvPr/>
        </p:nvSpPr>
        <p:spPr>
          <a:xfrm>
            <a:off x="3645732" y="5276071"/>
            <a:ext cx="326384" cy="369332"/>
          </a:xfrm>
          <a:prstGeom prst="rect">
            <a:avLst/>
          </a:prstGeom>
          <a:noFill/>
        </p:spPr>
        <p:txBody>
          <a:bodyPr wrap="square" rtlCol="0">
            <a:spAutoFit/>
          </a:bodyPr>
          <a:lstStyle/>
          <a:p>
            <a:r>
              <a:rPr lang="de-DE" dirty="0"/>
              <a:t>0</a:t>
            </a:r>
          </a:p>
        </p:txBody>
      </p:sp>
      <p:sp>
        <p:nvSpPr>
          <p:cNvPr id="20" name="Textfeld 19">
            <a:extLst>
              <a:ext uri="{FF2B5EF4-FFF2-40B4-BE49-F238E27FC236}">
                <a16:creationId xmlns:a16="http://schemas.microsoft.com/office/drawing/2014/main" id="{0E50FEB5-7B7B-E57C-0909-E73E401F036D}"/>
              </a:ext>
            </a:extLst>
          </p:cNvPr>
          <p:cNvSpPr txBox="1"/>
          <p:nvPr/>
        </p:nvSpPr>
        <p:spPr>
          <a:xfrm>
            <a:off x="120739" y="3628632"/>
            <a:ext cx="3719939" cy="1323439"/>
          </a:xfrm>
          <a:prstGeom prst="rect">
            <a:avLst/>
          </a:prstGeom>
          <a:noFill/>
        </p:spPr>
        <p:txBody>
          <a:bodyPr wrap="square" rtlCol="0">
            <a:spAutoFit/>
          </a:bodyPr>
          <a:lstStyle/>
          <a:p>
            <a:r>
              <a:rPr lang="de-DE" sz="1600" b="1" dirty="0"/>
              <a:t>niedrige Impedanz bei Resonanzfrequenz</a:t>
            </a:r>
          </a:p>
          <a:p>
            <a:r>
              <a:rPr lang="de-DE" sz="1600" dirty="0"/>
              <a:t>(im Vergleich zur Impedanz bei niedriger bzw. hoher Frequenz)</a:t>
            </a:r>
          </a:p>
          <a:p>
            <a:endParaRPr lang="de-DE" sz="1600" dirty="0"/>
          </a:p>
          <a:p>
            <a:r>
              <a:rPr lang="de-DE" sz="1600" dirty="0"/>
              <a:t>Vereinfachter Extremwert bei Resonanz:</a:t>
            </a:r>
          </a:p>
        </p:txBody>
      </p:sp>
      <p:grpSp>
        <p:nvGrpSpPr>
          <p:cNvPr id="21" name="Gruppieren 20">
            <a:extLst>
              <a:ext uri="{FF2B5EF4-FFF2-40B4-BE49-F238E27FC236}">
                <a16:creationId xmlns:a16="http://schemas.microsoft.com/office/drawing/2014/main" id="{FF1BA438-81D5-9E3A-8863-91C03C51D590}"/>
              </a:ext>
            </a:extLst>
          </p:cNvPr>
          <p:cNvGrpSpPr/>
          <p:nvPr/>
        </p:nvGrpSpPr>
        <p:grpSpPr>
          <a:xfrm>
            <a:off x="453788" y="2417320"/>
            <a:ext cx="881901" cy="360000"/>
            <a:chOff x="5316144" y="2659793"/>
            <a:chExt cx="881901" cy="360000"/>
          </a:xfrm>
        </p:grpSpPr>
        <p:cxnSp>
          <p:nvCxnSpPr>
            <p:cNvPr id="22" name="Gerader Verbinder 21">
              <a:extLst>
                <a:ext uri="{FF2B5EF4-FFF2-40B4-BE49-F238E27FC236}">
                  <a16:creationId xmlns:a16="http://schemas.microsoft.com/office/drawing/2014/main" id="{E822D033-92BE-8E6C-6431-A75574A1C729}"/>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FC52300-2843-CE6D-0ABB-7E9972C30992}"/>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BD60A926-6D37-6A9A-CF84-DDDFA88DBDFD}"/>
                </a:ext>
              </a:extLst>
            </p:cNvPr>
            <p:cNvCxnSpPr/>
            <p:nvPr/>
          </p:nvCxnSpPr>
          <p:spPr>
            <a:xfrm>
              <a:off x="5954116" y="2839793"/>
              <a:ext cx="2439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374457A-61DB-0168-E428-3B6AEAE61DA3}"/>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feld 25">
            <a:extLst>
              <a:ext uri="{FF2B5EF4-FFF2-40B4-BE49-F238E27FC236}">
                <a16:creationId xmlns:a16="http://schemas.microsoft.com/office/drawing/2014/main" id="{827B9820-F81C-2855-BF22-796FAF591315}"/>
              </a:ext>
            </a:extLst>
          </p:cNvPr>
          <p:cNvSpPr txBox="1"/>
          <p:nvPr/>
        </p:nvSpPr>
        <p:spPr>
          <a:xfrm>
            <a:off x="879611" y="2719877"/>
            <a:ext cx="309700" cy="369332"/>
          </a:xfrm>
          <a:prstGeom prst="rect">
            <a:avLst/>
          </a:prstGeom>
          <a:noFill/>
        </p:spPr>
        <p:txBody>
          <a:bodyPr wrap="none" rtlCol="0">
            <a:spAutoFit/>
          </a:bodyPr>
          <a:lstStyle/>
          <a:p>
            <a:r>
              <a:rPr lang="de-DE" dirty="0"/>
              <a:t>C</a:t>
            </a:r>
          </a:p>
        </p:txBody>
      </p:sp>
      <p:grpSp>
        <p:nvGrpSpPr>
          <p:cNvPr id="27" name="Gruppieren 26">
            <a:extLst>
              <a:ext uri="{FF2B5EF4-FFF2-40B4-BE49-F238E27FC236}">
                <a16:creationId xmlns:a16="http://schemas.microsoft.com/office/drawing/2014/main" id="{5558C51C-6CD5-F7BF-E641-8241E7D0A5AF}"/>
              </a:ext>
            </a:extLst>
          </p:cNvPr>
          <p:cNvGrpSpPr/>
          <p:nvPr/>
        </p:nvGrpSpPr>
        <p:grpSpPr>
          <a:xfrm rot="5400000">
            <a:off x="1771502" y="2039983"/>
            <a:ext cx="226422" cy="1114675"/>
            <a:chOff x="5738949" y="1550127"/>
            <a:chExt cx="226422" cy="1114675"/>
          </a:xfrm>
          <a:solidFill>
            <a:schemeClr val="tx1"/>
          </a:solidFill>
        </p:grpSpPr>
        <p:sp>
          <p:nvSpPr>
            <p:cNvPr id="28" name="Rechteck 27">
              <a:extLst>
                <a:ext uri="{FF2B5EF4-FFF2-40B4-BE49-F238E27FC236}">
                  <a16:creationId xmlns:a16="http://schemas.microsoft.com/office/drawing/2014/main" id="{C13FFF28-198B-E6DD-E42F-4D1D00F8E5CE}"/>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r Verbinder 28">
              <a:extLst>
                <a:ext uri="{FF2B5EF4-FFF2-40B4-BE49-F238E27FC236}">
                  <a16:creationId xmlns:a16="http://schemas.microsoft.com/office/drawing/2014/main" id="{FA071EA8-5DC1-1CC9-F9E1-C10963ACB8FE}"/>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A49AFC90-AA7B-049F-2FB9-FA49D6AE3873}"/>
                </a:ext>
              </a:extLst>
            </p:cNvPr>
            <p:cNvCxnSpPr/>
            <p:nvPr/>
          </p:nvCxnSpPr>
          <p:spPr>
            <a:xfrm rot="16200000" flipH="1" flipV="1">
              <a:off x="5769439" y="2582080"/>
              <a:ext cx="165442" cy="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feld 30">
            <a:extLst>
              <a:ext uri="{FF2B5EF4-FFF2-40B4-BE49-F238E27FC236}">
                <a16:creationId xmlns:a16="http://schemas.microsoft.com/office/drawing/2014/main" id="{CE70581A-8256-2808-0CD7-FCBCD3CA5E5D}"/>
              </a:ext>
            </a:extLst>
          </p:cNvPr>
          <p:cNvSpPr txBox="1"/>
          <p:nvPr/>
        </p:nvSpPr>
        <p:spPr>
          <a:xfrm>
            <a:off x="1598281" y="2708518"/>
            <a:ext cx="282450" cy="369332"/>
          </a:xfrm>
          <a:prstGeom prst="rect">
            <a:avLst/>
          </a:prstGeom>
          <a:noFill/>
        </p:spPr>
        <p:txBody>
          <a:bodyPr wrap="none" rtlCol="0">
            <a:spAutoFit/>
          </a:bodyPr>
          <a:lstStyle/>
          <a:p>
            <a:r>
              <a:rPr lang="de-DE" dirty="0"/>
              <a:t>L</a:t>
            </a:r>
          </a:p>
        </p:txBody>
      </p:sp>
      <p:sp>
        <p:nvSpPr>
          <p:cNvPr id="32" name="Ellipse 31">
            <a:extLst>
              <a:ext uri="{FF2B5EF4-FFF2-40B4-BE49-F238E27FC236}">
                <a16:creationId xmlns:a16="http://schemas.microsoft.com/office/drawing/2014/main" id="{6CC96BF5-0C73-4274-C69D-FB69E5937946}"/>
              </a:ext>
            </a:extLst>
          </p:cNvPr>
          <p:cNvSpPr/>
          <p:nvPr/>
        </p:nvSpPr>
        <p:spPr>
          <a:xfrm>
            <a:off x="397367" y="253945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59505C03-448D-8C4E-AC39-576DB473AEBE}"/>
              </a:ext>
            </a:extLst>
          </p:cNvPr>
          <p:cNvSpPr/>
          <p:nvPr/>
        </p:nvSpPr>
        <p:spPr>
          <a:xfrm>
            <a:off x="2388052" y="25544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2" name="Gruppieren 1031">
            <a:extLst>
              <a:ext uri="{FF2B5EF4-FFF2-40B4-BE49-F238E27FC236}">
                <a16:creationId xmlns:a16="http://schemas.microsoft.com/office/drawing/2014/main" id="{F3CC0B76-4771-F82C-F65D-EEED09306E5B}"/>
              </a:ext>
            </a:extLst>
          </p:cNvPr>
          <p:cNvGrpSpPr/>
          <p:nvPr/>
        </p:nvGrpSpPr>
        <p:grpSpPr>
          <a:xfrm>
            <a:off x="3211532" y="2489320"/>
            <a:ext cx="1578618" cy="469781"/>
            <a:chOff x="3211532" y="2489320"/>
            <a:chExt cx="1578618" cy="469781"/>
          </a:xfrm>
        </p:grpSpPr>
        <p:grpSp>
          <p:nvGrpSpPr>
            <p:cNvPr id="34" name="Gruppieren 33">
              <a:extLst>
                <a:ext uri="{FF2B5EF4-FFF2-40B4-BE49-F238E27FC236}">
                  <a16:creationId xmlns:a16="http://schemas.microsoft.com/office/drawing/2014/main" id="{FF4B23A5-C97A-35E5-C2D9-711B40D743E5}"/>
                </a:ext>
              </a:extLst>
            </p:cNvPr>
            <p:cNvGrpSpPr/>
            <p:nvPr/>
          </p:nvGrpSpPr>
          <p:grpSpPr>
            <a:xfrm rot="5400000">
              <a:off x="3955644" y="1825274"/>
              <a:ext cx="108001" cy="1444344"/>
              <a:chOff x="7804114" y="1345570"/>
              <a:chExt cx="108001" cy="1444344"/>
            </a:xfrm>
          </p:grpSpPr>
          <p:sp>
            <p:nvSpPr>
              <p:cNvPr id="35" name="Ellipse 34">
                <a:extLst>
                  <a:ext uri="{FF2B5EF4-FFF2-40B4-BE49-F238E27FC236}">
                    <a16:creationId xmlns:a16="http://schemas.microsoft.com/office/drawing/2014/main" id="{40E7B9B2-9B86-0A68-AEE9-A5B07FC2AA4F}"/>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82BFC8AE-2096-0147-C5F6-C8D63FB6F1F4}"/>
                  </a:ext>
                </a:extLst>
              </p:cNvPr>
              <p:cNvSpPr/>
              <p:nvPr/>
            </p:nvSpPr>
            <p:spPr>
              <a:xfrm>
                <a:off x="7804115" y="213699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4BE09F0B-2C15-6847-A210-8DB9732F066E}"/>
                  </a:ext>
                </a:extLst>
              </p:cNvPr>
              <p:cNvCxnSpPr>
                <a:stCxn id="36" idx="0"/>
              </p:cNvCxnSpPr>
              <p:nvPr/>
            </p:nvCxnSpPr>
            <p:spPr>
              <a:xfrm rot="16200000">
                <a:off x="7464574" y="1739111"/>
                <a:ext cx="791420" cy="433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50220F8D-2E38-3380-6FA5-BC074A0A6C4C}"/>
                  </a:ext>
                </a:extLst>
              </p:cNvPr>
              <p:cNvCxnSpPr>
                <a:endCxn id="35"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9" name="Ellipse 38">
              <a:extLst>
                <a:ext uri="{FF2B5EF4-FFF2-40B4-BE49-F238E27FC236}">
                  <a16:creationId xmlns:a16="http://schemas.microsoft.com/office/drawing/2014/main" id="{57D41901-9FF8-0B45-C291-A4325024E827}"/>
                </a:ext>
              </a:extLst>
            </p:cNvPr>
            <p:cNvSpPr/>
            <p:nvPr/>
          </p:nvSpPr>
          <p:spPr>
            <a:xfrm>
              <a:off x="3211532" y="248932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B2DD3B21-91AF-1FA9-2080-797F269F78B2}"/>
                </a:ext>
              </a:extLst>
            </p:cNvPr>
            <p:cNvSpPr/>
            <p:nvPr/>
          </p:nvSpPr>
          <p:spPr>
            <a:xfrm>
              <a:off x="4682150" y="249778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1341EC36-31B4-80A0-1875-5AA53266207E}"/>
                </a:ext>
              </a:extLst>
            </p:cNvPr>
            <p:cNvSpPr txBox="1"/>
            <p:nvPr/>
          </p:nvSpPr>
          <p:spPr>
            <a:xfrm>
              <a:off x="4173527" y="2589769"/>
              <a:ext cx="369012" cy="369332"/>
            </a:xfrm>
            <a:prstGeom prst="rect">
              <a:avLst/>
            </a:prstGeom>
            <a:noFill/>
          </p:spPr>
          <p:txBody>
            <a:bodyPr wrap="none" rtlCol="0">
              <a:spAutoFit/>
            </a:bodyPr>
            <a:lstStyle/>
            <a:p>
              <a:r>
                <a:rPr lang="de-DE" dirty="0"/>
                <a:t>X</a:t>
              </a:r>
              <a:r>
                <a:rPr lang="de-DE" baseline="-25000" dirty="0"/>
                <a:t>L</a:t>
              </a:r>
            </a:p>
          </p:txBody>
        </p:sp>
        <p:sp>
          <p:nvSpPr>
            <p:cNvPr id="42" name="Textfeld 41">
              <a:extLst>
                <a:ext uri="{FF2B5EF4-FFF2-40B4-BE49-F238E27FC236}">
                  <a16:creationId xmlns:a16="http://schemas.microsoft.com/office/drawing/2014/main" id="{8B192524-245A-E0E4-3226-4AF81700E3A6}"/>
                </a:ext>
              </a:extLst>
            </p:cNvPr>
            <p:cNvSpPr txBox="1"/>
            <p:nvPr/>
          </p:nvSpPr>
          <p:spPr>
            <a:xfrm>
              <a:off x="3591712" y="2589769"/>
              <a:ext cx="380232" cy="369332"/>
            </a:xfrm>
            <a:prstGeom prst="rect">
              <a:avLst/>
            </a:prstGeom>
            <a:noFill/>
          </p:spPr>
          <p:txBody>
            <a:bodyPr wrap="none" rtlCol="0">
              <a:spAutoFit/>
            </a:bodyPr>
            <a:lstStyle/>
            <a:p>
              <a:r>
                <a:rPr lang="de-DE" dirty="0"/>
                <a:t>X</a:t>
              </a:r>
              <a:r>
                <a:rPr lang="de-DE" baseline="-25000" dirty="0"/>
                <a:t>C</a:t>
              </a:r>
            </a:p>
          </p:txBody>
        </p:sp>
      </p:grpSp>
      <p:grpSp>
        <p:nvGrpSpPr>
          <p:cNvPr id="1033" name="Gruppieren 1032">
            <a:extLst>
              <a:ext uri="{FF2B5EF4-FFF2-40B4-BE49-F238E27FC236}">
                <a16:creationId xmlns:a16="http://schemas.microsoft.com/office/drawing/2014/main" id="{756E4A67-012F-194C-4E41-80289D06EBEA}"/>
              </a:ext>
            </a:extLst>
          </p:cNvPr>
          <p:cNvGrpSpPr/>
          <p:nvPr/>
        </p:nvGrpSpPr>
        <p:grpSpPr>
          <a:xfrm>
            <a:off x="8504898" y="2493657"/>
            <a:ext cx="1578618" cy="471296"/>
            <a:chOff x="8504898" y="2493657"/>
            <a:chExt cx="1578618" cy="471296"/>
          </a:xfrm>
        </p:grpSpPr>
        <p:grpSp>
          <p:nvGrpSpPr>
            <p:cNvPr id="43" name="Gruppieren 42">
              <a:extLst>
                <a:ext uri="{FF2B5EF4-FFF2-40B4-BE49-F238E27FC236}">
                  <a16:creationId xmlns:a16="http://schemas.microsoft.com/office/drawing/2014/main" id="{E11BB77E-1700-4BA8-BCE9-346BEDD09775}"/>
                </a:ext>
              </a:extLst>
            </p:cNvPr>
            <p:cNvGrpSpPr/>
            <p:nvPr/>
          </p:nvGrpSpPr>
          <p:grpSpPr>
            <a:xfrm rot="10800000">
              <a:off x="8504898" y="2493657"/>
              <a:ext cx="1578618" cy="112339"/>
              <a:chOff x="8536059" y="2567951"/>
              <a:chExt cx="1578618" cy="112339"/>
            </a:xfrm>
          </p:grpSpPr>
          <p:grpSp>
            <p:nvGrpSpPr>
              <p:cNvPr id="44" name="Gruppieren 43">
                <a:extLst>
                  <a:ext uri="{FF2B5EF4-FFF2-40B4-BE49-F238E27FC236}">
                    <a16:creationId xmlns:a16="http://schemas.microsoft.com/office/drawing/2014/main" id="{80A1436A-47D4-3AE3-EBA1-B805D8CE940D}"/>
                  </a:ext>
                </a:extLst>
              </p:cNvPr>
              <p:cNvGrpSpPr/>
              <p:nvPr/>
            </p:nvGrpSpPr>
            <p:grpSpPr>
              <a:xfrm rot="5400000">
                <a:off x="9280171" y="1899780"/>
                <a:ext cx="108001" cy="1444344"/>
                <a:chOff x="7804114" y="1345570"/>
                <a:chExt cx="108001" cy="1444344"/>
              </a:xfrm>
            </p:grpSpPr>
            <p:sp>
              <p:nvSpPr>
                <p:cNvPr id="47" name="Ellipse 46">
                  <a:extLst>
                    <a:ext uri="{FF2B5EF4-FFF2-40B4-BE49-F238E27FC236}">
                      <a16:creationId xmlns:a16="http://schemas.microsoft.com/office/drawing/2014/main" id="{24B393DB-2CE7-CFA1-C260-6FD1CF6D23BF}"/>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7ABB0B28-37DA-0906-A086-82A5093F60D7}"/>
                    </a:ext>
                  </a:extLst>
                </p:cNvPr>
                <p:cNvSpPr/>
                <p:nvPr/>
              </p:nvSpPr>
              <p:spPr>
                <a:xfrm>
                  <a:off x="7804115" y="213699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r Verbinder 48">
                  <a:extLst>
                    <a:ext uri="{FF2B5EF4-FFF2-40B4-BE49-F238E27FC236}">
                      <a16:creationId xmlns:a16="http://schemas.microsoft.com/office/drawing/2014/main" id="{80532F2B-2C4C-AF4A-1320-65A0E7F3B96D}"/>
                    </a:ext>
                  </a:extLst>
                </p:cNvPr>
                <p:cNvCxnSpPr>
                  <a:stCxn id="48" idx="0"/>
                </p:cNvCxnSpPr>
                <p:nvPr/>
              </p:nvCxnSpPr>
              <p:spPr>
                <a:xfrm rot="16200000">
                  <a:off x="7464574" y="1739111"/>
                  <a:ext cx="791420" cy="433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96286F71-97D6-E966-3BDD-D2BEAF775498}"/>
                    </a:ext>
                  </a:extLst>
                </p:cNvPr>
                <p:cNvCxnSpPr>
                  <a:endCxn id="47"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5" name="Ellipse 44">
                <a:extLst>
                  <a:ext uri="{FF2B5EF4-FFF2-40B4-BE49-F238E27FC236}">
                    <a16:creationId xmlns:a16="http://schemas.microsoft.com/office/drawing/2014/main" id="{52B1C9F3-8D03-CF46-A108-F3FC08D4C02A}"/>
                  </a:ext>
                </a:extLst>
              </p:cNvPr>
              <p:cNvSpPr/>
              <p:nvPr/>
            </p:nvSpPr>
            <p:spPr>
              <a:xfrm>
                <a:off x="8536059" y="257221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41FEE765-E4CF-35B2-1DE8-CD0667CC9374}"/>
                  </a:ext>
                </a:extLst>
              </p:cNvPr>
              <p:cNvSpPr/>
              <p:nvPr/>
            </p:nvSpPr>
            <p:spPr>
              <a:xfrm>
                <a:off x="10006677" y="257229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1" name="Textfeld 50">
              <a:extLst>
                <a:ext uri="{FF2B5EF4-FFF2-40B4-BE49-F238E27FC236}">
                  <a16:creationId xmlns:a16="http://schemas.microsoft.com/office/drawing/2014/main" id="{E9B96E59-7F54-B77B-A2DF-09682921AC91}"/>
                </a:ext>
              </a:extLst>
            </p:cNvPr>
            <p:cNvSpPr txBox="1"/>
            <p:nvPr/>
          </p:nvSpPr>
          <p:spPr>
            <a:xfrm>
              <a:off x="9363138" y="2595621"/>
              <a:ext cx="369012" cy="369332"/>
            </a:xfrm>
            <a:prstGeom prst="rect">
              <a:avLst/>
            </a:prstGeom>
            <a:noFill/>
          </p:spPr>
          <p:txBody>
            <a:bodyPr wrap="none" rtlCol="0">
              <a:spAutoFit/>
            </a:bodyPr>
            <a:lstStyle/>
            <a:p>
              <a:r>
                <a:rPr lang="de-DE" dirty="0"/>
                <a:t>X</a:t>
              </a:r>
              <a:r>
                <a:rPr lang="de-DE" baseline="-25000" dirty="0"/>
                <a:t>L</a:t>
              </a:r>
            </a:p>
          </p:txBody>
        </p:sp>
        <p:sp>
          <p:nvSpPr>
            <p:cNvPr id="53" name="Textfeld 52">
              <a:extLst>
                <a:ext uri="{FF2B5EF4-FFF2-40B4-BE49-F238E27FC236}">
                  <a16:creationId xmlns:a16="http://schemas.microsoft.com/office/drawing/2014/main" id="{BFBD8457-209F-289E-95DE-D2F139085A98}"/>
                </a:ext>
              </a:extLst>
            </p:cNvPr>
            <p:cNvSpPr txBox="1"/>
            <p:nvPr/>
          </p:nvSpPr>
          <p:spPr>
            <a:xfrm>
              <a:off x="8825664" y="2565850"/>
              <a:ext cx="380232" cy="369332"/>
            </a:xfrm>
            <a:prstGeom prst="rect">
              <a:avLst/>
            </a:prstGeom>
            <a:noFill/>
          </p:spPr>
          <p:txBody>
            <a:bodyPr wrap="none" rtlCol="0">
              <a:spAutoFit/>
            </a:bodyPr>
            <a:lstStyle/>
            <a:p>
              <a:r>
                <a:rPr lang="de-DE" dirty="0"/>
                <a:t>X</a:t>
              </a:r>
              <a:r>
                <a:rPr lang="de-DE" baseline="-25000" dirty="0"/>
                <a:t>C</a:t>
              </a:r>
            </a:p>
          </p:txBody>
        </p:sp>
      </p:grpSp>
      <p:grpSp>
        <p:nvGrpSpPr>
          <p:cNvPr id="1034" name="Gruppieren 1033">
            <a:extLst>
              <a:ext uri="{FF2B5EF4-FFF2-40B4-BE49-F238E27FC236}">
                <a16:creationId xmlns:a16="http://schemas.microsoft.com/office/drawing/2014/main" id="{EE6616C3-985A-239A-3CF9-95A26E4C57F0}"/>
              </a:ext>
            </a:extLst>
          </p:cNvPr>
          <p:cNvGrpSpPr/>
          <p:nvPr/>
        </p:nvGrpSpPr>
        <p:grpSpPr>
          <a:xfrm>
            <a:off x="5519278" y="2417460"/>
            <a:ext cx="2080748" cy="591419"/>
            <a:chOff x="5519278" y="2417460"/>
            <a:chExt cx="2080748" cy="591419"/>
          </a:xfrm>
        </p:grpSpPr>
        <p:grpSp>
          <p:nvGrpSpPr>
            <p:cNvPr id="7" name="Gruppieren 6">
              <a:extLst>
                <a:ext uri="{FF2B5EF4-FFF2-40B4-BE49-F238E27FC236}">
                  <a16:creationId xmlns:a16="http://schemas.microsoft.com/office/drawing/2014/main" id="{4E55219C-42AF-3599-8259-9D260CF283B1}"/>
                </a:ext>
              </a:extLst>
            </p:cNvPr>
            <p:cNvGrpSpPr/>
            <p:nvPr/>
          </p:nvGrpSpPr>
          <p:grpSpPr>
            <a:xfrm rot="10800000">
              <a:off x="5573279" y="2421796"/>
              <a:ext cx="1003168" cy="226422"/>
              <a:chOff x="6154511" y="3300753"/>
              <a:chExt cx="1003168" cy="226422"/>
            </a:xfrm>
          </p:grpSpPr>
          <p:sp>
            <p:nvSpPr>
              <p:cNvPr id="8" name="Rechteck 7">
                <a:extLst>
                  <a:ext uri="{FF2B5EF4-FFF2-40B4-BE49-F238E27FC236}">
                    <a16:creationId xmlns:a16="http://schemas.microsoft.com/office/drawing/2014/main" id="{F5CB345B-0105-14A4-4353-65495EFA1022}"/>
                  </a:ext>
                </a:extLst>
              </p:cNvPr>
              <p:cNvSpPr/>
              <p:nvPr/>
            </p:nvSpPr>
            <p:spPr>
              <a:xfrm rot="5400000">
                <a:off x="6476707" y="314399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0E86E1A8-92CC-B925-768A-5EFBF1BAC5BE}"/>
                  </a:ext>
                </a:extLst>
              </p:cNvPr>
              <p:cNvCxnSpPr/>
              <p:nvPr/>
            </p:nvCxnSpPr>
            <p:spPr>
              <a:xfrm rot="10800000">
                <a:off x="6859884" y="3413964"/>
                <a:ext cx="297795"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1641646B-2915-22B2-B1AD-9C19E80559C1}"/>
                  </a:ext>
                </a:extLst>
              </p:cNvPr>
              <p:cNvCxnSpPr/>
              <p:nvPr/>
            </p:nvCxnSpPr>
            <p:spPr>
              <a:xfrm flipH="1" flipV="1">
                <a:off x="6154511" y="3413963"/>
                <a:ext cx="165442" cy="1"/>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uppieren 54">
              <a:extLst>
                <a:ext uri="{FF2B5EF4-FFF2-40B4-BE49-F238E27FC236}">
                  <a16:creationId xmlns:a16="http://schemas.microsoft.com/office/drawing/2014/main" id="{D3B3A479-9BAF-4B8D-0903-BCAF5EDE00AB}"/>
                </a:ext>
              </a:extLst>
            </p:cNvPr>
            <p:cNvGrpSpPr/>
            <p:nvPr/>
          </p:nvGrpSpPr>
          <p:grpSpPr>
            <a:xfrm rot="5400000">
              <a:off x="6936041" y="2051984"/>
              <a:ext cx="226422" cy="957373"/>
              <a:chOff x="5738949" y="1707429"/>
              <a:chExt cx="226422" cy="957373"/>
            </a:xfrm>
            <a:solidFill>
              <a:schemeClr val="tx1"/>
            </a:solidFill>
          </p:grpSpPr>
          <p:sp>
            <p:nvSpPr>
              <p:cNvPr id="56" name="Rechteck 55">
                <a:extLst>
                  <a:ext uri="{FF2B5EF4-FFF2-40B4-BE49-F238E27FC236}">
                    <a16:creationId xmlns:a16="http://schemas.microsoft.com/office/drawing/2014/main" id="{E1713046-3DB1-6CBB-6DEC-6B15B411BF52}"/>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7" name="Gerader Verbinder 56">
                <a:extLst>
                  <a:ext uri="{FF2B5EF4-FFF2-40B4-BE49-F238E27FC236}">
                    <a16:creationId xmlns:a16="http://schemas.microsoft.com/office/drawing/2014/main" id="{5CB41640-D820-9C2E-3878-21CF2113AB61}"/>
                  </a:ext>
                </a:extLst>
              </p:cNvPr>
              <p:cNvCxnSpPr/>
              <p:nvPr/>
            </p:nvCxnSpPr>
            <p:spPr>
              <a:xfrm rot="16200000" flipH="1" flipV="1">
                <a:off x="5726163" y="1833429"/>
                <a:ext cx="252000"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85288DA3-7CDA-CDD5-83EF-6EB150399BF7}"/>
                  </a:ext>
                </a:extLst>
              </p:cNvPr>
              <p:cNvCxnSpPr/>
              <p:nvPr/>
            </p:nvCxnSpPr>
            <p:spPr>
              <a:xfrm rot="16200000" flipH="1" flipV="1">
                <a:off x="5769439" y="2582080"/>
                <a:ext cx="165442" cy="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Ellipse 58">
              <a:extLst>
                <a:ext uri="{FF2B5EF4-FFF2-40B4-BE49-F238E27FC236}">
                  <a16:creationId xmlns:a16="http://schemas.microsoft.com/office/drawing/2014/main" id="{CA55686C-0249-1EE5-EDC8-D3B262C48D1C}"/>
                </a:ext>
              </a:extLst>
            </p:cNvPr>
            <p:cNvSpPr/>
            <p:nvPr/>
          </p:nvSpPr>
          <p:spPr>
            <a:xfrm>
              <a:off x="5519278" y="248176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a:extLst>
                <a:ext uri="{FF2B5EF4-FFF2-40B4-BE49-F238E27FC236}">
                  <a16:creationId xmlns:a16="http://schemas.microsoft.com/office/drawing/2014/main" id="{A5B14BA4-DB04-2754-FAA1-1769F6CFBF7F}"/>
                </a:ext>
              </a:extLst>
            </p:cNvPr>
            <p:cNvSpPr/>
            <p:nvPr/>
          </p:nvSpPr>
          <p:spPr>
            <a:xfrm>
              <a:off x="7492026" y="247964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a:extLst>
                <a:ext uri="{FF2B5EF4-FFF2-40B4-BE49-F238E27FC236}">
                  <a16:creationId xmlns:a16="http://schemas.microsoft.com/office/drawing/2014/main" id="{1D638956-14A4-A0BB-CBB9-48AE0803A771}"/>
                </a:ext>
              </a:extLst>
            </p:cNvPr>
            <p:cNvSpPr txBox="1"/>
            <p:nvPr/>
          </p:nvSpPr>
          <p:spPr>
            <a:xfrm>
              <a:off x="6814125" y="2639547"/>
              <a:ext cx="369012" cy="369332"/>
            </a:xfrm>
            <a:prstGeom prst="rect">
              <a:avLst/>
            </a:prstGeom>
            <a:noFill/>
          </p:spPr>
          <p:txBody>
            <a:bodyPr wrap="none" rtlCol="0">
              <a:spAutoFit/>
            </a:bodyPr>
            <a:lstStyle/>
            <a:p>
              <a:r>
                <a:rPr lang="de-DE" dirty="0"/>
                <a:t>X</a:t>
              </a:r>
              <a:r>
                <a:rPr lang="de-DE" baseline="-25000" dirty="0"/>
                <a:t>L</a:t>
              </a:r>
            </a:p>
          </p:txBody>
        </p:sp>
        <p:sp>
          <p:nvSpPr>
            <p:cNvPr id="62" name="Textfeld 61">
              <a:extLst>
                <a:ext uri="{FF2B5EF4-FFF2-40B4-BE49-F238E27FC236}">
                  <a16:creationId xmlns:a16="http://schemas.microsoft.com/office/drawing/2014/main" id="{9199E0BF-F6E9-048F-76DC-96CB15E35A01}"/>
                </a:ext>
              </a:extLst>
            </p:cNvPr>
            <p:cNvSpPr txBox="1"/>
            <p:nvPr/>
          </p:nvSpPr>
          <p:spPr>
            <a:xfrm>
              <a:off x="5994632" y="2639547"/>
              <a:ext cx="380232" cy="369332"/>
            </a:xfrm>
            <a:prstGeom prst="rect">
              <a:avLst/>
            </a:prstGeom>
            <a:noFill/>
          </p:spPr>
          <p:txBody>
            <a:bodyPr wrap="none" rtlCol="0">
              <a:spAutoFit/>
            </a:bodyPr>
            <a:lstStyle/>
            <a:p>
              <a:r>
                <a:rPr lang="de-DE" dirty="0"/>
                <a:t>X</a:t>
              </a:r>
              <a:r>
                <a:rPr lang="de-DE" baseline="-25000" dirty="0"/>
                <a:t>C</a:t>
              </a:r>
            </a:p>
          </p:txBody>
        </p:sp>
      </p:grpSp>
      <p:grpSp>
        <p:nvGrpSpPr>
          <p:cNvPr id="1035" name="Gruppieren 1034">
            <a:extLst>
              <a:ext uri="{FF2B5EF4-FFF2-40B4-BE49-F238E27FC236}">
                <a16:creationId xmlns:a16="http://schemas.microsoft.com/office/drawing/2014/main" id="{62D60BE8-2B95-4728-33AB-AE5E7F6B98BB}"/>
              </a:ext>
            </a:extLst>
          </p:cNvPr>
          <p:cNvGrpSpPr/>
          <p:nvPr/>
        </p:nvGrpSpPr>
        <p:grpSpPr>
          <a:xfrm>
            <a:off x="735151" y="5121018"/>
            <a:ext cx="1561572" cy="111099"/>
            <a:chOff x="735151" y="5121018"/>
            <a:chExt cx="1561572" cy="111099"/>
          </a:xfrm>
        </p:grpSpPr>
        <p:cxnSp>
          <p:nvCxnSpPr>
            <p:cNvPr id="63" name="Gerader Verbinder 62">
              <a:extLst>
                <a:ext uri="{FF2B5EF4-FFF2-40B4-BE49-F238E27FC236}">
                  <a16:creationId xmlns:a16="http://schemas.microsoft.com/office/drawing/2014/main" id="{16777EAE-B762-66E1-DACA-00AC9F37D648}"/>
                </a:ext>
              </a:extLst>
            </p:cNvPr>
            <p:cNvCxnSpPr/>
            <p:nvPr/>
          </p:nvCxnSpPr>
          <p:spPr>
            <a:xfrm>
              <a:off x="814535" y="5177730"/>
              <a:ext cx="14188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4" name="Ellipse 1023">
              <a:extLst>
                <a:ext uri="{FF2B5EF4-FFF2-40B4-BE49-F238E27FC236}">
                  <a16:creationId xmlns:a16="http://schemas.microsoft.com/office/drawing/2014/main" id="{DCF9B97B-19B9-0364-3650-1596C4933C5C}"/>
                </a:ext>
              </a:extLst>
            </p:cNvPr>
            <p:cNvSpPr/>
            <p:nvPr/>
          </p:nvSpPr>
          <p:spPr>
            <a:xfrm>
              <a:off x="2188723" y="51241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Ellipse 1024">
              <a:extLst>
                <a:ext uri="{FF2B5EF4-FFF2-40B4-BE49-F238E27FC236}">
                  <a16:creationId xmlns:a16="http://schemas.microsoft.com/office/drawing/2014/main" id="{A43AC152-1F23-A2A1-587F-8CCF65B39B16}"/>
                </a:ext>
              </a:extLst>
            </p:cNvPr>
            <p:cNvSpPr/>
            <p:nvPr/>
          </p:nvSpPr>
          <p:spPr>
            <a:xfrm>
              <a:off x="735151" y="512101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27" name="Ellipse 1026">
            <a:extLst>
              <a:ext uri="{FF2B5EF4-FFF2-40B4-BE49-F238E27FC236}">
                <a16:creationId xmlns:a16="http://schemas.microsoft.com/office/drawing/2014/main" id="{67C37F89-1B84-DEB1-B85D-3974AF88F148}"/>
              </a:ext>
            </a:extLst>
          </p:cNvPr>
          <p:cNvSpPr/>
          <p:nvPr/>
        </p:nvSpPr>
        <p:spPr>
          <a:xfrm>
            <a:off x="3924701" y="3746499"/>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8" name="Ellipse 1027">
            <a:extLst>
              <a:ext uri="{FF2B5EF4-FFF2-40B4-BE49-F238E27FC236}">
                <a16:creationId xmlns:a16="http://schemas.microsoft.com/office/drawing/2014/main" id="{C49C7716-5E20-0E83-AEF8-E6D6EC679288}"/>
              </a:ext>
            </a:extLst>
          </p:cNvPr>
          <p:cNvSpPr/>
          <p:nvPr/>
        </p:nvSpPr>
        <p:spPr>
          <a:xfrm>
            <a:off x="6532225" y="5223049"/>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9" name="Ellipse 1028">
            <a:extLst>
              <a:ext uri="{FF2B5EF4-FFF2-40B4-BE49-F238E27FC236}">
                <a16:creationId xmlns:a16="http://schemas.microsoft.com/office/drawing/2014/main" id="{175FB92F-22A0-0EF5-62DB-5BCBB45071D2}"/>
              </a:ext>
            </a:extLst>
          </p:cNvPr>
          <p:cNvSpPr/>
          <p:nvPr/>
        </p:nvSpPr>
        <p:spPr>
          <a:xfrm>
            <a:off x="9339107" y="3743616"/>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0" name="Gerader Verbinder 1029">
            <a:extLst>
              <a:ext uri="{FF2B5EF4-FFF2-40B4-BE49-F238E27FC236}">
                <a16:creationId xmlns:a16="http://schemas.microsoft.com/office/drawing/2014/main" id="{889D20BF-292B-8D4E-5B26-5FC8940DACF4}"/>
              </a:ext>
            </a:extLst>
          </p:cNvPr>
          <p:cNvCxnSpPr>
            <a:cxnSpLocks/>
          </p:cNvCxnSpPr>
          <p:nvPr/>
        </p:nvCxnSpPr>
        <p:spPr>
          <a:xfrm>
            <a:off x="3951026" y="3787774"/>
            <a:ext cx="2620371" cy="148367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A740560C-9678-AC51-9370-B83F5F41AB76}"/>
              </a:ext>
            </a:extLst>
          </p:cNvPr>
          <p:cNvCxnSpPr>
            <a:cxnSpLocks/>
            <a:stCxn id="1029" idx="2"/>
          </p:cNvCxnSpPr>
          <p:nvPr/>
        </p:nvCxnSpPr>
        <p:spPr>
          <a:xfrm flipH="1">
            <a:off x="6595281" y="3797616"/>
            <a:ext cx="2743826" cy="14840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37" name="Rechteck 1036">
            <a:extLst>
              <a:ext uri="{FF2B5EF4-FFF2-40B4-BE49-F238E27FC236}">
                <a16:creationId xmlns:a16="http://schemas.microsoft.com/office/drawing/2014/main" id="{AB2FD3EB-D57B-5B7D-CAD8-773C86437B51}"/>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6070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P spid="20" grpId="0"/>
      <p:bldP spid="1027" grpId="0" animBg="1"/>
      <p:bldP spid="1028" grpId="0" animBg="1"/>
      <p:bldP spid="10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Schaltungsanalyse</a:t>
            </a:r>
            <a:br>
              <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rPr>
            </a:b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1051" name="Textfeld 1050">
            <a:extLst>
              <a:ext uri="{FF2B5EF4-FFF2-40B4-BE49-F238E27FC236}">
                <a16:creationId xmlns:a16="http://schemas.microsoft.com/office/drawing/2014/main" id="{C9FBD037-99D1-3DDD-9FF9-8533D380F6CF}"/>
              </a:ext>
            </a:extLst>
          </p:cNvPr>
          <p:cNvSpPr txBox="1"/>
          <p:nvPr/>
        </p:nvSpPr>
        <p:spPr>
          <a:xfrm>
            <a:off x="344235" y="3541348"/>
            <a:ext cx="9871228" cy="923330"/>
          </a:xfrm>
          <a:prstGeom prst="rect">
            <a:avLst/>
          </a:prstGeom>
          <a:noFill/>
        </p:spPr>
        <p:txBody>
          <a:bodyPr wrap="square" rtlCol="0">
            <a:spAutoFit/>
          </a:bodyPr>
          <a:lstStyle/>
          <a:p>
            <a:r>
              <a:rPr lang="de-DE" dirty="0"/>
              <a:t>Was bewirkt diese Schaltung?</a:t>
            </a:r>
          </a:p>
          <a:p>
            <a:endParaRPr lang="de-DE" dirty="0"/>
          </a:p>
          <a:p>
            <a:r>
              <a:rPr lang="de-DE" dirty="0"/>
              <a:t>L und C enthalten </a:t>
            </a:r>
            <a:r>
              <a:rPr lang="de-DE" dirty="0">
                <a:sym typeface="Wingdings" panose="05000000000000000000" pitchFamily="2" charset="2"/>
              </a:rPr>
              <a:t> Frequenzbetrachtung bei niedriger, (bei Resonanz-) und bei hoher Frequenz</a:t>
            </a:r>
            <a:endParaRPr lang="de-DE" dirty="0"/>
          </a:p>
        </p:txBody>
      </p:sp>
      <p:grpSp>
        <p:nvGrpSpPr>
          <p:cNvPr id="6" name="Gruppieren 5">
            <a:extLst>
              <a:ext uri="{FF2B5EF4-FFF2-40B4-BE49-F238E27FC236}">
                <a16:creationId xmlns:a16="http://schemas.microsoft.com/office/drawing/2014/main" id="{257FDF51-8065-71F7-D772-4526EDF263EE}"/>
              </a:ext>
            </a:extLst>
          </p:cNvPr>
          <p:cNvGrpSpPr/>
          <p:nvPr/>
        </p:nvGrpSpPr>
        <p:grpSpPr>
          <a:xfrm>
            <a:off x="3900006" y="1552117"/>
            <a:ext cx="2711744" cy="1586916"/>
            <a:chOff x="3900006" y="1552117"/>
            <a:chExt cx="2711744" cy="1586916"/>
          </a:xfrm>
        </p:grpSpPr>
        <p:grpSp>
          <p:nvGrpSpPr>
            <p:cNvPr id="1032" name="Gruppieren 1031">
              <a:extLst>
                <a:ext uri="{FF2B5EF4-FFF2-40B4-BE49-F238E27FC236}">
                  <a16:creationId xmlns:a16="http://schemas.microsoft.com/office/drawing/2014/main" id="{480DC0A4-4411-769D-7757-A3A700BBE349}"/>
                </a:ext>
              </a:extLst>
            </p:cNvPr>
            <p:cNvGrpSpPr/>
            <p:nvPr/>
          </p:nvGrpSpPr>
          <p:grpSpPr>
            <a:xfrm>
              <a:off x="4126945" y="1552117"/>
              <a:ext cx="1345896" cy="360000"/>
              <a:chOff x="7061817" y="1889926"/>
              <a:chExt cx="1345896" cy="360000"/>
            </a:xfrm>
          </p:grpSpPr>
          <p:cxnSp>
            <p:nvCxnSpPr>
              <p:cNvPr id="1033" name="Gerader Verbinder 1032">
                <a:extLst>
                  <a:ext uri="{FF2B5EF4-FFF2-40B4-BE49-F238E27FC236}">
                    <a16:creationId xmlns:a16="http://schemas.microsoft.com/office/drawing/2014/main" id="{7EC615F2-5F7D-25A6-2338-F2AA94F6C070}"/>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11BD9F3A-F5C5-5307-356F-0EF0E5348A27}"/>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B7F86768-71BB-98FA-70E9-1455A1D5FD61}"/>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308FFC52-5C09-B3E7-7C3D-7D57541859FD}"/>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7" name="Gerader Verbinder 1036">
              <a:extLst>
                <a:ext uri="{FF2B5EF4-FFF2-40B4-BE49-F238E27FC236}">
                  <a16:creationId xmlns:a16="http://schemas.microsoft.com/office/drawing/2014/main" id="{E12C3568-6A4F-653F-4D32-8E865074E388}"/>
                </a:ext>
              </a:extLst>
            </p:cNvPr>
            <p:cNvCxnSpPr/>
            <p:nvPr/>
          </p:nvCxnSpPr>
          <p:spPr>
            <a:xfrm rot="10800000">
              <a:off x="5499842" y="173211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38" name="Gruppieren 1037">
              <a:extLst>
                <a:ext uri="{FF2B5EF4-FFF2-40B4-BE49-F238E27FC236}">
                  <a16:creationId xmlns:a16="http://schemas.microsoft.com/office/drawing/2014/main" id="{A7A818C2-A8AA-2C33-359C-F6084872C2CA}"/>
                </a:ext>
              </a:extLst>
            </p:cNvPr>
            <p:cNvGrpSpPr/>
            <p:nvPr/>
          </p:nvGrpSpPr>
          <p:grpSpPr>
            <a:xfrm rot="10800000">
              <a:off x="5386632" y="1732717"/>
              <a:ext cx="226422" cy="1359634"/>
              <a:chOff x="5738949" y="1550127"/>
              <a:chExt cx="226422" cy="1359634"/>
            </a:xfrm>
          </p:grpSpPr>
          <p:sp>
            <p:nvSpPr>
              <p:cNvPr id="1039" name="Rechteck 1038">
                <a:extLst>
                  <a:ext uri="{FF2B5EF4-FFF2-40B4-BE49-F238E27FC236}">
                    <a16:creationId xmlns:a16="http://schemas.microsoft.com/office/drawing/2014/main" id="{C97FB546-A669-0062-F433-848F637164DB}"/>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0" name="Gerader Verbinder 1039">
                <a:extLst>
                  <a:ext uri="{FF2B5EF4-FFF2-40B4-BE49-F238E27FC236}">
                    <a16:creationId xmlns:a16="http://schemas.microsoft.com/office/drawing/2014/main" id="{5CBBA38A-82D8-3244-ED80-66B6298CFC1A}"/>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99F3D6F1-D438-0896-27A1-9227D80B032C}"/>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2" name="Gerader Verbinder 1041">
              <a:extLst>
                <a:ext uri="{FF2B5EF4-FFF2-40B4-BE49-F238E27FC236}">
                  <a16:creationId xmlns:a16="http://schemas.microsoft.com/office/drawing/2014/main" id="{80FD4AB3-A681-4A03-235B-958E9711B542}"/>
                </a:ext>
              </a:extLst>
            </p:cNvPr>
            <p:cNvCxnSpPr/>
            <p:nvPr/>
          </p:nvCxnSpPr>
          <p:spPr>
            <a:xfrm rot="10800000">
              <a:off x="5499842" y="3081159"/>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3" name="Textfeld 1042">
              <a:extLst>
                <a:ext uri="{FF2B5EF4-FFF2-40B4-BE49-F238E27FC236}">
                  <a16:creationId xmlns:a16="http://schemas.microsoft.com/office/drawing/2014/main" id="{F6137301-3649-79C9-6D05-315D1AACDCC4}"/>
                </a:ext>
              </a:extLst>
            </p:cNvPr>
            <p:cNvSpPr txBox="1"/>
            <p:nvPr/>
          </p:nvSpPr>
          <p:spPr>
            <a:xfrm>
              <a:off x="5613054" y="2222272"/>
              <a:ext cx="282450" cy="369332"/>
            </a:xfrm>
            <a:prstGeom prst="rect">
              <a:avLst/>
            </a:prstGeom>
            <a:noFill/>
          </p:spPr>
          <p:txBody>
            <a:bodyPr wrap="none" rtlCol="0">
              <a:spAutoFit/>
            </a:bodyPr>
            <a:lstStyle/>
            <a:p>
              <a:r>
                <a:rPr lang="de-DE" dirty="0"/>
                <a:t>L</a:t>
              </a:r>
              <a:endParaRPr lang="de-DE" baseline="-25000" dirty="0"/>
            </a:p>
          </p:txBody>
        </p:sp>
        <p:sp>
          <p:nvSpPr>
            <p:cNvPr id="1044" name="Textfeld 1043">
              <a:extLst>
                <a:ext uri="{FF2B5EF4-FFF2-40B4-BE49-F238E27FC236}">
                  <a16:creationId xmlns:a16="http://schemas.microsoft.com/office/drawing/2014/main" id="{29534344-2FCE-9F0F-AE38-804EF25CB6EC}"/>
                </a:ext>
              </a:extLst>
            </p:cNvPr>
            <p:cNvSpPr txBox="1"/>
            <p:nvPr/>
          </p:nvSpPr>
          <p:spPr>
            <a:xfrm>
              <a:off x="4611175" y="1890023"/>
              <a:ext cx="308098" cy="369332"/>
            </a:xfrm>
            <a:prstGeom prst="rect">
              <a:avLst/>
            </a:prstGeom>
            <a:noFill/>
          </p:spPr>
          <p:txBody>
            <a:bodyPr wrap="none" rtlCol="0">
              <a:spAutoFit/>
            </a:bodyPr>
            <a:lstStyle/>
            <a:p>
              <a:r>
                <a:rPr lang="de-DE" dirty="0"/>
                <a:t>C</a:t>
              </a:r>
              <a:endParaRPr lang="de-DE" baseline="-25000" dirty="0"/>
            </a:p>
          </p:txBody>
        </p:sp>
        <p:sp>
          <p:nvSpPr>
            <p:cNvPr id="1045" name="Ellipse 1044">
              <a:extLst>
                <a:ext uri="{FF2B5EF4-FFF2-40B4-BE49-F238E27FC236}">
                  <a16:creationId xmlns:a16="http://schemas.microsoft.com/office/drawing/2014/main" id="{0D832DF5-8ED4-0F58-4A78-27A6F105317F}"/>
                </a:ext>
              </a:extLst>
            </p:cNvPr>
            <p:cNvSpPr/>
            <p:nvPr/>
          </p:nvSpPr>
          <p:spPr>
            <a:xfrm>
              <a:off x="5445841" y="16781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6" name="Ellipse 1045">
              <a:extLst>
                <a:ext uri="{FF2B5EF4-FFF2-40B4-BE49-F238E27FC236}">
                  <a16:creationId xmlns:a16="http://schemas.microsoft.com/office/drawing/2014/main" id="{7A71A960-2785-2F5A-A15B-62F361F12C46}"/>
                </a:ext>
              </a:extLst>
            </p:cNvPr>
            <p:cNvSpPr/>
            <p:nvPr/>
          </p:nvSpPr>
          <p:spPr>
            <a:xfrm>
              <a:off x="4030608" y="167174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Ellipse 1046">
              <a:extLst>
                <a:ext uri="{FF2B5EF4-FFF2-40B4-BE49-F238E27FC236}">
                  <a16:creationId xmlns:a16="http://schemas.microsoft.com/office/drawing/2014/main" id="{6FD7CF44-19A6-6B96-B774-06075ED61E94}"/>
                </a:ext>
              </a:extLst>
            </p:cNvPr>
            <p:cNvSpPr/>
            <p:nvPr/>
          </p:nvSpPr>
          <p:spPr>
            <a:xfrm>
              <a:off x="6053014" y="167385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8" name="Gerader Verbinder 1047">
              <a:extLst>
                <a:ext uri="{FF2B5EF4-FFF2-40B4-BE49-F238E27FC236}">
                  <a16:creationId xmlns:a16="http://schemas.microsoft.com/office/drawing/2014/main" id="{F3C0E8FB-7AC0-1A43-206F-645832402BF2}"/>
                </a:ext>
              </a:extLst>
            </p:cNvPr>
            <p:cNvCxnSpPr/>
            <p:nvPr/>
          </p:nvCxnSpPr>
          <p:spPr>
            <a:xfrm flipH="1">
              <a:off x="4030608" y="3086755"/>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9" name="Ellipse 1048">
              <a:extLst>
                <a:ext uri="{FF2B5EF4-FFF2-40B4-BE49-F238E27FC236}">
                  <a16:creationId xmlns:a16="http://schemas.microsoft.com/office/drawing/2014/main" id="{AE9CED1F-896A-361B-797E-2345266433E0}"/>
                </a:ext>
              </a:extLst>
            </p:cNvPr>
            <p:cNvSpPr/>
            <p:nvPr/>
          </p:nvSpPr>
          <p:spPr>
            <a:xfrm>
              <a:off x="6053014" y="302715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0" name="Ellipse 1049">
              <a:extLst>
                <a:ext uri="{FF2B5EF4-FFF2-40B4-BE49-F238E27FC236}">
                  <a16:creationId xmlns:a16="http://schemas.microsoft.com/office/drawing/2014/main" id="{9D25C8CF-DAE1-B4FD-0C78-449041B0C533}"/>
                </a:ext>
              </a:extLst>
            </p:cNvPr>
            <p:cNvSpPr/>
            <p:nvPr/>
          </p:nvSpPr>
          <p:spPr>
            <a:xfrm>
              <a:off x="4016249" y="302964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2" name="Gerader Verbinder 1051">
              <a:extLst>
                <a:ext uri="{FF2B5EF4-FFF2-40B4-BE49-F238E27FC236}">
                  <a16:creationId xmlns:a16="http://schemas.microsoft.com/office/drawing/2014/main" id="{EBF50957-BCE0-066A-08A9-3CADF97B79A8}"/>
                </a:ext>
              </a:extLst>
            </p:cNvPr>
            <p:cNvCxnSpPr/>
            <p:nvPr/>
          </p:nvCxnSpPr>
          <p:spPr>
            <a:xfrm flipV="1">
              <a:off x="6229424" y="1890024"/>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53" name="Textfeld 1052">
              <a:extLst>
                <a:ext uri="{FF2B5EF4-FFF2-40B4-BE49-F238E27FC236}">
                  <a16:creationId xmlns:a16="http://schemas.microsoft.com/office/drawing/2014/main" id="{8DAF5B08-C615-6609-F0D2-506279B4D47C}"/>
                </a:ext>
              </a:extLst>
            </p:cNvPr>
            <p:cNvSpPr txBox="1"/>
            <p:nvPr/>
          </p:nvSpPr>
          <p:spPr>
            <a:xfrm>
              <a:off x="6205870" y="2193550"/>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1054" name="Gerader Verbinder 1053">
              <a:extLst>
                <a:ext uri="{FF2B5EF4-FFF2-40B4-BE49-F238E27FC236}">
                  <a16:creationId xmlns:a16="http://schemas.microsoft.com/office/drawing/2014/main" id="{36E5ED99-8C55-30DC-8768-A89C11AADD25}"/>
                </a:ext>
              </a:extLst>
            </p:cNvPr>
            <p:cNvCxnSpPr/>
            <p:nvPr/>
          </p:nvCxnSpPr>
          <p:spPr>
            <a:xfrm flipV="1">
              <a:off x="3923560" y="1910037"/>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55" name="Textfeld 1054">
              <a:extLst>
                <a:ext uri="{FF2B5EF4-FFF2-40B4-BE49-F238E27FC236}">
                  <a16:creationId xmlns:a16="http://schemas.microsoft.com/office/drawing/2014/main" id="{C8C269A1-15F3-8B7B-0D9F-AD7CCFC9457C}"/>
                </a:ext>
              </a:extLst>
            </p:cNvPr>
            <p:cNvSpPr txBox="1"/>
            <p:nvPr/>
          </p:nvSpPr>
          <p:spPr>
            <a:xfrm>
              <a:off x="3900006" y="2213563"/>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1056" name="Ellipse 1055">
              <a:extLst>
                <a:ext uri="{FF2B5EF4-FFF2-40B4-BE49-F238E27FC236}">
                  <a16:creationId xmlns:a16="http://schemas.microsoft.com/office/drawing/2014/main" id="{1470727F-CB28-FE40-5036-05D13BBE7EFC}"/>
                </a:ext>
              </a:extLst>
            </p:cNvPr>
            <p:cNvSpPr/>
            <p:nvPr/>
          </p:nvSpPr>
          <p:spPr>
            <a:xfrm>
              <a:off x="5449857" y="30310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Rechteck 7">
            <a:extLst>
              <a:ext uri="{FF2B5EF4-FFF2-40B4-BE49-F238E27FC236}">
                <a16:creationId xmlns:a16="http://schemas.microsoft.com/office/drawing/2014/main" id="{3662068D-5297-4F16-9D10-7DAC9A0689EB}"/>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51089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Schaltungsanalyse</a:t>
            </a:r>
            <a:br>
              <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rPr>
            </a:b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cxnSp>
        <p:nvCxnSpPr>
          <p:cNvPr id="6" name="Gerader Verbinder 5">
            <a:extLst>
              <a:ext uri="{FF2B5EF4-FFF2-40B4-BE49-F238E27FC236}">
                <a16:creationId xmlns:a16="http://schemas.microsoft.com/office/drawing/2014/main" id="{D02D52F1-8B88-26B1-6011-377C1D2D7F1B}"/>
              </a:ext>
            </a:extLst>
          </p:cNvPr>
          <p:cNvCxnSpPr>
            <a:cxnSpLocks/>
            <a:stCxn id="1084" idx="2"/>
          </p:cNvCxnSpPr>
          <p:nvPr/>
        </p:nvCxnSpPr>
        <p:spPr>
          <a:xfrm flipV="1">
            <a:off x="6435891" y="1646334"/>
            <a:ext cx="2910212" cy="17398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76B866F-76AD-34C8-7298-8357187FB3ED}"/>
              </a:ext>
            </a:extLst>
          </p:cNvPr>
          <p:cNvCxnSpPr>
            <a:cxnSpLocks/>
          </p:cNvCxnSpPr>
          <p:nvPr/>
        </p:nvCxnSpPr>
        <p:spPr>
          <a:xfrm flipV="1">
            <a:off x="3840275" y="1636669"/>
            <a:ext cx="5459859"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Inhaltsplatzhalter 4">
            <a:extLst>
              <a:ext uri="{FF2B5EF4-FFF2-40B4-BE49-F238E27FC236}">
                <a16:creationId xmlns:a16="http://schemas.microsoft.com/office/drawing/2014/main" id="{0B8AF4A1-54C3-8FE5-1402-4687B97FE8D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cxnSp>
        <p:nvCxnSpPr>
          <p:cNvPr id="9" name="Gerade Verbindung mit Pfeil 8">
            <a:extLst>
              <a:ext uri="{FF2B5EF4-FFF2-40B4-BE49-F238E27FC236}">
                <a16:creationId xmlns:a16="http://schemas.microsoft.com/office/drawing/2014/main" id="{A1A266A7-0BC0-A1C6-3EF4-285F4BCA8726}"/>
              </a:ext>
            </a:extLst>
          </p:cNvPr>
          <p:cNvCxnSpPr/>
          <p:nvPr/>
        </p:nvCxnSpPr>
        <p:spPr>
          <a:xfrm flipV="1">
            <a:off x="3795221" y="3337495"/>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074CEFB3-D62E-6552-945A-B91448E2AFD4}"/>
              </a:ext>
            </a:extLst>
          </p:cNvPr>
          <p:cNvCxnSpPr/>
          <p:nvPr/>
        </p:nvCxnSpPr>
        <p:spPr>
          <a:xfrm flipV="1">
            <a:off x="3795221" y="1339350"/>
            <a:ext cx="0" cy="19981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FBB6EA-88E0-8AB3-CF3B-636C4DEB30D8}"/>
              </a:ext>
            </a:extLst>
          </p:cNvPr>
          <p:cNvSpPr txBox="1"/>
          <p:nvPr/>
        </p:nvSpPr>
        <p:spPr>
          <a:xfrm>
            <a:off x="8784043" y="2977224"/>
            <a:ext cx="1171702" cy="369332"/>
          </a:xfrm>
          <a:prstGeom prst="rect">
            <a:avLst/>
          </a:prstGeom>
          <a:noFill/>
        </p:spPr>
        <p:txBody>
          <a:bodyPr wrap="square" rtlCol="0">
            <a:spAutoFit/>
          </a:bodyPr>
          <a:lstStyle/>
          <a:p>
            <a:r>
              <a:rPr lang="de-DE" dirty="0"/>
              <a:t>Frequenz</a:t>
            </a:r>
          </a:p>
        </p:txBody>
      </p:sp>
      <p:sp>
        <p:nvSpPr>
          <p:cNvPr id="15" name="Textfeld 14">
            <a:extLst>
              <a:ext uri="{FF2B5EF4-FFF2-40B4-BE49-F238E27FC236}">
                <a16:creationId xmlns:a16="http://schemas.microsoft.com/office/drawing/2014/main" id="{3EACDDA8-4A5B-D96A-1A19-1FC44D6DE74D}"/>
              </a:ext>
            </a:extLst>
          </p:cNvPr>
          <p:cNvSpPr txBox="1"/>
          <p:nvPr/>
        </p:nvSpPr>
        <p:spPr>
          <a:xfrm>
            <a:off x="3810674" y="991929"/>
            <a:ext cx="1111890" cy="646331"/>
          </a:xfrm>
          <a:prstGeom prst="rect">
            <a:avLst/>
          </a:prstGeom>
          <a:noFill/>
        </p:spPr>
        <p:txBody>
          <a:bodyPr wrap="square" rtlCol="0">
            <a:spAutoFit/>
          </a:bodyPr>
          <a:lstStyle/>
          <a:p>
            <a:r>
              <a:rPr lang="de-DE" dirty="0" err="1"/>
              <a:t>U</a:t>
            </a:r>
            <a:r>
              <a:rPr lang="de-DE" baseline="-25000" dirty="0" err="1"/>
              <a:t>a</a:t>
            </a:r>
            <a:r>
              <a:rPr lang="de-DE" dirty="0"/>
              <a:t>/</a:t>
            </a:r>
            <a:r>
              <a:rPr lang="de-DE" dirty="0" err="1"/>
              <a:t>U</a:t>
            </a:r>
            <a:r>
              <a:rPr lang="de-DE" baseline="-25000" dirty="0" err="1"/>
              <a:t>e</a:t>
            </a:r>
            <a:r>
              <a:rPr lang="de-DE" dirty="0"/>
              <a:t> (dB)</a:t>
            </a:r>
            <a:endParaRPr lang="de-DE" baseline="-25000" dirty="0"/>
          </a:p>
        </p:txBody>
      </p:sp>
      <p:sp>
        <p:nvSpPr>
          <p:cNvPr id="16" name="Freihandform 44">
            <a:extLst>
              <a:ext uri="{FF2B5EF4-FFF2-40B4-BE49-F238E27FC236}">
                <a16:creationId xmlns:a16="http://schemas.microsoft.com/office/drawing/2014/main" id="{D8CBBD31-DCEA-B6B4-E59B-1317D8B61010}"/>
              </a:ext>
            </a:extLst>
          </p:cNvPr>
          <p:cNvSpPr/>
          <p:nvPr/>
        </p:nvSpPr>
        <p:spPr>
          <a:xfrm>
            <a:off x="3798101" y="1658091"/>
            <a:ext cx="5521002" cy="168811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 name="connsiteX0" fmla="*/ 0 w 5529629"/>
              <a:gd name="connsiteY0" fmla="*/ 1717310 h 1717310"/>
              <a:gd name="connsiteX1" fmla="*/ 2177142 w 5529629"/>
              <a:gd name="connsiteY1" fmla="*/ 471985 h 1717310"/>
              <a:gd name="connsiteX2" fmla="*/ 5529629 w 5529629"/>
              <a:gd name="connsiteY2" fmla="*/ 11946 h 1717310"/>
              <a:gd name="connsiteX0" fmla="*/ 0 w 5529629"/>
              <a:gd name="connsiteY0" fmla="*/ 1705364 h 1705364"/>
              <a:gd name="connsiteX1" fmla="*/ 2177142 w 5529629"/>
              <a:gd name="connsiteY1" fmla="*/ 460039 h 1705364"/>
              <a:gd name="connsiteX2" fmla="*/ 5529629 w 5529629"/>
              <a:gd name="connsiteY2" fmla="*/ 0 h 1705364"/>
              <a:gd name="connsiteX0" fmla="*/ 0 w 5521002"/>
              <a:gd name="connsiteY0" fmla="*/ 1688111 h 1688111"/>
              <a:gd name="connsiteX1" fmla="*/ 2177142 w 5521002"/>
              <a:gd name="connsiteY1" fmla="*/ 442786 h 1688111"/>
              <a:gd name="connsiteX2" fmla="*/ 5521002 w 5521002"/>
              <a:gd name="connsiteY2" fmla="*/ 0 h 1688111"/>
            </a:gdLst>
            <a:ahLst/>
            <a:cxnLst>
              <a:cxn ang="0">
                <a:pos x="connsiteX0" y="connsiteY0"/>
              </a:cxn>
              <a:cxn ang="0">
                <a:pos x="connsiteX1" y="connsiteY1"/>
              </a:cxn>
              <a:cxn ang="0">
                <a:pos x="connsiteX2" y="connsiteY2"/>
              </a:cxn>
            </a:cxnLst>
            <a:rect l="l" t="t" r="r" b="b"/>
            <a:pathLst>
              <a:path w="5521002" h="1688111">
                <a:moveTo>
                  <a:pt x="0" y="1688111"/>
                </a:moveTo>
                <a:cubicBezTo>
                  <a:pt x="560615" y="1328883"/>
                  <a:pt x="1297642" y="947686"/>
                  <a:pt x="2177142" y="442786"/>
                </a:cubicBezTo>
                <a:cubicBezTo>
                  <a:pt x="3056642" y="-62114"/>
                  <a:pt x="2684432" y="22485"/>
                  <a:pt x="5521002" y="0"/>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70DC5026-1154-0CF0-BAE2-483F848EE001}"/>
              </a:ext>
            </a:extLst>
          </p:cNvPr>
          <p:cNvSpPr txBox="1"/>
          <p:nvPr/>
        </p:nvSpPr>
        <p:spPr>
          <a:xfrm>
            <a:off x="3543605" y="1463490"/>
            <a:ext cx="326384" cy="369332"/>
          </a:xfrm>
          <a:prstGeom prst="rect">
            <a:avLst/>
          </a:prstGeom>
          <a:noFill/>
        </p:spPr>
        <p:txBody>
          <a:bodyPr wrap="square" rtlCol="0">
            <a:spAutoFit/>
          </a:bodyPr>
          <a:lstStyle/>
          <a:p>
            <a:r>
              <a:rPr lang="de-DE" dirty="0"/>
              <a:t>0</a:t>
            </a:r>
          </a:p>
        </p:txBody>
      </p:sp>
      <p:grpSp>
        <p:nvGrpSpPr>
          <p:cNvPr id="18" name="Gruppieren 17">
            <a:extLst>
              <a:ext uri="{FF2B5EF4-FFF2-40B4-BE49-F238E27FC236}">
                <a16:creationId xmlns:a16="http://schemas.microsoft.com/office/drawing/2014/main" id="{0873735D-9C4D-0BED-6A8C-7FC1505E1660}"/>
              </a:ext>
            </a:extLst>
          </p:cNvPr>
          <p:cNvGrpSpPr/>
          <p:nvPr/>
        </p:nvGrpSpPr>
        <p:grpSpPr>
          <a:xfrm>
            <a:off x="493542" y="3506631"/>
            <a:ext cx="2711744" cy="1586916"/>
            <a:chOff x="318085" y="2338442"/>
            <a:chExt cx="2711744" cy="1586916"/>
          </a:xfrm>
        </p:grpSpPr>
        <p:grpSp>
          <p:nvGrpSpPr>
            <p:cNvPr id="19" name="Gruppieren 18">
              <a:extLst>
                <a:ext uri="{FF2B5EF4-FFF2-40B4-BE49-F238E27FC236}">
                  <a16:creationId xmlns:a16="http://schemas.microsoft.com/office/drawing/2014/main" id="{10A4D49F-AD08-FF00-7922-D34D1D42D59B}"/>
                </a:ext>
              </a:extLst>
            </p:cNvPr>
            <p:cNvGrpSpPr/>
            <p:nvPr/>
          </p:nvGrpSpPr>
          <p:grpSpPr>
            <a:xfrm>
              <a:off x="545024" y="2338442"/>
              <a:ext cx="1345896" cy="360000"/>
              <a:chOff x="7061817" y="1889926"/>
              <a:chExt cx="1345896" cy="360000"/>
            </a:xfrm>
          </p:grpSpPr>
          <p:cxnSp>
            <p:nvCxnSpPr>
              <p:cNvPr id="39" name="Gerader Verbinder 38">
                <a:extLst>
                  <a:ext uri="{FF2B5EF4-FFF2-40B4-BE49-F238E27FC236}">
                    <a16:creationId xmlns:a16="http://schemas.microsoft.com/office/drawing/2014/main" id="{477714BD-4D1C-6661-180C-7503D6FCF043}"/>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55CC8981-B124-BFA4-52AC-CE8CF56B33F9}"/>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E1F15D95-E3E9-A801-54B6-FBE5F3DF94D6}"/>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DFD8BA11-B191-20C9-2348-1CD86004082C}"/>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Gerader Verbinder 19">
              <a:extLst>
                <a:ext uri="{FF2B5EF4-FFF2-40B4-BE49-F238E27FC236}">
                  <a16:creationId xmlns:a16="http://schemas.microsoft.com/office/drawing/2014/main" id="{8D7F2A40-18D4-6F79-2E18-6710D86A7DDB}"/>
                </a:ext>
              </a:extLst>
            </p:cNvPr>
            <p:cNvCxnSpPr/>
            <p:nvPr/>
          </p:nvCxnSpPr>
          <p:spPr>
            <a:xfrm rot="10800000">
              <a:off x="1917921" y="2518442"/>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8498F43F-9B3F-EEEE-455D-07DBE595FDCA}"/>
                </a:ext>
              </a:extLst>
            </p:cNvPr>
            <p:cNvGrpSpPr/>
            <p:nvPr/>
          </p:nvGrpSpPr>
          <p:grpSpPr>
            <a:xfrm rot="10800000">
              <a:off x="1804711" y="2519042"/>
              <a:ext cx="226422" cy="1359634"/>
              <a:chOff x="5738949" y="1550127"/>
              <a:chExt cx="226422" cy="1359634"/>
            </a:xfrm>
          </p:grpSpPr>
          <p:sp>
            <p:nvSpPr>
              <p:cNvPr id="36" name="Rechteck 35">
                <a:extLst>
                  <a:ext uri="{FF2B5EF4-FFF2-40B4-BE49-F238E27FC236}">
                    <a16:creationId xmlns:a16="http://schemas.microsoft.com/office/drawing/2014/main" id="{7094758D-7F51-150F-1EDA-E51461387279}"/>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575EF892-23E1-EE3A-3777-08C58E547CBB}"/>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E36F1E69-7573-B76D-A6BF-E164AB2E4DAF}"/>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Gerader Verbinder 21">
              <a:extLst>
                <a:ext uri="{FF2B5EF4-FFF2-40B4-BE49-F238E27FC236}">
                  <a16:creationId xmlns:a16="http://schemas.microsoft.com/office/drawing/2014/main" id="{6CF2A07A-073B-F676-F5D3-F72E911A9A04}"/>
                </a:ext>
              </a:extLst>
            </p:cNvPr>
            <p:cNvCxnSpPr/>
            <p:nvPr/>
          </p:nvCxnSpPr>
          <p:spPr>
            <a:xfrm rot="10800000">
              <a:off x="1917921" y="386748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E35C2D-6799-C708-7E93-7A69D14B8C5F}"/>
                </a:ext>
              </a:extLst>
            </p:cNvPr>
            <p:cNvSpPr txBox="1"/>
            <p:nvPr/>
          </p:nvSpPr>
          <p:spPr>
            <a:xfrm>
              <a:off x="2031133" y="3008597"/>
              <a:ext cx="282450" cy="369332"/>
            </a:xfrm>
            <a:prstGeom prst="rect">
              <a:avLst/>
            </a:prstGeom>
            <a:noFill/>
          </p:spPr>
          <p:txBody>
            <a:bodyPr wrap="none" rtlCol="0">
              <a:spAutoFit/>
            </a:bodyPr>
            <a:lstStyle/>
            <a:p>
              <a:r>
                <a:rPr lang="de-DE" dirty="0"/>
                <a:t>L</a:t>
              </a:r>
              <a:endParaRPr lang="de-DE" baseline="-25000" dirty="0"/>
            </a:p>
          </p:txBody>
        </p:sp>
        <p:sp>
          <p:nvSpPr>
            <p:cNvPr id="24" name="Textfeld 23">
              <a:extLst>
                <a:ext uri="{FF2B5EF4-FFF2-40B4-BE49-F238E27FC236}">
                  <a16:creationId xmlns:a16="http://schemas.microsoft.com/office/drawing/2014/main" id="{219975F7-AF63-3E53-76F3-0BF0D8E97954}"/>
                </a:ext>
              </a:extLst>
            </p:cNvPr>
            <p:cNvSpPr txBox="1"/>
            <p:nvPr/>
          </p:nvSpPr>
          <p:spPr>
            <a:xfrm>
              <a:off x="1029254" y="2676348"/>
              <a:ext cx="308098" cy="369332"/>
            </a:xfrm>
            <a:prstGeom prst="rect">
              <a:avLst/>
            </a:prstGeom>
            <a:noFill/>
          </p:spPr>
          <p:txBody>
            <a:bodyPr wrap="none" rtlCol="0">
              <a:spAutoFit/>
            </a:bodyPr>
            <a:lstStyle/>
            <a:p>
              <a:r>
                <a:rPr lang="de-DE" dirty="0"/>
                <a:t>C</a:t>
              </a:r>
              <a:endParaRPr lang="de-DE" baseline="-25000" dirty="0"/>
            </a:p>
          </p:txBody>
        </p:sp>
        <p:sp>
          <p:nvSpPr>
            <p:cNvPr id="25" name="Ellipse 24">
              <a:extLst>
                <a:ext uri="{FF2B5EF4-FFF2-40B4-BE49-F238E27FC236}">
                  <a16:creationId xmlns:a16="http://schemas.microsoft.com/office/drawing/2014/main" id="{B353B5BA-F6A1-51B9-CC00-2F7757474621}"/>
                </a:ext>
              </a:extLst>
            </p:cNvPr>
            <p:cNvSpPr/>
            <p:nvPr/>
          </p:nvSpPr>
          <p:spPr>
            <a:xfrm>
              <a:off x="1863920" y="246444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B229C242-98BB-871D-3008-72A27342E9FC}"/>
                </a:ext>
              </a:extLst>
            </p:cNvPr>
            <p:cNvSpPr/>
            <p:nvPr/>
          </p:nvSpPr>
          <p:spPr>
            <a:xfrm>
              <a:off x="448687" y="245806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44FE1273-A822-369B-DDAA-E49D525E5B13}"/>
                </a:ext>
              </a:extLst>
            </p:cNvPr>
            <p:cNvSpPr/>
            <p:nvPr/>
          </p:nvSpPr>
          <p:spPr>
            <a:xfrm>
              <a:off x="2471093" y="246017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4936453C-5FBC-929A-0114-00EDAC727E2D}"/>
                </a:ext>
              </a:extLst>
            </p:cNvPr>
            <p:cNvCxnSpPr/>
            <p:nvPr/>
          </p:nvCxnSpPr>
          <p:spPr>
            <a:xfrm flipH="1">
              <a:off x="448687" y="3873080"/>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49A15F5D-DFBB-3833-1BEE-D1EF05E928A7}"/>
                </a:ext>
              </a:extLst>
            </p:cNvPr>
            <p:cNvSpPr/>
            <p:nvPr/>
          </p:nvSpPr>
          <p:spPr>
            <a:xfrm>
              <a:off x="2471093" y="381348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D1BAEE62-5193-F7A9-7292-749139E0DE56}"/>
                </a:ext>
              </a:extLst>
            </p:cNvPr>
            <p:cNvSpPr/>
            <p:nvPr/>
          </p:nvSpPr>
          <p:spPr>
            <a:xfrm>
              <a:off x="434328" y="381596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BD92F722-F34C-381B-74AF-79D03631B994}"/>
                </a:ext>
              </a:extLst>
            </p:cNvPr>
            <p:cNvCxnSpPr/>
            <p:nvPr/>
          </p:nvCxnSpPr>
          <p:spPr>
            <a:xfrm flipV="1">
              <a:off x="2647503" y="2676349"/>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A3654AF-E982-325E-BB09-39D018D8651F}"/>
                </a:ext>
              </a:extLst>
            </p:cNvPr>
            <p:cNvSpPr txBox="1"/>
            <p:nvPr/>
          </p:nvSpPr>
          <p:spPr>
            <a:xfrm>
              <a:off x="2623949" y="2979875"/>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33" name="Gerader Verbinder 32">
              <a:extLst>
                <a:ext uri="{FF2B5EF4-FFF2-40B4-BE49-F238E27FC236}">
                  <a16:creationId xmlns:a16="http://schemas.microsoft.com/office/drawing/2014/main" id="{6B6249E1-19D6-A75A-D8C1-6A44BD645FDA}"/>
                </a:ext>
              </a:extLst>
            </p:cNvPr>
            <p:cNvCxnSpPr/>
            <p:nvPr/>
          </p:nvCxnSpPr>
          <p:spPr>
            <a:xfrm flipV="1">
              <a:off x="341639" y="2696362"/>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6B8592AA-C952-9750-1B96-2CFBFE3BECD8}"/>
                </a:ext>
              </a:extLst>
            </p:cNvPr>
            <p:cNvSpPr txBox="1"/>
            <p:nvPr/>
          </p:nvSpPr>
          <p:spPr>
            <a:xfrm>
              <a:off x="318085" y="2999888"/>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35" name="Ellipse 34">
              <a:extLst>
                <a:ext uri="{FF2B5EF4-FFF2-40B4-BE49-F238E27FC236}">
                  <a16:creationId xmlns:a16="http://schemas.microsoft.com/office/drawing/2014/main" id="{49BFDB44-C21A-D3B6-16D9-CA269FE48DC0}"/>
                </a:ext>
              </a:extLst>
            </p:cNvPr>
            <p:cNvSpPr/>
            <p:nvPr/>
          </p:nvSpPr>
          <p:spPr>
            <a:xfrm>
              <a:off x="1867936" y="381735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3" name="Gruppieren 42">
            <a:extLst>
              <a:ext uri="{FF2B5EF4-FFF2-40B4-BE49-F238E27FC236}">
                <a16:creationId xmlns:a16="http://schemas.microsoft.com/office/drawing/2014/main" id="{EFA98BCD-CA0E-7D8E-211F-935A07F6047C}"/>
              </a:ext>
            </a:extLst>
          </p:cNvPr>
          <p:cNvGrpSpPr/>
          <p:nvPr/>
        </p:nvGrpSpPr>
        <p:grpSpPr>
          <a:xfrm>
            <a:off x="3640150" y="4068375"/>
            <a:ext cx="1372002" cy="769772"/>
            <a:chOff x="918352" y="3086650"/>
            <a:chExt cx="2688572" cy="1504584"/>
          </a:xfrm>
        </p:grpSpPr>
        <p:grpSp>
          <p:nvGrpSpPr>
            <p:cNvPr id="44" name="Gruppieren 43">
              <a:extLst>
                <a:ext uri="{FF2B5EF4-FFF2-40B4-BE49-F238E27FC236}">
                  <a16:creationId xmlns:a16="http://schemas.microsoft.com/office/drawing/2014/main" id="{D70F9022-AC48-DE7D-E5DE-EEB28180CEBA}"/>
                </a:ext>
              </a:extLst>
            </p:cNvPr>
            <p:cNvGrpSpPr/>
            <p:nvPr/>
          </p:nvGrpSpPr>
          <p:grpSpPr>
            <a:xfrm rot="5400000">
              <a:off x="1766897" y="2517695"/>
              <a:ext cx="108000" cy="1347219"/>
              <a:chOff x="7804114" y="1442695"/>
              <a:chExt cx="108000" cy="1347219"/>
            </a:xfrm>
          </p:grpSpPr>
          <p:sp>
            <p:nvSpPr>
              <p:cNvPr id="63" name="Ellipse 62">
                <a:extLst>
                  <a:ext uri="{FF2B5EF4-FFF2-40B4-BE49-F238E27FC236}">
                    <a16:creationId xmlns:a16="http://schemas.microsoft.com/office/drawing/2014/main" id="{EC474C60-BD84-6CB5-926D-7BF501CF8ADB}"/>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Ellipse 1023">
                <a:extLst>
                  <a:ext uri="{FF2B5EF4-FFF2-40B4-BE49-F238E27FC236}">
                    <a16:creationId xmlns:a16="http://schemas.microsoft.com/office/drawing/2014/main" id="{67EF2A10-4168-8F35-0257-10EC71BD07A4}"/>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5" name="Gerader Verbinder 1024">
                <a:extLst>
                  <a:ext uri="{FF2B5EF4-FFF2-40B4-BE49-F238E27FC236}">
                    <a16:creationId xmlns:a16="http://schemas.microsoft.com/office/drawing/2014/main" id="{9565D870-0C60-1537-E97A-C6CC60CECB53}"/>
                  </a:ext>
                </a:extLst>
              </p:cNvPr>
              <p:cNvCxnSpPr>
                <a:stCxn id="1024" idx="0"/>
              </p:cNvCxnSpPr>
              <p:nvPr/>
            </p:nvCxnSpPr>
            <p:spPr>
              <a:xfrm flipV="1">
                <a:off x="7858114" y="1442695"/>
                <a:ext cx="0" cy="41044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3869D208-36CD-1D1D-34F5-042D6B12823C}"/>
                  </a:ext>
                </a:extLst>
              </p:cNvPr>
              <p:cNvCxnSpPr>
                <a:endCxn id="63"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45" name="Gerader Verbinder 44">
              <a:extLst>
                <a:ext uri="{FF2B5EF4-FFF2-40B4-BE49-F238E27FC236}">
                  <a16:creationId xmlns:a16="http://schemas.microsoft.com/office/drawing/2014/main" id="{810B891E-216A-A192-08DD-B52F43E5AF94}"/>
                </a:ext>
              </a:extLst>
            </p:cNvPr>
            <p:cNvCxnSpPr/>
            <p:nvPr/>
          </p:nvCxnSpPr>
          <p:spPr>
            <a:xfrm rot="10800000">
              <a:off x="2518188" y="318570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A7727ADC-9DED-4187-8BFA-B0246AFA8ACA}"/>
                </a:ext>
              </a:extLst>
            </p:cNvPr>
            <p:cNvCxnSpPr/>
            <p:nvPr/>
          </p:nvCxnSpPr>
          <p:spPr>
            <a:xfrm rot="10800000">
              <a:off x="2518188" y="4534750"/>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8BD07211-864B-4253-37CA-5084512545C5}"/>
                </a:ext>
              </a:extLst>
            </p:cNvPr>
            <p:cNvSpPr/>
            <p:nvPr/>
          </p:nvSpPr>
          <p:spPr>
            <a:xfrm>
              <a:off x="2464187" y="313170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FB8933D1-64A6-91D6-EF4E-3E611EF5CC36}"/>
                </a:ext>
              </a:extLst>
            </p:cNvPr>
            <p:cNvSpPr/>
            <p:nvPr/>
          </p:nvSpPr>
          <p:spPr>
            <a:xfrm>
              <a:off x="1048954" y="31253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04398974-B213-FF9F-DAC4-18356A2D6B9C}"/>
                </a:ext>
              </a:extLst>
            </p:cNvPr>
            <p:cNvSpPr/>
            <p:nvPr/>
          </p:nvSpPr>
          <p:spPr>
            <a:xfrm>
              <a:off x="3071360" y="312744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0" name="Gerader Verbinder 49">
              <a:extLst>
                <a:ext uri="{FF2B5EF4-FFF2-40B4-BE49-F238E27FC236}">
                  <a16:creationId xmlns:a16="http://schemas.microsoft.com/office/drawing/2014/main" id="{202C6FE1-7098-1382-B1CA-04EE9084767C}"/>
                </a:ext>
              </a:extLst>
            </p:cNvPr>
            <p:cNvCxnSpPr/>
            <p:nvPr/>
          </p:nvCxnSpPr>
          <p:spPr>
            <a:xfrm flipH="1">
              <a:off x="1048954" y="4540346"/>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11D99DBC-B56F-9141-8852-C3A7797E8A88}"/>
                </a:ext>
              </a:extLst>
            </p:cNvPr>
            <p:cNvSpPr/>
            <p:nvPr/>
          </p:nvSpPr>
          <p:spPr>
            <a:xfrm>
              <a:off x="3071360" y="4480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CEC0F26A-142D-91CF-2341-41B08678C6A3}"/>
                </a:ext>
              </a:extLst>
            </p:cNvPr>
            <p:cNvSpPr/>
            <p:nvPr/>
          </p:nvSpPr>
          <p:spPr>
            <a:xfrm>
              <a:off x="1034595" y="448323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r Verbinder 54">
              <a:extLst>
                <a:ext uri="{FF2B5EF4-FFF2-40B4-BE49-F238E27FC236}">
                  <a16:creationId xmlns:a16="http://schemas.microsoft.com/office/drawing/2014/main" id="{F6639E40-8B18-B0F2-BBCA-3C23AB73CDD8}"/>
                </a:ext>
              </a:extLst>
            </p:cNvPr>
            <p:cNvCxnSpPr/>
            <p:nvPr/>
          </p:nvCxnSpPr>
          <p:spPr>
            <a:xfrm flipV="1">
              <a:off x="3247770" y="3343615"/>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A49E4ADD-3080-011F-58A4-DE32B4C8BDED}"/>
                </a:ext>
              </a:extLst>
            </p:cNvPr>
            <p:cNvCxnSpPr/>
            <p:nvPr/>
          </p:nvCxnSpPr>
          <p:spPr>
            <a:xfrm flipV="1">
              <a:off x="941906" y="3363628"/>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3C423A5E-9049-F2F6-3023-AE572F8DCD79}"/>
                </a:ext>
              </a:extLst>
            </p:cNvPr>
            <p:cNvSpPr txBox="1"/>
            <p:nvPr/>
          </p:nvSpPr>
          <p:spPr>
            <a:xfrm>
              <a:off x="918352" y="3667154"/>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58" name="Textfeld 57">
              <a:extLst>
                <a:ext uri="{FF2B5EF4-FFF2-40B4-BE49-F238E27FC236}">
                  <a16:creationId xmlns:a16="http://schemas.microsoft.com/office/drawing/2014/main" id="{896D164F-8434-062E-EADC-F8832E586152}"/>
                </a:ext>
              </a:extLst>
            </p:cNvPr>
            <p:cNvSpPr txBox="1"/>
            <p:nvPr/>
          </p:nvSpPr>
          <p:spPr>
            <a:xfrm>
              <a:off x="1533677" y="3086650"/>
              <a:ext cx="380233" cy="369332"/>
            </a:xfrm>
            <a:prstGeom prst="rect">
              <a:avLst/>
            </a:prstGeom>
            <a:noFill/>
          </p:spPr>
          <p:txBody>
            <a:bodyPr wrap="none" rtlCol="0">
              <a:spAutoFit/>
            </a:bodyPr>
            <a:lstStyle/>
            <a:p>
              <a:r>
                <a:rPr lang="de-DE" dirty="0"/>
                <a:t>X</a:t>
              </a:r>
              <a:r>
                <a:rPr lang="de-DE" baseline="-25000" dirty="0"/>
                <a:t>C</a:t>
              </a:r>
            </a:p>
          </p:txBody>
        </p:sp>
        <p:cxnSp>
          <p:nvCxnSpPr>
            <p:cNvPr id="59" name="Gerader Verbinder 58">
              <a:extLst>
                <a:ext uri="{FF2B5EF4-FFF2-40B4-BE49-F238E27FC236}">
                  <a16:creationId xmlns:a16="http://schemas.microsoft.com/office/drawing/2014/main" id="{FF3E5761-4E5D-4399-6D48-513C7D6B4AF2}"/>
                </a:ext>
              </a:extLst>
            </p:cNvPr>
            <p:cNvCxnSpPr/>
            <p:nvPr/>
          </p:nvCxnSpPr>
          <p:spPr>
            <a:xfrm flipV="1">
              <a:off x="2522879" y="3163316"/>
              <a:ext cx="1" cy="13369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Ellipse 59">
              <a:extLst>
                <a:ext uri="{FF2B5EF4-FFF2-40B4-BE49-F238E27FC236}">
                  <a16:creationId xmlns:a16="http://schemas.microsoft.com/office/drawing/2014/main" id="{C6C5F3DE-4A16-F2E8-A086-7281F33F5A50}"/>
                </a:ext>
              </a:extLst>
            </p:cNvPr>
            <p:cNvSpPr/>
            <p:nvPr/>
          </p:nvSpPr>
          <p:spPr>
            <a:xfrm>
              <a:off x="2469952" y="4480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a:extLst>
                <a:ext uri="{FF2B5EF4-FFF2-40B4-BE49-F238E27FC236}">
                  <a16:creationId xmlns:a16="http://schemas.microsoft.com/office/drawing/2014/main" id="{7FFBC14C-DE62-6A66-F266-44E36270F18D}"/>
                </a:ext>
              </a:extLst>
            </p:cNvPr>
            <p:cNvSpPr txBox="1"/>
            <p:nvPr/>
          </p:nvSpPr>
          <p:spPr>
            <a:xfrm>
              <a:off x="3201044" y="364015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62" name="Textfeld 61">
              <a:extLst>
                <a:ext uri="{FF2B5EF4-FFF2-40B4-BE49-F238E27FC236}">
                  <a16:creationId xmlns:a16="http://schemas.microsoft.com/office/drawing/2014/main" id="{3E31B5B8-A978-5874-366F-3F8B080D7176}"/>
                </a:ext>
              </a:extLst>
            </p:cNvPr>
            <p:cNvSpPr txBox="1"/>
            <p:nvPr/>
          </p:nvSpPr>
          <p:spPr>
            <a:xfrm>
              <a:off x="2477794" y="3482205"/>
              <a:ext cx="369012" cy="369332"/>
            </a:xfrm>
            <a:prstGeom prst="rect">
              <a:avLst/>
            </a:prstGeom>
            <a:noFill/>
          </p:spPr>
          <p:txBody>
            <a:bodyPr wrap="none" rtlCol="0">
              <a:spAutoFit/>
            </a:bodyPr>
            <a:lstStyle/>
            <a:p>
              <a:r>
                <a:rPr lang="de-DE" dirty="0"/>
                <a:t>X</a:t>
              </a:r>
              <a:r>
                <a:rPr lang="de-DE" baseline="-25000" dirty="0"/>
                <a:t>L</a:t>
              </a:r>
            </a:p>
          </p:txBody>
        </p:sp>
      </p:grpSp>
      <p:grpSp>
        <p:nvGrpSpPr>
          <p:cNvPr id="1028" name="Gruppieren 1027">
            <a:extLst>
              <a:ext uri="{FF2B5EF4-FFF2-40B4-BE49-F238E27FC236}">
                <a16:creationId xmlns:a16="http://schemas.microsoft.com/office/drawing/2014/main" id="{71684CD4-460C-432C-A113-4EDC9E0C5C6B}"/>
              </a:ext>
            </a:extLst>
          </p:cNvPr>
          <p:cNvGrpSpPr/>
          <p:nvPr/>
        </p:nvGrpSpPr>
        <p:grpSpPr>
          <a:xfrm>
            <a:off x="8504057" y="4088166"/>
            <a:ext cx="1372002" cy="756448"/>
            <a:chOff x="8215950" y="3798583"/>
            <a:chExt cx="1372002" cy="756448"/>
          </a:xfrm>
        </p:grpSpPr>
        <p:grpSp>
          <p:nvGrpSpPr>
            <p:cNvPr id="1029" name="Gruppieren 1028">
              <a:extLst>
                <a:ext uri="{FF2B5EF4-FFF2-40B4-BE49-F238E27FC236}">
                  <a16:creationId xmlns:a16="http://schemas.microsoft.com/office/drawing/2014/main" id="{24E15105-5C0C-9CC9-9F31-4CD734CC8192}"/>
                </a:ext>
              </a:extLst>
            </p:cNvPr>
            <p:cNvGrpSpPr/>
            <p:nvPr/>
          </p:nvGrpSpPr>
          <p:grpSpPr>
            <a:xfrm>
              <a:off x="9007598" y="3860304"/>
              <a:ext cx="55260" cy="687499"/>
              <a:chOff x="9813166" y="2995295"/>
              <a:chExt cx="108011" cy="1347222"/>
            </a:xfrm>
          </p:grpSpPr>
          <p:sp>
            <p:nvSpPr>
              <p:cNvPr id="1046" name="Ellipse 1045">
                <a:extLst>
                  <a:ext uri="{FF2B5EF4-FFF2-40B4-BE49-F238E27FC236}">
                    <a16:creationId xmlns:a16="http://schemas.microsoft.com/office/drawing/2014/main" id="{740C8C31-E93E-3D34-8AC3-5881F1011B25}"/>
                  </a:ext>
                </a:extLst>
              </p:cNvPr>
              <p:cNvSpPr/>
              <p:nvPr/>
            </p:nvSpPr>
            <p:spPr>
              <a:xfrm>
                <a:off x="9813176" y="3908055"/>
                <a:ext cx="108001" cy="10799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Ellipse 1046">
                <a:extLst>
                  <a:ext uri="{FF2B5EF4-FFF2-40B4-BE49-F238E27FC236}">
                    <a16:creationId xmlns:a16="http://schemas.microsoft.com/office/drawing/2014/main" id="{A5BC0C08-C426-0FF3-AF63-DD4174F5C2C1}"/>
                  </a:ext>
                </a:extLst>
              </p:cNvPr>
              <p:cNvSpPr/>
              <p:nvPr/>
            </p:nvSpPr>
            <p:spPr>
              <a:xfrm>
                <a:off x="9813166" y="3405741"/>
                <a:ext cx="108000" cy="10799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8" name="Gerader Verbinder 1047">
                <a:extLst>
                  <a:ext uri="{FF2B5EF4-FFF2-40B4-BE49-F238E27FC236}">
                    <a16:creationId xmlns:a16="http://schemas.microsoft.com/office/drawing/2014/main" id="{F4E3D877-18D5-5D49-2F41-8F815ADB9B0D}"/>
                  </a:ext>
                </a:extLst>
              </p:cNvPr>
              <p:cNvCxnSpPr>
                <a:stCxn id="1047" idx="0"/>
              </p:cNvCxnSpPr>
              <p:nvPr/>
            </p:nvCxnSpPr>
            <p:spPr>
              <a:xfrm flipV="1">
                <a:off x="9867177" y="2995295"/>
                <a:ext cx="0" cy="41044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8C91440B-9255-E57E-D27D-19B5C4E4092D}"/>
                  </a:ext>
                </a:extLst>
              </p:cNvPr>
              <p:cNvCxnSpPr>
                <a:endCxn id="1046" idx="4"/>
              </p:cNvCxnSpPr>
              <p:nvPr/>
            </p:nvCxnSpPr>
            <p:spPr>
              <a:xfrm flipV="1">
                <a:off x="9867176" y="4016056"/>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030" name="Gerader Verbinder 1029">
              <a:extLst>
                <a:ext uri="{FF2B5EF4-FFF2-40B4-BE49-F238E27FC236}">
                  <a16:creationId xmlns:a16="http://schemas.microsoft.com/office/drawing/2014/main" id="{0D9E9FF1-E675-2B25-D1B6-8E335650B59F}"/>
                </a:ext>
              </a:extLst>
            </p:cNvPr>
            <p:cNvCxnSpPr/>
            <p:nvPr/>
          </p:nvCxnSpPr>
          <p:spPr>
            <a:xfrm rot="10800000">
              <a:off x="9032360" y="3835938"/>
              <a:ext cx="28766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E26CBB0B-BA5B-96AB-C31A-014EE75E9FF3}"/>
                </a:ext>
              </a:extLst>
            </p:cNvPr>
            <p:cNvCxnSpPr/>
            <p:nvPr/>
          </p:nvCxnSpPr>
          <p:spPr>
            <a:xfrm rot="10800000">
              <a:off x="9032360" y="4526132"/>
              <a:ext cx="28766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32" name="Ellipse 1031">
              <a:extLst>
                <a:ext uri="{FF2B5EF4-FFF2-40B4-BE49-F238E27FC236}">
                  <a16:creationId xmlns:a16="http://schemas.microsoft.com/office/drawing/2014/main" id="{5D50BC0A-58F2-101C-CAC7-33E8233F5407}"/>
                </a:ext>
              </a:extLst>
            </p:cNvPr>
            <p:cNvSpPr/>
            <p:nvPr/>
          </p:nvSpPr>
          <p:spPr>
            <a:xfrm>
              <a:off x="9004803" y="3808311"/>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Ellipse 1032">
              <a:extLst>
                <a:ext uri="{FF2B5EF4-FFF2-40B4-BE49-F238E27FC236}">
                  <a16:creationId xmlns:a16="http://schemas.microsoft.com/office/drawing/2014/main" id="{9935FB19-8B7E-3A0F-5E27-05F8BB9A26D6}"/>
                </a:ext>
              </a:extLst>
            </p:cNvPr>
            <p:cNvSpPr/>
            <p:nvPr/>
          </p:nvSpPr>
          <p:spPr>
            <a:xfrm>
              <a:off x="8282597" y="3805049"/>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Ellipse 1033">
              <a:extLst>
                <a:ext uri="{FF2B5EF4-FFF2-40B4-BE49-F238E27FC236}">
                  <a16:creationId xmlns:a16="http://schemas.microsoft.com/office/drawing/2014/main" id="{51966DCD-EE5A-F555-0813-C8577EA12E65}"/>
                </a:ext>
              </a:extLst>
            </p:cNvPr>
            <p:cNvSpPr/>
            <p:nvPr/>
          </p:nvSpPr>
          <p:spPr>
            <a:xfrm>
              <a:off x="9314649" y="3806129"/>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5" name="Gerader Verbinder 1034">
              <a:extLst>
                <a:ext uri="{FF2B5EF4-FFF2-40B4-BE49-F238E27FC236}">
                  <a16:creationId xmlns:a16="http://schemas.microsoft.com/office/drawing/2014/main" id="{6220A1D0-61A3-7590-5E86-304464430F0D}"/>
                </a:ext>
              </a:extLst>
            </p:cNvPr>
            <p:cNvCxnSpPr/>
            <p:nvPr/>
          </p:nvCxnSpPr>
          <p:spPr>
            <a:xfrm flipH="1">
              <a:off x="8282597" y="4528995"/>
              <a:ext cx="749762"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36" name="Ellipse 1035">
              <a:extLst>
                <a:ext uri="{FF2B5EF4-FFF2-40B4-BE49-F238E27FC236}">
                  <a16:creationId xmlns:a16="http://schemas.microsoft.com/office/drawing/2014/main" id="{4A82FBD9-A8EE-5DDD-C911-DADCD0A05C5D}"/>
                </a:ext>
              </a:extLst>
            </p:cNvPr>
            <p:cNvSpPr/>
            <p:nvPr/>
          </p:nvSpPr>
          <p:spPr>
            <a:xfrm>
              <a:off x="9314649" y="4498505"/>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7" name="Ellipse 1036">
              <a:extLst>
                <a:ext uri="{FF2B5EF4-FFF2-40B4-BE49-F238E27FC236}">
                  <a16:creationId xmlns:a16="http://schemas.microsoft.com/office/drawing/2014/main" id="{2C91A003-A6A7-6CC1-6938-DAF24D86905C}"/>
                </a:ext>
              </a:extLst>
            </p:cNvPr>
            <p:cNvSpPr/>
            <p:nvPr/>
          </p:nvSpPr>
          <p:spPr>
            <a:xfrm>
              <a:off x="8275270" y="4499776"/>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8" name="Gerader Verbinder 1037">
              <a:extLst>
                <a:ext uri="{FF2B5EF4-FFF2-40B4-BE49-F238E27FC236}">
                  <a16:creationId xmlns:a16="http://schemas.microsoft.com/office/drawing/2014/main" id="{AB333058-EDE7-E74B-AB6F-0C796B8D7471}"/>
                </a:ext>
              </a:extLst>
            </p:cNvPr>
            <p:cNvCxnSpPr/>
            <p:nvPr/>
          </p:nvCxnSpPr>
          <p:spPr>
            <a:xfrm flipV="1">
              <a:off x="9404673" y="3916726"/>
              <a:ext cx="0" cy="49953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FF4E1E25-4085-CEC8-E1DB-5A83DCFECB92}"/>
                </a:ext>
              </a:extLst>
            </p:cNvPr>
            <p:cNvCxnSpPr/>
            <p:nvPr/>
          </p:nvCxnSpPr>
          <p:spPr>
            <a:xfrm flipV="1">
              <a:off x="8227970" y="3926965"/>
              <a:ext cx="0" cy="49953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40" name="Textfeld 1039">
              <a:extLst>
                <a:ext uri="{FF2B5EF4-FFF2-40B4-BE49-F238E27FC236}">
                  <a16:creationId xmlns:a16="http://schemas.microsoft.com/office/drawing/2014/main" id="{3B4E2340-12E6-1853-E6BF-95E93255CF85}"/>
                </a:ext>
              </a:extLst>
            </p:cNvPr>
            <p:cNvSpPr txBox="1"/>
            <p:nvPr/>
          </p:nvSpPr>
          <p:spPr>
            <a:xfrm>
              <a:off x="8215950" y="4082254"/>
              <a:ext cx="208760" cy="188957"/>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1041" name="Textfeld 1040">
              <a:extLst>
                <a:ext uri="{FF2B5EF4-FFF2-40B4-BE49-F238E27FC236}">
                  <a16:creationId xmlns:a16="http://schemas.microsoft.com/office/drawing/2014/main" id="{56BFB48A-09F6-4F38-B80F-2A28BDDB6D73}"/>
                </a:ext>
              </a:extLst>
            </p:cNvPr>
            <p:cNvSpPr txBox="1"/>
            <p:nvPr/>
          </p:nvSpPr>
          <p:spPr>
            <a:xfrm>
              <a:off x="8538344" y="3798583"/>
              <a:ext cx="194036" cy="188957"/>
            </a:xfrm>
            <a:prstGeom prst="rect">
              <a:avLst/>
            </a:prstGeom>
            <a:noFill/>
          </p:spPr>
          <p:txBody>
            <a:bodyPr wrap="none" rtlCol="0">
              <a:spAutoFit/>
            </a:bodyPr>
            <a:lstStyle/>
            <a:p>
              <a:r>
                <a:rPr lang="de-DE" dirty="0"/>
                <a:t>X</a:t>
              </a:r>
              <a:r>
                <a:rPr lang="de-DE" baseline="-25000" dirty="0"/>
                <a:t>C</a:t>
              </a:r>
            </a:p>
          </p:txBody>
        </p:sp>
        <p:cxnSp>
          <p:nvCxnSpPr>
            <p:cNvPr id="1042" name="Gerader Verbinder 1041">
              <a:extLst>
                <a:ext uri="{FF2B5EF4-FFF2-40B4-BE49-F238E27FC236}">
                  <a16:creationId xmlns:a16="http://schemas.microsoft.com/office/drawing/2014/main" id="{6CB8DAE5-81CE-39C9-B539-795F58F9AF68}"/>
                </a:ext>
              </a:extLst>
            </p:cNvPr>
            <p:cNvCxnSpPr/>
            <p:nvPr/>
          </p:nvCxnSpPr>
          <p:spPr>
            <a:xfrm rot="5400000" flipV="1">
              <a:off x="8670015" y="3495166"/>
              <a:ext cx="1" cy="6840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3" name="Ellipse 1042">
              <a:extLst>
                <a:ext uri="{FF2B5EF4-FFF2-40B4-BE49-F238E27FC236}">
                  <a16:creationId xmlns:a16="http://schemas.microsoft.com/office/drawing/2014/main" id="{8B110AC0-168F-04F7-41C7-3511CC5E5325}"/>
                </a:ext>
              </a:extLst>
            </p:cNvPr>
            <p:cNvSpPr/>
            <p:nvPr/>
          </p:nvSpPr>
          <p:spPr>
            <a:xfrm>
              <a:off x="9007745" y="4498505"/>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4" name="Textfeld 1043">
              <a:extLst>
                <a:ext uri="{FF2B5EF4-FFF2-40B4-BE49-F238E27FC236}">
                  <a16:creationId xmlns:a16="http://schemas.microsoft.com/office/drawing/2014/main" id="{DAB1F2D9-087F-F9FB-4D55-6EA629EF96C9}"/>
                </a:ext>
              </a:extLst>
            </p:cNvPr>
            <p:cNvSpPr txBox="1"/>
            <p:nvPr/>
          </p:nvSpPr>
          <p:spPr>
            <a:xfrm>
              <a:off x="9380828" y="4068443"/>
              <a:ext cx="207124" cy="188957"/>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1045" name="Textfeld 1044">
              <a:extLst>
                <a:ext uri="{FF2B5EF4-FFF2-40B4-BE49-F238E27FC236}">
                  <a16:creationId xmlns:a16="http://schemas.microsoft.com/office/drawing/2014/main" id="{7579E0B4-7F40-E297-C1EF-69FC2A83FF69}"/>
                </a:ext>
              </a:extLst>
            </p:cNvPr>
            <p:cNvSpPr txBox="1"/>
            <p:nvPr/>
          </p:nvSpPr>
          <p:spPr>
            <a:xfrm>
              <a:off x="9003306" y="4023721"/>
              <a:ext cx="188310" cy="188957"/>
            </a:xfrm>
            <a:prstGeom prst="rect">
              <a:avLst/>
            </a:prstGeom>
            <a:noFill/>
          </p:spPr>
          <p:txBody>
            <a:bodyPr wrap="none" rtlCol="0">
              <a:spAutoFit/>
            </a:bodyPr>
            <a:lstStyle/>
            <a:p>
              <a:r>
                <a:rPr lang="de-DE" dirty="0"/>
                <a:t>X</a:t>
              </a:r>
              <a:r>
                <a:rPr lang="de-DE" baseline="-25000" dirty="0"/>
                <a:t>L</a:t>
              </a:r>
            </a:p>
          </p:txBody>
        </p:sp>
      </p:grpSp>
      <p:cxnSp>
        <p:nvCxnSpPr>
          <p:cNvPr id="1050" name="Gerade Verbindung mit Pfeil 1049">
            <a:extLst>
              <a:ext uri="{FF2B5EF4-FFF2-40B4-BE49-F238E27FC236}">
                <a16:creationId xmlns:a16="http://schemas.microsoft.com/office/drawing/2014/main" id="{09446952-982E-90E6-C2F4-ABB5B4C9E7F3}"/>
              </a:ext>
            </a:extLst>
          </p:cNvPr>
          <p:cNvCxnSpPr/>
          <p:nvPr/>
        </p:nvCxnSpPr>
        <p:spPr>
          <a:xfrm>
            <a:off x="6485482" y="1422176"/>
            <a:ext cx="8819" cy="2043017"/>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51" name="Textfeld 1050">
            <a:extLst>
              <a:ext uri="{FF2B5EF4-FFF2-40B4-BE49-F238E27FC236}">
                <a16:creationId xmlns:a16="http://schemas.microsoft.com/office/drawing/2014/main" id="{BD733F57-64D3-F1C8-0966-DB1CDAC00B40}"/>
              </a:ext>
            </a:extLst>
          </p:cNvPr>
          <p:cNvSpPr txBox="1"/>
          <p:nvPr/>
        </p:nvSpPr>
        <p:spPr>
          <a:xfrm>
            <a:off x="5544667" y="3404748"/>
            <a:ext cx="1924597" cy="369332"/>
          </a:xfrm>
          <a:prstGeom prst="rect">
            <a:avLst/>
          </a:prstGeom>
          <a:noFill/>
        </p:spPr>
        <p:txBody>
          <a:bodyPr wrap="square" rtlCol="0">
            <a:spAutoFit/>
          </a:bodyPr>
          <a:lstStyle/>
          <a:p>
            <a:pPr algn="ctr"/>
            <a:r>
              <a:rPr lang="de-DE" dirty="0" err="1"/>
              <a:t>f</a:t>
            </a:r>
            <a:r>
              <a:rPr lang="de-DE" baseline="-25000" dirty="0" err="1"/>
              <a:t>g</a:t>
            </a:r>
            <a:endParaRPr lang="de-DE" dirty="0"/>
          </a:p>
        </p:txBody>
      </p:sp>
      <p:grpSp>
        <p:nvGrpSpPr>
          <p:cNvPr id="1052" name="Gruppieren 1051">
            <a:extLst>
              <a:ext uri="{FF2B5EF4-FFF2-40B4-BE49-F238E27FC236}">
                <a16:creationId xmlns:a16="http://schemas.microsoft.com/office/drawing/2014/main" id="{6A51CAEE-2343-9F15-1099-9D1D497AF590}"/>
              </a:ext>
            </a:extLst>
          </p:cNvPr>
          <p:cNvGrpSpPr/>
          <p:nvPr/>
        </p:nvGrpSpPr>
        <p:grpSpPr>
          <a:xfrm>
            <a:off x="5919465" y="4069136"/>
            <a:ext cx="1372002" cy="781137"/>
            <a:chOff x="5961718" y="4010816"/>
            <a:chExt cx="1372002" cy="781137"/>
          </a:xfrm>
        </p:grpSpPr>
        <p:grpSp>
          <p:nvGrpSpPr>
            <p:cNvPr id="1053" name="Gruppieren 1052">
              <a:extLst>
                <a:ext uri="{FF2B5EF4-FFF2-40B4-BE49-F238E27FC236}">
                  <a16:creationId xmlns:a16="http://schemas.microsoft.com/office/drawing/2014/main" id="{77F3A289-5CA8-0427-8121-566A44724FBC}"/>
                </a:ext>
              </a:extLst>
            </p:cNvPr>
            <p:cNvGrpSpPr/>
            <p:nvPr/>
          </p:nvGrpSpPr>
          <p:grpSpPr>
            <a:xfrm>
              <a:off x="5961718" y="4041972"/>
              <a:ext cx="1372002" cy="749981"/>
              <a:chOff x="918352" y="3125333"/>
              <a:chExt cx="2688572" cy="1465901"/>
            </a:xfrm>
          </p:grpSpPr>
          <p:cxnSp>
            <p:nvCxnSpPr>
              <p:cNvPr id="1062" name="Gerader Verbinder 1061">
                <a:extLst>
                  <a:ext uri="{FF2B5EF4-FFF2-40B4-BE49-F238E27FC236}">
                    <a16:creationId xmlns:a16="http://schemas.microsoft.com/office/drawing/2014/main" id="{90F0035E-0FA4-AA92-3353-6E1FA0EE9793}"/>
                  </a:ext>
                </a:extLst>
              </p:cNvPr>
              <p:cNvCxnSpPr/>
              <p:nvPr/>
            </p:nvCxnSpPr>
            <p:spPr>
              <a:xfrm rot="10800000">
                <a:off x="2518188" y="318570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3" name="Gerader Verbinder 1062">
                <a:extLst>
                  <a:ext uri="{FF2B5EF4-FFF2-40B4-BE49-F238E27FC236}">
                    <a16:creationId xmlns:a16="http://schemas.microsoft.com/office/drawing/2014/main" id="{ED3A3EDA-23C7-00D0-8D1C-DA85B132C163}"/>
                  </a:ext>
                </a:extLst>
              </p:cNvPr>
              <p:cNvCxnSpPr/>
              <p:nvPr/>
            </p:nvCxnSpPr>
            <p:spPr>
              <a:xfrm rot="10800000">
                <a:off x="2518188" y="4534750"/>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64" name="Ellipse 1063">
                <a:extLst>
                  <a:ext uri="{FF2B5EF4-FFF2-40B4-BE49-F238E27FC236}">
                    <a16:creationId xmlns:a16="http://schemas.microsoft.com/office/drawing/2014/main" id="{7F00A79D-1883-2A59-E44F-FB4639777FC8}"/>
                  </a:ext>
                </a:extLst>
              </p:cNvPr>
              <p:cNvSpPr/>
              <p:nvPr/>
            </p:nvSpPr>
            <p:spPr>
              <a:xfrm>
                <a:off x="2464187" y="313170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5" name="Ellipse 1064">
                <a:extLst>
                  <a:ext uri="{FF2B5EF4-FFF2-40B4-BE49-F238E27FC236}">
                    <a16:creationId xmlns:a16="http://schemas.microsoft.com/office/drawing/2014/main" id="{8AE3DB35-B5FE-DAEE-1DC2-6DDFCE901C48}"/>
                  </a:ext>
                </a:extLst>
              </p:cNvPr>
              <p:cNvSpPr/>
              <p:nvPr/>
            </p:nvSpPr>
            <p:spPr>
              <a:xfrm>
                <a:off x="1048954" y="31253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6" name="Ellipse 1065">
                <a:extLst>
                  <a:ext uri="{FF2B5EF4-FFF2-40B4-BE49-F238E27FC236}">
                    <a16:creationId xmlns:a16="http://schemas.microsoft.com/office/drawing/2014/main" id="{E7F53E42-789E-F87D-CAA0-44E929722133}"/>
                  </a:ext>
                </a:extLst>
              </p:cNvPr>
              <p:cNvSpPr/>
              <p:nvPr/>
            </p:nvSpPr>
            <p:spPr>
              <a:xfrm>
                <a:off x="3071360" y="312744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7" name="Gerader Verbinder 1066">
                <a:extLst>
                  <a:ext uri="{FF2B5EF4-FFF2-40B4-BE49-F238E27FC236}">
                    <a16:creationId xmlns:a16="http://schemas.microsoft.com/office/drawing/2014/main" id="{979C47E6-2AE2-D1E2-1BFB-7C2EE88E1115}"/>
                  </a:ext>
                </a:extLst>
              </p:cNvPr>
              <p:cNvCxnSpPr/>
              <p:nvPr/>
            </p:nvCxnSpPr>
            <p:spPr>
              <a:xfrm flipH="1">
                <a:off x="1048954" y="4540346"/>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68" name="Ellipse 1067">
                <a:extLst>
                  <a:ext uri="{FF2B5EF4-FFF2-40B4-BE49-F238E27FC236}">
                    <a16:creationId xmlns:a16="http://schemas.microsoft.com/office/drawing/2014/main" id="{37B6482D-C995-95B0-A948-6244417ACB71}"/>
                  </a:ext>
                </a:extLst>
              </p:cNvPr>
              <p:cNvSpPr/>
              <p:nvPr/>
            </p:nvSpPr>
            <p:spPr>
              <a:xfrm>
                <a:off x="3071360" y="4480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9" name="Ellipse 1068">
                <a:extLst>
                  <a:ext uri="{FF2B5EF4-FFF2-40B4-BE49-F238E27FC236}">
                    <a16:creationId xmlns:a16="http://schemas.microsoft.com/office/drawing/2014/main" id="{005416BB-622F-93C8-E0C9-6E136811F182}"/>
                  </a:ext>
                </a:extLst>
              </p:cNvPr>
              <p:cNvSpPr/>
              <p:nvPr/>
            </p:nvSpPr>
            <p:spPr>
              <a:xfrm>
                <a:off x="1034595" y="448323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0" name="Gerader Verbinder 1069">
                <a:extLst>
                  <a:ext uri="{FF2B5EF4-FFF2-40B4-BE49-F238E27FC236}">
                    <a16:creationId xmlns:a16="http://schemas.microsoft.com/office/drawing/2014/main" id="{CAA27FA3-06E6-2AE8-A900-851BF68B36BB}"/>
                  </a:ext>
                </a:extLst>
              </p:cNvPr>
              <p:cNvCxnSpPr/>
              <p:nvPr/>
            </p:nvCxnSpPr>
            <p:spPr>
              <a:xfrm flipV="1">
                <a:off x="3247770" y="3343615"/>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071" name="Gerader Verbinder 1070">
                <a:extLst>
                  <a:ext uri="{FF2B5EF4-FFF2-40B4-BE49-F238E27FC236}">
                    <a16:creationId xmlns:a16="http://schemas.microsoft.com/office/drawing/2014/main" id="{5D8FC7BD-8CCF-8D3D-5C7B-D796D356BD0F}"/>
                  </a:ext>
                </a:extLst>
              </p:cNvPr>
              <p:cNvCxnSpPr/>
              <p:nvPr/>
            </p:nvCxnSpPr>
            <p:spPr>
              <a:xfrm flipV="1">
                <a:off x="941906" y="3363628"/>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72" name="Textfeld 1071">
                <a:extLst>
                  <a:ext uri="{FF2B5EF4-FFF2-40B4-BE49-F238E27FC236}">
                    <a16:creationId xmlns:a16="http://schemas.microsoft.com/office/drawing/2014/main" id="{5AF7F6B4-D44B-0C35-E9B9-035B2090379C}"/>
                  </a:ext>
                </a:extLst>
              </p:cNvPr>
              <p:cNvSpPr txBox="1"/>
              <p:nvPr/>
            </p:nvSpPr>
            <p:spPr>
              <a:xfrm>
                <a:off x="918352" y="3667154"/>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1073" name="Textfeld 1072">
                <a:extLst>
                  <a:ext uri="{FF2B5EF4-FFF2-40B4-BE49-F238E27FC236}">
                    <a16:creationId xmlns:a16="http://schemas.microsoft.com/office/drawing/2014/main" id="{C146DF86-22E4-AE21-B8F8-9418A1907E6A}"/>
                  </a:ext>
                </a:extLst>
              </p:cNvPr>
              <p:cNvSpPr txBox="1"/>
              <p:nvPr/>
            </p:nvSpPr>
            <p:spPr>
              <a:xfrm>
                <a:off x="1499763" y="3174632"/>
                <a:ext cx="380233" cy="369332"/>
              </a:xfrm>
              <a:prstGeom prst="rect">
                <a:avLst/>
              </a:prstGeom>
              <a:noFill/>
            </p:spPr>
            <p:txBody>
              <a:bodyPr wrap="none" rtlCol="0">
                <a:spAutoFit/>
              </a:bodyPr>
              <a:lstStyle/>
              <a:p>
                <a:r>
                  <a:rPr lang="de-DE" dirty="0"/>
                  <a:t>X</a:t>
                </a:r>
                <a:r>
                  <a:rPr lang="de-DE" baseline="-25000" dirty="0"/>
                  <a:t>C</a:t>
                </a:r>
              </a:p>
            </p:txBody>
          </p:sp>
          <p:sp>
            <p:nvSpPr>
              <p:cNvPr id="1074" name="Ellipse 1073">
                <a:extLst>
                  <a:ext uri="{FF2B5EF4-FFF2-40B4-BE49-F238E27FC236}">
                    <a16:creationId xmlns:a16="http://schemas.microsoft.com/office/drawing/2014/main" id="{97AE5511-032E-0268-608B-A4D75EF7E050}"/>
                  </a:ext>
                </a:extLst>
              </p:cNvPr>
              <p:cNvSpPr/>
              <p:nvPr/>
            </p:nvSpPr>
            <p:spPr>
              <a:xfrm>
                <a:off x="2469952" y="4480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5" name="Textfeld 1074">
                <a:extLst>
                  <a:ext uri="{FF2B5EF4-FFF2-40B4-BE49-F238E27FC236}">
                    <a16:creationId xmlns:a16="http://schemas.microsoft.com/office/drawing/2014/main" id="{A172D0C0-8C03-7569-A23B-F53EA875B692}"/>
                  </a:ext>
                </a:extLst>
              </p:cNvPr>
              <p:cNvSpPr txBox="1"/>
              <p:nvPr/>
            </p:nvSpPr>
            <p:spPr>
              <a:xfrm>
                <a:off x="3201044" y="364015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1076" name="Textfeld 1075">
                <a:extLst>
                  <a:ext uri="{FF2B5EF4-FFF2-40B4-BE49-F238E27FC236}">
                    <a16:creationId xmlns:a16="http://schemas.microsoft.com/office/drawing/2014/main" id="{5AF0C488-151E-0EEB-1C99-E0D09D847454}"/>
                  </a:ext>
                </a:extLst>
              </p:cNvPr>
              <p:cNvSpPr txBox="1"/>
              <p:nvPr/>
            </p:nvSpPr>
            <p:spPr>
              <a:xfrm>
                <a:off x="2543738" y="3431515"/>
                <a:ext cx="369012" cy="369332"/>
              </a:xfrm>
              <a:prstGeom prst="rect">
                <a:avLst/>
              </a:prstGeom>
              <a:noFill/>
            </p:spPr>
            <p:txBody>
              <a:bodyPr wrap="none" rtlCol="0">
                <a:spAutoFit/>
              </a:bodyPr>
              <a:lstStyle/>
              <a:p>
                <a:r>
                  <a:rPr lang="de-DE" dirty="0"/>
                  <a:t>X</a:t>
                </a:r>
                <a:r>
                  <a:rPr lang="de-DE" baseline="-25000" dirty="0"/>
                  <a:t>L</a:t>
                </a:r>
              </a:p>
            </p:txBody>
          </p:sp>
        </p:grpSp>
        <p:grpSp>
          <p:nvGrpSpPr>
            <p:cNvPr id="1054" name="Gruppieren 1053">
              <a:extLst>
                <a:ext uri="{FF2B5EF4-FFF2-40B4-BE49-F238E27FC236}">
                  <a16:creationId xmlns:a16="http://schemas.microsoft.com/office/drawing/2014/main" id="{871B04D6-01F6-0955-CB78-D49631C59451}"/>
                </a:ext>
              </a:extLst>
            </p:cNvPr>
            <p:cNvGrpSpPr/>
            <p:nvPr/>
          </p:nvGrpSpPr>
          <p:grpSpPr>
            <a:xfrm>
              <a:off x="6719017" y="4069758"/>
              <a:ext cx="120260" cy="668887"/>
              <a:chOff x="2736957" y="2030987"/>
              <a:chExt cx="226422" cy="1359634"/>
            </a:xfrm>
          </p:grpSpPr>
          <p:sp>
            <p:nvSpPr>
              <p:cNvPr id="1059" name="Rechteck 1058">
                <a:extLst>
                  <a:ext uri="{FF2B5EF4-FFF2-40B4-BE49-F238E27FC236}">
                    <a16:creationId xmlns:a16="http://schemas.microsoft.com/office/drawing/2014/main" id="{CCCF963B-B451-695F-AA87-DF7DFF04ABAC}"/>
                  </a:ext>
                </a:extLst>
              </p:cNvPr>
              <p:cNvSpPr/>
              <p:nvPr/>
            </p:nvSpPr>
            <p:spPr>
              <a:xfrm rot="10800000">
                <a:off x="2736957" y="244138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0" name="Gerader Verbinder 1059">
                <a:extLst>
                  <a:ext uri="{FF2B5EF4-FFF2-40B4-BE49-F238E27FC236}">
                    <a16:creationId xmlns:a16="http://schemas.microsoft.com/office/drawing/2014/main" id="{C7572958-C9AE-9E6D-3557-4996EB569B28}"/>
                  </a:ext>
                </a:extLst>
              </p:cNvPr>
              <p:cNvCxnSpPr/>
              <p:nvPr/>
            </p:nvCxnSpPr>
            <p:spPr>
              <a:xfrm rot="10800000">
                <a:off x="2850168" y="2981319"/>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862A5115-3BD8-DB58-0D29-046318A9962D}"/>
                  </a:ext>
                </a:extLst>
              </p:cNvPr>
              <p:cNvCxnSpPr/>
              <p:nvPr/>
            </p:nvCxnSpPr>
            <p:spPr>
              <a:xfrm rot="10800000">
                <a:off x="2850168" y="2030987"/>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5" name="Gruppieren 1054">
              <a:extLst>
                <a:ext uri="{FF2B5EF4-FFF2-40B4-BE49-F238E27FC236}">
                  <a16:creationId xmlns:a16="http://schemas.microsoft.com/office/drawing/2014/main" id="{119EA6F6-20E0-27DB-145C-A2ED9746DDFD}"/>
                </a:ext>
              </a:extLst>
            </p:cNvPr>
            <p:cNvGrpSpPr/>
            <p:nvPr/>
          </p:nvGrpSpPr>
          <p:grpSpPr>
            <a:xfrm rot="5400000">
              <a:off x="6356869" y="3737425"/>
              <a:ext cx="119783" cy="666566"/>
              <a:chOff x="5738949" y="1550127"/>
              <a:chExt cx="226422" cy="1358535"/>
            </a:xfrm>
            <a:noFill/>
          </p:grpSpPr>
          <p:sp>
            <p:nvSpPr>
              <p:cNvPr id="1056" name="Rechteck 1055">
                <a:extLst>
                  <a:ext uri="{FF2B5EF4-FFF2-40B4-BE49-F238E27FC236}">
                    <a16:creationId xmlns:a16="http://schemas.microsoft.com/office/drawing/2014/main" id="{DC6229F6-CFEB-D0A3-D461-7887AB47C5CB}"/>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7" name="Gerader Verbinder 1056">
                <a:extLst>
                  <a:ext uri="{FF2B5EF4-FFF2-40B4-BE49-F238E27FC236}">
                    <a16:creationId xmlns:a16="http://schemas.microsoft.com/office/drawing/2014/main" id="{DA0E8567-80A9-F80D-A103-A87F5C3FC6D6}"/>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0897D050-F376-B135-C614-104814CAF69F}"/>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77" name="Gerade Verbindung mit Pfeil 1076">
            <a:extLst>
              <a:ext uri="{FF2B5EF4-FFF2-40B4-BE49-F238E27FC236}">
                <a16:creationId xmlns:a16="http://schemas.microsoft.com/office/drawing/2014/main" id="{3939E8F6-37AF-5E35-C6D6-01E9009172F7}"/>
              </a:ext>
            </a:extLst>
          </p:cNvPr>
          <p:cNvCxnSpPr/>
          <p:nvPr/>
        </p:nvCxnSpPr>
        <p:spPr>
          <a:xfrm flipV="1">
            <a:off x="5679035" y="1805132"/>
            <a:ext cx="1547624"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78" name="Textfeld 1077">
            <a:extLst>
              <a:ext uri="{FF2B5EF4-FFF2-40B4-BE49-F238E27FC236}">
                <a16:creationId xmlns:a16="http://schemas.microsoft.com/office/drawing/2014/main" id="{DEAA2C3F-9911-C157-86FC-F75EA2ABDFDB}"/>
              </a:ext>
            </a:extLst>
          </p:cNvPr>
          <p:cNvSpPr txBox="1"/>
          <p:nvPr/>
        </p:nvSpPr>
        <p:spPr>
          <a:xfrm>
            <a:off x="6479787" y="1778778"/>
            <a:ext cx="1171702" cy="369332"/>
          </a:xfrm>
          <a:prstGeom prst="rect">
            <a:avLst/>
          </a:prstGeom>
          <a:noFill/>
        </p:spPr>
        <p:txBody>
          <a:bodyPr wrap="square" rtlCol="0">
            <a:spAutoFit/>
          </a:bodyPr>
          <a:lstStyle/>
          <a:p>
            <a:r>
              <a:rPr lang="de-DE" dirty="0"/>
              <a:t>-6dB</a:t>
            </a:r>
          </a:p>
        </p:txBody>
      </p:sp>
      <p:sp>
        <p:nvSpPr>
          <p:cNvPr id="1079" name="Textfeld 1078">
            <a:extLst>
              <a:ext uri="{FF2B5EF4-FFF2-40B4-BE49-F238E27FC236}">
                <a16:creationId xmlns:a16="http://schemas.microsoft.com/office/drawing/2014/main" id="{C6CC8ED0-D3B6-0FF3-93F4-CB13FC219122}"/>
              </a:ext>
            </a:extLst>
          </p:cNvPr>
          <p:cNvSpPr txBox="1"/>
          <p:nvPr/>
        </p:nvSpPr>
        <p:spPr>
          <a:xfrm>
            <a:off x="5364938" y="5025188"/>
            <a:ext cx="2404583" cy="646331"/>
          </a:xfrm>
          <a:prstGeom prst="rect">
            <a:avLst/>
          </a:prstGeom>
          <a:noFill/>
        </p:spPr>
        <p:txBody>
          <a:bodyPr wrap="square" rtlCol="0">
            <a:spAutoFit/>
          </a:bodyPr>
          <a:lstStyle/>
          <a:p>
            <a:pPr algn="ctr"/>
            <a:r>
              <a:rPr lang="de-DE" dirty="0"/>
              <a:t>Bei Resonanz ist X</a:t>
            </a:r>
            <a:r>
              <a:rPr lang="de-DE" baseline="-25000" dirty="0"/>
              <a:t>C</a:t>
            </a:r>
            <a:r>
              <a:rPr lang="de-DE" dirty="0"/>
              <a:t> = X</a:t>
            </a:r>
            <a:r>
              <a:rPr lang="de-DE" baseline="-25000" dirty="0"/>
              <a:t>L</a:t>
            </a:r>
            <a:endParaRPr lang="de-DE" dirty="0"/>
          </a:p>
          <a:p>
            <a:pPr algn="ctr"/>
            <a:r>
              <a:rPr lang="de-DE" dirty="0">
                <a:sym typeface="Wingdings" panose="05000000000000000000" pitchFamily="2" charset="2"/>
              </a:rPr>
              <a:t> </a:t>
            </a:r>
            <a:r>
              <a:rPr lang="de-DE" dirty="0" err="1">
                <a:sym typeface="Wingdings" panose="05000000000000000000" pitchFamily="2" charset="2"/>
              </a:rPr>
              <a:t>U</a:t>
            </a:r>
            <a:r>
              <a:rPr lang="de-DE" baseline="-25000" dirty="0" err="1">
                <a:sym typeface="Wingdings" panose="05000000000000000000" pitchFamily="2" charset="2"/>
              </a:rPr>
              <a:t>a</a:t>
            </a:r>
            <a:r>
              <a:rPr lang="de-DE" dirty="0">
                <a:sym typeface="Wingdings" panose="05000000000000000000" pitchFamily="2" charset="2"/>
              </a:rPr>
              <a:t> = 1/2 </a:t>
            </a:r>
            <a:r>
              <a:rPr lang="de-DE" dirty="0" err="1">
                <a:sym typeface="Wingdings" panose="05000000000000000000" pitchFamily="2" charset="2"/>
              </a:rPr>
              <a:t>U</a:t>
            </a:r>
            <a:r>
              <a:rPr lang="de-DE" baseline="-25000" dirty="0" err="1">
                <a:sym typeface="Wingdings" panose="05000000000000000000" pitchFamily="2" charset="2"/>
              </a:rPr>
              <a:t>e</a:t>
            </a:r>
            <a:endParaRPr lang="de-DE" baseline="-25000" dirty="0"/>
          </a:p>
        </p:txBody>
      </p:sp>
      <p:sp>
        <p:nvSpPr>
          <p:cNvPr id="1080" name="Textfeld 1079">
            <a:extLst>
              <a:ext uri="{FF2B5EF4-FFF2-40B4-BE49-F238E27FC236}">
                <a16:creationId xmlns:a16="http://schemas.microsoft.com/office/drawing/2014/main" id="{611D0C88-8660-E352-D5FA-290605D5A65E}"/>
              </a:ext>
            </a:extLst>
          </p:cNvPr>
          <p:cNvSpPr txBox="1"/>
          <p:nvPr/>
        </p:nvSpPr>
        <p:spPr>
          <a:xfrm rot="19862733">
            <a:off x="4426301" y="2307235"/>
            <a:ext cx="1171702" cy="369332"/>
          </a:xfrm>
          <a:prstGeom prst="rect">
            <a:avLst/>
          </a:prstGeom>
          <a:noFill/>
        </p:spPr>
        <p:txBody>
          <a:bodyPr wrap="square" rtlCol="0">
            <a:spAutoFit/>
          </a:bodyPr>
          <a:lstStyle/>
          <a:p>
            <a:r>
              <a:rPr lang="de-DE" dirty="0"/>
              <a:t>40dB/</a:t>
            </a:r>
            <a:r>
              <a:rPr lang="de-DE" dirty="0" err="1"/>
              <a:t>dec</a:t>
            </a:r>
            <a:endParaRPr lang="de-DE" dirty="0"/>
          </a:p>
        </p:txBody>
      </p:sp>
      <p:sp>
        <p:nvSpPr>
          <p:cNvPr id="1081" name="Rechteck 1080">
            <a:extLst>
              <a:ext uri="{FF2B5EF4-FFF2-40B4-BE49-F238E27FC236}">
                <a16:creationId xmlns:a16="http://schemas.microsoft.com/office/drawing/2014/main" id="{EA57DAEE-0025-7555-81DF-26E286977DBB}"/>
              </a:ext>
            </a:extLst>
          </p:cNvPr>
          <p:cNvSpPr/>
          <p:nvPr/>
        </p:nvSpPr>
        <p:spPr>
          <a:xfrm>
            <a:off x="7153124" y="2228614"/>
            <a:ext cx="2492927" cy="369332"/>
          </a:xfrm>
          <a:prstGeom prst="rect">
            <a:avLst/>
          </a:prstGeom>
        </p:spPr>
        <p:txBody>
          <a:bodyPr wrap="none">
            <a:spAutoFit/>
          </a:bodyPr>
          <a:lstStyle/>
          <a:p>
            <a:r>
              <a:rPr lang="de-DE" dirty="0">
                <a:sym typeface="Wingdings" panose="05000000000000000000" pitchFamily="2" charset="2"/>
              </a:rPr>
              <a:t>Ergebnis: Hochpassfilter</a:t>
            </a:r>
            <a:endParaRPr lang="de-DE" dirty="0"/>
          </a:p>
        </p:txBody>
      </p:sp>
      <p:sp>
        <p:nvSpPr>
          <p:cNvPr id="1082" name="Ellipse 1081">
            <a:extLst>
              <a:ext uri="{FF2B5EF4-FFF2-40B4-BE49-F238E27FC236}">
                <a16:creationId xmlns:a16="http://schemas.microsoft.com/office/drawing/2014/main" id="{AB3188CB-76AF-275E-42F8-2756CE6A01B2}"/>
              </a:ext>
            </a:extLst>
          </p:cNvPr>
          <p:cNvSpPr/>
          <p:nvPr/>
        </p:nvSpPr>
        <p:spPr>
          <a:xfrm>
            <a:off x="3761910" y="3286470"/>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3" name="Ellipse 1082">
            <a:extLst>
              <a:ext uri="{FF2B5EF4-FFF2-40B4-BE49-F238E27FC236}">
                <a16:creationId xmlns:a16="http://schemas.microsoft.com/office/drawing/2014/main" id="{A9625112-ADCA-85B0-8FB8-4EEBE8C72095}"/>
              </a:ext>
            </a:extLst>
          </p:cNvPr>
          <p:cNvSpPr/>
          <p:nvPr/>
        </p:nvSpPr>
        <p:spPr>
          <a:xfrm>
            <a:off x="9246134" y="1602165"/>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4" name="Ellipse 1083">
            <a:extLst>
              <a:ext uri="{FF2B5EF4-FFF2-40B4-BE49-F238E27FC236}">
                <a16:creationId xmlns:a16="http://schemas.microsoft.com/office/drawing/2014/main" id="{7670DBC2-8B7A-B75A-109B-F3B1858F6EDF}"/>
              </a:ext>
            </a:extLst>
          </p:cNvPr>
          <p:cNvSpPr/>
          <p:nvPr/>
        </p:nvSpPr>
        <p:spPr>
          <a:xfrm>
            <a:off x="6435891" y="1766316"/>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5" name="Gerader Verbinder 1084">
            <a:extLst>
              <a:ext uri="{FF2B5EF4-FFF2-40B4-BE49-F238E27FC236}">
                <a16:creationId xmlns:a16="http://schemas.microsoft.com/office/drawing/2014/main" id="{F939C00F-C136-F4EA-BB5A-8D98FF3A8A9D}"/>
              </a:ext>
            </a:extLst>
          </p:cNvPr>
          <p:cNvCxnSpPr>
            <a:stCxn id="1082" idx="6"/>
            <a:endCxn id="1084" idx="3"/>
          </p:cNvCxnSpPr>
          <p:nvPr/>
        </p:nvCxnSpPr>
        <p:spPr>
          <a:xfrm flipV="1">
            <a:off x="3869910" y="1858500"/>
            <a:ext cx="2581797" cy="148197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87" name="Rechteck 1086">
            <a:extLst>
              <a:ext uri="{FF2B5EF4-FFF2-40B4-BE49-F238E27FC236}">
                <a16:creationId xmlns:a16="http://schemas.microsoft.com/office/drawing/2014/main" id="{CA07EA9C-7C34-AD97-FFF1-1EA4E3564F78}"/>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61071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051" grpId="0"/>
      <p:bldP spid="1078" grpId="0"/>
      <p:bldP spid="1079" grpId="0"/>
      <p:bldP spid="1080" grpId="0"/>
      <p:bldP spid="1081" grpId="0"/>
      <p:bldP spid="1082" grpId="0" animBg="1"/>
      <p:bldP spid="1083" grpId="0" animBg="1"/>
      <p:bldP spid="1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Elektrische und elektronische Bauteile</a:t>
            </a:r>
          </a:p>
          <a:p>
            <a:pPr lvl="1">
              <a:defRPr/>
            </a:pPr>
            <a:r>
              <a:rPr lang="de-DE" dirty="0">
                <a:solidFill>
                  <a:srgbClr val="000000"/>
                </a:solidFill>
              </a:rPr>
              <a:t>Kondensator</a:t>
            </a:r>
          </a:p>
          <a:p>
            <a:pPr lvl="1">
              <a:defRPr/>
            </a:pPr>
            <a:r>
              <a:rPr lang="de-DE" dirty="0">
                <a:solidFill>
                  <a:srgbClr val="000000"/>
                </a:solidFill>
              </a:rPr>
              <a:t>Spule</a:t>
            </a:r>
          </a:p>
          <a:p>
            <a:pPr lvl="1">
              <a:defRPr/>
            </a:pPr>
            <a:r>
              <a:rPr lang="de-DE" dirty="0">
                <a:solidFill>
                  <a:srgbClr val="000000"/>
                </a:solidFill>
              </a:rPr>
              <a:t>Übertrager und Transformatoren</a:t>
            </a:r>
          </a:p>
          <a:p>
            <a:pPr lvl="1">
              <a:defRPr/>
            </a:pPr>
            <a:r>
              <a:rPr lang="de-DE" dirty="0">
                <a:solidFill>
                  <a:srgbClr val="000000"/>
                </a:solidFill>
              </a:rPr>
              <a:t>Diode</a:t>
            </a:r>
          </a:p>
          <a:p>
            <a:pPr lvl="1">
              <a:defRPr/>
            </a:pPr>
            <a:r>
              <a:rPr lang="de-DE" dirty="0">
                <a:solidFill>
                  <a:srgbClr val="000000"/>
                </a:solidFill>
              </a:rPr>
              <a:t>Transistor</a:t>
            </a:r>
          </a:p>
          <a:p>
            <a:pPr lvl="1">
              <a:defRPr/>
            </a:pPr>
            <a:r>
              <a:rPr lang="de-DE" dirty="0">
                <a:solidFill>
                  <a:srgbClr val="000000"/>
                </a:solidFill>
              </a:rPr>
              <a:t>Integrierte Schaltkreise</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2C63938B-4B9B-F083-5C09-0A1AAD326879}"/>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5244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RC- (oder RL-Filter)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9B4F611C-B702-93B4-5EEE-BFF16915766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Im LC-Hoch- oder Tiefpassfilter ein Bauteil (z.B. die Spule) durch einen Widerstand ersetzen…</a:t>
            </a:r>
          </a:p>
        </p:txBody>
      </p:sp>
      <p:grpSp>
        <p:nvGrpSpPr>
          <p:cNvPr id="7" name="Gruppieren 6">
            <a:extLst>
              <a:ext uri="{FF2B5EF4-FFF2-40B4-BE49-F238E27FC236}">
                <a16:creationId xmlns:a16="http://schemas.microsoft.com/office/drawing/2014/main" id="{726E7A19-D71B-B785-CDB0-715E682F3F0C}"/>
              </a:ext>
            </a:extLst>
          </p:cNvPr>
          <p:cNvGrpSpPr/>
          <p:nvPr/>
        </p:nvGrpSpPr>
        <p:grpSpPr>
          <a:xfrm>
            <a:off x="577551" y="1722859"/>
            <a:ext cx="2144765" cy="1586916"/>
            <a:chOff x="434328" y="2338442"/>
            <a:chExt cx="2144765" cy="1586916"/>
          </a:xfrm>
        </p:grpSpPr>
        <p:grpSp>
          <p:nvGrpSpPr>
            <p:cNvPr id="8" name="Gruppieren 7">
              <a:extLst>
                <a:ext uri="{FF2B5EF4-FFF2-40B4-BE49-F238E27FC236}">
                  <a16:creationId xmlns:a16="http://schemas.microsoft.com/office/drawing/2014/main" id="{FB0BF2E6-6446-08B5-B2A1-4281395B3A58}"/>
                </a:ext>
              </a:extLst>
            </p:cNvPr>
            <p:cNvGrpSpPr/>
            <p:nvPr/>
          </p:nvGrpSpPr>
          <p:grpSpPr>
            <a:xfrm>
              <a:off x="545024" y="2338442"/>
              <a:ext cx="1345896" cy="360000"/>
              <a:chOff x="7061817" y="1889926"/>
              <a:chExt cx="1345896" cy="360000"/>
            </a:xfrm>
          </p:grpSpPr>
          <p:cxnSp>
            <p:nvCxnSpPr>
              <p:cNvPr id="27" name="Gerader Verbinder 26">
                <a:extLst>
                  <a:ext uri="{FF2B5EF4-FFF2-40B4-BE49-F238E27FC236}">
                    <a16:creationId xmlns:a16="http://schemas.microsoft.com/office/drawing/2014/main" id="{387B0779-0049-A91F-C4D2-A8138070D398}"/>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EF9678B-0FA9-5F02-99B3-AD814FED55F8}"/>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CE89E66-746E-E741-0D2E-AC45DE9D58CD}"/>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23C8F81-8FA0-48FD-D366-BFC472520100}"/>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Gerader Verbinder 8">
              <a:extLst>
                <a:ext uri="{FF2B5EF4-FFF2-40B4-BE49-F238E27FC236}">
                  <a16:creationId xmlns:a16="http://schemas.microsoft.com/office/drawing/2014/main" id="{3EA6A050-80D3-A54D-A421-CA8FDEB5287B}"/>
                </a:ext>
              </a:extLst>
            </p:cNvPr>
            <p:cNvCxnSpPr/>
            <p:nvPr/>
          </p:nvCxnSpPr>
          <p:spPr>
            <a:xfrm rot="10800000">
              <a:off x="1917921" y="2518442"/>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62975D-50CB-6B61-A63D-B7C2B5501C1F}"/>
                </a:ext>
              </a:extLst>
            </p:cNvPr>
            <p:cNvGrpSpPr/>
            <p:nvPr/>
          </p:nvGrpSpPr>
          <p:grpSpPr>
            <a:xfrm rot="10800000">
              <a:off x="1804711" y="2519042"/>
              <a:ext cx="226422" cy="1359634"/>
              <a:chOff x="5738949" y="1550127"/>
              <a:chExt cx="226422" cy="1359634"/>
            </a:xfrm>
          </p:grpSpPr>
          <p:sp>
            <p:nvSpPr>
              <p:cNvPr id="24" name="Rechteck 23">
                <a:extLst>
                  <a:ext uri="{FF2B5EF4-FFF2-40B4-BE49-F238E27FC236}">
                    <a16:creationId xmlns:a16="http://schemas.microsoft.com/office/drawing/2014/main" id="{D4495F77-99D1-F880-790F-6753B3D3B640}"/>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r Verbinder 24">
                <a:extLst>
                  <a:ext uri="{FF2B5EF4-FFF2-40B4-BE49-F238E27FC236}">
                    <a16:creationId xmlns:a16="http://schemas.microsoft.com/office/drawing/2014/main" id="{20627908-6133-5515-1C1A-58D370B4492A}"/>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5D8BECD-54C3-E936-5A2C-E786B9EEF74A}"/>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Gerader Verbinder 13">
              <a:extLst>
                <a:ext uri="{FF2B5EF4-FFF2-40B4-BE49-F238E27FC236}">
                  <a16:creationId xmlns:a16="http://schemas.microsoft.com/office/drawing/2014/main" id="{5CA3435C-3834-B605-EC30-8F27072167D6}"/>
                </a:ext>
              </a:extLst>
            </p:cNvPr>
            <p:cNvCxnSpPr/>
            <p:nvPr/>
          </p:nvCxnSpPr>
          <p:spPr>
            <a:xfrm rot="10800000">
              <a:off x="1917921" y="386748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B671E2C-3841-DCC3-D24B-B95F6D5F8BFB}"/>
                </a:ext>
              </a:extLst>
            </p:cNvPr>
            <p:cNvSpPr txBox="1"/>
            <p:nvPr/>
          </p:nvSpPr>
          <p:spPr>
            <a:xfrm>
              <a:off x="2031133" y="3008597"/>
              <a:ext cx="282450" cy="369332"/>
            </a:xfrm>
            <a:prstGeom prst="rect">
              <a:avLst/>
            </a:prstGeom>
            <a:noFill/>
          </p:spPr>
          <p:txBody>
            <a:bodyPr wrap="none" rtlCol="0">
              <a:spAutoFit/>
            </a:bodyPr>
            <a:lstStyle/>
            <a:p>
              <a:r>
                <a:rPr lang="de-DE" dirty="0"/>
                <a:t>L</a:t>
              </a:r>
              <a:endParaRPr lang="de-DE" baseline="-25000" dirty="0"/>
            </a:p>
          </p:txBody>
        </p:sp>
        <p:sp>
          <p:nvSpPr>
            <p:cNvPr id="16" name="Textfeld 15">
              <a:extLst>
                <a:ext uri="{FF2B5EF4-FFF2-40B4-BE49-F238E27FC236}">
                  <a16:creationId xmlns:a16="http://schemas.microsoft.com/office/drawing/2014/main" id="{CDCED9B0-2AB9-CDCE-88B8-0035DF33D4C5}"/>
                </a:ext>
              </a:extLst>
            </p:cNvPr>
            <p:cNvSpPr txBox="1"/>
            <p:nvPr/>
          </p:nvSpPr>
          <p:spPr>
            <a:xfrm>
              <a:off x="1029254" y="2676348"/>
              <a:ext cx="308098" cy="369332"/>
            </a:xfrm>
            <a:prstGeom prst="rect">
              <a:avLst/>
            </a:prstGeom>
            <a:noFill/>
          </p:spPr>
          <p:txBody>
            <a:bodyPr wrap="none" rtlCol="0">
              <a:spAutoFit/>
            </a:bodyPr>
            <a:lstStyle/>
            <a:p>
              <a:r>
                <a:rPr lang="de-DE" dirty="0"/>
                <a:t>C</a:t>
              </a:r>
              <a:endParaRPr lang="de-DE" baseline="-25000" dirty="0"/>
            </a:p>
          </p:txBody>
        </p:sp>
        <p:sp>
          <p:nvSpPr>
            <p:cNvPr id="17" name="Ellipse 16">
              <a:extLst>
                <a:ext uri="{FF2B5EF4-FFF2-40B4-BE49-F238E27FC236}">
                  <a16:creationId xmlns:a16="http://schemas.microsoft.com/office/drawing/2014/main" id="{AA2006F5-46DA-62B7-0C70-5EADD783A67D}"/>
                </a:ext>
              </a:extLst>
            </p:cNvPr>
            <p:cNvSpPr/>
            <p:nvPr/>
          </p:nvSpPr>
          <p:spPr>
            <a:xfrm>
              <a:off x="1863920" y="246444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3FE709BF-4E3A-AA96-C792-BC87FBBB2BE4}"/>
                </a:ext>
              </a:extLst>
            </p:cNvPr>
            <p:cNvSpPr/>
            <p:nvPr/>
          </p:nvSpPr>
          <p:spPr>
            <a:xfrm>
              <a:off x="448687" y="245806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429493F3-4461-2408-B6EB-905A31A08365}"/>
                </a:ext>
              </a:extLst>
            </p:cNvPr>
            <p:cNvSpPr/>
            <p:nvPr/>
          </p:nvSpPr>
          <p:spPr>
            <a:xfrm>
              <a:off x="2471093" y="246017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D31592E0-6DE5-727C-DA97-A21A51B6A98A}"/>
                </a:ext>
              </a:extLst>
            </p:cNvPr>
            <p:cNvCxnSpPr/>
            <p:nvPr/>
          </p:nvCxnSpPr>
          <p:spPr>
            <a:xfrm flipH="1">
              <a:off x="448687" y="3873080"/>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58C1D0B4-E7D1-60F1-0593-A6C77414A26B}"/>
                </a:ext>
              </a:extLst>
            </p:cNvPr>
            <p:cNvSpPr/>
            <p:nvPr/>
          </p:nvSpPr>
          <p:spPr>
            <a:xfrm>
              <a:off x="2471093" y="381348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98551A84-0E5A-511E-0747-24A9FBFA1432}"/>
                </a:ext>
              </a:extLst>
            </p:cNvPr>
            <p:cNvSpPr/>
            <p:nvPr/>
          </p:nvSpPr>
          <p:spPr>
            <a:xfrm>
              <a:off x="434328" y="381596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953640A7-9D32-AB04-76F2-A81522E4369C}"/>
                </a:ext>
              </a:extLst>
            </p:cNvPr>
            <p:cNvSpPr/>
            <p:nvPr/>
          </p:nvSpPr>
          <p:spPr>
            <a:xfrm>
              <a:off x="1867936" y="381735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E700D0C0-C695-5EC7-73A2-32A1C593ECE2}"/>
              </a:ext>
            </a:extLst>
          </p:cNvPr>
          <p:cNvGrpSpPr/>
          <p:nvPr/>
        </p:nvGrpSpPr>
        <p:grpSpPr>
          <a:xfrm>
            <a:off x="3714207" y="1718985"/>
            <a:ext cx="1410134" cy="1043361"/>
            <a:chOff x="434328" y="2338442"/>
            <a:chExt cx="2144765" cy="1586916"/>
          </a:xfrm>
        </p:grpSpPr>
        <p:grpSp>
          <p:nvGrpSpPr>
            <p:cNvPr id="32" name="Gruppieren 31">
              <a:extLst>
                <a:ext uri="{FF2B5EF4-FFF2-40B4-BE49-F238E27FC236}">
                  <a16:creationId xmlns:a16="http://schemas.microsoft.com/office/drawing/2014/main" id="{9F798385-57C7-F621-AF2C-AFB09E6DFE2D}"/>
                </a:ext>
              </a:extLst>
            </p:cNvPr>
            <p:cNvGrpSpPr/>
            <p:nvPr/>
          </p:nvGrpSpPr>
          <p:grpSpPr>
            <a:xfrm>
              <a:off x="545024" y="2338442"/>
              <a:ext cx="1345896" cy="360000"/>
              <a:chOff x="7061817" y="1889926"/>
              <a:chExt cx="1345896" cy="360000"/>
            </a:xfrm>
          </p:grpSpPr>
          <p:cxnSp>
            <p:nvCxnSpPr>
              <p:cNvPr id="48" name="Gerader Verbinder 47">
                <a:extLst>
                  <a:ext uri="{FF2B5EF4-FFF2-40B4-BE49-F238E27FC236}">
                    <a16:creationId xmlns:a16="http://schemas.microsoft.com/office/drawing/2014/main" id="{59C701E2-A369-C5A7-CE13-34FA8BA7D143}"/>
                  </a:ext>
                </a:extLst>
              </p:cNvPr>
              <p:cNvCxnSpPr/>
              <p:nvPr/>
            </p:nvCxnSpPr>
            <p:spPr>
              <a:xfrm rot="5400000">
                <a:off x="7468569" y="2069926"/>
                <a:ext cx="36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E41D15F7-64B5-9387-728A-9899B4DF8811}"/>
                  </a:ext>
                </a:extLst>
              </p:cNvPr>
              <p:cNvCxnSpPr/>
              <p:nvPr/>
            </p:nvCxnSpPr>
            <p:spPr>
              <a:xfrm rot="5400000">
                <a:off x="7566541" y="2069926"/>
                <a:ext cx="36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D3AE10BD-BFF1-5B51-E4AE-6A1826A3FBC2}"/>
                  </a:ext>
                </a:extLst>
              </p:cNvPr>
              <p:cNvCxnSpPr/>
              <p:nvPr/>
            </p:nvCxnSpPr>
            <p:spPr>
              <a:xfrm>
                <a:off x="7746541" y="2069926"/>
                <a:ext cx="66117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8B47C24A-072E-1046-4D88-296ED6A14311}"/>
                  </a:ext>
                </a:extLst>
              </p:cNvPr>
              <p:cNvCxnSpPr/>
              <p:nvPr/>
            </p:nvCxnSpPr>
            <p:spPr>
              <a:xfrm flipV="1">
                <a:off x="7061817" y="2063551"/>
                <a:ext cx="586752" cy="315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3" name="Gerader Verbinder 32">
              <a:extLst>
                <a:ext uri="{FF2B5EF4-FFF2-40B4-BE49-F238E27FC236}">
                  <a16:creationId xmlns:a16="http://schemas.microsoft.com/office/drawing/2014/main" id="{CC6D57B5-B0CF-2742-62C5-8CB089C80856}"/>
                </a:ext>
              </a:extLst>
            </p:cNvPr>
            <p:cNvCxnSpPr/>
            <p:nvPr/>
          </p:nvCxnSpPr>
          <p:spPr>
            <a:xfrm rot="10800000">
              <a:off x="1917921" y="2518442"/>
              <a:ext cx="563710" cy="0"/>
            </a:xfrm>
            <a:prstGeom prst="line">
              <a:avLst/>
            </a:prstGeom>
            <a:ln w="25400">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7F34EDA4-1D2F-EE7B-CC55-6E04E3867FCD}"/>
                </a:ext>
              </a:extLst>
            </p:cNvPr>
            <p:cNvGrpSpPr/>
            <p:nvPr/>
          </p:nvGrpSpPr>
          <p:grpSpPr>
            <a:xfrm rot="10800000">
              <a:off x="1804711" y="2519042"/>
              <a:ext cx="226422" cy="1359634"/>
              <a:chOff x="5738949" y="1550127"/>
              <a:chExt cx="226422" cy="1359634"/>
            </a:xfrm>
          </p:grpSpPr>
          <p:sp>
            <p:nvSpPr>
              <p:cNvPr id="45" name="Rechteck 44">
                <a:extLst>
                  <a:ext uri="{FF2B5EF4-FFF2-40B4-BE49-F238E27FC236}">
                    <a16:creationId xmlns:a16="http://schemas.microsoft.com/office/drawing/2014/main" id="{8D072549-2AB7-82B6-28B3-ED16C86BA126}"/>
                  </a:ext>
                </a:extLst>
              </p:cNvPr>
              <p:cNvSpPr/>
              <p:nvPr/>
            </p:nvSpPr>
            <p:spPr>
              <a:xfrm>
                <a:off x="5738949" y="1959429"/>
                <a:ext cx="226422" cy="539931"/>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cxnSp>
            <p:nvCxnSpPr>
              <p:cNvPr id="46" name="Gerader Verbinder 45">
                <a:extLst>
                  <a:ext uri="{FF2B5EF4-FFF2-40B4-BE49-F238E27FC236}">
                    <a16:creationId xmlns:a16="http://schemas.microsoft.com/office/drawing/2014/main" id="{03759008-A4A0-62CA-62D5-CC88063B5C21}"/>
                  </a:ext>
                </a:extLst>
              </p:cNvPr>
              <p:cNvCxnSpPr/>
              <p:nvPr/>
            </p:nvCxnSpPr>
            <p:spPr>
              <a:xfrm>
                <a:off x="5852160" y="1550127"/>
                <a:ext cx="0" cy="40930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E4AA658E-9830-FEE4-7C56-8D8298966CC5}"/>
                  </a:ext>
                </a:extLst>
              </p:cNvPr>
              <p:cNvCxnSpPr/>
              <p:nvPr/>
            </p:nvCxnSpPr>
            <p:spPr>
              <a:xfrm>
                <a:off x="5852160" y="2499361"/>
                <a:ext cx="0" cy="410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5" name="Gerader Verbinder 34">
              <a:extLst>
                <a:ext uri="{FF2B5EF4-FFF2-40B4-BE49-F238E27FC236}">
                  <a16:creationId xmlns:a16="http://schemas.microsoft.com/office/drawing/2014/main" id="{3C3C1F67-2140-8765-3532-D2FBB04F1D3D}"/>
                </a:ext>
              </a:extLst>
            </p:cNvPr>
            <p:cNvCxnSpPr/>
            <p:nvPr/>
          </p:nvCxnSpPr>
          <p:spPr>
            <a:xfrm rot="10800000">
              <a:off x="1917921" y="3867484"/>
              <a:ext cx="563710" cy="0"/>
            </a:xfrm>
            <a:prstGeom prst="line">
              <a:avLst/>
            </a:prstGeom>
            <a:ln w="2540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5D94BF70-D1F4-F253-F404-7B13D0E39A75}"/>
                </a:ext>
              </a:extLst>
            </p:cNvPr>
            <p:cNvSpPr txBox="1"/>
            <p:nvPr/>
          </p:nvSpPr>
          <p:spPr>
            <a:xfrm>
              <a:off x="2031133" y="3008598"/>
              <a:ext cx="471043" cy="561741"/>
            </a:xfrm>
            <a:prstGeom prst="rect">
              <a:avLst/>
            </a:prstGeom>
            <a:noFill/>
            <a:ln>
              <a:noFill/>
            </a:ln>
          </p:spPr>
          <p:txBody>
            <a:bodyPr wrap="none" rtlCol="0">
              <a:spAutoFit/>
            </a:bodyPr>
            <a:lstStyle/>
            <a:p>
              <a:r>
                <a:rPr lang="de-DE" dirty="0">
                  <a:solidFill>
                    <a:srgbClr val="0070C0"/>
                  </a:solidFill>
                </a:rPr>
                <a:t>R</a:t>
              </a:r>
              <a:endParaRPr lang="de-DE" baseline="-25000" dirty="0">
                <a:solidFill>
                  <a:srgbClr val="0070C0"/>
                </a:solidFill>
              </a:endParaRPr>
            </a:p>
          </p:txBody>
        </p:sp>
        <p:sp>
          <p:nvSpPr>
            <p:cNvPr id="37" name="Textfeld 36">
              <a:extLst>
                <a:ext uri="{FF2B5EF4-FFF2-40B4-BE49-F238E27FC236}">
                  <a16:creationId xmlns:a16="http://schemas.microsoft.com/office/drawing/2014/main" id="{77770190-70EA-76A6-BADF-7C0827805F83}"/>
                </a:ext>
              </a:extLst>
            </p:cNvPr>
            <p:cNvSpPr txBox="1"/>
            <p:nvPr/>
          </p:nvSpPr>
          <p:spPr>
            <a:xfrm>
              <a:off x="1029254" y="2676347"/>
              <a:ext cx="468606" cy="561741"/>
            </a:xfrm>
            <a:prstGeom prst="rect">
              <a:avLst/>
            </a:prstGeom>
            <a:noFill/>
            <a:ln>
              <a:noFill/>
            </a:ln>
          </p:spPr>
          <p:txBody>
            <a:bodyPr wrap="none" rtlCol="0">
              <a:spAutoFit/>
            </a:bodyPr>
            <a:lstStyle/>
            <a:p>
              <a:r>
                <a:rPr lang="de-DE" dirty="0">
                  <a:solidFill>
                    <a:srgbClr val="0070C0"/>
                  </a:solidFill>
                </a:rPr>
                <a:t>C</a:t>
              </a:r>
              <a:endParaRPr lang="de-DE" baseline="-25000" dirty="0">
                <a:solidFill>
                  <a:srgbClr val="0070C0"/>
                </a:solidFill>
              </a:endParaRPr>
            </a:p>
          </p:txBody>
        </p:sp>
        <p:sp>
          <p:nvSpPr>
            <p:cNvPr id="38" name="Ellipse 37">
              <a:extLst>
                <a:ext uri="{FF2B5EF4-FFF2-40B4-BE49-F238E27FC236}">
                  <a16:creationId xmlns:a16="http://schemas.microsoft.com/office/drawing/2014/main" id="{81E56E75-EDE7-F961-4E24-D2AF015DA175}"/>
                </a:ext>
              </a:extLst>
            </p:cNvPr>
            <p:cNvSpPr/>
            <p:nvPr/>
          </p:nvSpPr>
          <p:spPr>
            <a:xfrm>
              <a:off x="1863920" y="2464442"/>
              <a:ext cx="108000" cy="108000"/>
            </a:xfrm>
            <a:prstGeom prst="ellipse">
              <a:avLst/>
            </a:prstGeom>
            <a:solidFill>
              <a:schemeClr val="tx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39" name="Ellipse 38">
              <a:extLst>
                <a:ext uri="{FF2B5EF4-FFF2-40B4-BE49-F238E27FC236}">
                  <a16:creationId xmlns:a16="http://schemas.microsoft.com/office/drawing/2014/main" id="{EC71E08D-8F6C-F895-E19D-3BF3DBCAECCA}"/>
                </a:ext>
              </a:extLst>
            </p:cNvPr>
            <p:cNvSpPr/>
            <p:nvPr/>
          </p:nvSpPr>
          <p:spPr>
            <a:xfrm>
              <a:off x="448687" y="2458067"/>
              <a:ext cx="108000" cy="108000"/>
            </a:xfrm>
            <a:prstGeom prst="ellipse">
              <a:avLst/>
            </a:prstGeom>
            <a:solidFill>
              <a:schemeClr val="tx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40" name="Ellipse 39">
              <a:extLst>
                <a:ext uri="{FF2B5EF4-FFF2-40B4-BE49-F238E27FC236}">
                  <a16:creationId xmlns:a16="http://schemas.microsoft.com/office/drawing/2014/main" id="{28DFD00E-4444-0C7D-C66C-923BFE0C3B07}"/>
                </a:ext>
              </a:extLst>
            </p:cNvPr>
            <p:cNvSpPr/>
            <p:nvPr/>
          </p:nvSpPr>
          <p:spPr>
            <a:xfrm>
              <a:off x="2471093" y="2460177"/>
              <a:ext cx="108000" cy="108000"/>
            </a:xfrm>
            <a:prstGeom prst="ellipse">
              <a:avLst/>
            </a:prstGeom>
            <a:solidFill>
              <a:schemeClr val="tx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cxnSp>
          <p:nvCxnSpPr>
            <p:cNvPr id="41" name="Gerader Verbinder 40">
              <a:extLst>
                <a:ext uri="{FF2B5EF4-FFF2-40B4-BE49-F238E27FC236}">
                  <a16:creationId xmlns:a16="http://schemas.microsoft.com/office/drawing/2014/main" id="{AC4E4956-8CA0-2782-2A5C-2A66D892A32D}"/>
                </a:ext>
              </a:extLst>
            </p:cNvPr>
            <p:cNvCxnSpPr/>
            <p:nvPr/>
          </p:nvCxnSpPr>
          <p:spPr>
            <a:xfrm flipH="1">
              <a:off x="448687" y="3873080"/>
              <a:ext cx="1469233" cy="0"/>
            </a:xfrm>
            <a:prstGeom prst="line">
              <a:avLst/>
            </a:prstGeom>
            <a:ln w="2540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42" name="Ellipse 41">
              <a:extLst>
                <a:ext uri="{FF2B5EF4-FFF2-40B4-BE49-F238E27FC236}">
                  <a16:creationId xmlns:a16="http://schemas.microsoft.com/office/drawing/2014/main" id="{47B2CD8A-594A-6C20-8DD5-76CB570FABF3}"/>
                </a:ext>
              </a:extLst>
            </p:cNvPr>
            <p:cNvSpPr/>
            <p:nvPr/>
          </p:nvSpPr>
          <p:spPr>
            <a:xfrm>
              <a:off x="2471093" y="3813484"/>
              <a:ext cx="108000" cy="108000"/>
            </a:xfrm>
            <a:prstGeom prst="ellipse">
              <a:avLst/>
            </a:prstGeom>
            <a:solidFill>
              <a:schemeClr val="tx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43" name="Ellipse 42">
              <a:extLst>
                <a:ext uri="{FF2B5EF4-FFF2-40B4-BE49-F238E27FC236}">
                  <a16:creationId xmlns:a16="http://schemas.microsoft.com/office/drawing/2014/main" id="{1E059B65-A960-0D54-EAD9-F554CBF789E9}"/>
                </a:ext>
              </a:extLst>
            </p:cNvPr>
            <p:cNvSpPr/>
            <p:nvPr/>
          </p:nvSpPr>
          <p:spPr>
            <a:xfrm>
              <a:off x="434328" y="3815968"/>
              <a:ext cx="108000" cy="108000"/>
            </a:xfrm>
            <a:prstGeom prst="ellipse">
              <a:avLst/>
            </a:prstGeom>
            <a:solidFill>
              <a:schemeClr val="tx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44" name="Ellipse 43">
              <a:extLst>
                <a:ext uri="{FF2B5EF4-FFF2-40B4-BE49-F238E27FC236}">
                  <a16:creationId xmlns:a16="http://schemas.microsoft.com/office/drawing/2014/main" id="{D6FD86A8-68A5-21A2-DA8F-A31FC4FC6642}"/>
                </a:ext>
              </a:extLst>
            </p:cNvPr>
            <p:cNvSpPr/>
            <p:nvPr/>
          </p:nvSpPr>
          <p:spPr>
            <a:xfrm>
              <a:off x="1867936" y="3817358"/>
              <a:ext cx="108000" cy="108000"/>
            </a:xfrm>
            <a:prstGeom prst="ellipse">
              <a:avLst/>
            </a:prstGeom>
            <a:solidFill>
              <a:schemeClr val="tx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grpSp>
      <p:grpSp>
        <p:nvGrpSpPr>
          <p:cNvPr id="53" name="Gruppieren 52">
            <a:extLst>
              <a:ext uri="{FF2B5EF4-FFF2-40B4-BE49-F238E27FC236}">
                <a16:creationId xmlns:a16="http://schemas.microsoft.com/office/drawing/2014/main" id="{4E7333B1-596E-B313-A764-5EE69252D350}"/>
              </a:ext>
            </a:extLst>
          </p:cNvPr>
          <p:cNvGrpSpPr/>
          <p:nvPr/>
        </p:nvGrpSpPr>
        <p:grpSpPr>
          <a:xfrm>
            <a:off x="709516" y="3953902"/>
            <a:ext cx="2012800" cy="1261443"/>
            <a:chOff x="2544355" y="3385504"/>
            <a:chExt cx="5731044" cy="2461303"/>
          </a:xfrm>
        </p:grpSpPr>
        <p:cxnSp>
          <p:nvCxnSpPr>
            <p:cNvPr id="55" name="Gerade Verbindung mit Pfeil 54">
              <a:extLst>
                <a:ext uri="{FF2B5EF4-FFF2-40B4-BE49-F238E27FC236}">
                  <a16:creationId xmlns:a16="http://schemas.microsoft.com/office/drawing/2014/main" id="{9B28EBB2-D0DB-AF54-9368-C9FBD74DA557}"/>
                </a:ext>
              </a:extLst>
            </p:cNvPr>
            <p:cNvCxnSpPr/>
            <p:nvPr/>
          </p:nvCxnSpPr>
          <p:spPr>
            <a:xfrm flipV="1">
              <a:off x="2664199" y="5300823"/>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A642CCE0-99E0-F6C3-376D-A7C362AAA068}"/>
                </a:ext>
              </a:extLst>
            </p:cNvPr>
            <p:cNvCxnSpPr/>
            <p:nvPr/>
          </p:nvCxnSpPr>
          <p:spPr>
            <a:xfrm flipH="1" flipV="1">
              <a:off x="2664199" y="3704058"/>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Freihandform 100">
              <a:extLst>
                <a:ext uri="{FF2B5EF4-FFF2-40B4-BE49-F238E27FC236}">
                  <a16:creationId xmlns:a16="http://schemas.microsoft.com/office/drawing/2014/main" id="{75C64C25-1362-824C-064B-3A997219EB7B}"/>
                </a:ext>
              </a:extLst>
            </p:cNvPr>
            <p:cNvSpPr/>
            <p:nvPr/>
          </p:nvSpPr>
          <p:spPr>
            <a:xfrm>
              <a:off x="2667079" y="3621729"/>
              <a:ext cx="5538256" cy="1687800"/>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 Verbindung mit Pfeil 57">
              <a:extLst>
                <a:ext uri="{FF2B5EF4-FFF2-40B4-BE49-F238E27FC236}">
                  <a16:creationId xmlns:a16="http://schemas.microsoft.com/office/drawing/2014/main" id="{D18F76A0-2940-3669-90B8-12C000D22107}"/>
                </a:ext>
              </a:extLst>
            </p:cNvPr>
            <p:cNvCxnSpPr/>
            <p:nvPr/>
          </p:nvCxnSpPr>
          <p:spPr>
            <a:xfrm>
              <a:off x="5354460" y="3385504"/>
              <a:ext cx="8819" cy="2043017"/>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5DACEFF7-C671-38BB-82E8-CEDADB9EA46D}"/>
                </a:ext>
              </a:extLst>
            </p:cNvPr>
            <p:cNvSpPr txBox="1"/>
            <p:nvPr/>
          </p:nvSpPr>
          <p:spPr>
            <a:xfrm>
              <a:off x="4542951" y="5306332"/>
              <a:ext cx="1924598" cy="540475"/>
            </a:xfrm>
            <a:prstGeom prst="rect">
              <a:avLst/>
            </a:prstGeom>
            <a:noFill/>
          </p:spPr>
          <p:txBody>
            <a:bodyPr wrap="square" rtlCol="0">
              <a:spAutoFit/>
            </a:bodyPr>
            <a:lstStyle/>
            <a:p>
              <a:pPr algn="ctr"/>
              <a:r>
                <a:rPr lang="de-DE" sz="1200" dirty="0" err="1"/>
                <a:t>f</a:t>
              </a:r>
              <a:r>
                <a:rPr lang="de-DE" sz="1200" baseline="-25000" dirty="0" err="1"/>
                <a:t>g</a:t>
              </a:r>
              <a:endParaRPr lang="de-DE" sz="1200" baseline="-25000" dirty="0"/>
            </a:p>
          </p:txBody>
        </p:sp>
        <p:cxnSp>
          <p:nvCxnSpPr>
            <p:cNvPr id="60" name="Gerade Verbindung mit Pfeil 59">
              <a:extLst>
                <a:ext uri="{FF2B5EF4-FFF2-40B4-BE49-F238E27FC236}">
                  <a16:creationId xmlns:a16="http://schemas.microsoft.com/office/drawing/2014/main" id="{42963D3D-6ACF-BEED-42CC-D51B986CE9EF}"/>
                </a:ext>
              </a:extLst>
            </p:cNvPr>
            <p:cNvCxnSpPr/>
            <p:nvPr/>
          </p:nvCxnSpPr>
          <p:spPr>
            <a:xfrm flipV="1">
              <a:off x="4548013" y="3768460"/>
              <a:ext cx="1547624"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D0B1AA5A-67DF-0527-9E79-63D946F254C1}"/>
                </a:ext>
              </a:extLst>
            </p:cNvPr>
            <p:cNvSpPr txBox="1"/>
            <p:nvPr/>
          </p:nvSpPr>
          <p:spPr>
            <a:xfrm>
              <a:off x="5270089" y="3695937"/>
              <a:ext cx="1370166" cy="540475"/>
            </a:xfrm>
            <a:prstGeom prst="rect">
              <a:avLst/>
            </a:prstGeom>
            <a:noFill/>
          </p:spPr>
          <p:txBody>
            <a:bodyPr wrap="square" rtlCol="0">
              <a:spAutoFit/>
            </a:bodyPr>
            <a:lstStyle/>
            <a:p>
              <a:r>
                <a:rPr lang="de-DE" sz="1200" dirty="0"/>
                <a:t>-6dB</a:t>
              </a:r>
            </a:p>
          </p:txBody>
        </p:sp>
        <p:sp>
          <p:nvSpPr>
            <p:cNvPr id="62" name="Textfeld 61">
              <a:extLst>
                <a:ext uri="{FF2B5EF4-FFF2-40B4-BE49-F238E27FC236}">
                  <a16:creationId xmlns:a16="http://schemas.microsoft.com/office/drawing/2014/main" id="{036A5F7F-6DCC-05E7-D952-04E83DDF4515}"/>
                </a:ext>
              </a:extLst>
            </p:cNvPr>
            <p:cNvSpPr txBox="1"/>
            <p:nvPr/>
          </p:nvSpPr>
          <p:spPr>
            <a:xfrm rot="19152493">
              <a:off x="2544355" y="4138628"/>
              <a:ext cx="2396988" cy="540475"/>
            </a:xfrm>
            <a:prstGeom prst="rect">
              <a:avLst/>
            </a:prstGeom>
            <a:noFill/>
          </p:spPr>
          <p:txBody>
            <a:bodyPr wrap="square" rtlCol="0">
              <a:spAutoFit/>
            </a:bodyPr>
            <a:lstStyle/>
            <a:p>
              <a:r>
                <a:rPr lang="de-DE" sz="1200" dirty="0"/>
                <a:t>40dB/</a:t>
              </a:r>
              <a:r>
                <a:rPr lang="de-DE" sz="1200" dirty="0" err="1"/>
                <a:t>dec</a:t>
              </a:r>
              <a:endParaRPr lang="de-DE" sz="1200" dirty="0"/>
            </a:p>
          </p:txBody>
        </p:sp>
      </p:grpSp>
      <p:sp>
        <p:nvSpPr>
          <p:cNvPr id="1033" name="Textfeld 1032">
            <a:extLst>
              <a:ext uri="{FF2B5EF4-FFF2-40B4-BE49-F238E27FC236}">
                <a16:creationId xmlns:a16="http://schemas.microsoft.com/office/drawing/2014/main" id="{A21550B6-2D8C-DCD0-35FE-D0B7C977E40B}"/>
              </a:ext>
            </a:extLst>
          </p:cNvPr>
          <p:cNvSpPr txBox="1"/>
          <p:nvPr/>
        </p:nvSpPr>
        <p:spPr>
          <a:xfrm>
            <a:off x="4260200" y="5227808"/>
            <a:ext cx="1253643" cy="369332"/>
          </a:xfrm>
          <a:prstGeom prst="rect">
            <a:avLst/>
          </a:prstGeom>
          <a:noFill/>
        </p:spPr>
        <p:txBody>
          <a:bodyPr wrap="square" rtlCol="0">
            <a:spAutoFit/>
          </a:bodyPr>
          <a:lstStyle/>
          <a:p>
            <a:r>
              <a:rPr lang="de-DE" dirty="0"/>
              <a:t>1. Ordnung</a:t>
            </a:r>
          </a:p>
        </p:txBody>
      </p:sp>
      <p:sp>
        <p:nvSpPr>
          <p:cNvPr id="1034" name="Textfeld 1033">
            <a:extLst>
              <a:ext uri="{FF2B5EF4-FFF2-40B4-BE49-F238E27FC236}">
                <a16:creationId xmlns:a16="http://schemas.microsoft.com/office/drawing/2014/main" id="{BAFE244A-E735-BFB5-9723-79AA0DBC676B}"/>
              </a:ext>
            </a:extLst>
          </p:cNvPr>
          <p:cNvSpPr txBox="1"/>
          <p:nvPr/>
        </p:nvSpPr>
        <p:spPr>
          <a:xfrm>
            <a:off x="1154594" y="5231223"/>
            <a:ext cx="1253643" cy="369332"/>
          </a:xfrm>
          <a:prstGeom prst="rect">
            <a:avLst/>
          </a:prstGeom>
          <a:noFill/>
        </p:spPr>
        <p:txBody>
          <a:bodyPr wrap="square" rtlCol="0">
            <a:spAutoFit/>
          </a:bodyPr>
          <a:lstStyle/>
          <a:p>
            <a:r>
              <a:rPr lang="de-DE" dirty="0"/>
              <a:t>2. Ordnung</a:t>
            </a:r>
          </a:p>
        </p:txBody>
      </p:sp>
      <mc:AlternateContent xmlns:mc="http://schemas.openxmlformats.org/markup-compatibility/2006">
        <mc:Choice xmlns:a14="http://schemas.microsoft.com/office/drawing/2010/main" Requires="a14">
          <p:sp>
            <p:nvSpPr>
              <p:cNvPr id="1035" name="Textfeld 1034">
                <a:extLst>
                  <a:ext uri="{FF2B5EF4-FFF2-40B4-BE49-F238E27FC236}">
                    <a16:creationId xmlns:a16="http://schemas.microsoft.com/office/drawing/2014/main" id="{966EA5A7-7C4A-AECD-D152-8D2E0C7DB15C}"/>
                  </a:ext>
                </a:extLst>
              </p:cNvPr>
              <p:cNvSpPr txBox="1"/>
              <p:nvPr/>
            </p:nvSpPr>
            <p:spPr>
              <a:xfrm>
                <a:off x="7356692" y="1883602"/>
                <a:ext cx="2923425" cy="528991"/>
              </a:xfrm>
              <a:prstGeom prst="rect">
                <a:avLst/>
              </a:prstGeom>
              <a:noFill/>
            </p:spPr>
            <p:txBody>
              <a:bodyPr wrap="square" rtlCol="0">
                <a:spAutoFit/>
              </a:bodyPr>
              <a:lstStyle/>
              <a:p>
                <a:r>
                  <a:rPr lang="de-DE" dirty="0">
                    <a:solidFill>
                      <a:srgbClr val="000000"/>
                    </a:solidFill>
                  </a:rPr>
                  <a:t>Für RC:   </a:t>
                </a:r>
                <a14:m>
                  <m:oMath xmlns:m="http://schemas.openxmlformats.org/officeDocument/2006/math">
                    <m:sSub>
                      <m:sSubPr>
                        <m:ctrlPr>
                          <a:rPr lang="de-DE" sz="2000" i="1" smtClean="0">
                            <a:solidFill>
                              <a:srgbClr val="000000"/>
                            </a:solidFill>
                            <a:latin typeface="Cambria Math" panose="02040503050406030204" pitchFamily="18" charset="0"/>
                          </a:rPr>
                        </m:ctrlPr>
                      </m:sSubPr>
                      <m:e>
                        <m:r>
                          <a:rPr lang="de-DE" sz="2000" b="0" i="1" smtClean="0">
                            <a:solidFill>
                              <a:srgbClr val="000000"/>
                            </a:solidFill>
                            <a:latin typeface="Cambria Math" panose="02040503050406030204" pitchFamily="18" charset="0"/>
                          </a:rPr>
                          <m:t>𝑓</m:t>
                        </m:r>
                      </m:e>
                      <m:sub>
                        <m:r>
                          <a:rPr lang="de-DE" sz="2000" b="0" i="1" smtClean="0">
                            <a:solidFill>
                              <a:srgbClr val="000000"/>
                            </a:solidFill>
                            <a:latin typeface="Cambria Math" panose="02040503050406030204" pitchFamily="18" charset="0"/>
                          </a:rPr>
                          <m:t>𝑔</m:t>
                        </m:r>
                      </m:sub>
                    </m:sSub>
                    <m:r>
                      <a:rPr lang="de-DE" sz="2000" b="0" i="1" smtClean="0">
                        <a:solidFill>
                          <a:srgbClr val="000000"/>
                        </a:solidFill>
                        <a:latin typeface="Cambria Math" panose="02040503050406030204" pitchFamily="18" charset="0"/>
                      </a:rPr>
                      <m:t>=</m:t>
                    </m:r>
                    <m:f>
                      <m:fPr>
                        <m:ctrlPr>
                          <a:rPr lang="de-DE" sz="2000" b="0" i="1" smtClean="0">
                            <a:solidFill>
                              <a:srgbClr val="000000"/>
                            </a:solidFill>
                            <a:latin typeface="Cambria Math" panose="02040503050406030204" pitchFamily="18" charset="0"/>
                          </a:rPr>
                        </m:ctrlPr>
                      </m:fPr>
                      <m:num>
                        <m:r>
                          <a:rPr lang="de-DE" sz="2000" b="0" i="1" smtClean="0">
                            <a:solidFill>
                              <a:srgbClr val="000000"/>
                            </a:solidFill>
                            <a:latin typeface="Cambria Math" panose="02040503050406030204" pitchFamily="18" charset="0"/>
                          </a:rPr>
                          <m:t>1</m:t>
                        </m:r>
                      </m:num>
                      <m:den>
                        <m:r>
                          <a:rPr lang="de-DE" sz="2000" b="0" i="1" smtClean="0">
                            <a:solidFill>
                              <a:srgbClr val="000000"/>
                            </a:solidFill>
                            <a:latin typeface="Cambria Math" panose="02040503050406030204" pitchFamily="18" charset="0"/>
                          </a:rPr>
                          <m:t>2</m:t>
                        </m:r>
                        <m:r>
                          <a:rPr lang="de-DE" sz="2000" b="0" i="1" smtClean="0">
                            <a:solidFill>
                              <a:srgbClr val="000000"/>
                            </a:solidFill>
                            <a:latin typeface="Cambria Math" panose="02040503050406030204" pitchFamily="18" charset="0"/>
                            <a:ea typeface="Cambria Math" panose="02040503050406030204" pitchFamily="18" charset="0"/>
                          </a:rPr>
                          <m:t>∙</m:t>
                        </m:r>
                        <m:r>
                          <a:rPr lang="de-DE" sz="2000" b="0" i="1" smtClean="0">
                            <a:solidFill>
                              <a:srgbClr val="000000"/>
                            </a:solidFill>
                            <a:latin typeface="Cambria Math" panose="02040503050406030204" pitchFamily="18" charset="0"/>
                            <a:ea typeface="Cambria Math" panose="02040503050406030204" pitchFamily="18" charset="0"/>
                          </a:rPr>
                          <m:t>𝜋</m:t>
                        </m:r>
                        <m:r>
                          <a:rPr lang="de-DE" sz="2000" b="0" i="1" smtClean="0">
                            <a:solidFill>
                              <a:srgbClr val="000000"/>
                            </a:solidFill>
                            <a:latin typeface="Cambria Math" panose="02040503050406030204" pitchFamily="18" charset="0"/>
                            <a:ea typeface="Cambria Math" panose="02040503050406030204" pitchFamily="18" charset="0"/>
                          </a:rPr>
                          <m:t>∙</m:t>
                        </m:r>
                        <m:r>
                          <a:rPr lang="de-DE" sz="2000" b="0" i="1" smtClean="0">
                            <a:solidFill>
                              <a:srgbClr val="000000"/>
                            </a:solidFill>
                            <a:latin typeface="Cambria Math" panose="02040503050406030204" pitchFamily="18" charset="0"/>
                            <a:ea typeface="Cambria Math" panose="02040503050406030204" pitchFamily="18" charset="0"/>
                          </a:rPr>
                          <m:t>𝑅</m:t>
                        </m:r>
                        <m:r>
                          <a:rPr lang="de-DE" sz="2000" b="0" i="1" smtClean="0">
                            <a:solidFill>
                              <a:srgbClr val="000000"/>
                            </a:solidFill>
                            <a:latin typeface="Cambria Math" panose="02040503050406030204" pitchFamily="18" charset="0"/>
                            <a:ea typeface="Cambria Math" panose="02040503050406030204" pitchFamily="18" charset="0"/>
                          </a:rPr>
                          <m:t>∙</m:t>
                        </m:r>
                        <m:r>
                          <a:rPr lang="de-DE" sz="2000" b="0" i="1" smtClean="0">
                            <a:solidFill>
                              <a:srgbClr val="000000"/>
                            </a:solidFill>
                            <a:latin typeface="Cambria Math" panose="02040503050406030204" pitchFamily="18" charset="0"/>
                            <a:ea typeface="Cambria Math" panose="02040503050406030204" pitchFamily="18" charset="0"/>
                          </a:rPr>
                          <m:t>𝐶</m:t>
                        </m:r>
                      </m:den>
                    </m:f>
                  </m:oMath>
                </a14:m>
                <a:endParaRPr lang="de-DE" dirty="0"/>
              </a:p>
            </p:txBody>
          </p:sp>
        </mc:Choice>
        <mc:Fallback>
          <p:sp>
            <p:nvSpPr>
              <p:cNvPr id="1035" name="Textfeld 1034">
                <a:extLst>
                  <a:ext uri="{FF2B5EF4-FFF2-40B4-BE49-F238E27FC236}">
                    <a16:creationId xmlns:a16="http://schemas.microsoft.com/office/drawing/2014/main" id="{966EA5A7-7C4A-AECD-D152-8D2E0C7DB15C}"/>
                  </a:ext>
                </a:extLst>
              </p:cNvPr>
              <p:cNvSpPr txBox="1">
                <a:spLocks noRot="1" noChangeAspect="1" noMove="1" noResize="1" noEditPoints="1" noAdjustHandles="1" noChangeArrowheads="1" noChangeShapeType="1" noTextEdit="1"/>
              </p:cNvSpPr>
              <p:nvPr/>
            </p:nvSpPr>
            <p:spPr>
              <a:xfrm>
                <a:off x="7356692" y="1883602"/>
                <a:ext cx="2923425" cy="528991"/>
              </a:xfrm>
              <a:prstGeom prst="rect">
                <a:avLst/>
              </a:prstGeom>
              <a:blipFill>
                <a:blip r:embed="rId5"/>
                <a:stretch>
                  <a:fillRect l="-1879" b="-4598"/>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036" name="Textfeld 1035">
                <a:extLst>
                  <a:ext uri="{FF2B5EF4-FFF2-40B4-BE49-F238E27FC236}">
                    <a16:creationId xmlns:a16="http://schemas.microsoft.com/office/drawing/2014/main" id="{8DD262F3-40DE-A26B-32ED-8BE70770C736}"/>
                  </a:ext>
                </a:extLst>
              </p:cNvPr>
              <p:cNvSpPr txBox="1"/>
              <p:nvPr/>
            </p:nvSpPr>
            <p:spPr>
              <a:xfrm>
                <a:off x="7356692" y="4193169"/>
                <a:ext cx="2973463" cy="529376"/>
              </a:xfrm>
              <a:prstGeom prst="rect">
                <a:avLst/>
              </a:prstGeom>
              <a:noFill/>
            </p:spPr>
            <p:txBody>
              <a:bodyPr wrap="square" rtlCol="0">
                <a:spAutoFit/>
              </a:bodyPr>
              <a:lstStyle/>
              <a:p>
                <a:r>
                  <a:rPr lang="de-DE" dirty="0">
                    <a:solidFill>
                      <a:srgbClr val="000000"/>
                    </a:solidFill>
                  </a:rPr>
                  <a:t>Für RL:   </a:t>
                </a:r>
                <a14:m>
                  <m:oMath xmlns:m="http://schemas.openxmlformats.org/officeDocument/2006/math">
                    <m:sSub>
                      <m:sSubPr>
                        <m:ctrlPr>
                          <a:rPr lang="de-DE" sz="2000" i="1">
                            <a:solidFill>
                              <a:srgbClr val="000000"/>
                            </a:solidFill>
                            <a:latin typeface="Cambria Math" panose="02040503050406030204" pitchFamily="18" charset="0"/>
                          </a:rPr>
                        </m:ctrlPr>
                      </m:sSubPr>
                      <m:e>
                        <m:r>
                          <a:rPr lang="de-DE" sz="2000" i="1">
                            <a:solidFill>
                              <a:srgbClr val="000000"/>
                            </a:solidFill>
                            <a:latin typeface="Cambria Math" panose="02040503050406030204" pitchFamily="18" charset="0"/>
                          </a:rPr>
                          <m:t>𝑓</m:t>
                        </m:r>
                      </m:e>
                      <m:sub>
                        <m:r>
                          <a:rPr lang="de-DE" sz="2000" i="1">
                            <a:solidFill>
                              <a:srgbClr val="000000"/>
                            </a:solidFill>
                            <a:latin typeface="Cambria Math" panose="02040503050406030204" pitchFamily="18" charset="0"/>
                          </a:rPr>
                          <m:t>𝑔</m:t>
                        </m:r>
                      </m:sub>
                    </m:sSub>
                    <m:r>
                      <a:rPr lang="de-DE" sz="2000" i="1">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r>
                          <a:rPr lang="de-DE" sz="2000" b="0" i="1" smtClean="0">
                            <a:solidFill>
                              <a:srgbClr val="000000"/>
                            </a:solidFill>
                            <a:latin typeface="Cambria Math" panose="02040503050406030204" pitchFamily="18" charset="0"/>
                          </a:rPr>
                          <m:t>𝑅</m:t>
                        </m:r>
                      </m:num>
                      <m:den>
                        <m:r>
                          <a:rPr lang="de-DE" sz="2000" i="1">
                            <a:solidFill>
                              <a:srgbClr val="000000"/>
                            </a:solidFill>
                            <a:latin typeface="Cambria Math" panose="02040503050406030204" pitchFamily="18" charset="0"/>
                          </a:rPr>
                          <m:t>2</m:t>
                        </m:r>
                        <m:r>
                          <a:rPr lang="de-DE" sz="2000" i="1">
                            <a:solidFill>
                              <a:srgbClr val="000000"/>
                            </a:solidFill>
                            <a:latin typeface="Cambria Math" panose="02040503050406030204" pitchFamily="18" charset="0"/>
                            <a:ea typeface="Cambria Math" panose="02040503050406030204" pitchFamily="18" charset="0"/>
                          </a:rPr>
                          <m:t>∙</m:t>
                        </m:r>
                        <m:r>
                          <a:rPr lang="de-DE" sz="2000" i="1">
                            <a:solidFill>
                              <a:srgbClr val="000000"/>
                            </a:solidFill>
                            <a:latin typeface="Cambria Math" panose="02040503050406030204" pitchFamily="18" charset="0"/>
                            <a:ea typeface="Cambria Math" panose="02040503050406030204" pitchFamily="18" charset="0"/>
                          </a:rPr>
                          <m:t>𝜋</m:t>
                        </m:r>
                        <m:r>
                          <a:rPr lang="de-DE" sz="2000" i="1">
                            <a:solidFill>
                              <a:srgbClr val="000000"/>
                            </a:solidFill>
                            <a:latin typeface="Cambria Math" panose="02040503050406030204" pitchFamily="18" charset="0"/>
                            <a:ea typeface="Cambria Math" panose="02040503050406030204" pitchFamily="18" charset="0"/>
                          </a:rPr>
                          <m:t>∙</m:t>
                        </m:r>
                        <m:r>
                          <a:rPr lang="de-DE" sz="2000" b="0" i="1" smtClean="0">
                            <a:solidFill>
                              <a:srgbClr val="000000"/>
                            </a:solidFill>
                            <a:latin typeface="Cambria Math" panose="02040503050406030204" pitchFamily="18" charset="0"/>
                            <a:ea typeface="Cambria Math" panose="02040503050406030204" pitchFamily="18" charset="0"/>
                          </a:rPr>
                          <m:t>𝐿</m:t>
                        </m:r>
                      </m:den>
                    </m:f>
                  </m:oMath>
                </a14:m>
                <a:endParaRPr lang="de-DE" dirty="0"/>
              </a:p>
            </p:txBody>
          </p:sp>
        </mc:Choice>
        <mc:Fallback>
          <p:sp>
            <p:nvSpPr>
              <p:cNvPr id="1036" name="Textfeld 1035">
                <a:extLst>
                  <a:ext uri="{FF2B5EF4-FFF2-40B4-BE49-F238E27FC236}">
                    <a16:creationId xmlns:a16="http://schemas.microsoft.com/office/drawing/2014/main" id="{8DD262F3-40DE-A26B-32ED-8BE70770C736}"/>
                  </a:ext>
                </a:extLst>
              </p:cNvPr>
              <p:cNvSpPr txBox="1">
                <a:spLocks noRot="1" noChangeAspect="1" noMove="1" noResize="1" noEditPoints="1" noAdjustHandles="1" noChangeArrowheads="1" noChangeShapeType="1" noTextEdit="1"/>
              </p:cNvSpPr>
              <p:nvPr/>
            </p:nvSpPr>
            <p:spPr>
              <a:xfrm>
                <a:off x="7356692" y="4193169"/>
                <a:ext cx="2973463" cy="529376"/>
              </a:xfrm>
              <a:prstGeom prst="rect">
                <a:avLst/>
              </a:prstGeom>
              <a:blipFill>
                <a:blip r:embed="rId6"/>
                <a:stretch>
                  <a:fillRect l="-1844" b="-4598"/>
                </a:stretch>
              </a:blipFill>
            </p:spPr>
            <p:txBody>
              <a:bodyPr/>
              <a:lstStyle/>
              <a:p>
                <a:r>
                  <a:rPr lang="de-DE">
                    <a:noFill/>
                  </a:rPr>
                  <a:t> </a:t>
                </a:r>
              </a:p>
            </p:txBody>
          </p:sp>
        </mc:Fallback>
      </mc:AlternateContent>
      <p:sp>
        <p:nvSpPr>
          <p:cNvPr id="1037" name="Textfeld 1036">
            <a:extLst>
              <a:ext uri="{FF2B5EF4-FFF2-40B4-BE49-F238E27FC236}">
                <a16:creationId xmlns:a16="http://schemas.microsoft.com/office/drawing/2014/main" id="{025D1FAD-8BD8-FC9F-6240-1ABABCDFA1B8}"/>
              </a:ext>
            </a:extLst>
          </p:cNvPr>
          <p:cNvSpPr txBox="1"/>
          <p:nvPr/>
        </p:nvSpPr>
        <p:spPr>
          <a:xfrm>
            <a:off x="7783317" y="2672578"/>
            <a:ext cx="1975641" cy="369332"/>
          </a:xfrm>
          <a:prstGeom prst="rect">
            <a:avLst/>
          </a:prstGeom>
          <a:noFill/>
        </p:spPr>
        <p:txBody>
          <a:bodyPr wrap="square" rtlCol="0">
            <a:spAutoFit/>
          </a:bodyPr>
          <a:lstStyle/>
          <a:p>
            <a:r>
              <a:rPr lang="de-DE" dirty="0" err="1">
                <a:solidFill>
                  <a:srgbClr val="000000"/>
                </a:solidFill>
              </a:rPr>
              <a:t>f</a:t>
            </a:r>
            <a:r>
              <a:rPr lang="de-DE" baseline="-25000" dirty="0" err="1">
                <a:solidFill>
                  <a:srgbClr val="000000"/>
                </a:solidFill>
              </a:rPr>
              <a:t>g</a:t>
            </a:r>
            <a:r>
              <a:rPr lang="de-DE" dirty="0">
                <a:solidFill>
                  <a:srgbClr val="000000"/>
                </a:solidFill>
              </a:rPr>
              <a:t> = Grenzfrequenz</a:t>
            </a:r>
            <a:endParaRPr lang="de-DE" dirty="0"/>
          </a:p>
        </p:txBody>
      </p:sp>
      <p:sp>
        <p:nvSpPr>
          <p:cNvPr id="1038" name="Rechteck 1037">
            <a:extLst>
              <a:ext uri="{FF2B5EF4-FFF2-40B4-BE49-F238E27FC236}">
                <a16:creationId xmlns:a16="http://schemas.microsoft.com/office/drawing/2014/main" id="{77EBBC91-EF08-3A03-CA22-2EFF3785955F}"/>
              </a:ext>
            </a:extLst>
          </p:cNvPr>
          <p:cNvSpPr/>
          <p:nvPr/>
        </p:nvSpPr>
        <p:spPr>
          <a:xfrm>
            <a:off x="881665" y="3496475"/>
            <a:ext cx="1526572" cy="369332"/>
          </a:xfrm>
          <a:prstGeom prst="rect">
            <a:avLst/>
          </a:prstGeom>
        </p:spPr>
        <p:txBody>
          <a:bodyPr wrap="none">
            <a:spAutoFit/>
          </a:bodyPr>
          <a:lstStyle/>
          <a:p>
            <a:r>
              <a:rPr lang="de-DE" dirty="0">
                <a:sym typeface="Wingdings" panose="05000000000000000000" pitchFamily="2" charset="2"/>
              </a:rPr>
              <a:t>Hochpassfilter</a:t>
            </a:r>
            <a:endParaRPr lang="de-DE" dirty="0"/>
          </a:p>
        </p:txBody>
      </p:sp>
      <p:grpSp>
        <p:nvGrpSpPr>
          <p:cNvPr id="1068" name="Gruppieren 1067">
            <a:extLst>
              <a:ext uri="{FF2B5EF4-FFF2-40B4-BE49-F238E27FC236}">
                <a16:creationId xmlns:a16="http://schemas.microsoft.com/office/drawing/2014/main" id="{D150AD90-FF7C-6FED-3F8D-8DC3DD7BEAFF}"/>
              </a:ext>
            </a:extLst>
          </p:cNvPr>
          <p:cNvGrpSpPr/>
          <p:nvPr/>
        </p:nvGrpSpPr>
        <p:grpSpPr>
          <a:xfrm>
            <a:off x="5367292" y="1762322"/>
            <a:ext cx="1410134" cy="1000023"/>
            <a:chOff x="5367292" y="1762322"/>
            <a:chExt cx="1410134" cy="1000023"/>
          </a:xfrm>
        </p:grpSpPr>
        <p:grpSp>
          <p:nvGrpSpPr>
            <p:cNvPr id="1061" name="Gruppieren 1060">
              <a:extLst>
                <a:ext uri="{FF2B5EF4-FFF2-40B4-BE49-F238E27FC236}">
                  <a16:creationId xmlns:a16="http://schemas.microsoft.com/office/drawing/2014/main" id="{3BA23E61-62C5-3773-5420-94BB2EB372A6}"/>
                </a:ext>
              </a:extLst>
            </p:cNvPr>
            <p:cNvGrpSpPr/>
            <p:nvPr/>
          </p:nvGrpSpPr>
          <p:grpSpPr>
            <a:xfrm rot="5400000">
              <a:off x="6310513" y="2176283"/>
              <a:ext cx="64414" cy="236692"/>
              <a:chOff x="6279086" y="2156321"/>
              <a:chExt cx="64414" cy="236692"/>
            </a:xfrm>
          </p:grpSpPr>
          <p:cxnSp>
            <p:nvCxnSpPr>
              <p:cNvPr id="1057" name="Gerader Verbinder 1056">
                <a:extLst>
                  <a:ext uri="{FF2B5EF4-FFF2-40B4-BE49-F238E27FC236}">
                    <a16:creationId xmlns:a16="http://schemas.microsoft.com/office/drawing/2014/main" id="{C254979A-01AF-0697-BECD-E39D1D870644}"/>
                  </a:ext>
                </a:extLst>
              </p:cNvPr>
              <p:cNvCxnSpPr/>
              <p:nvPr/>
            </p:nvCxnSpPr>
            <p:spPr>
              <a:xfrm rot="5400000">
                <a:off x="6160740" y="2274667"/>
                <a:ext cx="236692"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DF56C667-442A-936C-3E3E-0B1DE2A4B380}"/>
                  </a:ext>
                </a:extLst>
              </p:cNvPr>
              <p:cNvCxnSpPr/>
              <p:nvPr/>
            </p:nvCxnSpPr>
            <p:spPr>
              <a:xfrm rot="5400000">
                <a:off x="6225154" y="2274667"/>
                <a:ext cx="236691"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059" name="Gerader Verbinder 1058">
              <a:extLst>
                <a:ext uri="{FF2B5EF4-FFF2-40B4-BE49-F238E27FC236}">
                  <a16:creationId xmlns:a16="http://schemas.microsoft.com/office/drawing/2014/main" id="{13AA9EFD-CE43-3C12-0CB6-A2939CB080B2}"/>
                </a:ext>
              </a:extLst>
            </p:cNvPr>
            <p:cNvCxnSpPr>
              <a:cxnSpLocks/>
              <a:stCxn id="1054" idx="0"/>
              <a:endCxn id="1047" idx="2"/>
            </p:cNvCxnSpPr>
            <p:nvPr/>
          </p:nvCxnSpPr>
          <p:spPr>
            <a:xfrm>
              <a:off x="6066540" y="1836757"/>
              <a:ext cx="240676" cy="57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70B5AD1E-E87B-24DE-B396-AF882092C4C8}"/>
                </a:ext>
              </a:extLst>
            </p:cNvPr>
            <p:cNvCxnSpPr>
              <a:cxnSpLocks/>
              <a:endCxn id="1054" idx="2"/>
            </p:cNvCxnSpPr>
            <p:nvPr/>
          </p:nvCxnSpPr>
          <p:spPr>
            <a:xfrm>
              <a:off x="5440072" y="1835215"/>
              <a:ext cx="271476" cy="154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C9012DAC-A510-8711-B88B-080BEE533719}"/>
                </a:ext>
              </a:extLst>
            </p:cNvPr>
            <p:cNvCxnSpPr/>
            <p:nvPr/>
          </p:nvCxnSpPr>
          <p:spPr>
            <a:xfrm rot="10800000">
              <a:off x="6342721" y="1837330"/>
              <a:ext cx="370626" cy="0"/>
            </a:xfrm>
            <a:prstGeom prst="line">
              <a:avLst/>
            </a:prstGeom>
            <a:ln w="2540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054" name="Rechteck 1053">
              <a:extLst>
                <a:ext uri="{FF2B5EF4-FFF2-40B4-BE49-F238E27FC236}">
                  <a16:creationId xmlns:a16="http://schemas.microsoft.com/office/drawing/2014/main" id="{1F2CC936-E7C6-2213-CE66-72B829CD5205}"/>
                </a:ext>
              </a:extLst>
            </p:cNvPr>
            <p:cNvSpPr/>
            <p:nvPr/>
          </p:nvSpPr>
          <p:spPr>
            <a:xfrm rot="5400000">
              <a:off x="5814610" y="1659260"/>
              <a:ext cx="148867" cy="354992"/>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B050"/>
                </a:solidFill>
              </a:endParaRPr>
            </a:p>
          </p:txBody>
        </p:sp>
        <p:cxnSp>
          <p:nvCxnSpPr>
            <p:cNvPr id="1055" name="Gerader Verbinder 1054">
              <a:extLst>
                <a:ext uri="{FF2B5EF4-FFF2-40B4-BE49-F238E27FC236}">
                  <a16:creationId xmlns:a16="http://schemas.microsoft.com/office/drawing/2014/main" id="{C65B0D2F-4F8A-F11B-DC5E-18AEE9A5EC16}"/>
                </a:ext>
              </a:extLst>
            </p:cNvPr>
            <p:cNvCxnSpPr>
              <a:cxnSpLocks/>
            </p:cNvCxnSpPr>
            <p:nvPr/>
          </p:nvCxnSpPr>
          <p:spPr>
            <a:xfrm flipV="1">
              <a:off x="6342721" y="2326836"/>
              <a:ext cx="0" cy="40481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0617B503-F550-28EE-38E3-4749D2A855A2}"/>
                </a:ext>
              </a:extLst>
            </p:cNvPr>
            <p:cNvCxnSpPr>
              <a:cxnSpLocks/>
            </p:cNvCxnSpPr>
            <p:nvPr/>
          </p:nvCxnSpPr>
          <p:spPr>
            <a:xfrm flipV="1">
              <a:off x="6342721" y="1837726"/>
              <a:ext cx="0" cy="4246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8DE579C1-42E0-00DF-A865-6172808A9095}"/>
                </a:ext>
              </a:extLst>
            </p:cNvPr>
            <p:cNvCxnSpPr/>
            <p:nvPr/>
          </p:nvCxnSpPr>
          <p:spPr>
            <a:xfrm rot="10800000">
              <a:off x="6342721" y="2724294"/>
              <a:ext cx="370626" cy="0"/>
            </a:xfrm>
            <a:prstGeom prst="line">
              <a:avLst/>
            </a:prstGeom>
            <a:ln w="2540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045" name="Textfeld 1044">
              <a:extLst>
                <a:ext uri="{FF2B5EF4-FFF2-40B4-BE49-F238E27FC236}">
                  <a16:creationId xmlns:a16="http://schemas.microsoft.com/office/drawing/2014/main" id="{80C6D8CE-3C9A-5EC5-E877-E57828452CD5}"/>
                </a:ext>
              </a:extLst>
            </p:cNvPr>
            <p:cNvSpPr txBox="1"/>
            <p:nvPr/>
          </p:nvSpPr>
          <p:spPr>
            <a:xfrm>
              <a:off x="5728005" y="1846097"/>
              <a:ext cx="309700" cy="369332"/>
            </a:xfrm>
            <a:prstGeom prst="rect">
              <a:avLst/>
            </a:prstGeom>
            <a:noFill/>
            <a:ln>
              <a:noFill/>
            </a:ln>
          </p:spPr>
          <p:txBody>
            <a:bodyPr wrap="none" rtlCol="0">
              <a:spAutoFit/>
            </a:bodyPr>
            <a:lstStyle/>
            <a:p>
              <a:r>
                <a:rPr lang="de-DE" dirty="0">
                  <a:solidFill>
                    <a:srgbClr val="00B050"/>
                  </a:solidFill>
                </a:rPr>
                <a:t>R</a:t>
              </a:r>
              <a:endParaRPr lang="de-DE" baseline="-25000" dirty="0">
                <a:solidFill>
                  <a:srgbClr val="00B050"/>
                </a:solidFill>
              </a:endParaRPr>
            </a:p>
          </p:txBody>
        </p:sp>
        <p:sp>
          <p:nvSpPr>
            <p:cNvPr id="1046" name="Textfeld 1045">
              <a:extLst>
                <a:ext uri="{FF2B5EF4-FFF2-40B4-BE49-F238E27FC236}">
                  <a16:creationId xmlns:a16="http://schemas.microsoft.com/office/drawing/2014/main" id="{E025E612-49FF-EA71-5DAD-7724A63A5833}"/>
                </a:ext>
              </a:extLst>
            </p:cNvPr>
            <p:cNvSpPr txBox="1"/>
            <p:nvPr/>
          </p:nvSpPr>
          <p:spPr>
            <a:xfrm>
              <a:off x="6410181" y="2101100"/>
              <a:ext cx="308098" cy="369332"/>
            </a:xfrm>
            <a:prstGeom prst="rect">
              <a:avLst/>
            </a:prstGeom>
            <a:noFill/>
            <a:ln>
              <a:noFill/>
            </a:ln>
          </p:spPr>
          <p:txBody>
            <a:bodyPr wrap="none" rtlCol="0">
              <a:spAutoFit/>
            </a:bodyPr>
            <a:lstStyle/>
            <a:p>
              <a:r>
                <a:rPr lang="de-DE" dirty="0">
                  <a:solidFill>
                    <a:srgbClr val="00B050"/>
                  </a:solidFill>
                </a:rPr>
                <a:t>C</a:t>
              </a:r>
              <a:endParaRPr lang="de-DE" baseline="-25000" dirty="0">
                <a:solidFill>
                  <a:srgbClr val="00B050"/>
                </a:solidFill>
              </a:endParaRPr>
            </a:p>
          </p:txBody>
        </p:sp>
        <p:sp>
          <p:nvSpPr>
            <p:cNvPr id="1047" name="Ellipse 1046">
              <a:extLst>
                <a:ext uri="{FF2B5EF4-FFF2-40B4-BE49-F238E27FC236}">
                  <a16:creationId xmlns:a16="http://schemas.microsoft.com/office/drawing/2014/main" id="{A2E215CB-06CD-84C2-E134-982A58843F11}"/>
                </a:ext>
              </a:extLst>
            </p:cNvPr>
            <p:cNvSpPr/>
            <p:nvPr/>
          </p:nvSpPr>
          <p:spPr>
            <a:xfrm>
              <a:off x="6307216" y="1801826"/>
              <a:ext cx="71008" cy="71008"/>
            </a:xfrm>
            <a:prstGeom prst="ellipse">
              <a:avLst/>
            </a:prstGeom>
            <a:solidFill>
              <a:schemeClr val="tx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B050"/>
                </a:solidFill>
              </a:endParaRPr>
            </a:p>
          </p:txBody>
        </p:sp>
        <p:sp>
          <p:nvSpPr>
            <p:cNvPr id="1048" name="Ellipse 1047">
              <a:extLst>
                <a:ext uri="{FF2B5EF4-FFF2-40B4-BE49-F238E27FC236}">
                  <a16:creationId xmlns:a16="http://schemas.microsoft.com/office/drawing/2014/main" id="{41A591C3-D082-F49B-3CDC-7A8857BB6257}"/>
                </a:ext>
              </a:extLst>
            </p:cNvPr>
            <p:cNvSpPr/>
            <p:nvPr/>
          </p:nvSpPr>
          <p:spPr>
            <a:xfrm>
              <a:off x="5376733" y="1797635"/>
              <a:ext cx="71008" cy="71008"/>
            </a:xfrm>
            <a:prstGeom prst="ellipse">
              <a:avLst/>
            </a:prstGeom>
            <a:solidFill>
              <a:schemeClr val="tx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B050"/>
                </a:solidFill>
              </a:endParaRPr>
            </a:p>
          </p:txBody>
        </p:sp>
        <p:sp>
          <p:nvSpPr>
            <p:cNvPr id="1049" name="Ellipse 1048">
              <a:extLst>
                <a:ext uri="{FF2B5EF4-FFF2-40B4-BE49-F238E27FC236}">
                  <a16:creationId xmlns:a16="http://schemas.microsoft.com/office/drawing/2014/main" id="{6D07B7B2-5968-7470-AE45-F4BFECDB7007}"/>
                </a:ext>
              </a:extLst>
            </p:cNvPr>
            <p:cNvSpPr/>
            <p:nvPr/>
          </p:nvSpPr>
          <p:spPr>
            <a:xfrm>
              <a:off x="6706418" y="1799022"/>
              <a:ext cx="71008" cy="71008"/>
            </a:xfrm>
            <a:prstGeom prst="ellipse">
              <a:avLst/>
            </a:prstGeom>
            <a:solidFill>
              <a:schemeClr val="tx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B050"/>
                </a:solidFill>
              </a:endParaRPr>
            </a:p>
          </p:txBody>
        </p:sp>
        <p:cxnSp>
          <p:nvCxnSpPr>
            <p:cNvPr id="1050" name="Gerader Verbinder 1049">
              <a:extLst>
                <a:ext uri="{FF2B5EF4-FFF2-40B4-BE49-F238E27FC236}">
                  <a16:creationId xmlns:a16="http://schemas.microsoft.com/office/drawing/2014/main" id="{8E56DE80-EA40-8EAD-16D3-1831B807A8A4}"/>
                </a:ext>
              </a:extLst>
            </p:cNvPr>
            <p:cNvCxnSpPr/>
            <p:nvPr/>
          </p:nvCxnSpPr>
          <p:spPr>
            <a:xfrm flipH="1">
              <a:off x="5376733" y="2727973"/>
              <a:ext cx="965987" cy="0"/>
            </a:xfrm>
            <a:prstGeom prst="line">
              <a:avLst/>
            </a:prstGeom>
            <a:ln w="2540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051" name="Ellipse 1050">
              <a:extLst>
                <a:ext uri="{FF2B5EF4-FFF2-40B4-BE49-F238E27FC236}">
                  <a16:creationId xmlns:a16="http://schemas.microsoft.com/office/drawing/2014/main" id="{AB0F55E0-514F-5B7C-5398-B4CD21F06DA7}"/>
                </a:ext>
              </a:extLst>
            </p:cNvPr>
            <p:cNvSpPr/>
            <p:nvPr/>
          </p:nvSpPr>
          <p:spPr>
            <a:xfrm>
              <a:off x="6706418" y="2688790"/>
              <a:ext cx="71008" cy="71008"/>
            </a:xfrm>
            <a:prstGeom prst="ellipse">
              <a:avLst/>
            </a:prstGeom>
            <a:solidFill>
              <a:schemeClr val="tx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B050"/>
                </a:solidFill>
              </a:endParaRPr>
            </a:p>
          </p:txBody>
        </p:sp>
        <p:sp>
          <p:nvSpPr>
            <p:cNvPr id="1052" name="Ellipse 1051">
              <a:extLst>
                <a:ext uri="{FF2B5EF4-FFF2-40B4-BE49-F238E27FC236}">
                  <a16:creationId xmlns:a16="http://schemas.microsoft.com/office/drawing/2014/main" id="{D5BED1D1-BE50-6021-1DFF-522AF46B3402}"/>
                </a:ext>
              </a:extLst>
            </p:cNvPr>
            <p:cNvSpPr/>
            <p:nvPr/>
          </p:nvSpPr>
          <p:spPr>
            <a:xfrm>
              <a:off x="5367292" y="2690424"/>
              <a:ext cx="71008" cy="71008"/>
            </a:xfrm>
            <a:prstGeom prst="ellipse">
              <a:avLst/>
            </a:prstGeom>
            <a:solidFill>
              <a:schemeClr val="tx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B050"/>
                </a:solidFill>
              </a:endParaRPr>
            </a:p>
          </p:txBody>
        </p:sp>
        <p:sp>
          <p:nvSpPr>
            <p:cNvPr id="1053" name="Ellipse 1052">
              <a:extLst>
                <a:ext uri="{FF2B5EF4-FFF2-40B4-BE49-F238E27FC236}">
                  <a16:creationId xmlns:a16="http://schemas.microsoft.com/office/drawing/2014/main" id="{4C3F0AED-CC2E-41E5-6A9E-9B02352C221A}"/>
                </a:ext>
              </a:extLst>
            </p:cNvPr>
            <p:cNvSpPr/>
            <p:nvPr/>
          </p:nvSpPr>
          <p:spPr>
            <a:xfrm>
              <a:off x="6309857" y="2691337"/>
              <a:ext cx="71008" cy="71008"/>
            </a:xfrm>
            <a:prstGeom prst="ellipse">
              <a:avLst/>
            </a:prstGeom>
            <a:solidFill>
              <a:schemeClr val="tx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B050"/>
                </a:solidFill>
              </a:endParaRPr>
            </a:p>
          </p:txBody>
        </p:sp>
      </p:grpSp>
      <p:sp>
        <p:nvSpPr>
          <p:cNvPr id="1069" name="Freihandform 112">
            <a:extLst>
              <a:ext uri="{FF2B5EF4-FFF2-40B4-BE49-F238E27FC236}">
                <a16:creationId xmlns:a16="http://schemas.microsoft.com/office/drawing/2014/main" id="{46B1C9A4-82A2-0AD5-1966-437F4399ABDF}"/>
              </a:ext>
            </a:extLst>
          </p:cNvPr>
          <p:cNvSpPr/>
          <p:nvPr/>
        </p:nvSpPr>
        <p:spPr>
          <a:xfrm flipH="1">
            <a:off x="3531292" y="4117619"/>
            <a:ext cx="2679383" cy="81655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Textfeld 1069">
            <a:extLst>
              <a:ext uri="{FF2B5EF4-FFF2-40B4-BE49-F238E27FC236}">
                <a16:creationId xmlns:a16="http://schemas.microsoft.com/office/drawing/2014/main" id="{C79D4BA6-CC75-AAC2-27BE-F3226DD958EE}"/>
              </a:ext>
            </a:extLst>
          </p:cNvPr>
          <p:cNvSpPr txBox="1"/>
          <p:nvPr/>
        </p:nvSpPr>
        <p:spPr>
          <a:xfrm rot="1772384">
            <a:off x="5281596" y="4403724"/>
            <a:ext cx="892817" cy="276999"/>
          </a:xfrm>
          <a:prstGeom prst="rect">
            <a:avLst/>
          </a:prstGeom>
          <a:noFill/>
        </p:spPr>
        <p:txBody>
          <a:bodyPr wrap="square" rtlCol="0">
            <a:spAutoFit/>
          </a:bodyPr>
          <a:lstStyle/>
          <a:p>
            <a:r>
              <a:rPr lang="de-DE" sz="1200" dirty="0">
                <a:solidFill>
                  <a:srgbClr val="FF0000"/>
                </a:solidFill>
              </a:rPr>
              <a:t>20dB/</a:t>
            </a:r>
            <a:r>
              <a:rPr lang="de-DE" sz="1200" dirty="0" err="1">
                <a:solidFill>
                  <a:srgbClr val="FF0000"/>
                </a:solidFill>
              </a:rPr>
              <a:t>dec</a:t>
            </a:r>
            <a:endParaRPr lang="de-DE" sz="1200" dirty="0">
              <a:solidFill>
                <a:srgbClr val="FF0000"/>
              </a:solidFill>
            </a:endParaRPr>
          </a:p>
        </p:txBody>
      </p:sp>
      <p:grpSp>
        <p:nvGrpSpPr>
          <p:cNvPr id="63" name="Gruppieren 62">
            <a:extLst>
              <a:ext uri="{FF2B5EF4-FFF2-40B4-BE49-F238E27FC236}">
                <a16:creationId xmlns:a16="http://schemas.microsoft.com/office/drawing/2014/main" id="{11449367-F85D-9695-C67F-2B5670141782}"/>
              </a:ext>
            </a:extLst>
          </p:cNvPr>
          <p:cNvGrpSpPr/>
          <p:nvPr/>
        </p:nvGrpSpPr>
        <p:grpSpPr>
          <a:xfrm>
            <a:off x="3538829" y="4013155"/>
            <a:ext cx="2714672" cy="1206287"/>
            <a:chOff x="3538829" y="4013155"/>
            <a:chExt cx="2714672" cy="1206287"/>
          </a:xfrm>
        </p:grpSpPr>
        <p:cxnSp>
          <p:nvCxnSpPr>
            <p:cNvPr id="1025" name="Gerade Verbindung mit Pfeil 1024">
              <a:extLst>
                <a:ext uri="{FF2B5EF4-FFF2-40B4-BE49-F238E27FC236}">
                  <a16:creationId xmlns:a16="http://schemas.microsoft.com/office/drawing/2014/main" id="{9559C279-3294-FF43-62DA-BE8926EC0C2D}"/>
                </a:ext>
              </a:extLst>
            </p:cNvPr>
            <p:cNvCxnSpPr/>
            <p:nvPr/>
          </p:nvCxnSpPr>
          <p:spPr>
            <a:xfrm flipH="1" flipV="1">
              <a:off x="3538829" y="4167270"/>
              <a:ext cx="0" cy="7725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7" name="Freihandform 112">
              <a:extLst>
                <a:ext uri="{FF2B5EF4-FFF2-40B4-BE49-F238E27FC236}">
                  <a16:creationId xmlns:a16="http://schemas.microsoft.com/office/drawing/2014/main" id="{D03647E7-81D0-CBA2-7F9B-53168A1912DF}"/>
                </a:ext>
              </a:extLst>
            </p:cNvPr>
            <p:cNvSpPr/>
            <p:nvPr/>
          </p:nvSpPr>
          <p:spPr>
            <a:xfrm>
              <a:off x="3540223" y="4127440"/>
              <a:ext cx="2679382" cy="81655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8" name="Gerade Verbindung mit Pfeil 1027">
              <a:extLst>
                <a:ext uri="{FF2B5EF4-FFF2-40B4-BE49-F238E27FC236}">
                  <a16:creationId xmlns:a16="http://schemas.microsoft.com/office/drawing/2014/main" id="{CDF4271A-8455-ACAE-8269-07BF498989DF}"/>
                </a:ext>
              </a:extLst>
            </p:cNvPr>
            <p:cNvCxnSpPr/>
            <p:nvPr/>
          </p:nvCxnSpPr>
          <p:spPr>
            <a:xfrm>
              <a:off x="4881555" y="4013155"/>
              <a:ext cx="4267" cy="988402"/>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29" name="Textfeld 1028">
              <a:extLst>
                <a:ext uri="{FF2B5EF4-FFF2-40B4-BE49-F238E27FC236}">
                  <a16:creationId xmlns:a16="http://schemas.microsoft.com/office/drawing/2014/main" id="{91E3A565-80D3-8D65-3DE9-8B533E3712F5}"/>
                </a:ext>
              </a:extLst>
            </p:cNvPr>
            <p:cNvSpPr txBox="1"/>
            <p:nvPr/>
          </p:nvSpPr>
          <p:spPr>
            <a:xfrm>
              <a:off x="4488951" y="4942443"/>
              <a:ext cx="931111" cy="276999"/>
            </a:xfrm>
            <a:prstGeom prst="rect">
              <a:avLst/>
            </a:prstGeom>
            <a:noFill/>
          </p:spPr>
          <p:txBody>
            <a:bodyPr wrap="square" rtlCol="0">
              <a:spAutoFit/>
            </a:bodyPr>
            <a:lstStyle/>
            <a:p>
              <a:pPr algn="ctr"/>
              <a:r>
                <a:rPr lang="de-DE" sz="1200" dirty="0" err="1"/>
                <a:t>f</a:t>
              </a:r>
              <a:r>
                <a:rPr lang="de-DE" sz="1200" baseline="-25000" dirty="0" err="1"/>
                <a:t>g</a:t>
              </a:r>
              <a:endParaRPr lang="de-DE" sz="1200" dirty="0"/>
            </a:p>
          </p:txBody>
        </p:sp>
        <p:cxnSp>
          <p:nvCxnSpPr>
            <p:cNvPr id="1030" name="Gerade Verbindung mit Pfeil 1029">
              <a:extLst>
                <a:ext uri="{FF2B5EF4-FFF2-40B4-BE49-F238E27FC236}">
                  <a16:creationId xmlns:a16="http://schemas.microsoft.com/office/drawing/2014/main" id="{E8640401-F616-A444-060D-B9F933559BEC}"/>
                </a:ext>
              </a:extLst>
            </p:cNvPr>
            <p:cNvCxnSpPr/>
            <p:nvPr/>
          </p:nvCxnSpPr>
          <p:spPr>
            <a:xfrm flipV="1">
              <a:off x="4491399" y="4186070"/>
              <a:ext cx="74873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32" name="Textfeld 1031">
              <a:extLst>
                <a:ext uri="{FF2B5EF4-FFF2-40B4-BE49-F238E27FC236}">
                  <a16:creationId xmlns:a16="http://schemas.microsoft.com/office/drawing/2014/main" id="{979959E6-4F6B-EE6F-615F-ACF20F5CF7AB}"/>
                </a:ext>
              </a:extLst>
            </p:cNvPr>
            <p:cNvSpPr txBox="1"/>
            <p:nvPr/>
          </p:nvSpPr>
          <p:spPr>
            <a:xfrm rot="19723427">
              <a:off x="3712733" y="4321547"/>
              <a:ext cx="892817" cy="276999"/>
            </a:xfrm>
            <a:prstGeom prst="rect">
              <a:avLst/>
            </a:prstGeom>
            <a:noFill/>
          </p:spPr>
          <p:txBody>
            <a:bodyPr wrap="square" rtlCol="0">
              <a:spAutoFit/>
            </a:bodyPr>
            <a:lstStyle/>
            <a:p>
              <a:r>
                <a:rPr lang="de-DE" sz="1200" dirty="0">
                  <a:solidFill>
                    <a:srgbClr val="FF0000"/>
                  </a:solidFill>
                </a:rPr>
                <a:t>20dB/</a:t>
              </a:r>
              <a:r>
                <a:rPr lang="de-DE" sz="1200" dirty="0" err="1">
                  <a:solidFill>
                    <a:srgbClr val="FF0000"/>
                  </a:solidFill>
                </a:rPr>
                <a:t>dec</a:t>
              </a:r>
              <a:endParaRPr lang="de-DE" sz="1200" dirty="0">
                <a:solidFill>
                  <a:srgbClr val="FF0000"/>
                </a:solidFill>
              </a:endParaRPr>
            </a:p>
          </p:txBody>
        </p:sp>
        <p:sp>
          <p:nvSpPr>
            <p:cNvPr id="1031" name="Textfeld 1030">
              <a:extLst>
                <a:ext uri="{FF2B5EF4-FFF2-40B4-BE49-F238E27FC236}">
                  <a16:creationId xmlns:a16="http://schemas.microsoft.com/office/drawing/2014/main" id="{7AAC9376-1447-D2F5-F488-E866EA801AB1}"/>
                </a:ext>
              </a:extLst>
            </p:cNvPr>
            <p:cNvSpPr txBox="1"/>
            <p:nvPr/>
          </p:nvSpPr>
          <p:spPr>
            <a:xfrm>
              <a:off x="4641525" y="4180858"/>
              <a:ext cx="531321" cy="276999"/>
            </a:xfrm>
            <a:prstGeom prst="rect">
              <a:avLst/>
            </a:prstGeom>
            <a:noFill/>
          </p:spPr>
          <p:txBody>
            <a:bodyPr wrap="square" rtlCol="0">
              <a:spAutoFit/>
            </a:bodyPr>
            <a:lstStyle/>
            <a:p>
              <a:r>
                <a:rPr lang="de-DE" sz="1200" dirty="0">
                  <a:solidFill>
                    <a:srgbClr val="FF0000"/>
                  </a:solidFill>
                </a:rPr>
                <a:t>-3dB</a:t>
              </a:r>
            </a:p>
          </p:txBody>
        </p:sp>
        <p:cxnSp>
          <p:nvCxnSpPr>
            <p:cNvPr id="1024" name="Gerade Verbindung mit Pfeil 1023">
              <a:extLst>
                <a:ext uri="{FF2B5EF4-FFF2-40B4-BE49-F238E27FC236}">
                  <a16:creationId xmlns:a16="http://schemas.microsoft.com/office/drawing/2014/main" id="{ABE1B0B5-32DE-5AE5-C769-8CFA74943A4C}"/>
                </a:ext>
              </a:extLst>
            </p:cNvPr>
            <p:cNvCxnSpPr/>
            <p:nvPr/>
          </p:nvCxnSpPr>
          <p:spPr>
            <a:xfrm flipV="1">
              <a:off x="3538829" y="4939778"/>
              <a:ext cx="2714672" cy="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72" name="Rechteck 1071">
            <a:extLst>
              <a:ext uri="{FF2B5EF4-FFF2-40B4-BE49-F238E27FC236}">
                <a16:creationId xmlns:a16="http://schemas.microsoft.com/office/drawing/2014/main" id="{18762DDD-B804-77FE-6945-EE46189EED0A}"/>
              </a:ext>
            </a:extLst>
          </p:cNvPr>
          <p:cNvSpPr/>
          <p:nvPr/>
        </p:nvSpPr>
        <p:spPr>
          <a:xfrm>
            <a:off x="3443355" y="3502015"/>
            <a:ext cx="1526572" cy="369332"/>
          </a:xfrm>
          <a:prstGeom prst="rect">
            <a:avLst/>
          </a:prstGeom>
        </p:spPr>
        <p:txBody>
          <a:bodyPr wrap="none">
            <a:spAutoFit/>
          </a:bodyPr>
          <a:lstStyle/>
          <a:p>
            <a:r>
              <a:rPr lang="de-DE" dirty="0">
                <a:solidFill>
                  <a:srgbClr val="0070C0"/>
                </a:solidFill>
                <a:sym typeface="Wingdings" panose="05000000000000000000" pitchFamily="2" charset="2"/>
              </a:rPr>
              <a:t>Hochpassfilter</a:t>
            </a:r>
            <a:endParaRPr lang="de-DE" dirty="0">
              <a:solidFill>
                <a:srgbClr val="0070C0"/>
              </a:solidFill>
            </a:endParaRPr>
          </a:p>
        </p:txBody>
      </p:sp>
      <p:sp>
        <p:nvSpPr>
          <p:cNvPr id="1073" name="Rechteck 1072">
            <a:extLst>
              <a:ext uri="{FF2B5EF4-FFF2-40B4-BE49-F238E27FC236}">
                <a16:creationId xmlns:a16="http://schemas.microsoft.com/office/drawing/2014/main" id="{67207229-6567-CCBD-9B2D-297B5E93D675}"/>
              </a:ext>
            </a:extLst>
          </p:cNvPr>
          <p:cNvSpPr/>
          <p:nvPr/>
        </p:nvSpPr>
        <p:spPr>
          <a:xfrm>
            <a:off x="5303254" y="3493398"/>
            <a:ext cx="1389868" cy="369332"/>
          </a:xfrm>
          <a:prstGeom prst="rect">
            <a:avLst/>
          </a:prstGeom>
        </p:spPr>
        <p:txBody>
          <a:bodyPr wrap="none">
            <a:spAutoFit/>
          </a:bodyPr>
          <a:lstStyle/>
          <a:p>
            <a:r>
              <a:rPr lang="de-DE" dirty="0">
                <a:solidFill>
                  <a:srgbClr val="00B050"/>
                </a:solidFill>
                <a:sym typeface="Wingdings" panose="05000000000000000000" pitchFamily="2" charset="2"/>
              </a:rPr>
              <a:t>Tiefpassfilter</a:t>
            </a:r>
            <a:endParaRPr lang="de-DE" dirty="0">
              <a:solidFill>
                <a:srgbClr val="00B050"/>
              </a:solidFill>
            </a:endParaRPr>
          </a:p>
        </p:txBody>
      </p:sp>
    </p:spTree>
    <p:extLst>
      <p:ext uri="{BB962C8B-B14F-4D97-AF65-F5344CB8AC3E}">
        <p14:creationId xmlns:p14="http://schemas.microsoft.com/office/powerpoint/2010/main" val="326552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p:bldP spid="1035" grpId="0"/>
      <p:bldP spid="1036" grpId="0"/>
      <p:bldP spid="1037" grpId="0"/>
      <p:bldP spid="1038" grpId="0"/>
      <p:bldP spid="1069" grpId="0" animBg="1"/>
      <p:bldP spid="1070" grpId="0"/>
      <p:bldP spid="1072" grpId="0"/>
      <p:bldP spid="10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Filter</a:t>
            </a:r>
            <a:br>
              <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rPr>
            </a:b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42634C13-AB66-1EE2-00CE-C10EC064B15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u="sng" dirty="0" err="1">
                <a:solidFill>
                  <a:srgbClr val="000000"/>
                </a:solidFill>
              </a:rPr>
              <a:t>Hochpass</a:t>
            </a:r>
            <a:r>
              <a:rPr lang="de-DE" b="1" u="sng" dirty="0">
                <a:solidFill>
                  <a:srgbClr val="000000"/>
                </a:solidFill>
              </a:rPr>
              <a:t>(-filter)</a:t>
            </a:r>
            <a:r>
              <a:rPr lang="de-DE" b="1" dirty="0">
                <a:solidFill>
                  <a:srgbClr val="000000"/>
                </a:solidFill>
              </a:rPr>
              <a:t>:</a:t>
            </a:r>
          </a:p>
          <a:p>
            <a:pPr marL="233983" lvl="1" indent="0">
              <a:buNone/>
              <a:defRPr/>
            </a:pPr>
            <a:r>
              <a:rPr lang="de-DE" dirty="0">
                <a:solidFill>
                  <a:srgbClr val="000000"/>
                </a:solidFill>
              </a:rPr>
              <a:t>hohe Frequenzen können passieren, tiefe werden gesperrt</a:t>
            </a:r>
          </a:p>
          <a:p>
            <a:pPr>
              <a:defRPr/>
            </a:pPr>
            <a:endParaRPr lang="de-DE" sz="1000" b="1" dirty="0">
              <a:solidFill>
                <a:srgbClr val="000000"/>
              </a:solidFill>
            </a:endParaRPr>
          </a:p>
          <a:p>
            <a:pPr>
              <a:defRPr/>
            </a:pPr>
            <a:r>
              <a:rPr lang="de-DE" b="1" u="sng" dirty="0">
                <a:solidFill>
                  <a:srgbClr val="000000"/>
                </a:solidFill>
              </a:rPr>
              <a:t>Tiefpass(-filter)</a:t>
            </a:r>
            <a:r>
              <a:rPr lang="de-DE" b="1" dirty="0">
                <a:solidFill>
                  <a:srgbClr val="000000"/>
                </a:solidFill>
              </a:rPr>
              <a:t>:</a:t>
            </a:r>
            <a:endParaRPr lang="de-DE" b="1" u="sng" dirty="0">
              <a:solidFill>
                <a:srgbClr val="000000"/>
              </a:solidFill>
            </a:endParaRPr>
          </a:p>
          <a:p>
            <a:pPr marL="233983" lvl="1" indent="0">
              <a:buNone/>
              <a:defRPr/>
            </a:pPr>
            <a:r>
              <a:rPr lang="de-DE" dirty="0">
                <a:solidFill>
                  <a:srgbClr val="000000"/>
                </a:solidFill>
              </a:rPr>
              <a:t>tiefe Frequenzen können passieren, hohe werden gesperrt</a:t>
            </a:r>
          </a:p>
          <a:p>
            <a:pPr>
              <a:defRPr/>
            </a:pPr>
            <a:endParaRPr lang="de-DE" sz="1000" dirty="0">
              <a:solidFill>
                <a:srgbClr val="000000"/>
              </a:solidFill>
            </a:endParaRPr>
          </a:p>
          <a:p>
            <a:pPr>
              <a:defRPr/>
            </a:pPr>
            <a:r>
              <a:rPr lang="de-DE" b="1" u="sng" dirty="0" err="1">
                <a:solidFill>
                  <a:srgbClr val="000000"/>
                </a:solidFill>
              </a:rPr>
              <a:t>Bandpass</a:t>
            </a:r>
            <a:r>
              <a:rPr lang="de-DE" b="1" u="sng" dirty="0">
                <a:solidFill>
                  <a:srgbClr val="000000"/>
                </a:solidFill>
              </a:rPr>
              <a:t>(-filter)</a:t>
            </a:r>
            <a:r>
              <a:rPr lang="de-DE" b="1" dirty="0">
                <a:solidFill>
                  <a:srgbClr val="000000"/>
                </a:solidFill>
              </a:rPr>
              <a:t>: </a:t>
            </a:r>
            <a:r>
              <a:rPr lang="de-DE" sz="1100" dirty="0">
                <a:solidFill>
                  <a:srgbClr val="000000"/>
                </a:solidFill>
              </a:rPr>
              <a:t>(Gedanklich: </a:t>
            </a:r>
            <a:r>
              <a:rPr lang="de-DE" sz="1100" dirty="0" err="1">
                <a:solidFill>
                  <a:srgbClr val="000000"/>
                </a:solidFill>
              </a:rPr>
              <a:t>Hochpass</a:t>
            </a:r>
            <a:r>
              <a:rPr lang="de-DE" sz="1100" dirty="0">
                <a:solidFill>
                  <a:srgbClr val="000000"/>
                </a:solidFill>
              </a:rPr>
              <a:t> und Tiefpass </a:t>
            </a:r>
            <a:r>
              <a:rPr lang="de-DE" sz="1100" dirty="0" err="1">
                <a:solidFill>
                  <a:srgbClr val="000000"/>
                </a:solidFill>
              </a:rPr>
              <a:t>hinterienandergeschaltet</a:t>
            </a:r>
            <a:r>
              <a:rPr lang="de-DE" sz="1100" dirty="0">
                <a:solidFill>
                  <a:srgbClr val="000000"/>
                </a:solidFill>
              </a:rPr>
              <a:t>)</a:t>
            </a:r>
            <a:endParaRPr lang="de-DE" b="1" dirty="0">
              <a:solidFill>
                <a:srgbClr val="000000"/>
              </a:solidFill>
            </a:endParaRPr>
          </a:p>
          <a:p>
            <a:pPr marL="233983" lvl="1" indent="0">
              <a:buNone/>
              <a:defRPr/>
            </a:pPr>
            <a:r>
              <a:rPr lang="de-DE" dirty="0">
                <a:solidFill>
                  <a:srgbClr val="000000"/>
                </a:solidFill>
              </a:rPr>
              <a:t>ein Frequenzband kann passieren, tiefere und höhere Frequenzen werden gesperrt</a:t>
            </a:r>
          </a:p>
          <a:p>
            <a:pPr marL="233983" lvl="1" indent="0">
              <a:buNone/>
              <a:defRPr/>
            </a:pPr>
            <a:endParaRPr lang="de-DE" sz="1000" dirty="0">
              <a:solidFill>
                <a:srgbClr val="000000"/>
              </a:solidFill>
            </a:endParaRPr>
          </a:p>
          <a:p>
            <a:pPr>
              <a:defRPr/>
            </a:pPr>
            <a:r>
              <a:rPr lang="de-DE" b="1" u="sng" dirty="0">
                <a:solidFill>
                  <a:srgbClr val="000000"/>
                </a:solidFill>
              </a:rPr>
              <a:t>Bandsperre</a:t>
            </a:r>
            <a:r>
              <a:rPr lang="de-DE" b="1" dirty="0">
                <a:solidFill>
                  <a:srgbClr val="000000"/>
                </a:solidFill>
              </a:rPr>
              <a:t>:</a:t>
            </a:r>
          </a:p>
          <a:p>
            <a:pPr marL="233983" lvl="1" indent="0">
              <a:buNone/>
              <a:defRPr/>
            </a:pPr>
            <a:r>
              <a:rPr lang="de-DE" dirty="0">
                <a:solidFill>
                  <a:srgbClr val="000000"/>
                </a:solidFill>
              </a:rPr>
              <a:t>tiefere und höhere Frequenzen können passieren, ein Frequenzband wird gesperrt</a:t>
            </a:r>
          </a:p>
          <a:p>
            <a:pPr>
              <a:defRPr/>
            </a:pPr>
            <a:endParaRPr lang="de-DE" b="1" dirty="0">
              <a:solidFill>
                <a:srgbClr val="000000"/>
              </a:solidFill>
            </a:endParaRPr>
          </a:p>
          <a:p>
            <a:pPr>
              <a:defRPr/>
            </a:pPr>
            <a:r>
              <a:rPr lang="de-DE" b="1" u="sng" dirty="0">
                <a:solidFill>
                  <a:srgbClr val="000000"/>
                </a:solidFill>
              </a:rPr>
              <a:t>Saugkreis</a:t>
            </a:r>
            <a:r>
              <a:rPr lang="de-DE" b="1" dirty="0">
                <a:solidFill>
                  <a:srgbClr val="000000"/>
                </a:solidFill>
              </a:rPr>
              <a:t>(-filter):</a:t>
            </a:r>
            <a:r>
              <a:rPr lang="de-DE" dirty="0">
                <a:solidFill>
                  <a:srgbClr val="000000"/>
                </a:solidFill>
              </a:rPr>
              <a:t> eine Frequenz wird „kurzgeschlossen“, tiefere und höhere Frequenzen können passieren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7" name="Gruppieren 6">
            <a:extLst>
              <a:ext uri="{FF2B5EF4-FFF2-40B4-BE49-F238E27FC236}">
                <a16:creationId xmlns:a16="http://schemas.microsoft.com/office/drawing/2014/main" id="{B64B0458-7339-1EF3-4DCA-17F59D221355}"/>
              </a:ext>
            </a:extLst>
          </p:cNvPr>
          <p:cNvGrpSpPr/>
          <p:nvPr/>
        </p:nvGrpSpPr>
        <p:grpSpPr>
          <a:xfrm>
            <a:off x="5678733" y="1185648"/>
            <a:ext cx="1391317" cy="609250"/>
            <a:chOff x="3143006" y="3431410"/>
            <a:chExt cx="3906589" cy="1605471"/>
          </a:xfrm>
        </p:grpSpPr>
        <p:cxnSp>
          <p:nvCxnSpPr>
            <p:cNvPr id="8" name="Gerade Verbindung mit Pfeil 7">
              <a:extLst>
                <a:ext uri="{FF2B5EF4-FFF2-40B4-BE49-F238E27FC236}">
                  <a16:creationId xmlns:a16="http://schemas.microsoft.com/office/drawing/2014/main" id="{FF8C62DA-2FAB-6F88-E99C-4F1CF0B44829}"/>
                </a:ext>
              </a:extLst>
            </p:cNvPr>
            <p:cNvCxnSpPr/>
            <p:nvPr/>
          </p:nvCxnSpPr>
          <p:spPr>
            <a:xfrm flipV="1">
              <a:off x="3143006" y="5027403"/>
              <a:ext cx="3906589" cy="2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9DE8D6F7-BF4E-93AB-A080-75AF3CEBEB97}"/>
                </a:ext>
              </a:extLst>
            </p:cNvPr>
            <p:cNvCxnSpPr/>
            <p:nvPr/>
          </p:nvCxnSpPr>
          <p:spPr>
            <a:xfrm flipV="1">
              <a:off x="3143006" y="3431410"/>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reihandform 11">
              <a:extLst>
                <a:ext uri="{FF2B5EF4-FFF2-40B4-BE49-F238E27FC236}">
                  <a16:creationId xmlns:a16="http://schemas.microsoft.com/office/drawing/2014/main" id="{299F952C-43D0-4F0C-5ACF-C2FEFC78B894}"/>
                </a:ext>
              </a:extLst>
            </p:cNvPr>
            <p:cNvSpPr/>
            <p:nvPr/>
          </p:nvSpPr>
          <p:spPr>
            <a:xfrm>
              <a:off x="3145887" y="3634033"/>
              <a:ext cx="3855804" cy="1402848"/>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a:extLst>
              <a:ext uri="{FF2B5EF4-FFF2-40B4-BE49-F238E27FC236}">
                <a16:creationId xmlns:a16="http://schemas.microsoft.com/office/drawing/2014/main" id="{67BD2AFB-C5A8-355C-F6AE-CB2111B5BB78}"/>
              </a:ext>
            </a:extLst>
          </p:cNvPr>
          <p:cNvGrpSpPr/>
          <p:nvPr/>
        </p:nvGrpSpPr>
        <p:grpSpPr>
          <a:xfrm>
            <a:off x="5695793" y="2041870"/>
            <a:ext cx="1374257" cy="704681"/>
            <a:chOff x="3143003" y="3431410"/>
            <a:chExt cx="3906592" cy="1598306"/>
          </a:xfrm>
        </p:grpSpPr>
        <p:cxnSp>
          <p:nvCxnSpPr>
            <p:cNvPr id="15" name="Gerade Verbindung mit Pfeil 14">
              <a:extLst>
                <a:ext uri="{FF2B5EF4-FFF2-40B4-BE49-F238E27FC236}">
                  <a16:creationId xmlns:a16="http://schemas.microsoft.com/office/drawing/2014/main" id="{B7683FD3-C4C2-CEDF-B018-9094EECD9426}"/>
                </a:ext>
              </a:extLst>
            </p:cNvPr>
            <p:cNvCxnSpPr/>
            <p:nvPr/>
          </p:nvCxnSpPr>
          <p:spPr>
            <a:xfrm flipV="1">
              <a:off x="3143006" y="5027403"/>
              <a:ext cx="3906589" cy="2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89534655-2A35-FD33-7A4E-B566EF6D09FE}"/>
                </a:ext>
              </a:extLst>
            </p:cNvPr>
            <p:cNvCxnSpPr/>
            <p:nvPr/>
          </p:nvCxnSpPr>
          <p:spPr>
            <a:xfrm flipV="1">
              <a:off x="3143006" y="3431410"/>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ihandform 28">
              <a:extLst>
                <a:ext uri="{FF2B5EF4-FFF2-40B4-BE49-F238E27FC236}">
                  <a16:creationId xmlns:a16="http://schemas.microsoft.com/office/drawing/2014/main" id="{9EAB93B8-4289-6E56-7020-6D6DAED407B3}"/>
                </a:ext>
              </a:extLst>
            </p:cNvPr>
            <p:cNvSpPr/>
            <p:nvPr/>
          </p:nvSpPr>
          <p:spPr>
            <a:xfrm flipH="1">
              <a:off x="3143003" y="3867283"/>
              <a:ext cx="3631448" cy="1160120"/>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uppieren 17">
            <a:extLst>
              <a:ext uri="{FF2B5EF4-FFF2-40B4-BE49-F238E27FC236}">
                <a16:creationId xmlns:a16="http://schemas.microsoft.com/office/drawing/2014/main" id="{2FC61A49-17F4-B484-4EC3-54CBBE452BC7}"/>
              </a:ext>
            </a:extLst>
          </p:cNvPr>
          <p:cNvGrpSpPr/>
          <p:nvPr/>
        </p:nvGrpSpPr>
        <p:grpSpPr>
          <a:xfrm>
            <a:off x="8001513" y="2879783"/>
            <a:ext cx="1374256" cy="726298"/>
            <a:chOff x="8375345" y="4003552"/>
            <a:chExt cx="1374256" cy="726298"/>
          </a:xfrm>
        </p:grpSpPr>
        <p:cxnSp>
          <p:nvCxnSpPr>
            <p:cNvPr id="19" name="Gerade Verbindung mit Pfeil 18">
              <a:extLst>
                <a:ext uri="{FF2B5EF4-FFF2-40B4-BE49-F238E27FC236}">
                  <a16:creationId xmlns:a16="http://schemas.microsoft.com/office/drawing/2014/main" id="{1C54DB11-FCA4-BFF8-A17B-5FBFFABAB62F}"/>
                </a:ext>
              </a:extLst>
            </p:cNvPr>
            <p:cNvCxnSpPr/>
            <p:nvPr/>
          </p:nvCxnSpPr>
          <p:spPr>
            <a:xfrm flipV="1">
              <a:off x="8375345" y="4707213"/>
              <a:ext cx="1374256" cy="10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6F387FF8-01A2-6D2E-A392-4E9AA31E46EE}"/>
                </a:ext>
              </a:extLst>
            </p:cNvPr>
            <p:cNvCxnSpPr/>
            <p:nvPr/>
          </p:nvCxnSpPr>
          <p:spPr>
            <a:xfrm flipV="1">
              <a:off x="8375345" y="4003552"/>
              <a:ext cx="0" cy="7040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95EFAADC-8956-15DD-ADFA-6E91E1D02C64}"/>
                </a:ext>
              </a:extLst>
            </p:cNvPr>
            <p:cNvGrpSpPr/>
            <p:nvPr/>
          </p:nvGrpSpPr>
          <p:grpSpPr>
            <a:xfrm>
              <a:off x="8628586" y="4201867"/>
              <a:ext cx="750359" cy="527983"/>
              <a:chOff x="8441181" y="2504193"/>
              <a:chExt cx="1391242" cy="819891"/>
            </a:xfrm>
          </p:grpSpPr>
          <p:sp>
            <p:nvSpPr>
              <p:cNvPr id="22" name="Freihandform 32">
                <a:extLst>
                  <a:ext uri="{FF2B5EF4-FFF2-40B4-BE49-F238E27FC236}">
                    <a16:creationId xmlns:a16="http://schemas.microsoft.com/office/drawing/2014/main" id="{1942AA71-0641-2C3B-B057-CB2FB07F541F}"/>
                  </a:ext>
                </a:extLst>
              </p:cNvPr>
              <p:cNvSpPr/>
              <p:nvPr/>
            </p:nvSpPr>
            <p:spPr>
              <a:xfrm flipH="1">
                <a:off x="8904582" y="2515135"/>
                <a:ext cx="927841" cy="78627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33">
                <a:extLst>
                  <a:ext uri="{FF2B5EF4-FFF2-40B4-BE49-F238E27FC236}">
                    <a16:creationId xmlns:a16="http://schemas.microsoft.com/office/drawing/2014/main" id="{5DE04BA0-B4D7-C0A5-F489-B005A08B9A88}"/>
                  </a:ext>
                </a:extLst>
              </p:cNvPr>
              <p:cNvSpPr/>
              <p:nvPr/>
            </p:nvSpPr>
            <p:spPr>
              <a:xfrm>
                <a:off x="8441181" y="2504193"/>
                <a:ext cx="895349" cy="81989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25" name="Gerade Verbindung mit Pfeil 24">
            <a:extLst>
              <a:ext uri="{FF2B5EF4-FFF2-40B4-BE49-F238E27FC236}">
                <a16:creationId xmlns:a16="http://schemas.microsoft.com/office/drawing/2014/main" id="{9C51A792-226B-CBD0-8604-E3D874CC4C21}"/>
              </a:ext>
            </a:extLst>
          </p:cNvPr>
          <p:cNvCxnSpPr/>
          <p:nvPr/>
        </p:nvCxnSpPr>
        <p:spPr>
          <a:xfrm flipV="1">
            <a:off x="8001513" y="4496159"/>
            <a:ext cx="1374256" cy="10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10CF8B47-1640-56BD-EC89-BB6EDF282412}"/>
              </a:ext>
            </a:extLst>
          </p:cNvPr>
          <p:cNvCxnSpPr/>
          <p:nvPr/>
        </p:nvCxnSpPr>
        <p:spPr>
          <a:xfrm flipV="1">
            <a:off x="8001513" y="3792498"/>
            <a:ext cx="0" cy="7040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Freihandform 28">
            <a:extLst>
              <a:ext uri="{FF2B5EF4-FFF2-40B4-BE49-F238E27FC236}">
                <a16:creationId xmlns:a16="http://schemas.microsoft.com/office/drawing/2014/main" id="{61C8F134-63AF-D407-DEA9-5876BE99A230}"/>
              </a:ext>
            </a:extLst>
          </p:cNvPr>
          <p:cNvSpPr/>
          <p:nvPr/>
        </p:nvSpPr>
        <p:spPr>
          <a:xfrm flipH="1">
            <a:off x="8001513" y="3976065"/>
            <a:ext cx="534600" cy="511488"/>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11">
            <a:extLst>
              <a:ext uri="{FF2B5EF4-FFF2-40B4-BE49-F238E27FC236}">
                <a16:creationId xmlns:a16="http://schemas.microsoft.com/office/drawing/2014/main" id="{241F8F21-D50A-A01C-94CC-D30E1647EB7F}"/>
              </a:ext>
            </a:extLst>
          </p:cNvPr>
          <p:cNvSpPr/>
          <p:nvPr/>
        </p:nvSpPr>
        <p:spPr>
          <a:xfrm>
            <a:off x="8630271" y="3961139"/>
            <a:ext cx="482902" cy="532358"/>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84847496-E5A2-4623-746E-B50FA94E79E2}"/>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1334411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Bandbreite und Güte eines Schwingkreises</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18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mc:AlternateContent xmlns:mc="http://schemas.openxmlformats.org/markup-compatibility/2006">
        <mc:Choice xmlns:a14="http://schemas.microsoft.com/office/drawing/2010/main" Requires="a14">
          <p:sp>
            <p:nvSpPr>
              <p:cNvPr id="8" name="Inhaltsplatzhalter 4">
                <a:extLst>
                  <a:ext uri="{FF2B5EF4-FFF2-40B4-BE49-F238E27FC236}">
                    <a16:creationId xmlns:a16="http://schemas.microsoft.com/office/drawing/2014/main" id="{1AD4B073-0A38-DD32-0422-BEF720DB33D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Die Bandbreite ist (wenn nicht anders angegeben) definiert als 3dB-Bandbreite, d.h. innerhalb dieser Frequenzgrenzen sinkt die Spannung gegenüber dem Resonanz-Maximum um max. 3dB (= Faktor 0,7) ab.</a:t>
                </a:r>
              </a:p>
              <a:p>
                <a:pPr>
                  <a:defRPr/>
                </a:pPr>
                <a:r>
                  <a:rPr lang="de-DE" dirty="0">
                    <a:solidFill>
                      <a:srgbClr val="000000"/>
                    </a:solidFill>
                  </a:rPr>
                  <a:t>Die Güte eines Schwingkreises ist hauptsächlich durch den Verlustwiderstand der Spule gegeben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sz="600" dirty="0">
                  <a:solidFill>
                    <a:srgbClr val="000000"/>
                  </a:solidFill>
                </a:endParaRPr>
              </a:p>
              <a:p>
                <a:pPr marL="0" indent="0">
                  <a:buNone/>
                  <a:defRPr/>
                </a:pPr>
                <a:r>
                  <a:rPr lang="de-DE" dirty="0">
                    <a:solidFill>
                      <a:srgbClr val="000000"/>
                    </a:solidFill>
                  </a:rPr>
                  <a:t>	     Parallelschwingkreis	       Serienschwingkreis</a:t>
                </a:r>
                <a:endParaRPr lang="de-DE" sz="400" dirty="0">
                  <a:solidFill>
                    <a:srgbClr val="000000"/>
                  </a:solidFill>
                </a:endParaRPr>
              </a:p>
              <a:p>
                <a:pPr marL="0" indent="0">
                  <a:buNone/>
                  <a:defRPr/>
                </a:pPr>
                <a:r>
                  <a:rPr lang="de-DE" dirty="0">
                    <a:solidFill>
                      <a:srgbClr val="000000"/>
                    </a:solidFill>
                  </a:rPr>
                  <a:t>Güte:	               </a:t>
                </a:r>
                <a14:m>
                  <m:oMath xmlns:m="http://schemas.openxmlformats.org/officeDocument/2006/math">
                    <m:r>
                      <a:rPr lang="de-DE" b="0" i="1" smtClean="0">
                        <a:solidFill>
                          <a:srgbClr val="000000"/>
                        </a:solidFill>
                        <a:latin typeface="Cambria Math" panose="02040503050406030204" pitchFamily="18" charset="0"/>
                      </a:rPr>
                      <m:t>𝑄</m:t>
                    </m:r>
                    <m:r>
                      <a:rPr lang="de-DE" b="0" i="1" smtClean="0">
                        <a:solidFill>
                          <a:srgbClr val="000000"/>
                        </a:solidFill>
                        <a:latin typeface="Cambria Math" panose="02040503050406030204" pitchFamily="18" charset="0"/>
                      </a:rPr>
                      <m:t>=</m:t>
                    </m:r>
                    <m:f>
                      <m:fPr>
                        <m:ctrlPr>
                          <a:rPr lang="de-DE" b="0" i="1" smtClean="0">
                            <a:solidFill>
                              <a:srgbClr val="000000"/>
                            </a:solidFill>
                            <a:latin typeface="Cambria Math" panose="02040503050406030204" pitchFamily="18" charset="0"/>
                          </a:rPr>
                        </m:ctrlPr>
                      </m:fPr>
                      <m:num>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𝑅</m:t>
                            </m:r>
                          </m:e>
                          <m:sub>
                            <m:r>
                              <a:rPr lang="de-DE" b="0" i="1" smtClean="0">
                                <a:solidFill>
                                  <a:srgbClr val="000000"/>
                                </a:solidFill>
                                <a:latin typeface="Cambria Math" panose="02040503050406030204" pitchFamily="18" charset="0"/>
                              </a:rPr>
                              <m:t>𝑝</m:t>
                            </m:r>
                          </m:sub>
                        </m:sSub>
                      </m:num>
                      <m:den>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𝑋</m:t>
                            </m:r>
                          </m:e>
                          <m:sub>
                            <m:r>
                              <a:rPr lang="de-DE" b="0" i="1" smtClean="0">
                                <a:solidFill>
                                  <a:srgbClr val="000000"/>
                                </a:solidFill>
                                <a:latin typeface="Cambria Math" panose="02040503050406030204" pitchFamily="18" charset="0"/>
                              </a:rPr>
                              <m:t>𝐿</m:t>
                            </m:r>
                          </m:sub>
                        </m:sSub>
                      </m:den>
                    </m:f>
                  </m:oMath>
                </a14:m>
                <a:r>
                  <a:rPr lang="de-DE" dirty="0">
                    <a:solidFill>
                      <a:srgbClr val="000000"/>
                    </a:solidFill>
                  </a:rPr>
                  <a:t>		                </a:t>
                </a:r>
                <a14:m>
                  <m:oMath xmlns:m="http://schemas.openxmlformats.org/officeDocument/2006/math">
                    <m:r>
                      <a:rPr lang="de-DE" i="1">
                        <a:solidFill>
                          <a:srgbClr val="000000"/>
                        </a:solidFill>
                        <a:latin typeface="Cambria Math" panose="02040503050406030204" pitchFamily="18" charset="0"/>
                      </a:rPr>
                      <m:t>𝑄</m:t>
                    </m:r>
                    <m:r>
                      <a:rPr lang="de-DE" i="1">
                        <a:solidFill>
                          <a:srgbClr val="000000"/>
                        </a:solidFill>
                        <a:latin typeface="Cambria Math" panose="02040503050406030204" pitchFamily="18" charset="0"/>
                      </a:rPr>
                      <m:t>=</m:t>
                    </m:r>
                    <m:f>
                      <m:fPr>
                        <m:ctrlPr>
                          <a:rPr lang="de-DE" i="1">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𝑋</m:t>
                            </m:r>
                          </m:e>
                          <m:sub>
                            <m:r>
                              <a:rPr lang="de-DE" b="0" i="1" smtClean="0">
                                <a:solidFill>
                                  <a:srgbClr val="000000"/>
                                </a:solidFill>
                                <a:latin typeface="Cambria Math" panose="02040503050406030204" pitchFamily="18" charset="0"/>
                              </a:rPr>
                              <m:t>𝐿</m:t>
                            </m:r>
                          </m:sub>
                        </m:sSub>
                      </m:num>
                      <m:den>
                        <m:sSub>
                          <m:sSubPr>
                            <m:ctrlPr>
                              <a:rPr lang="de-DE" i="1">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𝑅</m:t>
                            </m:r>
                          </m:e>
                          <m:sub>
                            <m:r>
                              <a:rPr lang="de-DE" b="0" i="1" smtClean="0">
                                <a:solidFill>
                                  <a:srgbClr val="000000"/>
                                </a:solidFill>
                                <a:latin typeface="Cambria Math" panose="02040503050406030204" pitchFamily="18" charset="0"/>
                              </a:rPr>
                              <m:t>𝑠</m:t>
                            </m:r>
                          </m:sub>
                        </m:sSub>
                      </m:den>
                    </m:f>
                    <m:r>
                      <a:rPr lang="de-DE" i="1">
                        <a:solidFill>
                          <a:srgbClr val="000000"/>
                        </a:solidFill>
                        <a:latin typeface="Cambria Math" panose="02040503050406030204" pitchFamily="18" charset="0"/>
                      </a:rPr>
                      <m:t> </m:t>
                    </m:r>
                  </m:oMath>
                </a14:m>
                <a:endParaRPr lang="de-DE" dirty="0">
                  <a:solidFill>
                    <a:srgbClr val="000000"/>
                  </a:solidFill>
                </a:endParaRPr>
              </a:p>
              <a:p>
                <a:pPr marL="0" indent="0">
                  <a:buNone/>
                  <a:defRPr/>
                </a:pPr>
                <a:endParaRPr lang="de-DE" sz="400" dirty="0">
                  <a:solidFill>
                    <a:srgbClr val="000000"/>
                  </a:solidFill>
                </a:endParaRPr>
              </a:p>
              <a:p>
                <a:pPr marL="0" indent="0">
                  <a:buNone/>
                  <a:defRPr/>
                </a:pPr>
                <a:r>
                  <a:rPr lang="de-DE" dirty="0">
                    <a:solidFill>
                      <a:srgbClr val="000000"/>
                    </a:solidFill>
                  </a:rPr>
                  <a:t>Bandbreite:        </a:t>
                </a:r>
                <a14:m>
                  <m:oMath xmlns:m="http://schemas.openxmlformats.org/officeDocument/2006/math">
                    <m:r>
                      <a:rPr lang="de-DE" b="0" i="1" smtClean="0">
                        <a:solidFill>
                          <a:srgbClr val="000000"/>
                        </a:solidFill>
                        <a:latin typeface="Cambria Math" panose="02040503050406030204" pitchFamily="18" charset="0"/>
                      </a:rPr>
                      <m:t>𝐵</m:t>
                    </m:r>
                    <m:r>
                      <a:rPr lang="de-DE" b="0" i="1" smtClean="0">
                        <a:solidFill>
                          <a:srgbClr val="000000"/>
                        </a:solidFill>
                        <a:latin typeface="Cambria Math" panose="02040503050406030204" pitchFamily="18" charset="0"/>
                      </a:rPr>
                      <m:t>=</m:t>
                    </m:r>
                    <m:f>
                      <m:fPr>
                        <m:ctrlPr>
                          <a:rPr lang="de-DE" b="0" i="1" smtClean="0">
                            <a:solidFill>
                              <a:srgbClr val="000000"/>
                            </a:solidFill>
                            <a:latin typeface="Cambria Math" panose="02040503050406030204" pitchFamily="18" charset="0"/>
                          </a:rPr>
                        </m:ctrlPr>
                      </m:fPr>
                      <m:num>
                        <m:r>
                          <a:rPr lang="de-DE" b="0" i="1" smtClean="0">
                            <a:solidFill>
                              <a:srgbClr val="000000"/>
                            </a:solidFill>
                            <a:latin typeface="Cambria Math" panose="02040503050406030204" pitchFamily="18" charset="0"/>
                          </a:rPr>
                          <m:t>1</m:t>
                        </m:r>
                      </m:num>
                      <m:den>
                        <m:r>
                          <a:rPr lang="de-DE" b="0" i="1" smtClean="0">
                            <a:solidFill>
                              <a:srgbClr val="000000"/>
                            </a:solidFill>
                            <a:latin typeface="Cambria Math" panose="02040503050406030204" pitchFamily="18" charset="0"/>
                          </a:rPr>
                          <m:t>2</m:t>
                        </m:r>
                        <m:r>
                          <a:rPr lang="de-DE" b="0" i="1" smtClean="0">
                            <a:solidFill>
                              <a:srgbClr val="000000"/>
                            </a:solidFill>
                            <a:latin typeface="Cambria Math" panose="02040503050406030204" pitchFamily="18" charset="0"/>
                            <a:ea typeface="Cambria Math" panose="02040503050406030204" pitchFamily="18" charset="0"/>
                          </a:rPr>
                          <m:t>∙</m:t>
                        </m:r>
                        <m:r>
                          <a:rPr lang="de-DE" b="0" i="1" smtClean="0">
                            <a:solidFill>
                              <a:srgbClr val="000000"/>
                            </a:solidFill>
                            <a:latin typeface="Cambria Math" panose="02040503050406030204" pitchFamily="18" charset="0"/>
                            <a:ea typeface="Cambria Math" panose="02040503050406030204" pitchFamily="18" charset="0"/>
                          </a:rPr>
                          <m:t>𝜋</m:t>
                        </m:r>
                        <m:r>
                          <a:rPr lang="de-DE" b="0" i="1" smtClean="0">
                            <a:solidFill>
                              <a:srgbClr val="000000"/>
                            </a:solidFill>
                            <a:latin typeface="Cambria Math" panose="02040503050406030204" pitchFamily="18" charset="0"/>
                            <a:ea typeface="Cambria Math" panose="02040503050406030204" pitchFamily="18" charset="0"/>
                          </a:rPr>
                          <m:t>∙</m:t>
                        </m:r>
                        <m:sSub>
                          <m:sSubPr>
                            <m:ctrlPr>
                              <a:rPr lang="de-DE" b="0" i="1" smtClean="0">
                                <a:solidFill>
                                  <a:srgbClr val="000000"/>
                                </a:solidFill>
                                <a:latin typeface="Cambria Math" panose="02040503050406030204" pitchFamily="18" charset="0"/>
                                <a:ea typeface="Cambria Math" panose="02040503050406030204" pitchFamily="18" charset="0"/>
                              </a:rPr>
                            </m:ctrlPr>
                          </m:sSubPr>
                          <m:e>
                            <m:r>
                              <a:rPr lang="de-DE" b="0" i="1" smtClean="0">
                                <a:solidFill>
                                  <a:srgbClr val="000000"/>
                                </a:solidFill>
                                <a:latin typeface="Cambria Math" panose="02040503050406030204" pitchFamily="18" charset="0"/>
                                <a:ea typeface="Cambria Math" panose="02040503050406030204" pitchFamily="18" charset="0"/>
                              </a:rPr>
                              <m:t>𝑅</m:t>
                            </m:r>
                          </m:e>
                          <m:sub>
                            <m:r>
                              <a:rPr lang="de-DE" b="0" i="1" smtClean="0">
                                <a:solidFill>
                                  <a:srgbClr val="000000"/>
                                </a:solidFill>
                                <a:latin typeface="Cambria Math" panose="02040503050406030204" pitchFamily="18" charset="0"/>
                                <a:ea typeface="Cambria Math" panose="02040503050406030204" pitchFamily="18" charset="0"/>
                              </a:rPr>
                              <m:t>𝑝</m:t>
                            </m:r>
                          </m:sub>
                        </m:sSub>
                        <m:r>
                          <a:rPr lang="de-DE" b="0" i="1" smtClean="0">
                            <a:solidFill>
                              <a:srgbClr val="000000"/>
                            </a:solidFill>
                            <a:latin typeface="Cambria Math" panose="02040503050406030204" pitchFamily="18" charset="0"/>
                            <a:ea typeface="Cambria Math" panose="02040503050406030204" pitchFamily="18" charset="0"/>
                          </a:rPr>
                          <m:t>∙</m:t>
                        </m:r>
                        <m:r>
                          <a:rPr lang="de-DE" b="0" i="1" smtClean="0">
                            <a:solidFill>
                              <a:srgbClr val="000000"/>
                            </a:solidFill>
                            <a:latin typeface="Cambria Math" panose="02040503050406030204" pitchFamily="18" charset="0"/>
                            <a:ea typeface="Cambria Math" panose="02040503050406030204" pitchFamily="18" charset="0"/>
                          </a:rPr>
                          <m:t>𝐶</m:t>
                        </m:r>
                      </m:den>
                    </m:f>
                  </m:oMath>
                </a14:m>
                <a:r>
                  <a:rPr lang="de-DE" dirty="0">
                    <a:solidFill>
                      <a:srgbClr val="000000"/>
                    </a:solidFill>
                  </a:rPr>
                  <a:t>		               </a:t>
                </a:r>
                <a14:m>
                  <m:oMath xmlns:m="http://schemas.openxmlformats.org/officeDocument/2006/math">
                    <m:r>
                      <a:rPr lang="de-DE" i="1">
                        <a:solidFill>
                          <a:srgbClr val="000000"/>
                        </a:solidFill>
                        <a:latin typeface="Cambria Math" panose="02040503050406030204" pitchFamily="18" charset="0"/>
                      </a:rPr>
                      <m:t>𝐵</m:t>
                    </m:r>
                    <m:r>
                      <a:rPr lang="de-DE" i="1">
                        <a:solidFill>
                          <a:srgbClr val="000000"/>
                        </a:solidFill>
                        <a:latin typeface="Cambria Math" panose="02040503050406030204" pitchFamily="18" charset="0"/>
                      </a:rPr>
                      <m:t>=</m:t>
                    </m:r>
                    <m:f>
                      <m:fPr>
                        <m:ctrlPr>
                          <a:rPr lang="de-DE" i="1">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𝑅</m:t>
                            </m:r>
                          </m:e>
                          <m:sub>
                            <m:r>
                              <a:rPr lang="de-DE" b="0" i="1" smtClean="0">
                                <a:solidFill>
                                  <a:srgbClr val="000000"/>
                                </a:solidFill>
                                <a:latin typeface="Cambria Math" panose="02040503050406030204" pitchFamily="18" charset="0"/>
                                <a:ea typeface="Cambria Math" panose="02040503050406030204" pitchFamily="18" charset="0"/>
                              </a:rPr>
                              <m:t>𝑠</m:t>
                            </m:r>
                          </m:sub>
                        </m:sSub>
                      </m:num>
                      <m:den>
                        <m:r>
                          <a:rPr lang="de-DE" i="1">
                            <a:solidFill>
                              <a:srgbClr val="000000"/>
                            </a:solidFill>
                            <a:latin typeface="Cambria Math" panose="02040503050406030204" pitchFamily="18" charset="0"/>
                          </a:rPr>
                          <m:t>2</m:t>
                        </m:r>
                        <m:r>
                          <a:rPr lang="de-DE" i="1">
                            <a:solidFill>
                              <a:srgbClr val="000000"/>
                            </a:solidFill>
                            <a:latin typeface="Cambria Math" panose="02040503050406030204" pitchFamily="18" charset="0"/>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𝜋</m:t>
                        </m:r>
                        <m:r>
                          <a:rPr lang="de-DE" i="1">
                            <a:solidFill>
                              <a:srgbClr val="000000"/>
                            </a:solidFill>
                            <a:latin typeface="Cambria Math" panose="02040503050406030204" pitchFamily="18" charset="0"/>
                            <a:ea typeface="Cambria Math" panose="02040503050406030204" pitchFamily="18" charset="0"/>
                          </a:rPr>
                          <m:t>∙</m:t>
                        </m:r>
                        <m:r>
                          <a:rPr lang="de-DE" b="0" i="1" smtClean="0">
                            <a:solidFill>
                              <a:srgbClr val="000000"/>
                            </a:solidFill>
                            <a:latin typeface="Cambria Math" panose="02040503050406030204" pitchFamily="18" charset="0"/>
                            <a:ea typeface="Cambria Math" panose="02040503050406030204" pitchFamily="18" charset="0"/>
                          </a:rPr>
                          <m:t>𝐿</m:t>
                        </m:r>
                      </m:den>
                    </m:f>
                  </m:oMath>
                </a14:m>
                <a:r>
                  <a:rPr lang="de-DE" dirty="0">
                    <a:solidFill>
                      <a:srgbClr val="000000"/>
                    </a:solidFill>
                  </a:rPr>
                  <a:t> </a:t>
                </a:r>
              </a:p>
              <a:p>
                <a:pPr marL="0" indent="0">
                  <a:buNone/>
                  <a:defRPr/>
                </a:pPr>
                <a:endParaRPr lang="de-DE" dirty="0">
                  <a:solidFill>
                    <a:srgbClr val="000000"/>
                  </a:solidFill>
                </a:endParaRPr>
              </a:p>
              <a:p>
                <a:pPr>
                  <a:defRPr/>
                </a:pPr>
                <a:endParaRPr lang="de-DE" dirty="0">
                  <a:solidFill>
                    <a:srgbClr val="000000"/>
                  </a:solidFill>
                </a:endParaRPr>
              </a:p>
              <a:p>
                <a:pPr>
                  <a:defRPr/>
                </a:pPr>
                <a:endParaRPr lang="de-DE" dirty="0"/>
              </a:p>
              <a:p>
                <a:pPr marL="0" indent="0">
                  <a:buNone/>
                  <a:defRPr/>
                </a:pPr>
                <a:endParaRPr lang="de-DE" dirty="0">
                  <a:solidFill>
                    <a:srgbClr val="000000"/>
                  </a:solidFill>
                </a:endParaRPr>
              </a:p>
              <a:p>
                <a:pPr>
                  <a:defRPr/>
                </a:pPr>
                <a:endParaRPr lang="de-DE" dirty="0">
                  <a:solidFill>
                    <a:srgbClr val="000000"/>
                  </a:solidFill>
                </a:endParaRPr>
              </a:p>
            </p:txBody>
          </p:sp>
        </mc:Choice>
        <mc:Fallback>
          <p:sp>
            <p:nvSpPr>
              <p:cNvPr id="8" name="Inhaltsplatzhalter 4">
                <a:extLst>
                  <a:ext uri="{FF2B5EF4-FFF2-40B4-BE49-F238E27FC236}">
                    <a16:creationId xmlns:a16="http://schemas.microsoft.com/office/drawing/2014/main" id="{1AD4B073-0A38-DD32-0422-BEF720DB33DD}"/>
                  </a:ext>
                </a:extLst>
              </p:cNvPr>
              <p:cNvSpPr txBox="1">
                <a:spLocks noRot="1" noChangeAspect="1" noMove="1" noResize="1" noEditPoints="1" noAdjustHandles="1" noChangeArrowheads="1" noChangeShapeType="1" noTextEdit="1"/>
              </p:cNvSpPr>
              <p:nvPr/>
            </p:nvSpPr>
            <p:spPr>
              <a:xfrm>
                <a:off x="258762" y="1296000"/>
                <a:ext cx="10450800" cy="4168800"/>
              </a:xfrm>
              <a:prstGeom prst="rect">
                <a:avLst/>
              </a:prstGeom>
              <a:blipFill>
                <a:blip r:embed="rId5"/>
                <a:stretch>
                  <a:fillRect l="-1341" t="-1757"/>
                </a:stretch>
              </a:blipFill>
            </p:spPr>
            <p:txBody>
              <a:bodyPr/>
              <a:lstStyle/>
              <a:p>
                <a:r>
                  <a:rPr lang="de-DE">
                    <a:noFill/>
                  </a:rPr>
                  <a:t> </a:t>
                </a:r>
              </a:p>
            </p:txBody>
          </p:sp>
        </mc:Fallback>
      </mc:AlternateContent>
      <p:sp>
        <p:nvSpPr>
          <p:cNvPr id="23" name="Textfeld 22">
            <a:extLst>
              <a:ext uri="{FF2B5EF4-FFF2-40B4-BE49-F238E27FC236}">
                <a16:creationId xmlns:a16="http://schemas.microsoft.com/office/drawing/2014/main" id="{6D3F9462-13BD-8F1A-4BF4-2D5415E484F9}"/>
              </a:ext>
            </a:extLst>
          </p:cNvPr>
          <p:cNvSpPr txBox="1"/>
          <p:nvPr/>
        </p:nvSpPr>
        <p:spPr>
          <a:xfrm>
            <a:off x="7688203" y="5290910"/>
            <a:ext cx="1924597" cy="369332"/>
          </a:xfrm>
          <a:prstGeom prst="rect">
            <a:avLst/>
          </a:prstGeom>
          <a:noFill/>
        </p:spPr>
        <p:txBody>
          <a:bodyPr wrap="square" rtlCol="0">
            <a:spAutoFit/>
          </a:bodyPr>
          <a:lstStyle/>
          <a:p>
            <a:pPr algn="ctr"/>
            <a:r>
              <a:rPr lang="de-DE" dirty="0"/>
              <a:t>3dB-Bandbreite</a:t>
            </a:r>
          </a:p>
        </p:txBody>
      </p:sp>
      <p:sp>
        <p:nvSpPr>
          <p:cNvPr id="37" name="Textfeld 36">
            <a:extLst>
              <a:ext uri="{FF2B5EF4-FFF2-40B4-BE49-F238E27FC236}">
                <a16:creationId xmlns:a16="http://schemas.microsoft.com/office/drawing/2014/main" id="{3E5D574C-AAFD-6C6A-AC85-C88FA1F33DBF}"/>
              </a:ext>
            </a:extLst>
          </p:cNvPr>
          <p:cNvSpPr txBox="1"/>
          <p:nvPr/>
        </p:nvSpPr>
        <p:spPr>
          <a:xfrm>
            <a:off x="7071063" y="2361696"/>
            <a:ext cx="3671896" cy="523220"/>
          </a:xfrm>
          <a:prstGeom prst="rect">
            <a:avLst/>
          </a:prstGeom>
          <a:noFill/>
        </p:spPr>
        <p:txBody>
          <a:bodyPr wrap="square" rtlCol="0">
            <a:spAutoFit/>
          </a:bodyPr>
          <a:lstStyle/>
          <a:p>
            <a:r>
              <a:rPr lang="de-DE" sz="1400" dirty="0">
                <a:solidFill>
                  <a:srgbClr val="0070C0"/>
                </a:solidFill>
              </a:rPr>
              <a:t>große Bandbreite / breitbandig / niedrige Güte</a:t>
            </a:r>
          </a:p>
          <a:p>
            <a:r>
              <a:rPr lang="de-DE" sz="1400" dirty="0">
                <a:solidFill>
                  <a:srgbClr val="00B050"/>
                </a:solidFill>
              </a:rPr>
              <a:t>kleine Bandbreite / </a:t>
            </a:r>
            <a:r>
              <a:rPr lang="de-DE" sz="1400" dirty="0" err="1">
                <a:solidFill>
                  <a:srgbClr val="00B050"/>
                </a:solidFill>
              </a:rPr>
              <a:t>schmalbandig</a:t>
            </a:r>
            <a:r>
              <a:rPr lang="de-DE" sz="1400" dirty="0">
                <a:solidFill>
                  <a:srgbClr val="00B050"/>
                </a:solidFill>
              </a:rPr>
              <a:t> / hohe Güte</a:t>
            </a:r>
          </a:p>
        </p:txBody>
      </p:sp>
      <p:grpSp>
        <p:nvGrpSpPr>
          <p:cNvPr id="39" name="Gruppieren 38">
            <a:extLst>
              <a:ext uri="{FF2B5EF4-FFF2-40B4-BE49-F238E27FC236}">
                <a16:creationId xmlns:a16="http://schemas.microsoft.com/office/drawing/2014/main" id="{E6078E7F-E5A6-C9E3-400F-46F4C8D7D689}"/>
              </a:ext>
            </a:extLst>
          </p:cNvPr>
          <p:cNvGrpSpPr/>
          <p:nvPr/>
        </p:nvGrpSpPr>
        <p:grpSpPr>
          <a:xfrm>
            <a:off x="6808478" y="2743766"/>
            <a:ext cx="3901084" cy="2610760"/>
            <a:chOff x="1436187" y="1381350"/>
            <a:chExt cx="5740195" cy="3152189"/>
          </a:xfrm>
        </p:grpSpPr>
        <p:sp>
          <p:nvSpPr>
            <p:cNvPr id="6" name="Rechteck 5">
              <a:extLst>
                <a:ext uri="{FF2B5EF4-FFF2-40B4-BE49-F238E27FC236}">
                  <a16:creationId xmlns:a16="http://schemas.microsoft.com/office/drawing/2014/main" id="{B0A9FE19-4B10-D1D0-4EEF-B74ABC618967}"/>
                </a:ext>
              </a:extLst>
            </p:cNvPr>
            <p:cNvSpPr/>
            <p:nvPr/>
          </p:nvSpPr>
          <p:spPr>
            <a:xfrm>
              <a:off x="3525352" y="2415765"/>
              <a:ext cx="1349826" cy="121242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AD5CEFF5-8DB4-403D-CAFE-F10BE2FBC6A9}"/>
                </a:ext>
              </a:extLst>
            </p:cNvPr>
            <p:cNvSpPr/>
            <p:nvPr/>
          </p:nvSpPr>
          <p:spPr>
            <a:xfrm>
              <a:off x="3925945" y="2408961"/>
              <a:ext cx="539931" cy="12124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45DDCF73-CE63-9BFC-B1C1-937CB994EE70}"/>
                </a:ext>
              </a:extLst>
            </p:cNvPr>
            <p:cNvCxnSpPr/>
            <p:nvPr/>
          </p:nvCxnSpPr>
          <p:spPr>
            <a:xfrm flipV="1">
              <a:off x="1485329" y="1381350"/>
              <a:ext cx="0" cy="22400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130E9FF5-DAF4-1D46-AFEB-1F5B4566222C}"/>
                </a:ext>
              </a:extLst>
            </p:cNvPr>
            <p:cNvSpPr txBox="1"/>
            <p:nvPr/>
          </p:nvSpPr>
          <p:spPr>
            <a:xfrm>
              <a:off x="5826556" y="3620910"/>
              <a:ext cx="1349826" cy="307777"/>
            </a:xfrm>
            <a:prstGeom prst="rect">
              <a:avLst/>
            </a:prstGeom>
            <a:noFill/>
          </p:spPr>
          <p:txBody>
            <a:bodyPr wrap="square" rtlCol="0">
              <a:spAutoFit/>
            </a:bodyPr>
            <a:lstStyle/>
            <a:p>
              <a:r>
                <a:rPr lang="de-DE" sz="1400" dirty="0"/>
                <a:t>Frequenz</a:t>
              </a:r>
            </a:p>
          </p:txBody>
        </p:sp>
        <p:sp>
          <p:nvSpPr>
            <p:cNvPr id="16" name="Freihandform 34">
              <a:extLst>
                <a:ext uri="{FF2B5EF4-FFF2-40B4-BE49-F238E27FC236}">
                  <a16:creationId xmlns:a16="http://schemas.microsoft.com/office/drawing/2014/main" id="{B3C80C2E-1D41-CAF6-0B0D-6FA99788E1A6}"/>
                </a:ext>
              </a:extLst>
            </p:cNvPr>
            <p:cNvSpPr/>
            <p:nvPr/>
          </p:nvSpPr>
          <p:spPr>
            <a:xfrm>
              <a:off x="1488209" y="1905784"/>
              <a:ext cx="5556069" cy="1724664"/>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069" h="1724664">
                  <a:moveTo>
                    <a:pt x="0" y="1724312"/>
                  </a:moveTo>
                  <a:cubicBezTo>
                    <a:pt x="41366" y="1702541"/>
                    <a:pt x="1389018" y="1724313"/>
                    <a:pt x="1968137" y="1262758"/>
                  </a:cubicBezTo>
                  <a:cubicBezTo>
                    <a:pt x="2547256" y="801203"/>
                    <a:pt x="2445658" y="4369"/>
                    <a:pt x="2690949" y="15"/>
                  </a:cubicBezTo>
                  <a:cubicBezTo>
                    <a:pt x="2936240" y="-4339"/>
                    <a:pt x="2962366" y="949248"/>
                    <a:pt x="3439886" y="1236631"/>
                  </a:cubicBezTo>
                  <a:cubicBezTo>
                    <a:pt x="3917406" y="1524014"/>
                    <a:pt x="4723675" y="1734471"/>
                    <a:pt x="5556069" y="1724312"/>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45">
              <a:extLst>
                <a:ext uri="{FF2B5EF4-FFF2-40B4-BE49-F238E27FC236}">
                  <a16:creationId xmlns:a16="http://schemas.microsoft.com/office/drawing/2014/main" id="{778E69F8-BD21-03D8-D371-0AF9A540C714}"/>
                </a:ext>
              </a:extLst>
            </p:cNvPr>
            <p:cNvSpPr/>
            <p:nvPr/>
          </p:nvSpPr>
          <p:spPr>
            <a:xfrm>
              <a:off x="1485329" y="1901267"/>
              <a:ext cx="5556069" cy="1724910"/>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56069"/>
                <a:gd name="connsiteY0" fmla="*/ 1724300 h 1724652"/>
                <a:gd name="connsiteX1" fmla="*/ 1402079 w 5556069"/>
                <a:gd name="connsiteY1" fmla="*/ 1227911 h 1724652"/>
                <a:gd name="connsiteX2" fmla="*/ 2690949 w 5556069"/>
                <a:gd name="connsiteY2" fmla="*/ 3 h 1724652"/>
                <a:gd name="connsiteX3" fmla="*/ 3439886 w 5556069"/>
                <a:gd name="connsiteY3" fmla="*/ 1236619 h 1724652"/>
                <a:gd name="connsiteX4" fmla="*/ 5556069 w 5556069"/>
                <a:gd name="connsiteY4" fmla="*/ 1724300 h 1724652"/>
                <a:gd name="connsiteX0" fmla="*/ 0 w 5556069"/>
                <a:gd name="connsiteY0" fmla="*/ 1724305 h 1724672"/>
                <a:gd name="connsiteX1" fmla="*/ 1402079 w 5556069"/>
                <a:gd name="connsiteY1" fmla="*/ 1227916 h 1724672"/>
                <a:gd name="connsiteX2" fmla="*/ 2690949 w 5556069"/>
                <a:gd name="connsiteY2" fmla="*/ 8 h 1724672"/>
                <a:gd name="connsiteX3" fmla="*/ 4136571 w 5556069"/>
                <a:gd name="connsiteY3" fmla="*/ 1245333 h 1724672"/>
                <a:gd name="connsiteX4" fmla="*/ 5556069 w 5556069"/>
                <a:gd name="connsiteY4" fmla="*/ 1724305 h 1724672"/>
                <a:gd name="connsiteX0" fmla="*/ 0 w 5556069"/>
                <a:gd name="connsiteY0" fmla="*/ 1724305 h 1724815"/>
                <a:gd name="connsiteX1" fmla="*/ 1402079 w 5556069"/>
                <a:gd name="connsiteY1" fmla="*/ 1227916 h 1724815"/>
                <a:gd name="connsiteX2" fmla="*/ 2690949 w 5556069"/>
                <a:gd name="connsiteY2" fmla="*/ 8 h 1724815"/>
                <a:gd name="connsiteX3" fmla="*/ 4136571 w 5556069"/>
                <a:gd name="connsiteY3" fmla="*/ 1245333 h 1724815"/>
                <a:gd name="connsiteX4" fmla="*/ 5556069 w 5556069"/>
                <a:gd name="connsiteY4" fmla="*/ 1724305 h 1724815"/>
                <a:gd name="connsiteX0" fmla="*/ 0 w 5556069"/>
                <a:gd name="connsiteY0" fmla="*/ 1724305 h 1724958"/>
                <a:gd name="connsiteX1" fmla="*/ 1402079 w 5556069"/>
                <a:gd name="connsiteY1" fmla="*/ 1227916 h 1724958"/>
                <a:gd name="connsiteX2" fmla="*/ 2690949 w 5556069"/>
                <a:gd name="connsiteY2" fmla="*/ 8 h 1724958"/>
                <a:gd name="connsiteX3" fmla="*/ 4136571 w 5556069"/>
                <a:gd name="connsiteY3" fmla="*/ 1245333 h 1724958"/>
                <a:gd name="connsiteX4" fmla="*/ 5556069 w 5556069"/>
                <a:gd name="connsiteY4" fmla="*/ 1724305 h 1724958"/>
                <a:gd name="connsiteX0" fmla="*/ 0 w 5556069"/>
                <a:gd name="connsiteY0" fmla="*/ 1724300 h 1724910"/>
                <a:gd name="connsiteX1" fmla="*/ 1402079 w 5556069"/>
                <a:gd name="connsiteY1" fmla="*/ 1227911 h 1724910"/>
                <a:gd name="connsiteX2" fmla="*/ 2690949 w 5556069"/>
                <a:gd name="connsiteY2" fmla="*/ 3 h 1724910"/>
                <a:gd name="connsiteX3" fmla="*/ 4040777 w 5556069"/>
                <a:gd name="connsiteY3" fmla="*/ 1236620 h 1724910"/>
                <a:gd name="connsiteX4" fmla="*/ 5556069 w 5556069"/>
                <a:gd name="connsiteY4" fmla="*/ 1724300 h 1724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069" h="1724910">
                  <a:moveTo>
                    <a:pt x="0" y="1724300"/>
                  </a:moveTo>
                  <a:cubicBezTo>
                    <a:pt x="41366" y="1702529"/>
                    <a:pt x="822960" y="1689466"/>
                    <a:pt x="1402079" y="1227911"/>
                  </a:cubicBezTo>
                  <a:cubicBezTo>
                    <a:pt x="1981198" y="766356"/>
                    <a:pt x="2251166" y="-1449"/>
                    <a:pt x="2690949" y="3"/>
                  </a:cubicBezTo>
                  <a:cubicBezTo>
                    <a:pt x="3130732" y="1455"/>
                    <a:pt x="3563257" y="853442"/>
                    <a:pt x="4040777" y="1236620"/>
                  </a:cubicBezTo>
                  <a:cubicBezTo>
                    <a:pt x="4518297" y="1619798"/>
                    <a:pt x="4723675" y="1734459"/>
                    <a:pt x="5556069" y="172430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B887945B-CC8A-8770-18C6-574D878D3EBD}"/>
                </a:ext>
              </a:extLst>
            </p:cNvPr>
            <p:cNvCxnSpPr/>
            <p:nvPr/>
          </p:nvCxnSpPr>
          <p:spPr>
            <a:xfrm>
              <a:off x="1485329" y="1901261"/>
              <a:ext cx="2912890"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E42FF0DA-1716-97C4-2F59-8B724F2347A9}"/>
                </a:ext>
              </a:extLst>
            </p:cNvPr>
            <p:cNvCxnSpPr/>
            <p:nvPr/>
          </p:nvCxnSpPr>
          <p:spPr>
            <a:xfrm>
              <a:off x="1485329" y="2408961"/>
              <a:ext cx="2912890"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0CFC358D-ED12-008E-D8E6-78BE720F3863}"/>
                </a:ext>
              </a:extLst>
            </p:cNvPr>
            <p:cNvSpPr txBox="1"/>
            <p:nvPr/>
          </p:nvSpPr>
          <p:spPr>
            <a:xfrm>
              <a:off x="1494509" y="2096955"/>
              <a:ext cx="982960" cy="307777"/>
            </a:xfrm>
            <a:prstGeom prst="rect">
              <a:avLst/>
            </a:prstGeom>
            <a:noFill/>
          </p:spPr>
          <p:txBody>
            <a:bodyPr wrap="none" rtlCol="0">
              <a:spAutoFit/>
            </a:bodyPr>
            <a:lstStyle/>
            <a:p>
              <a:r>
                <a:rPr lang="de-DE" sz="1400" dirty="0"/>
                <a:t>70% (-3dB)</a:t>
              </a:r>
            </a:p>
          </p:txBody>
        </p:sp>
        <p:sp>
          <p:nvSpPr>
            <p:cNvPr id="21" name="Textfeld 20">
              <a:extLst>
                <a:ext uri="{FF2B5EF4-FFF2-40B4-BE49-F238E27FC236}">
                  <a16:creationId xmlns:a16="http://schemas.microsoft.com/office/drawing/2014/main" id="{AA4AAD30-C8C1-35F7-CC5B-29E5415D2AFA}"/>
                </a:ext>
              </a:extLst>
            </p:cNvPr>
            <p:cNvSpPr txBox="1"/>
            <p:nvPr/>
          </p:nvSpPr>
          <p:spPr>
            <a:xfrm>
              <a:off x="1436187" y="1596637"/>
              <a:ext cx="1019832" cy="307777"/>
            </a:xfrm>
            <a:prstGeom prst="rect">
              <a:avLst/>
            </a:prstGeom>
            <a:noFill/>
          </p:spPr>
          <p:txBody>
            <a:bodyPr wrap="none" rtlCol="0">
              <a:spAutoFit/>
            </a:bodyPr>
            <a:lstStyle/>
            <a:p>
              <a:r>
                <a:rPr lang="de-DE" sz="1400" dirty="0"/>
                <a:t>100% (0dB)</a:t>
              </a:r>
            </a:p>
          </p:txBody>
        </p:sp>
        <p:sp>
          <p:nvSpPr>
            <p:cNvPr id="22" name="Geschweifte Klammer rechts 21">
              <a:extLst>
                <a:ext uri="{FF2B5EF4-FFF2-40B4-BE49-F238E27FC236}">
                  <a16:creationId xmlns:a16="http://schemas.microsoft.com/office/drawing/2014/main" id="{889DFF31-7FD3-6146-B055-254DE7026912}"/>
                </a:ext>
              </a:extLst>
            </p:cNvPr>
            <p:cNvSpPr/>
            <p:nvPr/>
          </p:nvSpPr>
          <p:spPr>
            <a:xfrm rot="5400000">
              <a:off x="4067520" y="3725881"/>
              <a:ext cx="256778" cy="1358537"/>
            </a:xfrm>
            <a:prstGeom prst="rightBrace">
              <a:avLst>
                <a:gd name="adj1" fmla="val 13795"/>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4" name="Gerade Verbindung mit Pfeil 23">
              <a:extLst>
                <a:ext uri="{FF2B5EF4-FFF2-40B4-BE49-F238E27FC236}">
                  <a16:creationId xmlns:a16="http://schemas.microsoft.com/office/drawing/2014/main" id="{6501F0EA-FAE5-0F13-710E-3CC1912CEAC4}"/>
                </a:ext>
              </a:extLst>
            </p:cNvPr>
            <p:cNvCxnSpPr/>
            <p:nvPr/>
          </p:nvCxnSpPr>
          <p:spPr>
            <a:xfrm>
              <a:off x="4187089" y="1671446"/>
              <a:ext cx="8819" cy="2043017"/>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5975C40C-746C-EAAF-8847-C0F09BDAB807}"/>
                </a:ext>
              </a:extLst>
            </p:cNvPr>
            <p:cNvSpPr txBox="1"/>
            <p:nvPr/>
          </p:nvSpPr>
          <p:spPr>
            <a:xfrm>
              <a:off x="3525351" y="3654059"/>
              <a:ext cx="1924597" cy="338554"/>
            </a:xfrm>
            <a:prstGeom prst="rect">
              <a:avLst/>
            </a:prstGeom>
            <a:noFill/>
          </p:spPr>
          <p:txBody>
            <a:bodyPr wrap="square" rtlCol="0">
              <a:spAutoFit/>
            </a:bodyPr>
            <a:lstStyle/>
            <a:p>
              <a:pPr algn="ctr"/>
              <a:r>
                <a:rPr lang="de-DE" sz="1600" dirty="0" err="1"/>
                <a:t>f</a:t>
              </a:r>
              <a:r>
                <a:rPr lang="de-DE" sz="1600" baseline="-25000" dirty="0" err="1"/>
                <a:t>Resonanz</a:t>
              </a:r>
              <a:endParaRPr lang="de-DE" sz="1600" dirty="0"/>
            </a:p>
          </p:txBody>
        </p:sp>
        <p:sp>
          <p:nvSpPr>
            <p:cNvPr id="38" name="Geschweifte Klammer rechts 37">
              <a:extLst>
                <a:ext uri="{FF2B5EF4-FFF2-40B4-BE49-F238E27FC236}">
                  <a16:creationId xmlns:a16="http://schemas.microsoft.com/office/drawing/2014/main" id="{ADD4E535-3235-8E40-805E-30F68FC17C3B}"/>
                </a:ext>
              </a:extLst>
            </p:cNvPr>
            <p:cNvSpPr/>
            <p:nvPr/>
          </p:nvSpPr>
          <p:spPr>
            <a:xfrm rot="5400000">
              <a:off x="4041153" y="3948540"/>
              <a:ext cx="309514" cy="539932"/>
            </a:xfrm>
            <a:prstGeom prst="rightBrace">
              <a:avLst>
                <a:gd name="adj1" fmla="val 13795"/>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9" name="Gerade Verbindung mit Pfeil 8">
              <a:extLst>
                <a:ext uri="{FF2B5EF4-FFF2-40B4-BE49-F238E27FC236}">
                  <a16:creationId xmlns:a16="http://schemas.microsoft.com/office/drawing/2014/main" id="{04E82BD1-BB25-4868-652C-D28E5298132E}"/>
                </a:ext>
              </a:extLst>
            </p:cNvPr>
            <p:cNvCxnSpPr/>
            <p:nvPr/>
          </p:nvCxnSpPr>
          <p:spPr>
            <a:xfrm flipV="1">
              <a:off x="1485329" y="3621387"/>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0" name="Textfeld 39">
                <a:extLst>
                  <a:ext uri="{FF2B5EF4-FFF2-40B4-BE49-F238E27FC236}">
                    <a16:creationId xmlns:a16="http://schemas.microsoft.com/office/drawing/2014/main" id="{610A09D6-31E6-A771-9ABB-24E17A945EFD}"/>
                  </a:ext>
                </a:extLst>
              </p:cNvPr>
              <p:cNvSpPr txBox="1"/>
              <p:nvPr/>
            </p:nvSpPr>
            <p:spPr>
              <a:xfrm>
                <a:off x="2159515" y="5125787"/>
                <a:ext cx="3667264" cy="522579"/>
              </a:xfrm>
              <a:prstGeom prst="rect">
                <a:avLst/>
              </a:prstGeom>
              <a:noFill/>
            </p:spPr>
            <p:txBody>
              <a:bodyPr wrap="square" rtlCol="0">
                <a:spAutoFit/>
              </a:bodyPr>
              <a:lstStyle/>
              <a:p>
                <a:pPr algn="ctr"/>
                <a:r>
                  <a:rPr lang="de-DE" dirty="0"/>
                  <a:t>3dB-Bandbreite </a:t>
                </a:r>
                <a14:m>
                  <m:oMath xmlns:m="http://schemas.openxmlformats.org/officeDocument/2006/math">
                    <m:r>
                      <a:rPr lang="de-DE" b="0" i="1" smtClean="0">
                        <a:latin typeface="Cambria Math" panose="02040503050406030204" pitchFamily="18" charset="0"/>
                      </a:rPr>
                      <m:t>𝐵</m:t>
                    </m:r>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𝑟𝑒𝑠𝑜𝑛𝑎𝑛𝑧</m:t>
                            </m:r>
                          </m:sub>
                        </m:sSub>
                      </m:num>
                      <m:den>
                        <m:r>
                          <a:rPr lang="de-DE" b="0" i="1" smtClean="0">
                            <a:latin typeface="Cambria Math" panose="02040503050406030204" pitchFamily="18" charset="0"/>
                          </a:rPr>
                          <m:t>𝑄</m:t>
                        </m:r>
                      </m:den>
                    </m:f>
                  </m:oMath>
                </a14:m>
                <a:endParaRPr lang="de-DE" dirty="0"/>
              </a:p>
            </p:txBody>
          </p:sp>
        </mc:Choice>
        <mc:Fallback>
          <p:sp>
            <p:nvSpPr>
              <p:cNvPr id="40" name="Textfeld 39">
                <a:extLst>
                  <a:ext uri="{FF2B5EF4-FFF2-40B4-BE49-F238E27FC236}">
                    <a16:creationId xmlns:a16="http://schemas.microsoft.com/office/drawing/2014/main" id="{610A09D6-31E6-A771-9ABB-24E17A945EFD}"/>
                  </a:ext>
                </a:extLst>
              </p:cNvPr>
              <p:cNvSpPr txBox="1">
                <a:spLocks noRot="1" noChangeAspect="1" noMove="1" noResize="1" noEditPoints="1" noAdjustHandles="1" noChangeArrowheads="1" noChangeShapeType="1" noTextEdit="1"/>
              </p:cNvSpPr>
              <p:nvPr/>
            </p:nvSpPr>
            <p:spPr>
              <a:xfrm>
                <a:off x="2159515" y="5125787"/>
                <a:ext cx="3667264" cy="522579"/>
              </a:xfrm>
              <a:prstGeom prst="rect">
                <a:avLst/>
              </a:prstGeom>
              <a:blipFill>
                <a:blip r:embed="rId6"/>
                <a:stretch>
                  <a:fillRect b="-3488"/>
                </a:stretch>
              </a:blipFill>
            </p:spPr>
            <p:txBody>
              <a:bodyPr/>
              <a:lstStyle/>
              <a:p>
                <a:r>
                  <a:rPr lang="de-DE">
                    <a:noFill/>
                  </a:rPr>
                  <a:t> </a:t>
                </a:r>
              </a:p>
            </p:txBody>
          </p:sp>
        </mc:Fallback>
      </mc:AlternateContent>
      <p:grpSp>
        <p:nvGrpSpPr>
          <p:cNvPr id="41" name="Gruppieren 40">
            <a:extLst>
              <a:ext uri="{FF2B5EF4-FFF2-40B4-BE49-F238E27FC236}">
                <a16:creationId xmlns:a16="http://schemas.microsoft.com/office/drawing/2014/main" id="{8E848F15-07DD-A8BE-AA0A-4B67D8D74BBF}"/>
              </a:ext>
            </a:extLst>
          </p:cNvPr>
          <p:cNvGrpSpPr/>
          <p:nvPr/>
        </p:nvGrpSpPr>
        <p:grpSpPr>
          <a:xfrm>
            <a:off x="1483404" y="2396510"/>
            <a:ext cx="1616289" cy="989496"/>
            <a:chOff x="1082492" y="1983976"/>
            <a:chExt cx="2377025" cy="1455220"/>
          </a:xfrm>
        </p:grpSpPr>
        <p:grpSp>
          <p:nvGrpSpPr>
            <p:cNvPr id="42" name="Gruppieren 41">
              <a:extLst>
                <a:ext uri="{FF2B5EF4-FFF2-40B4-BE49-F238E27FC236}">
                  <a16:creationId xmlns:a16="http://schemas.microsoft.com/office/drawing/2014/main" id="{625EAB00-D81F-ADD5-24C8-19DD23773153}"/>
                </a:ext>
              </a:extLst>
            </p:cNvPr>
            <p:cNvGrpSpPr/>
            <p:nvPr/>
          </p:nvGrpSpPr>
          <p:grpSpPr>
            <a:xfrm rot="16200000">
              <a:off x="1286512" y="1835278"/>
              <a:ext cx="1359636" cy="1767676"/>
              <a:chOff x="1626173" y="2041145"/>
              <a:chExt cx="1359636" cy="1767676"/>
            </a:xfrm>
          </p:grpSpPr>
          <p:grpSp>
            <p:nvGrpSpPr>
              <p:cNvPr id="49" name="Gruppieren 48">
                <a:extLst>
                  <a:ext uri="{FF2B5EF4-FFF2-40B4-BE49-F238E27FC236}">
                    <a16:creationId xmlns:a16="http://schemas.microsoft.com/office/drawing/2014/main" id="{C30F0A79-7740-7CAB-AD51-31DE0BAEAADA}"/>
                  </a:ext>
                </a:extLst>
              </p:cNvPr>
              <p:cNvGrpSpPr/>
              <p:nvPr/>
            </p:nvGrpSpPr>
            <p:grpSpPr>
              <a:xfrm>
                <a:off x="1626173" y="2428482"/>
                <a:ext cx="1359636" cy="1380339"/>
                <a:chOff x="4634809" y="2361807"/>
                <a:chExt cx="1359636" cy="1380339"/>
              </a:xfrm>
            </p:grpSpPr>
            <p:grpSp>
              <p:nvGrpSpPr>
                <p:cNvPr id="53" name="Gruppieren 52">
                  <a:extLst>
                    <a:ext uri="{FF2B5EF4-FFF2-40B4-BE49-F238E27FC236}">
                      <a16:creationId xmlns:a16="http://schemas.microsoft.com/office/drawing/2014/main" id="{2B736012-84B6-1728-E1D7-628D2A553620}"/>
                    </a:ext>
                  </a:extLst>
                </p:cNvPr>
                <p:cNvGrpSpPr/>
                <p:nvPr/>
              </p:nvGrpSpPr>
              <p:grpSpPr>
                <a:xfrm>
                  <a:off x="4648547" y="2361807"/>
                  <a:ext cx="1345896" cy="360000"/>
                  <a:chOff x="7061817" y="1889926"/>
                  <a:chExt cx="1345896" cy="360000"/>
                </a:xfrm>
              </p:grpSpPr>
              <p:cxnSp>
                <p:nvCxnSpPr>
                  <p:cNvPr id="61" name="Gerader Verbinder 60">
                    <a:extLst>
                      <a:ext uri="{FF2B5EF4-FFF2-40B4-BE49-F238E27FC236}">
                        <a16:creationId xmlns:a16="http://schemas.microsoft.com/office/drawing/2014/main" id="{2AB32C19-80E2-0794-4E72-DAA1BAA202BF}"/>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4AB1E404-15D4-A8CF-095A-1E9AA2841D2A}"/>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9AFC3959-8BFE-C1A6-FE29-EB557D7DCE05}"/>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5EA488D3-A3EB-4682-AE0E-FBBA7CB9EE94}"/>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Gerader Verbinder 54">
                  <a:extLst>
                    <a:ext uri="{FF2B5EF4-FFF2-40B4-BE49-F238E27FC236}">
                      <a16:creationId xmlns:a16="http://schemas.microsoft.com/office/drawing/2014/main" id="{3EC28ACA-A5F3-C3C0-0224-E4A4D57F61FC}"/>
                    </a:ext>
                  </a:extLst>
                </p:cNvPr>
                <p:cNvCxnSpPr/>
                <p:nvPr/>
              </p:nvCxnSpPr>
              <p:spPr>
                <a:xfrm rot="5400000" flipH="1">
                  <a:off x="5394275" y="3141976"/>
                  <a:ext cx="1200337" cy="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6" name="Gruppieren 55">
                  <a:extLst>
                    <a:ext uri="{FF2B5EF4-FFF2-40B4-BE49-F238E27FC236}">
                      <a16:creationId xmlns:a16="http://schemas.microsoft.com/office/drawing/2014/main" id="{7F4AFF09-218E-9A66-F774-D74DDE83C255}"/>
                    </a:ext>
                  </a:extLst>
                </p:cNvPr>
                <p:cNvGrpSpPr/>
                <p:nvPr/>
              </p:nvGrpSpPr>
              <p:grpSpPr>
                <a:xfrm rot="16200000">
                  <a:off x="5201415" y="2419326"/>
                  <a:ext cx="226422" cy="1359634"/>
                  <a:chOff x="5738949" y="1550127"/>
                  <a:chExt cx="226422" cy="1359634"/>
                </a:xfrm>
              </p:grpSpPr>
              <p:sp>
                <p:nvSpPr>
                  <p:cNvPr id="58" name="Rechteck 57">
                    <a:extLst>
                      <a:ext uri="{FF2B5EF4-FFF2-40B4-BE49-F238E27FC236}">
                        <a16:creationId xmlns:a16="http://schemas.microsoft.com/office/drawing/2014/main" id="{967C6ECC-7235-6AD8-0515-F343F48693FE}"/>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r Verbinder 58">
                    <a:extLst>
                      <a:ext uri="{FF2B5EF4-FFF2-40B4-BE49-F238E27FC236}">
                        <a16:creationId xmlns:a16="http://schemas.microsoft.com/office/drawing/2014/main" id="{136FDF30-C37C-50DA-2ACB-D2BACB1CB295}"/>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0DA0BD64-F8F3-7A22-6CC7-3C70BEDD1B13}"/>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Gerader Verbinder 56">
                  <a:extLst>
                    <a:ext uri="{FF2B5EF4-FFF2-40B4-BE49-F238E27FC236}">
                      <a16:creationId xmlns:a16="http://schemas.microsoft.com/office/drawing/2014/main" id="{7570ADB9-CF9E-9908-56D4-DCFEB96C0988}"/>
                    </a:ext>
                  </a:extLst>
                </p:cNvPr>
                <p:cNvCxnSpPr/>
                <p:nvPr/>
              </p:nvCxnSpPr>
              <p:spPr>
                <a:xfrm rot="5400000" flipH="1" flipV="1">
                  <a:off x="4045792" y="3138790"/>
                  <a:ext cx="120671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Textfeld 49">
                <a:extLst>
                  <a:ext uri="{FF2B5EF4-FFF2-40B4-BE49-F238E27FC236}">
                    <a16:creationId xmlns:a16="http://schemas.microsoft.com/office/drawing/2014/main" id="{2E136E2C-ED99-ECE5-0829-99DBF4DA94CD}"/>
                  </a:ext>
                </a:extLst>
              </p:cNvPr>
              <p:cNvSpPr txBox="1"/>
              <p:nvPr/>
            </p:nvSpPr>
            <p:spPr>
              <a:xfrm rot="5400000">
                <a:off x="2225332" y="3161619"/>
                <a:ext cx="282451" cy="369332"/>
              </a:xfrm>
              <a:prstGeom prst="rect">
                <a:avLst/>
              </a:prstGeom>
              <a:noFill/>
            </p:spPr>
            <p:txBody>
              <a:bodyPr wrap="none" rtlCol="0">
                <a:spAutoFit/>
              </a:bodyPr>
              <a:lstStyle/>
              <a:p>
                <a:r>
                  <a:rPr lang="de-DE" dirty="0"/>
                  <a:t>L</a:t>
                </a:r>
                <a:endParaRPr lang="de-DE" baseline="-25000" dirty="0"/>
              </a:p>
            </p:txBody>
          </p:sp>
          <p:sp>
            <p:nvSpPr>
              <p:cNvPr id="51" name="Textfeld 50">
                <a:extLst>
                  <a:ext uri="{FF2B5EF4-FFF2-40B4-BE49-F238E27FC236}">
                    <a16:creationId xmlns:a16="http://schemas.microsoft.com/office/drawing/2014/main" id="{5F3FF298-29C2-C585-6523-02F1C209DC8F}"/>
                  </a:ext>
                </a:extLst>
              </p:cNvPr>
              <p:cNvSpPr txBox="1"/>
              <p:nvPr/>
            </p:nvSpPr>
            <p:spPr>
              <a:xfrm rot="5400000">
                <a:off x="2236185" y="2010528"/>
                <a:ext cx="308098" cy="369332"/>
              </a:xfrm>
              <a:prstGeom prst="rect">
                <a:avLst/>
              </a:prstGeom>
              <a:noFill/>
            </p:spPr>
            <p:txBody>
              <a:bodyPr wrap="none" rtlCol="0">
                <a:spAutoFit/>
              </a:bodyPr>
              <a:lstStyle/>
              <a:p>
                <a:r>
                  <a:rPr lang="de-DE" dirty="0"/>
                  <a:t>C</a:t>
                </a:r>
                <a:endParaRPr lang="de-DE" baseline="-25000" dirty="0"/>
              </a:p>
            </p:txBody>
          </p:sp>
        </p:grpSp>
        <p:sp>
          <p:nvSpPr>
            <p:cNvPr id="43" name="Ellipse 42">
              <a:extLst>
                <a:ext uri="{FF2B5EF4-FFF2-40B4-BE49-F238E27FC236}">
                  <a16:creationId xmlns:a16="http://schemas.microsoft.com/office/drawing/2014/main" id="{FB803FD6-ED8F-7C03-EC63-3EC53E37F290}"/>
                </a:ext>
              </a:extLst>
            </p:cNvPr>
            <p:cNvSpPr/>
            <p:nvPr/>
          </p:nvSpPr>
          <p:spPr>
            <a:xfrm>
              <a:off x="2156881" y="198397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00ED3C6B-DB60-47AA-DE0C-41C1759624C7}"/>
                </a:ext>
              </a:extLst>
            </p:cNvPr>
            <p:cNvSpPr/>
            <p:nvPr/>
          </p:nvSpPr>
          <p:spPr>
            <a:xfrm>
              <a:off x="2156881" y="333119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104E31D1-53DA-FC7A-06EB-EC82158FB91C}"/>
                </a:ext>
              </a:extLst>
            </p:cNvPr>
            <p:cNvSpPr/>
            <p:nvPr/>
          </p:nvSpPr>
          <p:spPr>
            <a:xfrm rot="10800000">
              <a:off x="2736957" y="244138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7142B7D1-AA5C-B110-5585-753D519D5898}"/>
                </a:ext>
              </a:extLst>
            </p:cNvPr>
            <p:cNvCxnSpPr/>
            <p:nvPr/>
          </p:nvCxnSpPr>
          <p:spPr>
            <a:xfrm rot="10800000">
              <a:off x="2850168" y="2981319"/>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6D926083-99E9-1643-105A-7FAE58A0747B}"/>
                </a:ext>
              </a:extLst>
            </p:cNvPr>
            <p:cNvCxnSpPr/>
            <p:nvPr/>
          </p:nvCxnSpPr>
          <p:spPr>
            <a:xfrm rot="10800000">
              <a:off x="2850168" y="2030987"/>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2AAEED7E-720C-6971-8C2F-508D052116B1}"/>
                </a:ext>
              </a:extLst>
            </p:cNvPr>
            <p:cNvSpPr txBox="1"/>
            <p:nvPr/>
          </p:nvSpPr>
          <p:spPr>
            <a:xfrm>
              <a:off x="2886177" y="2423038"/>
              <a:ext cx="573340" cy="543165"/>
            </a:xfrm>
            <a:prstGeom prst="rect">
              <a:avLst/>
            </a:prstGeom>
            <a:noFill/>
          </p:spPr>
          <p:txBody>
            <a:bodyPr wrap="none" rtlCol="0">
              <a:spAutoFit/>
            </a:bodyPr>
            <a:lstStyle/>
            <a:p>
              <a:r>
                <a:rPr lang="de-DE" dirty="0" err="1"/>
                <a:t>R</a:t>
              </a:r>
              <a:r>
                <a:rPr lang="de-DE" baseline="-25000" dirty="0" err="1"/>
                <a:t>p</a:t>
              </a:r>
              <a:endParaRPr lang="de-DE" baseline="-25000" dirty="0"/>
            </a:p>
          </p:txBody>
        </p:sp>
      </p:grpSp>
      <p:grpSp>
        <p:nvGrpSpPr>
          <p:cNvPr id="1025" name="Gruppieren 1024">
            <a:extLst>
              <a:ext uri="{FF2B5EF4-FFF2-40B4-BE49-F238E27FC236}">
                <a16:creationId xmlns:a16="http://schemas.microsoft.com/office/drawing/2014/main" id="{38301D1D-812E-5B1B-D56B-75251207B11A}"/>
              </a:ext>
            </a:extLst>
          </p:cNvPr>
          <p:cNvGrpSpPr/>
          <p:nvPr/>
        </p:nvGrpSpPr>
        <p:grpSpPr>
          <a:xfrm>
            <a:off x="3498014" y="2665263"/>
            <a:ext cx="2956768" cy="541364"/>
            <a:chOff x="6060421" y="2449700"/>
            <a:chExt cx="4021667" cy="736339"/>
          </a:xfrm>
        </p:grpSpPr>
        <p:grpSp>
          <p:nvGrpSpPr>
            <p:cNvPr id="1027" name="Gruppieren 1026">
              <a:extLst>
                <a:ext uri="{FF2B5EF4-FFF2-40B4-BE49-F238E27FC236}">
                  <a16:creationId xmlns:a16="http://schemas.microsoft.com/office/drawing/2014/main" id="{4E249A09-C9EB-9D50-378F-49CB2524CCAD}"/>
                </a:ext>
              </a:extLst>
            </p:cNvPr>
            <p:cNvGrpSpPr/>
            <p:nvPr/>
          </p:nvGrpSpPr>
          <p:grpSpPr>
            <a:xfrm>
              <a:off x="6114422" y="2449700"/>
              <a:ext cx="1177972" cy="360000"/>
              <a:chOff x="5316144" y="2659793"/>
              <a:chExt cx="1177972" cy="360000"/>
            </a:xfrm>
          </p:grpSpPr>
          <p:cxnSp>
            <p:nvCxnSpPr>
              <p:cNvPr id="1041" name="Gerader Verbinder 1040">
                <a:extLst>
                  <a:ext uri="{FF2B5EF4-FFF2-40B4-BE49-F238E27FC236}">
                    <a16:creationId xmlns:a16="http://schemas.microsoft.com/office/drawing/2014/main" id="{3B5FC441-C5EA-5932-D414-2748A2110405}"/>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B2AFA421-2C71-AF50-8ADE-3D165CB78D05}"/>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623BAEEC-918B-097A-B6F3-6731CD8E2455}"/>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C2C44B85-4734-6F8F-06CB-92FF732BDFF9}"/>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8" name="Textfeld 1027">
              <a:extLst>
                <a:ext uri="{FF2B5EF4-FFF2-40B4-BE49-F238E27FC236}">
                  <a16:creationId xmlns:a16="http://schemas.microsoft.com/office/drawing/2014/main" id="{95BE7385-C281-BB38-F501-8D363B542B53}"/>
                </a:ext>
              </a:extLst>
            </p:cNvPr>
            <p:cNvSpPr txBox="1"/>
            <p:nvPr/>
          </p:nvSpPr>
          <p:spPr>
            <a:xfrm>
              <a:off x="6548558" y="2752257"/>
              <a:ext cx="309700" cy="369332"/>
            </a:xfrm>
            <a:prstGeom prst="rect">
              <a:avLst/>
            </a:prstGeom>
            <a:noFill/>
          </p:spPr>
          <p:txBody>
            <a:bodyPr wrap="none" rtlCol="0">
              <a:spAutoFit/>
            </a:bodyPr>
            <a:lstStyle/>
            <a:p>
              <a:r>
                <a:rPr lang="de-DE" dirty="0"/>
                <a:t>C</a:t>
              </a:r>
            </a:p>
          </p:txBody>
        </p:sp>
        <p:grpSp>
          <p:nvGrpSpPr>
            <p:cNvPr id="1029" name="Gruppieren 1028">
              <a:extLst>
                <a:ext uri="{FF2B5EF4-FFF2-40B4-BE49-F238E27FC236}">
                  <a16:creationId xmlns:a16="http://schemas.microsoft.com/office/drawing/2014/main" id="{BF9C4252-B93C-5019-41B5-45E17925E725}"/>
                </a:ext>
              </a:extLst>
            </p:cNvPr>
            <p:cNvGrpSpPr/>
            <p:nvPr/>
          </p:nvGrpSpPr>
          <p:grpSpPr>
            <a:xfrm rot="5400000">
              <a:off x="7858451" y="1950433"/>
              <a:ext cx="226422" cy="1358535"/>
              <a:chOff x="5738949" y="1550127"/>
              <a:chExt cx="226422" cy="1358535"/>
            </a:xfrm>
            <a:solidFill>
              <a:schemeClr val="tx1"/>
            </a:solidFill>
          </p:grpSpPr>
          <p:sp>
            <p:nvSpPr>
              <p:cNvPr id="1038" name="Rechteck 1037">
                <a:extLst>
                  <a:ext uri="{FF2B5EF4-FFF2-40B4-BE49-F238E27FC236}">
                    <a16:creationId xmlns:a16="http://schemas.microsoft.com/office/drawing/2014/main" id="{18256C6A-4522-8C93-D821-1D1324001FBE}"/>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9" name="Gerader Verbinder 1038">
                <a:extLst>
                  <a:ext uri="{FF2B5EF4-FFF2-40B4-BE49-F238E27FC236}">
                    <a16:creationId xmlns:a16="http://schemas.microsoft.com/office/drawing/2014/main" id="{7E2BC41E-C8D0-171F-787D-5E4383D3ED4E}"/>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Gerader Verbinder 1039">
                <a:extLst>
                  <a:ext uri="{FF2B5EF4-FFF2-40B4-BE49-F238E27FC236}">
                    <a16:creationId xmlns:a16="http://schemas.microsoft.com/office/drawing/2014/main" id="{E9C10B9A-BE88-DFA0-7CEC-8D153DC85DC4}"/>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0" name="Textfeld 1029">
              <a:extLst>
                <a:ext uri="{FF2B5EF4-FFF2-40B4-BE49-F238E27FC236}">
                  <a16:creationId xmlns:a16="http://schemas.microsoft.com/office/drawing/2014/main" id="{780F46D6-F02A-8AB5-06D7-CFAFAB1C47DC}"/>
                </a:ext>
              </a:extLst>
            </p:cNvPr>
            <p:cNvSpPr txBox="1"/>
            <p:nvPr/>
          </p:nvSpPr>
          <p:spPr>
            <a:xfrm>
              <a:off x="7788218" y="2702907"/>
              <a:ext cx="282450" cy="369332"/>
            </a:xfrm>
            <a:prstGeom prst="rect">
              <a:avLst/>
            </a:prstGeom>
            <a:noFill/>
          </p:spPr>
          <p:txBody>
            <a:bodyPr wrap="none" rtlCol="0">
              <a:spAutoFit/>
            </a:bodyPr>
            <a:lstStyle/>
            <a:p>
              <a:r>
                <a:rPr lang="de-DE" dirty="0"/>
                <a:t>L</a:t>
              </a:r>
            </a:p>
          </p:txBody>
        </p:sp>
        <p:sp>
          <p:nvSpPr>
            <p:cNvPr id="1031" name="Ellipse 1030">
              <a:extLst>
                <a:ext uri="{FF2B5EF4-FFF2-40B4-BE49-F238E27FC236}">
                  <a16:creationId xmlns:a16="http://schemas.microsoft.com/office/drawing/2014/main" id="{D468023D-1DE4-2CD6-1F71-CE6CFF4C562D}"/>
                </a:ext>
              </a:extLst>
            </p:cNvPr>
            <p:cNvSpPr/>
            <p:nvPr/>
          </p:nvSpPr>
          <p:spPr>
            <a:xfrm>
              <a:off x="6060421" y="257982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Ellipse 1031">
              <a:extLst>
                <a:ext uri="{FF2B5EF4-FFF2-40B4-BE49-F238E27FC236}">
                  <a16:creationId xmlns:a16="http://schemas.microsoft.com/office/drawing/2014/main" id="{76FF0BA1-E766-07F6-796A-D8C48B955360}"/>
                </a:ext>
              </a:extLst>
            </p:cNvPr>
            <p:cNvSpPr/>
            <p:nvPr/>
          </p:nvSpPr>
          <p:spPr>
            <a:xfrm>
              <a:off x="9974088" y="257982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3" name="Gruppieren 1032">
              <a:extLst>
                <a:ext uri="{FF2B5EF4-FFF2-40B4-BE49-F238E27FC236}">
                  <a16:creationId xmlns:a16="http://schemas.microsoft.com/office/drawing/2014/main" id="{1186C858-E556-DA0A-5D7A-370A7A0F6F84}"/>
                </a:ext>
              </a:extLst>
            </p:cNvPr>
            <p:cNvGrpSpPr/>
            <p:nvPr/>
          </p:nvGrpSpPr>
          <p:grpSpPr>
            <a:xfrm rot="5400000">
              <a:off x="9216324" y="1950433"/>
              <a:ext cx="226422" cy="1358535"/>
              <a:chOff x="5738949" y="1550127"/>
              <a:chExt cx="226422" cy="1358535"/>
            </a:xfrm>
            <a:noFill/>
          </p:grpSpPr>
          <p:sp>
            <p:nvSpPr>
              <p:cNvPr id="1035" name="Rechteck 1034">
                <a:extLst>
                  <a:ext uri="{FF2B5EF4-FFF2-40B4-BE49-F238E27FC236}">
                    <a16:creationId xmlns:a16="http://schemas.microsoft.com/office/drawing/2014/main" id="{F9212867-449D-03E3-20E2-F7177B458A36}"/>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6" name="Gerader Verbinder 1035">
                <a:extLst>
                  <a:ext uri="{FF2B5EF4-FFF2-40B4-BE49-F238E27FC236}">
                    <a16:creationId xmlns:a16="http://schemas.microsoft.com/office/drawing/2014/main" id="{CBD7571F-4E8F-1671-4FFD-77F664CC41B6}"/>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FF3FADFD-506E-ACF2-F2BF-E604936015F3}"/>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4" name="Textfeld 1033">
              <a:extLst>
                <a:ext uri="{FF2B5EF4-FFF2-40B4-BE49-F238E27FC236}">
                  <a16:creationId xmlns:a16="http://schemas.microsoft.com/office/drawing/2014/main" id="{3D8247B0-A180-44FB-ED2E-A7C47B627E8D}"/>
                </a:ext>
              </a:extLst>
            </p:cNvPr>
            <p:cNvSpPr txBox="1"/>
            <p:nvPr/>
          </p:nvSpPr>
          <p:spPr>
            <a:xfrm>
              <a:off x="9140925" y="2683690"/>
              <a:ext cx="504093" cy="502349"/>
            </a:xfrm>
            <a:prstGeom prst="rect">
              <a:avLst/>
            </a:prstGeom>
            <a:noFill/>
          </p:spPr>
          <p:txBody>
            <a:bodyPr wrap="none" rtlCol="0">
              <a:spAutoFit/>
            </a:bodyPr>
            <a:lstStyle/>
            <a:p>
              <a:r>
                <a:rPr lang="de-DE" dirty="0" err="1"/>
                <a:t>R</a:t>
              </a:r>
              <a:r>
                <a:rPr lang="de-DE" baseline="-25000" dirty="0" err="1"/>
                <a:t>s</a:t>
              </a:r>
              <a:endParaRPr lang="de-DE" baseline="-25000" dirty="0"/>
            </a:p>
          </p:txBody>
        </p:sp>
      </p:grpSp>
    </p:spTree>
    <p:extLst>
      <p:ext uri="{BB962C8B-B14F-4D97-AF65-F5344CB8AC3E}">
        <p14:creationId xmlns:p14="http://schemas.microsoft.com/office/powerpoint/2010/main" val="24752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Filterkopplung</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18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50" name="Textfeld 49">
            <a:extLst>
              <a:ext uri="{FF2B5EF4-FFF2-40B4-BE49-F238E27FC236}">
                <a16:creationId xmlns:a16="http://schemas.microsoft.com/office/drawing/2014/main" id="{1FFD223E-3D79-6760-97DD-985B7C61BCD5}"/>
              </a:ext>
            </a:extLst>
          </p:cNvPr>
          <p:cNvSpPr txBox="1"/>
          <p:nvPr/>
        </p:nvSpPr>
        <p:spPr>
          <a:xfrm>
            <a:off x="431657" y="1565149"/>
            <a:ext cx="3391338" cy="646331"/>
          </a:xfrm>
          <a:prstGeom prst="rect">
            <a:avLst/>
          </a:prstGeom>
          <a:noFill/>
        </p:spPr>
        <p:txBody>
          <a:bodyPr wrap="square" rtlCol="0">
            <a:spAutoFit/>
          </a:bodyPr>
          <a:lstStyle/>
          <a:p>
            <a:r>
              <a:rPr lang="de-DE" dirty="0"/>
              <a:t>Filter, die über das Magnetfeld gekoppelt sind:</a:t>
            </a:r>
          </a:p>
        </p:txBody>
      </p:sp>
      <p:grpSp>
        <p:nvGrpSpPr>
          <p:cNvPr id="1025" name="Gruppieren 1024">
            <a:extLst>
              <a:ext uri="{FF2B5EF4-FFF2-40B4-BE49-F238E27FC236}">
                <a16:creationId xmlns:a16="http://schemas.microsoft.com/office/drawing/2014/main" id="{AB10983B-A961-C2E8-D5EF-57476252F31C}"/>
              </a:ext>
            </a:extLst>
          </p:cNvPr>
          <p:cNvGrpSpPr/>
          <p:nvPr/>
        </p:nvGrpSpPr>
        <p:grpSpPr>
          <a:xfrm>
            <a:off x="287423" y="2448696"/>
            <a:ext cx="3663850" cy="1474993"/>
            <a:chOff x="287423" y="2448696"/>
            <a:chExt cx="3663850" cy="1474993"/>
          </a:xfrm>
        </p:grpSpPr>
        <p:grpSp>
          <p:nvGrpSpPr>
            <p:cNvPr id="6" name="Gruppieren 5">
              <a:extLst>
                <a:ext uri="{FF2B5EF4-FFF2-40B4-BE49-F238E27FC236}">
                  <a16:creationId xmlns:a16="http://schemas.microsoft.com/office/drawing/2014/main" id="{BCCC4866-82E9-0DE7-582A-E06C32BFB4C0}"/>
                </a:ext>
              </a:extLst>
            </p:cNvPr>
            <p:cNvGrpSpPr/>
            <p:nvPr/>
          </p:nvGrpSpPr>
          <p:grpSpPr>
            <a:xfrm rot="16200000">
              <a:off x="754241" y="2614666"/>
              <a:ext cx="1359634" cy="1158644"/>
              <a:chOff x="1626173" y="2120385"/>
              <a:chExt cx="1359634" cy="1158644"/>
            </a:xfrm>
          </p:grpSpPr>
          <p:grpSp>
            <p:nvGrpSpPr>
              <p:cNvPr id="7" name="Gruppieren 6">
                <a:extLst>
                  <a:ext uri="{FF2B5EF4-FFF2-40B4-BE49-F238E27FC236}">
                    <a16:creationId xmlns:a16="http://schemas.microsoft.com/office/drawing/2014/main" id="{AC69B7B4-525D-C38F-2B8A-B6B765AA0381}"/>
                  </a:ext>
                </a:extLst>
              </p:cNvPr>
              <p:cNvGrpSpPr/>
              <p:nvPr/>
            </p:nvGrpSpPr>
            <p:grpSpPr>
              <a:xfrm>
                <a:off x="1626173" y="2428482"/>
                <a:ext cx="1359634" cy="850547"/>
                <a:chOff x="4634809" y="2361807"/>
                <a:chExt cx="1359634" cy="850547"/>
              </a:xfrm>
            </p:grpSpPr>
            <p:grpSp>
              <p:nvGrpSpPr>
                <p:cNvPr id="14" name="Gruppieren 13">
                  <a:extLst>
                    <a:ext uri="{FF2B5EF4-FFF2-40B4-BE49-F238E27FC236}">
                      <a16:creationId xmlns:a16="http://schemas.microsoft.com/office/drawing/2014/main" id="{B6CA0CD0-2683-1612-A708-7495421A296F}"/>
                    </a:ext>
                  </a:extLst>
                </p:cNvPr>
                <p:cNvGrpSpPr/>
                <p:nvPr/>
              </p:nvGrpSpPr>
              <p:grpSpPr>
                <a:xfrm>
                  <a:off x="4648547" y="2361807"/>
                  <a:ext cx="1345896" cy="360000"/>
                  <a:chOff x="7061817" y="1889926"/>
                  <a:chExt cx="1345896" cy="360000"/>
                </a:xfrm>
              </p:grpSpPr>
              <p:cxnSp>
                <p:nvCxnSpPr>
                  <p:cNvPr id="21" name="Gerader Verbinder 20">
                    <a:extLst>
                      <a:ext uri="{FF2B5EF4-FFF2-40B4-BE49-F238E27FC236}">
                        <a16:creationId xmlns:a16="http://schemas.microsoft.com/office/drawing/2014/main" id="{AB44794D-BEDD-7782-80BD-EC00E9A1AD22}"/>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24C4240-B7C3-BDBC-882C-FE6A7BA7F2F1}"/>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8897117-FDB9-53AF-FDC9-06354F4C283D}"/>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D6E4B06F-7664-0552-3979-069E2DA0CDE6}"/>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Gerader Verbinder 14">
                  <a:extLst>
                    <a:ext uri="{FF2B5EF4-FFF2-40B4-BE49-F238E27FC236}">
                      <a16:creationId xmlns:a16="http://schemas.microsoft.com/office/drawing/2014/main" id="{D9557775-DFDD-1B18-B6EC-AE3801E87A87}"/>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5A46A498-8D44-4AEF-47BB-1877951EE32F}"/>
                    </a:ext>
                  </a:extLst>
                </p:cNvPr>
                <p:cNvGrpSpPr/>
                <p:nvPr/>
              </p:nvGrpSpPr>
              <p:grpSpPr>
                <a:xfrm rot="16200000">
                  <a:off x="5201415" y="2419326"/>
                  <a:ext cx="226422" cy="1359634"/>
                  <a:chOff x="5738949" y="1550127"/>
                  <a:chExt cx="226422" cy="1359634"/>
                </a:xfrm>
              </p:grpSpPr>
              <p:sp>
                <p:nvSpPr>
                  <p:cNvPr id="18" name="Rechteck 17">
                    <a:extLst>
                      <a:ext uri="{FF2B5EF4-FFF2-40B4-BE49-F238E27FC236}">
                        <a16:creationId xmlns:a16="http://schemas.microsoft.com/office/drawing/2014/main" id="{14D38FEE-FF08-39DA-9670-1E202A7FEFE2}"/>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r Verbinder 18">
                    <a:extLst>
                      <a:ext uri="{FF2B5EF4-FFF2-40B4-BE49-F238E27FC236}">
                        <a16:creationId xmlns:a16="http://schemas.microsoft.com/office/drawing/2014/main" id="{AA785C36-6672-AF14-323F-F755F58E8F0C}"/>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983F930E-CD40-5798-4281-24593E87F50A}"/>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Gerader Verbinder 16">
                  <a:extLst>
                    <a:ext uri="{FF2B5EF4-FFF2-40B4-BE49-F238E27FC236}">
                      <a16:creationId xmlns:a16="http://schemas.microsoft.com/office/drawing/2014/main" id="{C1D4C135-4BDA-2A45-C1BA-02506DBC843F}"/>
                    </a:ext>
                  </a:extLst>
                </p:cNvPr>
                <p:cNvCxnSpPr/>
                <p:nvPr/>
              </p:nvCxnSpPr>
              <p:spPr>
                <a:xfrm rot="16200000">
                  <a:off x="4367293" y="281728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5EE46E9C-7853-FA15-3D79-66051388531A}"/>
                  </a:ext>
                </a:extLst>
              </p:cNvPr>
              <p:cNvSpPr txBox="1"/>
              <p:nvPr/>
            </p:nvSpPr>
            <p:spPr>
              <a:xfrm rot="5400000">
                <a:off x="2164215" y="2779865"/>
                <a:ext cx="282450" cy="369332"/>
              </a:xfrm>
              <a:prstGeom prst="rect">
                <a:avLst/>
              </a:prstGeom>
              <a:noFill/>
            </p:spPr>
            <p:txBody>
              <a:bodyPr wrap="none" rtlCol="0">
                <a:spAutoFit/>
              </a:bodyPr>
              <a:lstStyle/>
              <a:p>
                <a:r>
                  <a:rPr lang="de-DE" dirty="0"/>
                  <a:t>L</a:t>
                </a:r>
                <a:endParaRPr lang="de-DE" baseline="-25000" dirty="0"/>
              </a:p>
            </p:txBody>
          </p:sp>
          <p:sp>
            <p:nvSpPr>
              <p:cNvPr id="9" name="Textfeld 8">
                <a:extLst>
                  <a:ext uri="{FF2B5EF4-FFF2-40B4-BE49-F238E27FC236}">
                    <a16:creationId xmlns:a16="http://schemas.microsoft.com/office/drawing/2014/main" id="{533C8B2E-1F87-E3AE-BF72-6ECF21099D1A}"/>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25" name="Ellipse 24">
              <a:extLst>
                <a:ext uri="{FF2B5EF4-FFF2-40B4-BE49-F238E27FC236}">
                  <a16:creationId xmlns:a16="http://schemas.microsoft.com/office/drawing/2014/main" id="{8FCC3740-152E-3100-D81C-3676B14CE3CA}"/>
                </a:ext>
              </a:extLst>
            </p:cNvPr>
            <p:cNvSpPr/>
            <p:nvPr/>
          </p:nvSpPr>
          <p:spPr>
            <a:xfrm>
              <a:off x="1296301" y="244869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0A4F1D24-BAF6-DC83-0754-F6265D13BCEF}"/>
                </a:ext>
              </a:extLst>
            </p:cNvPr>
            <p:cNvSpPr/>
            <p:nvPr/>
          </p:nvSpPr>
          <p:spPr>
            <a:xfrm>
              <a:off x="1296301" y="379399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C9A04429-4D68-81F5-1017-5B326EA4CB19}"/>
                </a:ext>
              </a:extLst>
            </p:cNvPr>
            <p:cNvGrpSpPr/>
            <p:nvPr/>
          </p:nvGrpSpPr>
          <p:grpSpPr>
            <a:xfrm rot="16200000" flipV="1">
              <a:off x="2159579" y="2616450"/>
              <a:ext cx="1359634" cy="1175523"/>
              <a:chOff x="1626173" y="2120385"/>
              <a:chExt cx="1359634" cy="1158644"/>
            </a:xfrm>
          </p:grpSpPr>
          <p:grpSp>
            <p:nvGrpSpPr>
              <p:cNvPr id="28" name="Gruppieren 27">
                <a:extLst>
                  <a:ext uri="{FF2B5EF4-FFF2-40B4-BE49-F238E27FC236}">
                    <a16:creationId xmlns:a16="http://schemas.microsoft.com/office/drawing/2014/main" id="{CA18CFAC-EC95-E620-FF01-F77C7C6621D8}"/>
                  </a:ext>
                </a:extLst>
              </p:cNvPr>
              <p:cNvGrpSpPr/>
              <p:nvPr/>
            </p:nvGrpSpPr>
            <p:grpSpPr>
              <a:xfrm>
                <a:off x="1626173" y="2428482"/>
                <a:ext cx="1359634" cy="850547"/>
                <a:chOff x="4634809" y="2361807"/>
                <a:chExt cx="1359634" cy="850547"/>
              </a:xfrm>
            </p:grpSpPr>
            <p:grpSp>
              <p:nvGrpSpPr>
                <p:cNvPr id="31" name="Gruppieren 30">
                  <a:extLst>
                    <a:ext uri="{FF2B5EF4-FFF2-40B4-BE49-F238E27FC236}">
                      <a16:creationId xmlns:a16="http://schemas.microsoft.com/office/drawing/2014/main" id="{7B3EA7FB-1E56-4190-0759-AA1AD6A84504}"/>
                    </a:ext>
                  </a:extLst>
                </p:cNvPr>
                <p:cNvGrpSpPr/>
                <p:nvPr/>
              </p:nvGrpSpPr>
              <p:grpSpPr>
                <a:xfrm>
                  <a:off x="4648547" y="2361807"/>
                  <a:ext cx="1345896" cy="360000"/>
                  <a:chOff x="7061817" y="1889926"/>
                  <a:chExt cx="1345896" cy="360000"/>
                </a:xfrm>
              </p:grpSpPr>
              <p:cxnSp>
                <p:nvCxnSpPr>
                  <p:cNvPr id="38" name="Gerader Verbinder 37">
                    <a:extLst>
                      <a:ext uri="{FF2B5EF4-FFF2-40B4-BE49-F238E27FC236}">
                        <a16:creationId xmlns:a16="http://schemas.microsoft.com/office/drawing/2014/main" id="{3D00E0C1-AD7B-72E6-4649-018AE063AC52}"/>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F522B85E-F767-C9BE-CA70-D2CCA36F9A21}"/>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81E61BE-A566-0959-3A71-AC4ED2A3DE82}"/>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6BD772D8-09DE-8996-0F38-7CAFE6A3D918}"/>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Gerader Verbinder 31">
                  <a:extLst>
                    <a:ext uri="{FF2B5EF4-FFF2-40B4-BE49-F238E27FC236}">
                      <a16:creationId xmlns:a16="http://schemas.microsoft.com/office/drawing/2014/main" id="{3E82D5F8-D5C8-B257-04D6-DDE20756300E}"/>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3" name="Gruppieren 32">
                  <a:extLst>
                    <a:ext uri="{FF2B5EF4-FFF2-40B4-BE49-F238E27FC236}">
                      <a16:creationId xmlns:a16="http://schemas.microsoft.com/office/drawing/2014/main" id="{A3829FC4-D8E2-6BB0-9C41-CDBFFA07BD34}"/>
                    </a:ext>
                  </a:extLst>
                </p:cNvPr>
                <p:cNvGrpSpPr/>
                <p:nvPr/>
              </p:nvGrpSpPr>
              <p:grpSpPr>
                <a:xfrm rot="16200000">
                  <a:off x="5201415" y="2419326"/>
                  <a:ext cx="226422" cy="1359634"/>
                  <a:chOff x="5738949" y="1550127"/>
                  <a:chExt cx="226422" cy="1359634"/>
                </a:xfrm>
              </p:grpSpPr>
              <p:sp>
                <p:nvSpPr>
                  <p:cNvPr id="35" name="Rechteck 34">
                    <a:extLst>
                      <a:ext uri="{FF2B5EF4-FFF2-40B4-BE49-F238E27FC236}">
                        <a16:creationId xmlns:a16="http://schemas.microsoft.com/office/drawing/2014/main" id="{DE15BC0E-3D21-492A-19CC-BE8EE9179730}"/>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a:extLst>
                      <a:ext uri="{FF2B5EF4-FFF2-40B4-BE49-F238E27FC236}">
                        <a16:creationId xmlns:a16="http://schemas.microsoft.com/office/drawing/2014/main" id="{A1212BC2-02EC-5E6A-5FDA-D75857531758}"/>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E8127FE0-3EA0-DFAD-EACE-53C2E71F6823}"/>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Gerader Verbinder 33">
                  <a:extLst>
                    <a:ext uri="{FF2B5EF4-FFF2-40B4-BE49-F238E27FC236}">
                      <a16:creationId xmlns:a16="http://schemas.microsoft.com/office/drawing/2014/main" id="{266EA59F-F634-E3AF-FDF0-98A6FB76014F}"/>
                    </a:ext>
                  </a:extLst>
                </p:cNvPr>
                <p:cNvCxnSpPr/>
                <p:nvPr/>
              </p:nvCxnSpPr>
              <p:spPr>
                <a:xfrm rot="16200000">
                  <a:off x="4367293" y="281728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D4D808AC-9120-0A3B-AEA1-32FBC2502C24}"/>
                  </a:ext>
                </a:extLst>
              </p:cNvPr>
              <p:cNvSpPr txBox="1"/>
              <p:nvPr/>
            </p:nvSpPr>
            <p:spPr>
              <a:xfrm rot="5400000">
                <a:off x="2155354" y="2762091"/>
                <a:ext cx="282450" cy="369332"/>
              </a:xfrm>
              <a:prstGeom prst="rect">
                <a:avLst/>
              </a:prstGeom>
              <a:noFill/>
            </p:spPr>
            <p:txBody>
              <a:bodyPr wrap="none" rtlCol="0">
                <a:spAutoFit/>
              </a:bodyPr>
              <a:lstStyle/>
              <a:p>
                <a:r>
                  <a:rPr lang="de-DE" dirty="0"/>
                  <a:t>L</a:t>
                </a:r>
                <a:endParaRPr lang="de-DE" baseline="-25000" dirty="0"/>
              </a:p>
            </p:txBody>
          </p:sp>
          <p:sp>
            <p:nvSpPr>
              <p:cNvPr id="30" name="Textfeld 29">
                <a:extLst>
                  <a:ext uri="{FF2B5EF4-FFF2-40B4-BE49-F238E27FC236}">
                    <a16:creationId xmlns:a16="http://schemas.microsoft.com/office/drawing/2014/main" id="{96E01504-833F-9402-84B5-4A5B3D19DBCF}"/>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42" name="Ellipse 41">
              <a:extLst>
                <a:ext uri="{FF2B5EF4-FFF2-40B4-BE49-F238E27FC236}">
                  <a16:creationId xmlns:a16="http://schemas.microsoft.com/office/drawing/2014/main" id="{5C8020BB-6E6F-B228-686A-F1EA84C64BC2}"/>
                </a:ext>
              </a:extLst>
            </p:cNvPr>
            <p:cNvSpPr/>
            <p:nvPr/>
          </p:nvSpPr>
          <p:spPr>
            <a:xfrm>
              <a:off x="2884417" y="248356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288A4F77-0550-A5F6-C0D4-BBE617832A7E}"/>
                </a:ext>
              </a:extLst>
            </p:cNvPr>
            <p:cNvSpPr/>
            <p:nvPr/>
          </p:nvSpPr>
          <p:spPr>
            <a:xfrm>
              <a:off x="2884417" y="381568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43">
              <a:extLst>
                <a:ext uri="{FF2B5EF4-FFF2-40B4-BE49-F238E27FC236}">
                  <a16:creationId xmlns:a16="http://schemas.microsoft.com/office/drawing/2014/main" id="{1B1C63CF-D826-0D1D-1EA7-C4833AA1DC64}"/>
                </a:ext>
              </a:extLst>
            </p:cNvPr>
            <p:cNvCxnSpPr/>
            <p:nvPr/>
          </p:nvCxnSpPr>
          <p:spPr>
            <a:xfrm rot="10800000">
              <a:off x="735363" y="2509616"/>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95C8448F-50D5-A3F8-8A64-2998C381FD5D}"/>
                </a:ext>
              </a:extLst>
            </p:cNvPr>
            <p:cNvCxnSpPr/>
            <p:nvPr/>
          </p:nvCxnSpPr>
          <p:spPr>
            <a:xfrm rot="10800000">
              <a:off x="735362" y="3854911"/>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9B859590-AB49-5135-4C2C-4D22C9F1400D}"/>
                </a:ext>
              </a:extLst>
            </p:cNvPr>
            <p:cNvCxnSpPr/>
            <p:nvPr/>
          </p:nvCxnSpPr>
          <p:spPr>
            <a:xfrm rot="10800000">
              <a:off x="2989009" y="2538049"/>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0B19C8A7-09A8-007E-1862-E733585CCD6D}"/>
                </a:ext>
              </a:extLst>
            </p:cNvPr>
            <p:cNvCxnSpPr/>
            <p:nvPr/>
          </p:nvCxnSpPr>
          <p:spPr>
            <a:xfrm rot="10800000">
              <a:off x="2959224" y="3873535"/>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6804E308-109F-ACDE-0835-2D7CE5F8D24F}"/>
                </a:ext>
              </a:extLst>
            </p:cNvPr>
            <p:cNvSpPr/>
            <p:nvPr/>
          </p:nvSpPr>
          <p:spPr>
            <a:xfrm>
              <a:off x="1900169" y="2773372"/>
              <a:ext cx="409268" cy="831649"/>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522546FF-E49C-8818-A47A-6F1B9F56FFE9}"/>
                </a:ext>
              </a:extLst>
            </p:cNvPr>
            <p:cNvSpPr/>
            <p:nvPr/>
          </p:nvSpPr>
          <p:spPr>
            <a:xfrm>
              <a:off x="1830933" y="2690311"/>
              <a:ext cx="560532" cy="1003239"/>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1" name="Gerader Verbinder 50">
              <a:extLst>
                <a:ext uri="{FF2B5EF4-FFF2-40B4-BE49-F238E27FC236}">
                  <a16:creationId xmlns:a16="http://schemas.microsoft.com/office/drawing/2014/main" id="{76FEDFAD-57B4-CC24-D0B1-BA32FEBC279C}"/>
                </a:ext>
              </a:extLst>
            </p:cNvPr>
            <p:cNvCxnSpPr/>
            <p:nvPr/>
          </p:nvCxnSpPr>
          <p:spPr>
            <a:xfrm flipV="1">
              <a:off x="3545393" y="2716020"/>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27F372AB-4906-3965-2B06-1986D4AABCBA}"/>
                </a:ext>
              </a:extLst>
            </p:cNvPr>
            <p:cNvSpPr txBox="1"/>
            <p:nvPr/>
          </p:nvSpPr>
          <p:spPr>
            <a:xfrm>
              <a:off x="3545393" y="2957171"/>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55" name="Gerader Verbinder 54">
              <a:extLst>
                <a:ext uri="{FF2B5EF4-FFF2-40B4-BE49-F238E27FC236}">
                  <a16:creationId xmlns:a16="http://schemas.microsoft.com/office/drawing/2014/main" id="{E311412E-ECDC-51B3-37D6-FA61714BEB0B}"/>
                </a:ext>
              </a:extLst>
            </p:cNvPr>
            <p:cNvCxnSpPr/>
            <p:nvPr/>
          </p:nvCxnSpPr>
          <p:spPr>
            <a:xfrm flipV="1">
              <a:off x="725925" y="2661389"/>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3E479AEA-B213-C53A-0B91-69DF02320180}"/>
                </a:ext>
              </a:extLst>
            </p:cNvPr>
            <p:cNvSpPr txBox="1"/>
            <p:nvPr/>
          </p:nvSpPr>
          <p:spPr>
            <a:xfrm>
              <a:off x="287423" y="2914206"/>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grpSp>
      <p:grpSp>
        <p:nvGrpSpPr>
          <p:cNvPr id="1027" name="Gruppieren 1026">
            <a:extLst>
              <a:ext uri="{FF2B5EF4-FFF2-40B4-BE49-F238E27FC236}">
                <a16:creationId xmlns:a16="http://schemas.microsoft.com/office/drawing/2014/main" id="{0D0475C5-330C-379E-910A-90A654C59F1C}"/>
              </a:ext>
            </a:extLst>
          </p:cNvPr>
          <p:cNvGrpSpPr/>
          <p:nvPr/>
        </p:nvGrpSpPr>
        <p:grpSpPr>
          <a:xfrm>
            <a:off x="4281639" y="1199844"/>
            <a:ext cx="6497158" cy="3085845"/>
            <a:chOff x="4281639" y="1199844"/>
            <a:chExt cx="6497158" cy="3085845"/>
          </a:xfrm>
        </p:grpSpPr>
        <p:cxnSp>
          <p:nvCxnSpPr>
            <p:cNvPr id="57" name="Gerade Verbindung mit Pfeil 56">
              <a:extLst>
                <a:ext uri="{FF2B5EF4-FFF2-40B4-BE49-F238E27FC236}">
                  <a16:creationId xmlns:a16="http://schemas.microsoft.com/office/drawing/2014/main" id="{9A6D9AB7-26E8-1C60-4485-6333AEED813A}"/>
                </a:ext>
              </a:extLst>
            </p:cNvPr>
            <p:cNvCxnSpPr/>
            <p:nvPr/>
          </p:nvCxnSpPr>
          <p:spPr>
            <a:xfrm flipV="1">
              <a:off x="4294434" y="4276488"/>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1875224B-B5D3-FCC0-3FB5-DDD6E44EF395}"/>
                </a:ext>
              </a:extLst>
            </p:cNvPr>
            <p:cNvCxnSpPr/>
            <p:nvPr/>
          </p:nvCxnSpPr>
          <p:spPr>
            <a:xfrm flipV="1">
              <a:off x="4294434" y="2036451"/>
              <a:ext cx="0" cy="22400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Freihandform 54">
              <a:extLst>
                <a:ext uri="{FF2B5EF4-FFF2-40B4-BE49-F238E27FC236}">
                  <a16:creationId xmlns:a16="http://schemas.microsoft.com/office/drawing/2014/main" id="{7309046D-B90B-B7A5-FB93-38A7B7854406}"/>
                </a:ext>
              </a:extLst>
            </p:cNvPr>
            <p:cNvSpPr/>
            <p:nvPr/>
          </p:nvSpPr>
          <p:spPr>
            <a:xfrm>
              <a:off x="4294434" y="2556362"/>
              <a:ext cx="5556069" cy="1724915"/>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56069"/>
                <a:gd name="connsiteY0" fmla="*/ 1724300 h 1724652"/>
                <a:gd name="connsiteX1" fmla="*/ 1402079 w 5556069"/>
                <a:gd name="connsiteY1" fmla="*/ 1227911 h 1724652"/>
                <a:gd name="connsiteX2" fmla="*/ 2690949 w 5556069"/>
                <a:gd name="connsiteY2" fmla="*/ 3 h 1724652"/>
                <a:gd name="connsiteX3" fmla="*/ 3439886 w 5556069"/>
                <a:gd name="connsiteY3" fmla="*/ 1236619 h 1724652"/>
                <a:gd name="connsiteX4" fmla="*/ 5556069 w 5556069"/>
                <a:gd name="connsiteY4" fmla="*/ 1724300 h 1724652"/>
                <a:gd name="connsiteX0" fmla="*/ 0 w 5556069"/>
                <a:gd name="connsiteY0" fmla="*/ 1724305 h 1724672"/>
                <a:gd name="connsiteX1" fmla="*/ 1402079 w 5556069"/>
                <a:gd name="connsiteY1" fmla="*/ 1227916 h 1724672"/>
                <a:gd name="connsiteX2" fmla="*/ 2690949 w 5556069"/>
                <a:gd name="connsiteY2" fmla="*/ 8 h 1724672"/>
                <a:gd name="connsiteX3" fmla="*/ 4136571 w 5556069"/>
                <a:gd name="connsiteY3" fmla="*/ 1245333 h 1724672"/>
                <a:gd name="connsiteX4" fmla="*/ 5556069 w 5556069"/>
                <a:gd name="connsiteY4" fmla="*/ 1724305 h 1724672"/>
                <a:gd name="connsiteX0" fmla="*/ 0 w 5556069"/>
                <a:gd name="connsiteY0" fmla="*/ 1724305 h 1724815"/>
                <a:gd name="connsiteX1" fmla="*/ 1402079 w 5556069"/>
                <a:gd name="connsiteY1" fmla="*/ 1227916 h 1724815"/>
                <a:gd name="connsiteX2" fmla="*/ 2690949 w 5556069"/>
                <a:gd name="connsiteY2" fmla="*/ 8 h 1724815"/>
                <a:gd name="connsiteX3" fmla="*/ 4136571 w 5556069"/>
                <a:gd name="connsiteY3" fmla="*/ 1245333 h 1724815"/>
                <a:gd name="connsiteX4" fmla="*/ 5556069 w 5556069"/>
                <a:gd name="connsiteY4" fmla="*/ 1724305 h 1724815"/>
                <a:gd name="connsiteX0" fmla="*/ 0 w 5556069"/>
                <a:gd name="connsiteY0" fmla="*/ 1724305 h 1724958"/>
                <a:gd name="connsiteX1" fmla="*/ 1402079 w 5556069"/>
                <a:gd name="connsiteY1" fmla="*/ 1227916 h 1724958"/>
                <a:gd name="connsiteX2" fmla="*/ 2690949 w 5556069"/>
                <a:gd name="connsiteY2" fmla="*/ 8 h 1724958"/>
                <a:gd name="connsiteX3" fmla="*/ 4136571 w 5556069"/>
                <a:gd name="connsiteY3" fmla="*/ 1245333 h 1724958"/>
                <a:gd name="connsiteX4" fmla="*/ 5556069 w 5556069"/>
                <a:gd name="connsiteY4" fmla="*/ 1724305 h 1724958"/>
                <a:gd name="connsiteX0" fmla="*/ 0 w 5556069"/>
                <a:gd name="connsiteY0" fmla="*/ 1724300 h 1724910"/>
                <a:gd name="connsiteX1" fmla="*/ 1402079 w 5556069"/>
                <a:gd name="connsiteY1" fmla="*/ 1227911 h 1724910"/>
                <a:gd name="connsiteX2" fmla="*/ 2690949 w 5556069"/>
                <a:gd name="connsiteY2" fmla="*/ 3 h 1724910"/>
                <a:gd name="connsiteX3" fmla="*/ 4040777 w 5556069"/>
                <a:gd name="connsiteY3" fmla="*/ 1236620 h 1724910"/>
                <a:gd name="connsiteX4" fmla="*/ 5556069 w 5556069"/>
                <a:gd name="connsiteY4" fmla="*/ 1724300 h 1724910"/>
                <a:gd name="connsiteX0" fmla="*/ 0 w 5556069"/>
                <a:gd name="connsiteY0" fmla="*/ 1724300 h 1724910"/>
                <a:gd name="connsiteX1" fmla="*/ 1402079 w 5556069"/>
                <a:gd name="connsiteY1" fmla="*/ 1227911 h 1724910"/>
                <a:gd name="connsiteX2" fmla="*/ 2690949 w 5556069"/>
                <a:gd name="connsiteY2" fmla="*/ 3 h 1724910"/>
                <a:gd name="connsiteX3" fmla="*/ 3683725 w 5556069"/>
                <a:gd name="connsiteY3" fmla="*/ 1236620 h 1724910"/>
                <a:gd name="connsiteX4" fmla="*/ 5556069 w 5556069"/>
                <a:gd name="connsiteY4" fmla="*/ 1724300 h 1724910"/>
                <a:gd name="connsiteX0" fmla="*/ 0 w 5556069"/>
                <a:gd name="connsiteY0" fmla="*/ 1724305 h 1724915"/>
                <a:gd name="connsiteX1" fmla="*/ 1724297 w 5556069"/>
                <a:gd name="connsiteY1" fmla="*/ 1219207 h 1724915"/>
                <a:gd name="connsiteX2" fmla="*/ 2690949 w 5556069"/>
                <a:gd name="connsiteY2" fmla="*/ 8 h 1724915"/>
                <a:gd name="connsiteX3" fmla="*/ 3683725 w 5556069"/>
                <a:gd name="connsiteY3" fmla="*/ 1236625 h 1724915"/>
                <a:gd name="connsiteX4" fmla="*/ 5556069 w 5556069"/>
                <a:gd name="connsiteY4" fmla="*/ 1724305 h 172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069" h="1724915">
                  <a:moveTo>
                    <a:pt x="0" y="1724305"/>
                  </a:moveTo>
                  <a:cubicBezTo>
                    <a:pt x="41366" y="1702534"/>
                    <a:pt x="1145178" y="1680762"/>
                    <a:pt x="1724297" y="1219207"/>
                  </a:cubicBezTo>
                  <a:cubicBezTo>
                    <a:pt x="2303416" y="757652"/>
                    <a:pt x="2364378" y="-2895"/>
                    <a:pt x="2690949" y="8"/>
                  </a:cubicBezTo>
                  <a:cubicBezTo>
                    <a:pt x="3017520" y="2911"/>
                    <a:pt x="3206205" y="853447"/>
                    <a:pt x="3683725" y="1236625"/>
                  </a:cubicBezTo>
                  <a:cubicBezTo>
                    <a:pt x="4161245" y="1619803"/>
                    <a:pt x="4723675" y="1734464"/>
                    <a:pt x="5556069" y="1724305"/>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58">
              <a:extLst>
                <a:ext uri="{FF2B5EF4-FFF2-40B4-BE49-F238E27FC236}">
                  <a16:creationId xmlns:a16="http://schemas.microsoft.com/office/drawing/2014/main" id="{7CD38BD4-0281-F420-E86A-D1492BD4F669}"/>
                </a:ext>
              </a:extLst>
            </p:cNvPr>
            <p:cNvSpPr/>
            <p:nvPr/>
          </p:nvSpPr>
          <p:spPr>
            <a:xfrm>
              <a:off x="4281639" y="3273270"/>
              <a:ext cx="5556069" cy="1008053"/>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56069"/>
                <a:gd name="connsiteY0" fmla="*/ 1724300 h 1724652"/>
                <a:gd name="connsiteX1" fmla="*/ 1402079 w 5556069"/>
                <a:gd name="connsiteY1" fmla="*/ 1227911 h 1724652"/>
                <a:gd name="connsiteX2" fmla="*/ 2690949 w 5556069"/>
                <a:gd name="connsiteY2" fmla="*/ 3 h 1724652"/>
                <a:gd name="connsiteX3" fmla="*/ 3439886 w 5556069"/>
                <a:gd name="connsiteY3" fmla="*/ 1236619 h 1724652"/>
                <a:gd name="connsiteX4" fmla="*/ 5556069 w 5556069"/>
                <a:gd name="connsiteY4" fmla="*/ 1724300 h 1724652"/>
                <a:gd name="connsiteX0" fmla="*/ 0 w 5556069"/>
                <a:gd name="connsiteY0" fmla="*/ 1724305 h 1724672"/>
                <a:gd name="connsiteX1" fmla="*/ 1402079 w 5556069"/>
                <a:gd name="connsiteY1" fmla="*/ 1227916 h 1724672"/>
                <a:gd name="connsiteX2" fmla="*/ 2690949 w 5556069"/>
                <a:gd name="connsiteY2" fmla="*/ 8 h 1724672"/>
                <a:gd name="connsiteX3" fmla="*/ 4136571 w 5556069"/>
                <a:gd name="connsiteY3" fmla="*/ 1245333 h 1724672"/>
                <a:gd name="connsiteX4" fmla="*/ 5556069 w 5556069"/>
                <a:gd name="connsiteY4" fmla="*/ 1724305 h 1724672"/>
                <a:gd name="connsiteX0" fmla="*/ 0 w 5556069"/>
                <a:gd name="connsiteY0" fmla="*/ 1724305 h 1724815"/>
                <a:gd name="connsiteX1" fmla="*/ 1402079 w 5556069"/>
                <a:gd name="connsiteY1" fmla="*/ 1227916 h 1724815"/>
                <a:gd name="connsiteX2" fmla="*/ 2690949 w 5556069"/>
                <a:gd name="connsiteY2" fmla="*/ 8 h 1724815"/>
                <a:gd name="connsiteX3" fmla="*/ 4136571 w 5556069"/>
                <a:gd name="connsiteY3" fmla="*/ 1245333 h 1724815"/>
                <a:gd name="connsiteX4" fmla="*/ 5556069 w 5556069"/>
                <a:gd name="connsiteY4" fmla="*/ 1724305 h 1724815"/>
                <a:gd name="connsiteX0" fmla="*/ 0 w 5556069"/>
                <a:gd name="connsiteY0" fmla="*/ 1724305 h 1724958"/>
                <a:gd name="connsiteX1" fmla="*/ 1402079 w 5556069"/>
                <a:gd name="connsiteY1" fmla="*/ 1227916 h 1724958"/>
                <a:gd name="connsiteX2" fmla="*/ 2690949 w 5556069"/>
                <a:gd name="connsiteY2" fmla="*/ 8 h 1724958"/>
                <a:gd name="connsiteX3" fmla="*/ 4136571 w 5556069"/>
                <a:gd name="connsiteY3" fmla="*/ 1245333 h 1724958"/>
                <a:gd name="connsiteX4" fmla="*/ 5556069 w 5556069"/>
                <a:gd name="connsiteY4" fmla="*/ 1724305 h 1724958"/>
                <a:gd name="connsiteX0" fmla="*/ 0 w 5556069"/>
                <a:gd name="connsiteY0" fmla="*/ 1724300 h 1724910"/>
                <a:gd name="connsiteX1" fmla="*/ 1402079 w 5556069"/>
                <a:gd name="connsiteY1" fmla="*/ 1227911 h 1724910"/>
                <a:gd name="connsiteX2" fmla="*/ 2690949 w 5556069"/>
                <a:gd name="connsiteY2" fmla="*/ 3 h 1724910"/>
                <a:gd name="connsiteX3" fmla="*/ 4040777 w 5556069"/>
                <a:gd name="connsiteY3" fmla="*/ 1236620 h 1724910"/>
                <a:gd name="connsiteX4" fmla="*/ 5556069 w 5556069"/>
                <a:gd name="connsiteY4" fmla="*/ 1724300 h 1724910"/>
                <a:gd name="connsiteX0" fmla="*/ 0 w 5556069"/>
                <a:gd name="connsiteY0" fmla="*/ 1724338 h 1724948"/>
                <a:gd name="connsiteX1" fmla="*/ 1776547 w 5556069"/>
                <a:gd name="connsiteY1" fmla="*/ 1198144 h 1724948"/>
                <a:gd name="connsiteX2" fmla="*/ 2690949 w 5556069"/>
                <a:gd name="connsiteY2" fmla="*/ 41 h 1724948"/>
                <a:gd name="connsiteX3" fmla="*/ 4040777 w 5556069"/>
                <a:gd name="connsiteY3" fmla="*/ 1236658 h 1724948"/>
                <a:gd name="connsiteX4" fmla="*/ 5556069 w 5556069"/>
                <a:gd name="connsiteY4" fmla="*/ 1724338 h 1724948"/>
                <a:gd name="connsiteX0" fmla="*/ 0 w 5556069"/>
                <a:gd name="connsiteY0" fmla="*/ 1724376 h 1725063"/>
                <a:gd name="connsiteX1" fmla="*/ 1776547 w 5556069"/>
                <a:gd name="connsiteY1" fmla="*/ 1198182 h 1725063"/>
                <a:gd name="connsiteX2" fmla="*/ 2690949 w 5556069"/>
                <a:gd name="connsiteY2" fmla="*/ 79 h 1725063"/>
                <a:gd name="connsiteX3" fmla="*/ 3553097 w 5556069"/>
                <a:gd name="connsiteY3" fmla="*/ 1251598 h 1725063"/>
                <a:gd name="connsiteX4" fmla="*/ 5556069 w 5556069"/>
                <a:gd name="connsiteY4" fmla="*/ 1724376 h 172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069" h="1725063">
                  <a:moveTo>
                    <a:pt x="0" y="1724376"/>
                  </a:moveTo>
                  <a:cubicBezTo>
                    <a:pt x="41366" y="1702605"/>
                    <a:pt x="1197428" y="1659737"/>
                    <a:pt x="1776547" y="1198182"/>
                  </a:cubicBezTo>
                  <a:cubicBezTo>
                    <a:pt x="2355666" y="736627"/>
                    <a:pt x="2394858" y="-8824"/>
                    <a:pt x="2690949" y="79"/>
                  </a:cubicBezTo>
                  <a:cubicBezTo>
                    <a:pt x="2987040" y="8982"/>
                    <a:pt x="3075577" y="868420"/>
                    <a:pt x="3553097" y="1251598"/>
                  </a:cubicBezTo>
                  <a:cubicBezTo>
                    <a:pt x="4030617" y="1634776"/>
                    <a:pt x="4723675" y="1734535"/>
                    <a:pt x="5556069" y="1724376"/>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59">
              <a:extLst>
                <a:ext uri="{FF2B5EF4-FFF2-40B4-BE49-F238E27FC236}">
                  <a16:creationId xmlns:a16="http://schemas.microsoft.com/office/drawing/2014/main" id="{105B1903-01C5-06C1-3DB9-58A0187CC662}"/>
                </a:ext>
              </a:extLst>
            </p:cNvPr>
            <p:cNvSpPr/>
            <p:nvPr/>
          </p:nvSpPr>
          <p:spPr>
            <a:xfrm>
              <a:off x="4288037" y="1889760"/>
              <a:ext cx="5556069" cy="2395929"/>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56069"/>
                <a:gd name="connsiteY0" fmla="*/ 1724300 h 1724652"/>
                <a:gd name="connsiteX1" fmla="*/ 1402079 w 5556069"/>
                <a:gd name="connsiteY1" fmla="*/ 1227911 h 1724652"/>
                <a:gd name="connsiteX2" fmla="*/ 2690949 w 5556069"/>
                <a:gd name="connsiteY2" fmla="*/ 3 h 1724652"/>
                <a:gd name="connsiteX3" fmla="*/ 3439886 w 5556069"/>
                <a:gd name="connsiteY3" fmla="*/ 1236619 h 1724652"/>
                <a:gd name="connsiteX4" fmla="*/ 5556069 w 5556069"/>
                <a:gd name="connsiteY4" fmla="*/ 1724300 h 1724652"/>
                <a:gd name="connsiteX0" fmla="*/ 0 w 5556069"/>
                <a:gd name="connsiteY0" fmla="*/ 1724305 h 1724672"/>
                <a:gd name="connsiteX1" fmla="*/ 1402079 w 5556069"/>
                <a:gd name="connsiteY1" fmla="*/ 1227916 h 1724672"/>
                <a:gd name="connsiteX2" fmla="*/ 2690949 w 5556069"/>
                <a:gd name="connsiteY2" fmla="*/ 8 h 1724672"/>
                <a:gd name="connsiteX3" fmla="*/ 4136571 w 5556069"/>
                <a:gd name="connsiteY3" fmla="*/ 1245333 h 1724672"/>
                <a:gd name="connsiteX4" fmla="*/ 5556069 w 5556069"/>
                <a:gd name="connsiteY4" fmla="*/ 1724305 h 1724672"/>
                <a:gd name="connsiteX0" fmla="*/ 0 w 5556069"/>
                <a:gd name="connsiteY0" fmla="*/ 1724305 h 1724815"/>
                <a:gd name="connsiteX1" fmla="*/ 1402079 w 5556069"/>
                <a:gd name="connsiteY1" fmla="*/ 1227916 h 1724815"/>
                <a:gd name="connsiteX2" fmla="*/ 2690949 w 5556069"/>
                <a:gd name="connsiteY2" fmla="*/ 8 h 1724815"/>
                <a:gd name="connsiteX3" fmla="*/ 4136571 w 5556069"/>
                <a:gd name="connsiteY3" fmla="*/ 1245333 h 1724815"/>
                <a:gd name="connsiteX4" fmla="*/ 5556069 w 5556069"/>
                <a:gd name="connsiteY4" fmla="*/ 1724305 h 1724815"/>
                <a:gd name="connsiteX0" fmla="*/ 0 w 5556069"/>
                <a:gd name="connsiteY0" fmla="*/ 1724305 h 1724958"/>
                <a:gd name="connsiteX1" fmla="*/ 1402079 w 5556069"/>
                <a:gd name="connsiteY1" fmla="*/ 1227916 h 1724958"/>
                <a:gd name="connsiteX2" fmla="*/ 2690949 w 5556069"/>
                <a:gd name="connsiteY2" fmla="*/ 8 h 1724958"/>
                <a:gd name="connsiteX3" fmla="*/ 4136571 w 5556069"/>
                <a:gd name="connsiteY3" fmla="*/ 1245333 h 1724958"/>
                <a:gd name="connsiteX4" fmla="*/ 5556069 w 5556069"/>
                <a:gd name="connsiteY4" fmla="*/ 1724305 h 1724958"/>
                <a:gd name="connsiteX0" fmla="*/ 0 w 5556069"/>
                <a:gd name="connsiteY0" fmla="*/ 1724300 h 1724910"/>
                <a:gd name="connsiteX1" fmla="*/ 1402079 w 5556069"/>
                <a:gd name="connsiteY1" fmla="*/ 1227911 h 1724910"/>
                <a:gd name="connsiteX2" fmla="*/ 2690949 w 5556069"/>
                <a:gd name="connsiteY2" fmla="*/ 3 h 1724910"/>
                <a:gd name="connsiteX3" fmla="*/ 4040777 w 5556069"/>
                <a:gd name="connsiteY3" fmla="*/ 1236620 h 1724910"/>
                <a:gd name="connsiteX4" fmla="*/ 5556069 w 5556069"/>
                <a:gd name="connsiteY4" fmla="*/ 1724300 h 1724910"/>
                <a:gd name="connsiteX0" fmla="*/ 0 w 5556069"/>
                <a:gd name="connsiteY0" fmla="*/ 1724300 h 1724910"/>
                <a:gd name="connsiteX1" fmla="*/ 1402079 w 5556069"/>
                <a:gd name="connsiteY1" fmla="*/ 1227911 h 1724910"/>
                <a:gd name="connsiteX2" fmla="*/ 2690949 w 5556069"/>
                <a:gd name="connsiteY2" fmla="*/ 3 h 1724910"/>
                <a:gd name="connsiteX3" fmla="*/ 4040777 w 5556069"/>
                <a:gd name="connsiteY3" fmla="*/ 1236620 h 1724910"/>
                <a:gd name="connsiteX4" fmla="*/ 5556069 w 5556069"/>
                <a:gd name="connsiteY4" fmla="*/ 1724300 h 1724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069" h="1724910">
                  <a:moveTo>
                    <a:pt x="0" y="1724300"/>
                  </a:moveTo>
                  <a:cubicBezTo>
                    <a:pt x="41366" y="1702529"/>
                    <a:pt x="822960" y="1689466"/>
                    <a:pt x="1402079" y="1227911"/>
                  </a:cubicBezTo>
                  <a:cubicBezTo>
                    <a:pt x="1981198" y="766356"/>
                    <a:pt x="1754777" y="-1449"/>
                    <a:pt x="2690949" y="3"/>
                  </a:cubicBezTo>
                  <a:cubicBezTo>
                    <a:pt x="3627121" y="1455"/>
                    <a:pt x="3563257" y="853442"/>
                    <a:pt x="4040777" y="1236620"/>
                  </a:cubicBezTo>
                  <a:cubicBezTo>
                    <a:pt x="4518297" y="1619798"/>
                    <a:pt x="4723675" y="1734459"/>
                    <a:pt x="5556069" y="172430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reihandform 60">
              <a:extLst>
                <a:ext uri="{FF2B5EF4-FFF2-40B4-BE49-F238E27FC236}">
                  <a16:creationId xmlns:a16="http://schemas.microsoft.com/office/drawing/2014/main" id="{A369E83D-6080-DCA2-C949-83D566BF4714}"/>
                </a:ext>
              </a:extLst>
            </p:cNvPr>
            <p:cNvSpPr/>
            <p:nvPr/>
          </p:nvSpPr>
          <p:spPr>
            <a:xfrm>
              <a:off x="4294433" y="1903664"/>
              <a:ext cx="5556069" cy="2380039"/>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56069"/>
                <a:gd name="connsiteY0" fmla="*/ 1724300 h 1724652"/>
                <a:gd name="connsiteX1" fmla="*/ 1402079 w 5556069"/>
                <a:gd name="connsiteY1" fmla="*/ 1227911 h 1724652"/>
                <a:gd name="connsiteX2" fmla="*/ 2690949 w 5556069"/>
                <a:gd name="connsiteY2" fmla="*/ 3 h 1724652"/>
                <a:gd name="connsiteX3" fmla="*/ 3439886 w 5556069"/>
                <a:gd name="connsiteY3" fmla="*/ 1236619 h 1724652"/>
                <a:gd name="connsiteX4" fmla="*/ 5556069 w 5556069"/>
                <a:gd name="connsiteY4" fmla="*/ 1724300 h 1724652"/>
                <a:gd name="connsiteX0" fmla="*/ 0 w 5556069"/>
                <a:gd name="connsiteY0" fmla="*/ 1724305 h 1724672"/>
                <a:gd name="connsiteX1" fmla="*/ 1402079 w 5556069"/>
                <a:gd name="connsiteY1" fmla="*/ 1227916 h 1724672"/>
                <a:gd name="connsiteX2" fmla="*/ 2690949 w 5556069"/>
                <a:gd name="connsiteY2" fmla="*/ 8 h 1724672"/>
                <a:gd name="connsiteX3" fmla="*/ 4136571 w 5556069"/>
                <a:gd name="connsiteY3" fmla="*/ 1245333 h 1724672"/>
                <a:gd name="connsiteX4" fmla="*/ 5556069 w 5556069"/>
                <a:gd name="connsiteY4" fmla="*/ 1724305 h 1724672"/>
                <a:gd name="connsiteX0" fmla="*/ 0 w 5556069"/>
                <a:gd name="connsiteY0" fmla="*/ 1724305 h 1724815"/>
                <a:gd name="connsiteX1" fmla="*/ 1402079 w 5556069"/>
                <a:gd name="connsiteY1" fmla="*/ 1227916 h 1724815"/>
                <a:gd name="connsiteX2" fmla="*/ 2690949 w 5556069"/>
                <a:gd name="connsiteY2" fmla="*/ 8 h 1724815"/>
                <a:gd name="connsiteX3" fmla="*/ 4136571 w 5556069"/>
                <a:gd name="connsiteY3" fmla="*/ 1245333 h 1724815"/>
                <a:gd name="connsiteX4" fmla="*/ 5556069 w 5556069"/>
                <a:gd name="connsiteY4" fmla="*/ 1724305 h 1724815"/>
                <a:gd name="connsiteX0" fmla="*/ 0 w 5556069"/>
                <a:gd name="connsiteY0" fmla="*/ 1724305 h 1724958"/>
                <a:gd name="connsiteX1" fmla="*/ 1402079 w 5556069"/>
                <a:gd name="connsiteY1" fmla="*/ 1227916 h 1724958"/>
                <a:gd name="connsiteX2" fmla="*/ 2690949 w 5556069"/>
                <a:gd name="connsiteY2" fmla="*/ 8 h 1724958"/>
                <a:gd name="connsiteX3" fmla="*/ 4136571 w 5556069"/>
                <a:gd name="connsiteY3" fmla="*/ 1245333 h 1724958"/>
                <a:gd name="connsiteX4" fmla="*/ 5556069 w 5556069"/>
                <a:gd name="connsiteY4" fmla="*/ 1724305 h 1724958"/>
                <a:gd name="connsiteX0" fmla="*/ 0 w 5556069"/>
                <a:gd name="connsiteY0" fmla="*/ 1724300 h 1724910"/>
                <a:gd name="connsiteX1" fmla="*/ 1402079 w 5556069"/>
                <a:gd name="connsiteY1" fmla="*/ 1227911 h 1724910"/>
                <a:gd name="connsiteX2" fmla="*/ 2690949 w 5556069"/>
                <a:gd name="connsiteY2" fmla="*/ 3 h 1724910"/>
                <a:gd name="connsiteX3" fmla="*/ 4040777 w 5556069"/>
                <a:gd name="connsiteY3" fmla="*/ 1236620 h 1724910"/>
                <a:gd name="connsiteX4" fmla="*/ 5556069 w 5556069"/>
                <a:gd name="connsiteY4" fmla="*/ 1724300 h 1724910"/>
                <a:gd name="connsiteX0" fmla="*/ 0 w 5556069"/>
                <a:gd name="connsiteY0" fmla="*/ 1777820 h 1778430"/>
                <a:gd name="connsiteX1" fmla="*/ 1402079 w 5556069"/>
                <a:gd name="connsiteY1" fmla="*/ 1281431 h 1778430"/>
                <a:gd name="connsiteX2" fmla="*/ 2690949 w 5556069"/>
                <a:gd name="connsiteY2" fmla="*/ 53523 h 1778430"/>
                <a:gd name="connsiteX3" fmla="*/ 3167766 w 5556069"/>
                <a:gd name="connsiteY3" fmla="*/ 327090 h 1778430"/>
                <a:gd name="connsiteX4" fmla="*/ 4040777 w 5556069"/>
                <a:gd name="connsiteY4" fmla="*/ 1290140 h 1778430"/>
                <a:gd name="connsiteX5" fmla="*/ 5556069 w 5556069"/>
                <a:gd name="connsiteY5" fmla="*/ 1777820 h 1778430"/>
                <a:gd name="connsiteX0" fmla="*/ 0 w 5556069"/>
                <a:gd name="connsiteY0" fmla="*/ 1724305 h 1724915"/>
                <a:gd name="connsiteX1" fmla="*/ 1402079 w 5556069"/>
                <a:gd name="connsiteY1" fmla="*/ 1227916 h 1724915"/>
                <a:gd name="connsiteX2" fmla="*/ 2357868 w 5556069"/>
                <a:gd name="connsiteY2" fmla="*/ 268638 h 1724915"/>
                <a:gd name="connsiteX3" fmla="*/ 2690949 w 5556069"/>
                <a:gd name="connsiteY3" fmla="*/ 8 h 1724915"/>
                <a:gd name="connsiteX4" fmla="*/ 3167766 w 5556069"/>
                <a:gd name="connsiteY4" fmla="*/ 273575 h 1724915"/>
                <a:gd name="connsiteX5" fmla="*/ 4040777 w 5556069"/>
                <a:gd name="connsiteY5" fmla="*/ 1236625 h 1724915"/>
                <a:gd name="connsiteX6" fmla="*/ 5556069 w 5556069"/>
                <a:gd name="connsiteY6" fmla="*/ 1724305 h 1724915"/>
                <a:gd name="connsiteX0" fmla="*/ 0 w 5556069"/>
                <a:gd name="connsiteY0" fmla="*/ 1510993 h 1511603"/>
                <a:gd name="connsiteX1" fmla="*/ 1402079 w 5556069"/>
                <a:gd name="connsiteY1" fmla="*/ 1014604 h 1511603"/>
                <a:gd name="connsiteX2" fmla="*/ 2357868 w 5556069"/>
                <a:gd name="connsiteY2" fmla="*/ 55326 h 1511603"/>
                <a:gd name="connsiteX3" fmla="*/ 2699658 w 5556069"/>
                <a:gd name="connsiteY3" fmla="*/ 280421 h 1511603"/>
                <a:gd name="connsiteX4" fmla="*/ 3167766 w 5556069"/>
                <a:gd name="connsiteY4" fmla="*/ 60263 h 1511603"/>
                <a:gd name="connsiteX5" fmla="*/ 4040777 w 5556069"/>
                <a:gd name="connsiteY5" fmla="*/ 1023313 h 1511603"/>
                <a:gd name="connsiteX6" fmla="*/ 5556069 w 5556069"/>
                <a:gd name="connsiteY6" fmla="*/ 1510993 h 1511603"/>
                <a:gd name="connsiteX0" fmla="*/ 0 w 5556069"/>
                <a:gd name="connsiteY0" fmla="*/ 1509684 h 1510294"/>
                <a:gd name="connsiteX1" fmla="*/ 1402079 w 5556069"/>
                <a:gd name="connsiteY1" fmla="*/ 1013295 h 1510294"/>
                <a:gd name="connsiteX2" fmla="*/ 2114028 w 5556069"/>
                <a:gd name="connsiteY2" fmla="*/ 226821 h 1510294"/>
                <a:gd name="connsiteX3" fmla="*/ 2699658 w 5556069"/>
                <a:gd name="connsiteY3" fmla="*/ 279112 h 1510294"/>
                <a:gd name="connsiteX4" fmla="*/ 3167766 w 5556069"/>
                <a:gd name="connsiteY4" fmla="*/ 58954 h 1510294"/>
                <a:gd name="connsiteX5" fmla="*/ 4040777 w 5556069"/>
                <a:gd name="connsiteY5" fmla="*/ 1022004 h 1510294"/>
                <a:gd name="connsiteX6" fmla="*/ 5556069 w 5556069"/>
                <a:gd name="connsiteY6" fmla="*/ 1509684 h 1510294"/>
                <a:gd name="connsiteX0" fmla="*/ 0 w 5556069"/>
                <a:gd name="connsiteY0" fmla="*/ 1509684 h 1510294"/>
                <a:gd name="connsiteX1" fmla="*/ 1402079 w 5556069"/>
                <a:gd name="connsiteY1" fmla="*/ 1013295 h 1510294"/>
                <a:gd name="connsiteX2" fmla="*/ 2114028 w 5556069"/>
                <a:gd name="connsiteY2" fmla="*/ 226821 h 1510294"/>
                <a:gd name="connsiteX3" fmla="*/ 2699658 w 5556069"/>
                <a:gd name="connsiteY3" fmla="*/ 279112 h 1510294"/>
                <a:gd name="connsiteX4" fmla="*/ 3167766 w 5556069"/>
                <a:gd name="connsiteY4" fmla="*/ 58954 h 1510294"/>
                <a:gd name="connsiteX5" fmla="*/ 4040777 w 5556069"/>
                <a:gd name="connsiteY5" fmla="*/ 1022004 h 1510294"/>
                <a:gd name="connsiteX6" fmla="*/ 5556069 w 5556069"/>
                <a:gd name="connsiteY6" fmla="*/ 1509684 h 1510294"/>
                <a:gd name="connsiteX0" fmla="*/ 0 w 5556069"/>
                <a:gd name="connsiteY0" fmla="*/ 1509684 h 1510294"/>
                <a:gd name="connsiteX1" fmla="*/ 1402079 w 5556069"/>
                <a:gd name="connsiteY1" fmla="*/ 1013295 h 1510294"/>
                <a:gd name="connsiteX2" fmla="*/ 2114028 w 5556069"/>
                <a:gd name="connsiteY2" fmla="*/ 226821 h 1510294"/>
                <a:gd name="connsiteX3" fmla="*/ 2699658 w 5556069"/>
                <a:gd name="connsiteY3" fmla="*/ 279112 h 1510294"/>
                <a:gd name="connsiteX4" fmla="*/ 3167766 w 5556069"/>
                <a:gd name="connsiteY4" fmla="*/ 58954 h 1510294"/>
                <a:gd name="connsiteX5" fmla="*/ 4040777 w 5556069"/>
                <a:gd name="connsiteY5" fmla="*/ 1022004 h 1510294"/>
                <a:gd name="connsiteX6" fmla="*/ 5556069 w 5556069"/>
                <a:gd name="connsiteY6" fmla="*/ 1509684 h 1510294"/>
                <a:gd name="connsiteX0" fmla="*/ 0 w 5556069"/>
                <a:gd name="connsiteY0" fmla="*/ 1365025 h 1365635"/>
                <a:gd name="connsiteX1" fmla="*/ 1402079 w 5556069"/>
                <a:gd name="connsiteY1" fmla="*/ 868636 h 1365635"/>
                <a:gd name="connsiteX2" fmla="*/ 2114028 w 5556069"/>
                <a:gd name="connsiteY2" fmla="*/ 82162 h 1365635"/>
                <a:gd name="connsiteX3" fmla="*/ 2699658 w 5556069"/>
                <a:gd name="connsiteY3" fmla="*/ 134453 h 1365635"/>
                <a:gd name="connsiteX4" fmla="*/ 3254852 w 5556069"/>
                <a:gd name="connsiteY4" fmla="*/ 111785 h 1365635"/>
                <a:gd name="connsiteX5" fmla="*/ 4040777 w 5556069"/>
                <a:gd name="connsiteY5" fmla="*/ 877345 h 1365635"/>
                <a:gd name="connsiteX6" fmla="*/ 5556069 w 5556069"/>
                <a:gd name="connsiteY6" fmla="*/ 1365025 h 1365635"/>
                <a:gd name="connsiteX0" fmla="*/ 0 w 5556069"/>
                <a:gd name="connsiteY0" fmla="*/ 1364442 h 1365052"/>
                <a:gd name="connsiteX1" fmla="*/ 1402079 w 5556069"/>
                <a:gd name="connsiteY1" fmla="*/ 868053 h 1365052"/>
                <a:gd name="connsiteX2" fmla="*/ 2114028 w 5556069"/>
                <a:gd name="connsiteY2" fmla="*/ 81579 h 1365052"/>
                <a:gd name="connsiteX3" fmla="*/ 2699658 w 5556069"/>
                <a:gd name="connsiteY3" fmla="*/ 133870 h 1365052"/>
                <a:gd name="connsiteX4" fmla="*/ 3254852 w 5556069"/>
                <a:gd name="connsiteY4" fmla="*/ 91453 h 1365052"/>
                <a:gd name="connsiteX5" fmla="*/ 4040777 w 5556069"/>
                <a:gd name="connsiteY5" fmla="*/ 876762 h 1365052"/>
                <a:gd name="connsiteX6" fmla="*/ 5556069 w 5556069"/>
                <a:gd name="connsiteY6" fmla="*/ 1364442 h 1365052"/>
                <a:gd name="connsiteX0" fmla="*/ 0 w 5556069"/>
                <a:gd name="connsiteY0" fmla="*/ 1364442 h 1365052"/>
                <a:gd name="connsiteX1" fmla="*/ 1402079 w 5556069"/>
                <a:gd name="connsiteY1" fmla="*/ 868053 h 1365052"/>
                <a:gd name="connsiteX2" fmla="*/ 2114028 w 5556069"/>
                <a:gd name="connsiteY2" fmla="*/ 81579 h 1365052"/>
                <a:gd name="connsiteX3" fmla="*/ 2699658 w 5556069"/>
                <a:gd name="connsiteY3" fmla="*/ 133870 h 1365052"/>
                <a:gd name="connsiteX4" fmla="*/ 3254852 w 5556069"/>
                <a:gd name="connsiteY4" fmla="*/ 91453 h 1365052"/>
                <a:gd name="connsiteX5" fmla="*/ 4040777 w 5556069"/>
                <a:gd name="connsiteY5" fmla="*/ 876762 h 1365052"/>
                <a:gd name="connsiteX6" fmla="*/ 5556069 w 5556069"/>
                <a:gd name="connsiteY6" fmla="*/ 1364442 h 1365052"/>
                <a:gd name="connsiteX0" fmla="*/ 0 w 5556069"/>
                <a:gd name="connsiteY0" fmla="*/ 1364442 h 1365052"/>
                <a:gd name="connsiteX1" fmla="*/ 1402079 w 5556069"/>
                <a:gd name="connsiteY1" fmla="*/ 868053 h 1365052"/>
                <a:gd name="connsiteX2" fmla="*/ 2114028 w 5556069"/>
                <a:gd name="connsiteY2" fmla="*/ 81579 h 1365052"/>
                <a:gd name="connsiteX3" fmla="*/ 2699658 w 5556069"/>
                <a:gd name="connsiteY3" fmla="*/ 133870 h 1365052"/>
                <a:gd name="connsiteX4" fmla="*/ 3254852 w 5556069"/>
                <a:gd name="connsiteY4" fmla="*/ 91453 h 1365052"/>
                <a:gd name="connsiteX5" fmla="*/ 4040777 w 5556069"/>
                <a:gd name="connsiteY5" fmla="*/ 876762 h 1365052"/>
                <a:gd name="connsiteX6" fmla="*/ 5556069 w 5556069"/>
                <a:gd name="connsiteY6" fmla="*/ 1364442 h 1365052"/>
                <a:gd name="connsiteX0" fmla="*/ 0 w 5556069"/>
                <a:gd name="connsiteY0" fmla="*/ 1348532 h 1349142"/>
                <a:gd name="connsiteX1" fmla="*/ 1402079 w 5556069"/>
                <a:gd name="connsiteY1" fmla="*/ 852143 h 1349142"/>
                <a:gd name="connsiteX2" fmla="*/ 2114028 w 5556069"/>
                <a:gd name="connsiteY2" fmla="*/ 65669 h 1349142"/>
                <a:gd name="connsiteX3" fmla="*/ 2699658 w 5556069"/>
                <a:gd name="connsiteY3" fmla="*/ 216705 h 1349142"/>
                <a:gd name="connsiteX4" fmla="*/ 3254852 w 5556069"/>
                <a:gd name="connsiteY4" fmla="*/ 75543 h 1349142"/>
                <a:gd name="connsiteX5" fmla="*/ 4040777 w 5556069"/>
                <a:gd name="connsiteY5" fmla="*/ 860852 h 1349142"/>
                <a:gd name="connsiteX6" fmla="*/ 5556069 w 5556069"/>
                <a:gd name="connsiteY6" fmla="*/ 1348532 h 1349142"/>
                <a:gd name="connsiteX0" fmla="*/ 0 w 5556069"/>
                <a:gd name="connsiteY0" fmla="*/ 1348532 h 1349142"/>
                <a:gd name="connsiteX1" fmla="*/ 1402079 w 5556069"/>
                <a:gd name="connsiteY1" fmla="*/ 852143 h 1349142"/>
                <a:gd name="connsiteX2" fmla="*/ 2114028 w 5556069"/>
                <a:gd name="connsiteY2" fmla="*/ 65669 h 1349142"/>
                <a:gd name="connsiteX3" fmla="*/ 2699658 w 5556069"/>
                <a:gd name="connsiteY3" fmla="*/ 216705 h 1349142"/>
                <a:gd name="connsiteX4" fmla="*/ 3350646 w 5556069"/>
                <a:gd name="connsiteY4" fmla="*/ 75543 h 1349142"/>
                <a:gd name="connsiteX5" fmla="*/ 4040777 w 5556069"/>
                <a:gd name="connsiteY5" fmla="*/ 860852 h 1349142"/>
                <a:gd name="connsiteX6" fmla="*/ 5556069 w 5556069"/>
                <a:gd name="connsiteY6" fmla="*/ 1348532 h 1349142"/>
                <a:gd name="connsiteX0" fmla="*/ 0 w 5556069"/>
                <a:gd name="connsiteY0" fmla="*/ 1348532 h 1349142"/>
                <a:gd name="connsiteX1" fmla="*/ 1402079 w 5556069"/>
                <a:gd name="connsiteY1" fmla="*/ 852143 h 1349142"/>
                <a:gd name="connsiteX2" fmla="*/ 2114028 w 5556069"/>
                <a:gd name="connsiteY2" fmla="*/ 65669 h 1349142"/>
                <a:gd name="connsiteX3" fmla="*/ 2699658 w 5556069"/>
                <a:gd name="connsiteY3" fmla="*/ 216705 h 1349142"/>
                <a:gd name="connsiteX4" fmla="*/ 3350646 w 5556069"/>
                <a:gd name="connsiteY4" fmla="*/ 75543 h 1349142"/>
                <a:gd name="connsiteX5" fmla="*/ 4040777 w 5556069"/>
                <a:gd name="connsiteY5" fmla="*/ 860852 h 1349142"/>
                <a:gd name="connsiteX6" fmla="*/ 5556069 w 5556069"/>
                <a:gd name="connsiteY6" fmla="*/ 1348532 h 1349142"/>
                <a:gd name="connsiteX0" fmla="*/ 0 w 5556069"/>
                <a:gd name="connsiteY0" fmla="*/ 1348532 h 1349142"/>
                <a:gd name="connsiteX1" fmla="*/ 1402079 w 5556069"/>
                <a:gd name="connsiteY1" fmla="*/ 852143 h 1349142"/>
                <a:gd name="connsiteX2" fmla="*/ 2114028 w 5556069"/>
                <a:gd name="connsiteY2" fmla="*/ 65669 h 1349142"/>
                <a:gd name="connsiteX3" fmla="*/ 2699658 w 5556069"/>
                <a:gd name="connsiteY3" fmla="*/ 216705 h 1349142"/>
                <a:gd name="connsiteX4" fmla="*/ 3350646 w 5556069"/>
                <a:gd name="connsiteY4" fmla="*/ 75543 h 1349142"/>
                <a:gd name="connsiteX5" fmla="*/ 4040777 w 5556069"/>
                <a:gd name="connsiteY5" fmla="*/ 860852 h 1349142"/>
                <a:gd name="connsiteX6" fmla="*/ 5556069 w 5556069"/>
                <a:gd name="connsiteY6" fmla="*/ 1348532 h 1349142"/>
                <a:gd name="connsiteX0" fmla="*/ 0 w 5556069"/>
                <a:gd name="connsiteY0" fmla="*/ 1348532 h 1349142"/>
                <a:gd name="connsiteX1" fmla="*/ 1402079 w 5556069"/>
                <a:gd name="connsiteY1" fmla="*/ 852143 h 1349142"/>
                <a:gd name="connsiteX2" fmla="*/ 2114028 w 5556069"/>
                <a:gd name="connsiteY2" fmla="*/ 65669 h 1349142"/>
                <a:gd name="connsiteX3" fmla="*/ 2699658 w 5556069"/>
                <a:gd name="connsiteY3" fmla="*/ 216705 h 1349142"/>
                <a:gd name="connsiteX4" fmla="*/ 3350646 w 5556069"/>
                <a:gd name="connsiteY4" fmla="*/ 75543 h 1349142"/>
                <a:gd name="connsiteX5" fmla="*/ 4040777 w 5556069"/>
                <a:gd name="connsiteY5" fmla="*/ 860852 h 1349142"/>
                <a:gd name="connsiteX6" fmla="*/ 5556069 w 5556069"/>
                <a:gd name="connsiteY6" fmla="*/ 1348532 h 1349142"/>
                <a:gd name="connsiteX0" fmla="*/ 0 w 5556069"/>
                <a:gd name="connsiteY0" fmla="*/ 1344208 h 1344818"/>
                <a:gd name="connsiteX1" fmla="*/ 1402079 w 5556069"/>
                <a:gd name="connsiteY1" fmla="*/ 847819 h 1344818"/>
                <a:gd name="connsiteX2" fmla="*/ 2114028 w 5556069"/>
                <a:gd name="connsiteY2" fmla="*/ 61345 h 1344818"/>
                <a:gd name="connsiteX3" fmla="*/ 2699658 w 5556069"/>
                <a:gd name="connsiteY3" fmla="*/ 212381 h 1344818"/>
                <a:gd name="connsiteX4" fmla="*/ 3350646 w 5556069"/>
                <a:gd name="connsiteY4" fmla="*/ 71219 h 1344818"/>
                <a:gd name="connsiteX5" fmla="*/ 4040777 w 5556069"/>
                <a:gd name="connsiteY5" fmla="*/ 856528 h 1344818"/>
                <a:gd name="connsiteX6" fmla="*/ 5556069 w 5556069"/>
                <a:gd name="connsiteY6" fmla="*/ 1344208 h 1344818"/>
                <a:gd name="connsiteX0" fmla="*/ 0 w 5556069"/>
                <a:gd name="connsiteY0" fmla="*/ 1344208 h 1344818"/>
                <a:gd name="connsiteX1" fmla="*/ 1402079 w 5556069"/>
                <a:gd name="connsiteY1" fmla="*/ 847819 h 1344818"/>
                <a:gd name="connsiteX2" fmla="*/ 2114028 w 5556069"/>
                <a:gd name="connsiteY2" fmla="*/ 61345 h 1344818"/>
                <a:gd name="connsiteX3" fmla="*/ 2699658 w 5556069"/>
                <a:gd name="connsiteY3" fmla="*/ 212381 h 1344818"/>
                <a:gd name="connsiteX4" fmla="*/ 3350646 w 5556069"/>
                <a:gd name="connsiteY4" fmla="*/ 71219 h 1344818"/>
                <a:gd name="connsiteX5" fmla="*/ 4040777 w 5556069"/>
                <a:gd name="connsiteY5" fmla="*/ 856528 h 1344818"/>
                <a:gd name="connsiteX6" fmla="*/ 5556069 w 5556069"/>
                <a:gd name="connsiteY6" fmla="*/ 1344208 h 1344818"/>
                <a:gd name="connsiteX0" fmla="*/ 0 w 5556069"/>
                <a:gd name="connsiteY0" fmla="*/ 1344208 h 1344208"/>
                <a:gd name="connsiteX1" fmla="*/ 1402079 w 5556069"/>
                <a:gd name="connsiteY1" fmla="*/ 847819 h 1344208"/>
                <a:gd name="connsiteX2" fmla="*/ 2114028 w 5556069"/>
                <a:gd name="connsiteY2" fmla="*/ 61345 h 1344208"/>
                <a:gd name="connsiteX3" fmla="*/ 2699658 w 5556069"/>
                <a:gd name="connsiteY3" fmla="*/ 212381 h 1344208"/>
                <a:gd name="connsiteX4" fmla="*/ 3350646 w 5556069"/>
                <a:gd name="connsiteY4" fmla="*/ 71219 h 1344208"/>
                <a:gd name="connsiteX5" fmla="*/ 5556069 w 5556069"/>
                <a:gd name="connsiteY5" fmla="*/ 1344208 h 1344208"/>
                <a:gd name="connsiteX0" fmla="*/ 0 w 5556069"/>
                <a:gd name="connsiteY0" fmla="*/ 1344208 h 1344208"/>
                <a:gd name="connsiteX1" fmla="*/ 1402079 w 5556069"/>
                <a:gd name="connsiteY1" fmla="*/ 847819 h 1344208"/>
                <a:gd name="connsiteX2" fmla="*/ 2114028 w 5556069"/>
                <a:gd name="connsiteY2" fmla="*/ 61345 h 1344208"/>
                <a:gd name="connsiteX3" fmla="*/ 2699658 w 5556069"/>
                <a:gd name="connsiteY3" fmla="*/ 212381 h 1344208"/>
                <a:gd name="connsiteX4" fmla="*/ 3350646 w 5556069"/>
                <a:gd name="connsiteY4" fmla="*/ 71219 h 1344208"/>
                <a:gd name="connsiteX5" fmla="*/ 5556069 w 5556069"/>
                <a:gd name="connsiteY5" fmla="*/ 1344208 h 1344208"/>
                <a:gd name="connsiteX0" fmla="*/ 0 w 5556069"/>
                <a:gd name="connsiteY0" fmla="*/ 1344208 h 1344208"/>
                <a:gd name="connsiteX1" fmla="*/ 1402079 w 5556069"/>
                <a:gd name="connsiteY1" fmla="*/ 847819 h 1344208"/>
                <a:gd name="connsiteX2" fmla="*/ 2114028 w 5556069"/>
                <a:gd name="connsiteY2" fmla="*/ 61345 h 1344208"/>
                <a:gd name="connsiteX3" fmla="*/ 2699658 w 5556069"/>
                <a:gd name="connsiteY3" fmla="*/ 212381 h 1344208"/>
                <a:gd name="connsiteX4" fmla="*/ 3350646 w 5556069"/>
                <a:gd name="connsiteY4" fmla="*/ 71219 h 1344208"/>
                <a:gd name="connsiteX5" fmla="*/ 5556069 w 5556069"/>
                <a:gd name="connsiteY5" fmla="*/ 1344208 h 1344208"/>
                <a:gd name="connsiteX0" fmla="*/ 0 w 5556069"/>
                <a:gd name="connsiteY0" fmla="*/ 1344208 h 1344407"/>
                <a:gd name="connsiteX1" fmla="*/ 1402079 w 5556069"/>
                <a:gd name="connsiteY1" fmla="*/ 847819 h 1344407"/>
                <a:gd name="connsiteX2" fmla="*/ 2114028 w 5556069"/>
                <a:gd name="connsiteY2" fmla="*/ 61345 h 1344407"/>
                <a:gd name="connsiteX3" fmla="*/ 2699658 w 5556069"/>
                <a:gd name="connsiteY3" fmla="*/ 212381 h 1344407"/>
                <a:gd name="connsiteX4" fmla="*/ 3350646 w 5556069"/>
                <a:gd name="connsiteY4" fmla="*/ 71219 h 1344407"/>
                <a:gd name="connsiteX5" fmla="*/ 5556069 w 5556069"/>
                <a:gd name="connsiteY5" fmla="*/ 1344208 h 1344407"/>
                <a:gd name="connsiteX0" fmla="*/ 0 w 5556069"/>
                <a:gd name="connsiteY0" fmla="*/ 1344208 h 1344511"/>
                <a:gd name="connsiteX1" fmla="*/ 1402079 w 5556069"/>
                <a:gd name="connsiteY1" fmla="*/ 847819 h 1344511"/>
                <a:gd name="connsiteX2" fmla="*/ 2114028 w 5556069"/>
                <a:gd name="connsiteY2" fmla="*/ 61345 h 1344511"/>
                <a:gd name="connsiteX3" fmla="*/ 2699658 w 5556069"/>
                <a:gd name="connsiteY3" fmla="*/ 212381 h 1344511"/>
                <a:gd name="connsiteX4" fmla="*/ 3350646 w 5556069"/>
                <a:gd name="connsiteY4" fmla="*/ 71219 h 1344511"/>
                <a:gd name="connsiteX5" fmla="*/ 5556069 w 5556069"/>
                <a:gd name="connsiteY5" fmla="*/ 1344208 h 1344511"/>
                <a:gd name="connsiteX0" fmla="*/ 0 w 5556069"/>
                <a:gd name="connsiteY0" fmla="*/ 1344208 h 1344511"/>
                <a:gd name="connsiteX1" fmla="*/ 2114028 w 5556069"/>
                <a:gd name="connsiteY1" fmla="*/ 61345 h 1344511"/>
                <a:gd name="connsiteX2" fmla="*/ 2699658 w 5556069"/>
                <a:gd name="connsiteY2" fmla="*/ 212381 h 1344511"/>
                <a:gd name="connsiteX3" fmla="*/ 3350646 w 5556069"/>
                <a:gd name="connsiteY3" fmla="*/ 71219 h 1344511"/>
                <a:gd name="connsiteX4" fmla="*/ 5556069 w 5556069"/>
                <a:gd name="connsiteY4" fmla="*/ 1344208 h 1344511"/>
                <a:gd name="connsiteX0" fmla="*/ 0 w 5556069"/>
                <a:gd name="connsiteY0" fmla="*/ 1344208 h 1344511"/>
                <a:gd name="connsiteX1" fmla="*/ 2114028 w 5556069"/>
                <a:gd name="connsiteY1" fmla="*/ 61345 h 1344511"/>
                <a:gd name="connsiteX2" fmla="*/ 2699658 w 5556069"/>
                <a:gd name="connsiteY2" fmla="*/ 212381 h 1344511"/>
                <a:gd name="connsiteX3" fmla="*/ 3350646 w 5556069"/>
                <a:gd name="connsiteY3" fmla="*/ 71219 h 1344511"/>
                <a:gd name="connsiteX4" fmla="*/ 5556069 w 5556069"/>
                <a:gd name="connsiteY4" fmla="*/ 1344208 h 1344511"/>
                <a:gd name="connsiteX0" fmla="*/ 0 w 5556069"/>
                <a:gd name="connsiteY0" fmla="*/ 1344208 h 1344511"/>
                <a:gd name="connsiteX1" fmla="*/ 2114028 w 5556069"/>
                <a:gd name="connsiteY1" fmla="*/ 61345 h 1344511"/>
                <a:gd name="connsiteX2" fmla="*/ 2699658 w 5556069"/>
                <a:gd name="connsiteY2" fmla="*/ 212381 h 1344511"/>
                <a:gd name="connsiteX3" fmla="*/ 3350646 w 5556069"/>
                <a:gd name="connsiteY3" fmla="*/ 71219 h 1344511"/>
                <a:gd name="connsiteX4" fmla="*/ 5556069 w 5556069"/>
                <a:gd name="connsiteY4" fmla="*/ 1344208 h 1344511"/>
                <a:gd name="connsiteX0" fmla="*/ 0 w 5556069"/>
                <a:gd name="connsiteY0" fmla="*/ 1366299 h 1366602"/>
                <a:gd name="connsiteX1" fmla="*/ 2114028 w 5556069"/>
                <a:gd name="connsiteY1" fmla="*/ 83436 h 1366602"/>
                <a:gd name="connsiteX2" fmla="*/ 2699658 w 5556069"/>
                <a:gd name="connsiteY2" fmla="*/ 234472 h 1366602"/>
                <a:gd name="connsiteX3" fmla="*/ 3350646 w 5556069"/>
                <a:gd name="connsiteY3" fmla="*/ 93310 h 1366602"/>
                <a:gd name="connsiteX4" fmla="*/ 5556069 w 5556069"/>
                <a:gd name="connsiteY4" fmla="*/ 1366299 h 1366602"/>
                <a:gd name="connsiteX0" fmla="*/ 0 w 5556069"/>
                <a:gd name="connsiteY0" fmla="*/ 1366299 h 1366602"/>
                <a:gd name="connsiteX1" fmla="*/ 2044359 w 5556069"/>
                <a:gd name="connsiteY1" fmla="*/ 83436 h 1366602"/>
                <a:gd name="connsiteX2" fmla="*/ 2699658 w 5556069"/>
                <a:gd name="connsiteY2" fmla="*/ 234472 h 1366602"/>
                <a:gd name="connsiteX3" fmla="*/ 3350646 w 5556069"/>
                <a:gd name="connsiteY3" fmla="*/ 93310 h 1366602"/>
                <a:gd name="connsiteX4" fmla="*/ 5556069 w 5556069"/>
                <a:gd name="connsiteY4" fmla="*/ 1366299 h 1366602"/>
                <a:gd name="connsiteX0" fmla="*/ 0 w 5556069"/>
                <a:gd name="connsiteY0" fmla="*/ 1370533 h 1370823"/>
                <a:gd name="connsiteX1" fmla="*/ 2044359 w 5556069"/>
                <a:gd name="connsiteY1" fmla="*/ 87670 h 1370823"/>
                <a:gd name="connsiteX2" fmla="*/ 2699658 w 5556069"/>
                <a:gd name="connsiteY2" fmla="*/ 238706 h 1370823"/>
                <a:gd name="connsiteX3" fmla="*/ 3315812 w 5556069"/>
                <a:gd name="connsiteY3" fmla="*/ 67920 h 1370823"/>
                <a:gd name="connsiteX4" fmla="*/ 5556069 w 5556069"/>
                <a:gd name="connsiteY4" fmla="*/ 1370533 h 1370823"/>
                <a:gd name="connsiteX0" fmla="*/ 0 w 5556069"/>
                <a:gd name="connsiteY0" fmla="*/ 1366300 h 1366603"/>
                <a:gd name="connsiteX1" fmla="*/ 2044359 w 5556069"/>
                <a:gd name="connsiteY1" fmla="*/ 83437 h 1366603"/>
                <a:gd name="connsiteX2" fmla="*/ 2699658 w 5556069"/>
                <a:gd name="connsiteY2" fmla="*/ 234473 h 1366603"/>
                <a:gd name="connsiteX3" fmla="*/ 3585778 w 5556069"/>
                <a:gd name="connsiteY3" fmla="*/ 93310 h 1366603"/>
                <a:gd name="connsiteX4" fmla="*/ 5556069 w 5556069"/>
                <a:gd name="connsiteY4" fmla="*/ 1366300 h 1366603"/>
                <a:gd name="connsiteX0" fmla="*/ 0 w 5556069"/>
                <a:gd name="connsiteY0" fmla="*/ 1349040 h 1349343"/>
                <a:gd name="connsiteX1" fmla="*/ 1783102 w 5556069"/>
                <a:gd name="connsiteY1" fmla="*/ 85926 h 1349343"/>
                <a:gd name="connsiteX2" fmla="*/ 2699658 w 5556069"/>
                <a:gd name="connsiteY2" fmla="*/ 217213 h 1349343"/>
                <a:gd name="connsiteX3" fmla="*/ 3585778 w 5556069"/>
                <a:gd name="connsiteY3" fmla="*/ 76050 h 1349343"/>
                <a:gd name="connsiteX4" fmla="*/ 5556069 w 5556069"/>
                <a:gd name="connsiteY4" fmla="*/ 1349040 h 1349343"/>
                <a:gd name="connsiteX0" fmla="*/ 0 w 5556069"/>
                <a:gd name="connsiteY0" fmla="*/ 1349040 h 1349343"/>
                <a:gd name="connsiteX1" fmla="*/ 1783102 w 5556069"/>
                <a:gd name="connsiteY1" fmla="*/ 85926 h 1349343"/>
                <a:gd name="connsiteX2" fmla="*/ 2699658 w 5556069"/>
                <a:gd name="connsiteY2" fmla="*/ 217213 h 1349343"/>
                <a:gd name="connsiteX3" fmla="*/ 3585778 w 5556069"/>
                <a:gd name="connsiteY3" fmla="*/ 76050 h 1349343"/>
                <a:gd name="connsiteX4" fmla="*/ 5556069 w 5556069"/>
                <a:gd name="connsiteY4" fmla="*/ 1349040 h 1349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069" h="1349343">
                  <a:moveTo>
                    <a:pt x="0" y="1349040"/>
                  </a:moveTo>
                  <a:cubicBezTo>
                    <a:pt x="936811" y="1363201"/>
                    <a:pt x="1333159" y="541176"/>
                    <a:pt x="1783102" y="85926"/>
                  </a:cubicBezTo>
                  <a:cubicBezTo>
                    <a:pt x="2015331" y="-166897"/>
                    <a:pt x="2399212" y="218859"/>
                    <a:pt x="2699658" y="217213"/>
                  </a:cubicBezTo>
                  <a:cubicBezTo>
                    <a:pt x="3000104" y="215567"/>
                    <a:pt x="3325973" y="-144865"/>
                    <a:pt x="3585778" y="76050"/>
                  </a:cubicBezTo>
                  <a:cubicBezTo>
                    <a:pt x="4314396" y="728789"/>
                    <a:pt x="4060287" y="1365257"/>
                    <a:pt x="5556069" y="134904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xtfeld 62">
              <a:extLst>
                <a:ext uri="{FF2B5EF4-FFF2-40B4-BE49-F238E27FC236}">
                  <a16:creationId xmlns:a16="http://schemas.microsoft.com/office/drawing/2014/main" id="{802E219A-5BC3-84EF-80C9-2FBA87EAE321}"/>
                </a:ext>
              </a:extLst>
            </p:cNvPr>
            <p:cNvSpPr txBox="1"/>
            <p:nvPr/>
          </p:nvSpPr>
          <p:spPr>
            <a:xfrm>
              <a:off x="4348502" y="1199844"/>
              <a:ext cx="6430295" cy="1477328"/>
            </a:xfrm>
            <a:prstGeom prst="rect">
              <a:avLst/>
            </a:prstGeom>
            <a:noFill/>
          </p:spPr>
          <p:txBody>
            <a:bodyPr wrap="square" rtlCol="0">
              <a:spAutoFit/>
            </a:bodyPr>
            <a:lstStyle/>
            <a:p>
              <a:r>
                <a:rPr lang="de-DE" dirty="0">
                  <a:solidFill>
                    <a:srgbClr val="FF0000"/>
                  </a:solidFill>
                </a:rPr>
                <a:t>Überkritische Kopplung</a:t>
              </a:r>
            </a:p>
            <a:p>
              <a:r>
                <a:rPr lang="de-DE" b="1" dirty="0">
                  <a:solidFill>
                    <a:srgbClr val="0070C0"/>
                  </a:solidFill>
                </a:rPr>
                <a:t>Kritische Kopplung </a:t>
              </a:r>
              <a:r>
                <a:rPr lang="de-DE" sz="1400" b="1" dirty="0">
                  <a:solidFill>
                    <a:srgbClr val="0070C0"/>
                  </a:solidFill>
                </a:rPr>
                <a:t>(größte Bandbreite und dabei im Maximum noch eben)</a:t>
              </a:r>
            </a:p>
            <a:p>
              <a:r>
                <a:rPr lang="de-DE" dirty="0">
                  <a:solidFill>
                    <a:srgbClr val="00B050"/>
                  </a:solidFill>
                </a:rPr>
                <a:t>Lose</a:t>
              </a:r>
              <a:r>
                <a:rPr lang="de-DE" dirty="0">
                  <a:solidFill>
                    <a:srgbClr val="FFFF00"/>
                  </a:solidFill>
                </a:rPr>
                <a:t> </a:t>
              </a:r>
              <a:r>
                <a:rPr lang="de-DE" dirty="0">
                  <a:solidFill>
                    <a:srgbClr val="00B050"/>
                  </a:solidFill>
                </a:rPr>
                <a:t>Kopplung</a:t>
              </a:r>
            </a:p>
            <a:p>
              <a:r>
                <a:rPr lang="de-DE" dirty="0">
                  <a:solidFill>
                    <a:srgbClr val="7030A0"/>
                  </a:solidFill>
                </a:rPr>
                <a:t>Lose Kopplung</a:t>
              </a:r>
            </a:p>
            <a:p>
              <a:endParaRPr lang="de-DE" dirty="0">
                <a:solidFill>
                  <a:srgbClr val="FFFF00"/>
                </a:solidFill>
              </a:endParaRPr>
            </a:p>
          </p:txBody>
        </p:sp>
      </p:grpSp>
      <p:sp>
        <p:nvSpPr>
          <p:cNvPr id="1024" name="Textfeld 1023">
            <a:extLst>
              <a:ext uri="{FF2B5EF4-FFF2-40B4-BE49-F238E27FC236}">
                <a16:creationId xmlns:a16="http://schemas.microsoft.com/office/drawing/2014/main" id="{05C16DCD-2AFD-59A9-2D9C-A0FA153AC0A4}"/>
              </a:ext>
            </a:extLst>
          </p:cNvPr>
          <p:cNvSpPr txBox="1"/>
          <p:nvPr/>
        </p:nvSpPr>
        <p:spPr>
          <a:xfrm>
            <a:off x="1786959" y="4631347"/>
            <a:ext cx="7722651" cy="646331"/>
          </a:xfrm>
          <a:prstGeom prst="rect">
            <a:avLst/>
          </a:prstGeom>
          <a:noFill/>
        </p:spPr>
        <p:txBody>
          <a:bodyPr wrap="square" rtlCol="0">
            <a:spAutoFit/>
          </a:bodyPr>
          <a:lstStyle/>
          <a:p>
            <a:r>
              <a:rPr lang="de-DE" dirty="0"/>
              <a:t>Es ergeben sich Differenzkurven aus der Überlagerung zweier unterschiedlich breiter Resonanzkurven der beiden (belasteten) Resonanzkreise</a:t>
            </a:r>
          </a:p>
        </p:txBody>
      </p:sp>
    </p:spTree>
    <p:extLst>
      <p:ext uri="{BB962C8B-B14F-4D97-AF65-F5344CB8AC3E}">
        <p14:creationId xmlns:p14="http://schemas.microsoft.com/office/powerpoint/2010/main" val="352879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Halbleiter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Leiten den elektrischen Strom nur unter bestimmten Bedingungen:</a:t>
            </a:r>
          </a:p>
          <a:p>
            <a:pPr lvl="1">
              <a:defRPr/>
            </a:pPr>
            <a:r>
              <a:rPr lang="de-DE" b="1" dirty="0">
                <a:solidFill>
                  <a:srgbClr val="000000"/>
                </a:solidFill>
              </a:rPr>
              <a:t>Halbleiter sind in reinem Zustand bei Zimmertemperatur gute Isolatoren</a:t>
            </a:r>
          </a:p>
          <a:p>
            <a:pPr lvl="1">
              <a:defRPr/>
            </a:pPr>
            <a:r>
              <a:rPr lang="de-DE" b="1" dirty="0">
                <a:solidFill>
                  <a:srgbClr val="000000"/>
                </a:solidFill>
              </a:rPr>
              <a:t>Halbleiter werden durch geringfügige Zusätze von geeigneten Stoffen oder bei hohen Temperaturen zu Leitern</a:t>
            </a:r>
          </a:p>
          <a:p>
            <a:pPr lvl="1">
              <a:defRPr/>
            </a:pPr>
            <a:r>
              <a:rPr lang="de-DE" b="1" dirty="0">
                <a:solidFill>
                  <a:srgbClr val="000000"/>
                </a:solidFill>
              </a:rPr>
              <a:t>Das Einbringen von chemisch anderswertigen Fremdatomen in einen Halbleitergrundstoff nennt man Dotierung</a:t>
            </a:r>
          </a:p>
          <a:p>
            <a:pPr lvl="1">
              <a:defRPr/>
            </a:pPr>
            <a:endParaRPr lang="de-DE" dirty="0">
              <a:solidFill>
                <a:srgbClr val="000000"/>
              </a:solidFill>
            </a:endParaRPr>
          </a:p>
          <a:p>
            <a:pPr>
              <a:defRPr/>
            </a:pPr>
            <a:r>
              <a:rPr lang="de-DE" dirty="0">
                <a:solidFill>
                  <a:srgbClr val="000000"/>
                </a:solidFill>
              </a:rPr>
              <a:t>Silizium, Germanium (vierwertiger Halbleitergrundstoff)</a:t>
            </a:r>
          </a:p>
          <a:p>
            <a:pPr>
              <a:defRPr/>
            </a:pPr>
            <a:endParaRPr lang="de-DE" dirty="0">
              <a:solidFill>
                <a:srgbClr val="000000"/>
              </a:solidFill>
            </a:endParaRPr>
          </a:p>
          <a:p>
            <a:pPr>
              <a:defRPr/>
            </a:pPr>
            <a:r>
              <a:rPr lang="de-DE" dirty="0">
                <a:solidFill>
                  <a:srgbClr val="000000"/>
                </a:solidFill>
              </a:rPr>
              <a:t>Dotierung zu </a:t>
            </a:r>
            <a:r>
              <a:rPr lang="de-DE" b="1" dirty="0">
                <a:solidFill>
                  <a:srgbClr val="000000"/>
                </a:solidFill>
              </a:rPr>
              <a:t>P-leitendem Halbleitermaterial (Überschuss an bewegliche Elektronenlücken) </a:t>
            </a:r>
            <a:r>
              <a:rPr lang="de-DE" dirty="0">
                <a:solidFill>
                  <a:srgbClr val="000000"/>
                </a:solidFill>
              </a:rPr>
              <a:t>durch Zugabe von dreiwertigen Stoffen (z. B. </a:t>
            </a:r>
            <a:r>
              <a:rPr lang="en-US" dirty="0" err="1">
                <a:solidFill>
                  <a:srgbClr val="000000"/>
                </a:solidFill>
              </a:rPr>
              <a:t>Bor</a:t>
            </a:r>
            <a:r>
              <a:rPr lang="en-US" dirty="0">
                <a:solidFill>
                  <a:srgbClr val="000000"/>
                </a:solidFill>
              </a:rPr>
              <a:t>, Indium, </a:t>
            </a:r>
            <a:r>
              <a:rPr lang="en-US" dirty="0" err="1">
                <a:solidFill>
                  <a:srgbClr val="000000"/>
                </a:solidFill>
              </a:rPr>
              <a:t>Aluminium</a:t>
            </a:r>
            <a:r>
              <a:rPr lang="en-US" dirty="0">
                <a:solidFill>
                  <a:srgbClr val="000000"/>
                </a:solidFill>
              </a:rPr>
              <a:t> </a:t>
            </a:r>
            <a:r>
              <a:rPr lang="en-US" dirty="0" err="1">
                <a:solidFill>
                  <a:srgbClr val="000000"/>
                </a:solidFill>
              </a:rPr>
              <a:t>oder</a:t>
            </a:r>
            <a:r>
              <a:rPr lang="en-US" dirty="0">
                <a:solidFill>
                  <a:srgbClr val="000000"/>
                </a:solidFill>
              </a:rPr>
              <a:t> Gallium)</a:t>
            </a:r>
          </a:p>
          <a:p>
            <a:pPr>
              <a:defRPr/>
            </a:pPr>
            <a:endParaRPr lang="en-US" dirty="0">
              <a:solidFill>
                <a:srgbClr val="000000"/>
              </a:solidFill>
            </a:endParaRPr>
          </a:p>
          <a:p>
            <a:pPr>
              <a:defRPr/>
            </a:pPr>
            <a:r>
              <a:rPr lang="de-DE" dirty="0">
                <a:solidFill>
                  <a:srgbClr val="000000"/>
                </a:solidFill>
              </a:rPr>
              <a:t>Dotierung zu </a:t>
            </a:r>
            <a:r>
              <a:rPr lang="de-DE" b="1" dirty="0">
                <a:solidFill>
                  <a:srgbClr val="000000"/>
                </a:solidFill>
              </a:rPr>
              <a:t>N-leitendem Halbleitermaterial (Überschuss an frei bewegliche Elektronen)</a:t>
            </a:r>
            <a:r>
              <a:rPr lang="de-DE" dirty="0">
                <a:solidFill>
                  <a:srgbClr val="000000"/>
                </a:solidFill>
              </a:rPr>
              <a:t> durch Zugabe von fünfwertigen Stoffen (z. B. </a:t>
            </a:r>
            <a:r>
              <a:rPr lang="en-US" dirty="0">
                <a:solidFill>
                  <a:srgbClr val="000000"/>
                </a:solidFill>
              </a:rPr>
              <a:t>Phosphor, </a:t>
            </a:r>
            <a:r>
              <a:rPr lang="en-US" dirty="0" err="1">
                <a:solidFill>
                  <a:srgbClr val="000000"/>
                </a:solidFill>
              </a:rPr>
              <a:t>Arsen</a:t>
            </a:r>
            <a:r>
              <a:rPr lang="en-US" dirty="0">
                <a:solidFill>
                  <a:srgbClr val="000000"/>
                </a:solidFill>
              </a:rPr>
              <a:t> </a:t>
            </a:r>
            <a:r>
              <a:rPr lang="en-US" dirty="0" err="1">
                <a:solidFill>
                  <a:srgbClr val="000000"/>
                </a:solidFill>
              </a:rPr>
              <a:t>oder</a:t>
            </a:r>
            <a:r>
              <a:rPr lang="en-US" dirty="0">
                <a:solidFill>
                  <a:srgbClr val="000000"/>
                </a:solidFill>
              </a:rPr>
              <a:t> </a:t>
            </a:r>
            <a:r>
              <a:rPr lang="en-US" dirty="0" err="1">
                <a:solidFill>
                  <a:srgbClr val="000000"/>
                </a:solidFill>
              </a:rPr>
              <a:t>Antimon</a:t>
            </a:r>
            <a:r>
              <a:rPr lang="en-US" dirty="0">
                <a:solidFill>
                  <a:srgbClr val="000000"/>
                </a:solidFill>
              </a:rPr>
              <a:t>)</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18398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Die Diode</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Dioden sind Bauelemente die aus unterschiedlich dotierten Halbleitern (z.B. Silizium oder Germanium) aufgebaut sind. Ihre Funktion ergibt sich aus den Eigenschaften der Übergangszone zwischen n- und p-dotiertem Halbleitermaterial.</a:t>
            </a:r>
          </a:p>
          <a:p>
            <a:pPr>
              <a:defRPr/>
            </a:pPr>
            <a:endParaRPr lang="de-DE" dirty="0">
              <a:solidFill>
                <a:srgbClr val="000000"/>
              </a:solidFill>
            </a:endParaRPr>
          </a:p>
          <a:p>
            <a:pPr>
              <a:defRPr/>
            </a:pPr>
            <a:r>
              <a:rPr lang="de-DE" dirty="0">
                <a:solidFill>
                  <a:srgbClr val="000000"/>
                </a:solidFill>
              </a:rPr>
              <a:t>Silizium, Germanium (vierwertiger Halbleitergrundstoff) wird dotiert:</a:t>
            </a:r>
          </a:p>
          <a:p>
            <a:pPr>
              <a:defRPr/>
            </a:pPr>
            <a:endParaRPr lang="de-DE" dirty="0">
              <a:solidFill>
                <a:srgbClr val="000000"/>
              </a:solidFill>
            </a:endParaRPr>
          </a:p>
          <a:p>
            <a:pPr lvl="2">
              <a:defRPr/>
            </a:pPr>
            <a:r>
              <a:rPr lang="de-DE" sz="1800" dirty="0">
                <a:solidFill>
                  <a:srgbClr val="000000"/>
                </a:solidFill>
              </a:rPr>
              <a:t>Dotierung zu P-leitendem Halbleitermaterial (bewegliche Elektronenlücken) durch Zugabe von dreiwertigen Stoffen</a:t>
            </a:r>
            <a:br>
              <a:rPr lang="de-DE" sz="1800" dirty="0">
                <a:solidFill>
                  <a:srgbClr val="000000"/>
                </a:solidFill>
              </a:rPr>
            </a:br>
            <a:r>
              <a:rPr lang="de-DE" sz="1800" dirty="0">
                <a:solidFill>
                  <a:srgbClr val="000000"/>
                </a:solidFill>
              </a:rPr>
              <a:t>(z. B. </a:t>
            </a:r>
            <a:r>
              <a:rPr lang="en-US" sz="1800" dirty="0" err="1">
                <a:solidFill>
                  <a:srgbClr val="000000"/>
                </a:solidFill>
              </a:rPr>
              <a:t>Bor</a:t>
            </a:r>
            <a:r>
              <a:rPr lang="en-US" sz="1800" dirty="0">
                <a:solidFill>
                  <a:srgbClr val="000000"/>
                </a:solidFill>
              </a:rPr>
              <a:t>, Indium, </a:t>
            </a:r>
            <a:r>
              <a:rPr lang="en-US" sz="1800" dirty="0" err="1">
                <a:solidFill>
                  <a:srgbClr val="000000"/>
                </a:solidFill>
              </a:rPr>
              <a:t>Aluminium</a:t>
            </a:r>
            <a:r>
              <a:rPr lang="en-US" sz="1800" dirty="0">
                <a:solidFill>
                  <a:srgbClr val="000000"/>
                </a:solidFill>
              </a:rPr>
              <a:t> </a:t>
            </a:r>
            <a:r>
              <a:rPr lang="en-US" sz="1800" dirty="0" err="1">
                <a:solidFill>
                  <a:srgbClr val="000000"/>
                </a:solidFill>
              </a:rPr>
              <a:t>oder</a:t>
            </a:r>
            <a:r>
              <a:rPr lang="en-US" sz="1800" dirty="0">
                <a:solidFill>
                  <a:srgbClr val="000000"/>
                </a:solidFill>
              </a:rPr>
              <a:t> Gallium)</a:t>
            </a:r>
          </a:p>
          <a:p>
            <a:pPr>
              <a:defRPr/>
            </a:pPr>
            <a:endParaRPr lang="en-US" dirty="0">
              <a:solidFill>
                <a:srgbClr val="000000"/>
              </a:solidFill>
            </a:endParaRPr>
          </a:p>
          <a:p>
            <a:pPr lvl="2">
              <a:defRPr/>
            </a:pPr>
            <a:r>
              <a:rPr lang="de-DE" sz="1800" dirty="0">
                <a:solidFill>
                  <a:srgbClr val="000000"/>
                </a:solidFill>
              </a:rPr>
              <a:t>Dotierung zu N-leitendem Halbleitermaterial (frei bewegliche Elektronen) durch Zugabe von fünfwertigen Stoffen</a:t>
            </a:r>
            <a:br>
              <a:rPr lang="de-DE" sz="1800" dirty="0">
                <a:solidFill>
                  <a:srgbClr val="000000"/>
                </a:solidFill>
              </a:rPr>
            </a:br>
            <a:r>
              <a:rPr lang="de-DE" sz="1800" dirty="0">
                <a:solidFill>
                  <a:srgbClr val="000000"/>
                </a:solidFill>
              </a:rPr>
              <a:t>(z. B. </a:t>
            </a:r>
            <a:r>
              <a:rPr lang="en-US" sz="1800" dirty="0">
                <a:solidFill>
                  <a:srgbClr val="000000"/>
                </a:solidFill>
              </a:rPr>
              <a:t>Phosphor, </a:t>
            </a:r>
            <a:r>
              <a:rPr lang="en-US" sz="1800" dirty="0" err="1">
                <a:solidFill>
                  <a:srgbClr val="000000"/>
                </a:solidFill>
              </a:rPr>
              <a:t>Arsen</a:t>
            </a:r>
            <a:r>
              <a:rPr lang="en-US" sz="1800" dirty="0">
                <a:solidFill>
                  <a:srgbClr val="000000"/>
                </a:solidFill>
              </a:rPr>
              <a:t> </a:t>
            </a:r>
            <a:r>
              <a:rPr lang="en-US" sz="1800" dirty="0" err="1">
                <a:solidFill>
                  <a:srgbClr val="000000"/>
                </a:solidFill>
              </a:rPr>
              <a:t>oder</a:t>
            </a:r>
            <a:r>
              <a:rPr lang="en-US" sz="1800" dirty="0">
                <a:solidFill>
                  <a:srgbClr val="000000"/>
                </a:solidFill>
              </a:rPr>
              <a:t> </a:t>
            </a:r>
            <a:r>
              <a:rPr lang="en-US" sz="1800" dirty="0" err="1">
                <a:solidFill>
                  <a:srgbClr val="000000"/>
                </a:solidFill>
              </a:rPr>
              <a:t>Antimon</a:t>
            </a:r>
            <a:r>
              <a:rPr lang="en-US" sz="1800" dirty="0">
                <a:solidFill>
                  <a:srgbClr val="000000"/>
                </a:solidFill>
              </a:rPr>
              <a:t>)</a:t>
            </a:r>
            <a:endParaRPr lang="de-DE" sz="1800"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6711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302"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Die Diode</a:t>
            </a:r>
            <a:br>
              <a:rPr kumimoji="0" lang="de-DE" sz="4000" b="0" i="0" u="none" strike="noStrike" kern="1200" cap="none" spc="0" normalizeH="0" baseline="0" noProof="0" dirty="0">
                <a:ln>
                  <a:noFill/>
                </a:ln>
                <a:solidFill>
                  <a:srgbClr val="A80163"/>
                </a:solidFill>
                <a:effectLst/>
                <a:uLnTx/>
                <a:uFillTx/>
                <a:latin typeface="+mn-lt"/>
              </a:rPr>
            </a:b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26" name="Picture 2" descr="02188CB7-0725-4C34-8E67-3DB183EFEFEC-L0-001">
            <a:extLst>
              <a:ext uri="{FF2B5EF4-FFF2-40B4-BE49-F238E27FC236}">
                <a16:creationId xmlns:a16="http://schemas.microsoft.com/office/drawing/2014/main" id="{E1E01FE1-815D-0B49-6C0C-0A8C425EE1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43" t="12894" r="3111" b="4560"/>
          <a:stretch/>
        </p:blipFill>
        <p:spPr bwMode="auto">
          <a:xfrm rot="10800000">
            <a:off x="2025734" y="1042372"/>
            <a:ext cx="6916856" cy="450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feld 26">
            <a:extLst>
              <a:ext uri="{FF2B5EF4-FFF2-40B4-BE49-F238E27FC236}">
                <a16:creationId xmlns:a16="http://schemas.microsoft.com/office/drawing/2014/main" id="{4B38985C-366B-DAB2-B7DA-BE67535477DD}"/>
              </a:ext>
            </a:extLst>
          </p:cNvPr>
          <p:cNvSpPr txBox="1"/>
          <p:nvPr/>
        </p:nvSpPr>
        <p:spPr>
          <a:xfrm>
            <a:off x="7828500" y="5316926"/>
            <a:ext cx="1152880" cy="230832"/>
          </a:xfrm>
          <a:prstGeom prst="rect">
            <a:avLst/>
          </a:prstGeom>
          <a:noFill/>
        </p:spPr>
        <p:txBody>
          <a:bodyPr wrap="none" rtlCol="0">
            <a:spAutoFit/>
          </a:bodyPr>
          <a:lstStyle/>
          <a:p>
            <a:r>
              <a:rPr lang="de-DE" sz="900" dirty="0"/>
              <a:t>Foto: Martin Triebke</a:t>
            </a:r>
          </a:p>
        </p:txBody>
      </p:sp>
    </p:spTree>
    <p:extLst>
      <p:ext uri="{BB962C8B-B14F-4D97-AF65-F5344CB8AC3E}">
        <p14:creationId xmlns:p14="http://schemas.microsoft.com/office/powerpoint/2010/main" val="2294553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p-n-Übergang  </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Am p-n-Übergang kommt es zur Rekombination von „Löchern“ und „überschüssigen“ Elektronen und es fehlen dann bewegliche Ladungsträger </a:t>
            </a:r>
            <a:r>
              <a:rPr lang="de-DE" dirty="0">
                <a:solidFill>
                  <a:srgbClr val="000000"/>
                </a:solidFill>
                <a:sym typeface="Wingdings" panose="05000000000000000000" pitchFamily="2" charset="2"/>
              </a:rPr>
              <a:t> es bildet sich eine isolierende Schicht, die sogenannte Verarmungszone/Sperrschicht</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047" name="Gruppieren 1046">
            <a:extLst>
              <a:ext uri="{FF2B5EF4-FFF2-40B4-BE49-F238E27FC236}">
                <a16:creationId xmlns:a16="http://schemas.microsoft.com/office/drawing/2014/main" id="{B6D5703B-3884-473A-09AF-BDFCA293ABBC}"/>
              </a:ext>
            </a:extLst>
          </p:cNvPr>
          <p:cNvGrpSpPr/>
          <p:nvPr/>
        </p:nvGrpSpPr>
        <p:grpSpPr>
          <a:xfrm>
            <a:off x="4331769" y="2280433"/>
            <a:ext cx="2111838" cy="673159"/>
            <a:chOff x="4331769" y="2280433"/>
            <a:chExt cx="2111838" cy="673159"/>
          </a:xfrm>
        </p:grpSpPr>
        <p:grpSp>
          <p:nvGrpSpPr>
            <p:cNvPr id="7" name="Gruppieren 6">
              <a:extLst>
                <a:ext uri="{FF2B5EF4-FFF2-40B4-BE49-F238E27FC236}">
                  <a16:creationId xmlns:a16="http://schemas.microsoft.com/office/drawing/2014/main" id="{91AC6BE4-1390-3CE1-9320-2678A89C9BED}"/>
                </a:ext>
              </a:extLst>
            </p:cNvPr>
            <p:cNvGrpSpPr/>
            <p:nvPr/>
          </p:nvGrpSpPr>
          <p:grpSpPr>
            <a:xfrm rot="5400000">
              <a:off x="5107834" y="2012024"/>
              <a:ext cx="360001" cy="896820"/>
              <a:chOff x="2521981" y="4359304"/>
              <a:chExt cx="360001" cy="896820"/>
            </a:xfrm>
          </p:grpSpPr>
          <p:cxnSp>
            <p:nvCxnSpPr>
              <p:cNvPr id="8" name="Gerader Verbinder 7">
                <a:extLst>
                  <a:ext uri="{FF2B5EF4-FFF2-40B4-BE49-F238E27FC236}">
                    <a16:creationId xmlns:a16="http://schemas.microsoft.com/office/drawing/2014/main" id="{6B9D8528-9B6F-3044-3CAE-33381C92D43F}"/>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AFF43ACF-DC6E-7D2B-D9CC-DDB5D065FE5E}"/>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D7870DF-9D61-E25A-98B6-19B65D3CD982}"/>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B20ECEF2-17BE-6877-071F-2D258529F000}"/>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F89807A-30B3-CB6B-937A-A18C3A25B01C}"/>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7AAC7C5-D6D3-8C0E-93DC-E5DFB823206C}"/>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10FFF283-381A-3357-8FB5-E1E14A64D81C}"/>
                </a:ext>
              </a:extLst>
            </p:cNvPr>
            <p:cNvSpPr txBox="1"/>
            <p:nvPr/>
          </p:nvSpPr>
          <p:spPr>
            <a:xfrm>
              <a:off x="5448770" y="2584260"/>
              <a:ext cx="994837" cy="369332"/>
            </a:xfrm>
            <a:prstGeom prst="rect">
              <a:avLst/>
            </a:prstGeom>
            <a:noFill/>
          </p:spPr>
          <p:txBody>
            <a:bodyPr wrap="square" rtlCol="0">
              <a:spAutoFit/>
            </a:bodyPr>
            <a:lstStyle/>
            <a:p>
              <a:r>
                <a:rPr lang="de-DE" dirty="0"/>
                <a:t>Kathode</a:t>
              </a:r>
              <a:endParaRPr lang="de-DE" sz="1600" dirty="0"/>
            </a:p>
          </p:txBody>
        </p:sp>
        <p:sp>
          <p:nvSpPr>
            <p:cNvPr id="19" name="Textfeld 18">
              <a:extLst>
                <a:ext uri="{FF2B5EF4-FFF2-40B4-BE49-F238E27FC236}">
                  <a16:creationId xmlns:a16="http://schemas.microsoft.com/office/drawing/2014/main" id="{AD09E53A-902B-2C5F-108B-C950B5559C08}"/>
                </a:ext>
              </a:extLst>
            </p:cNvPr>
            <p:cNvSpPr txBox="1"/>
            <p:nvPr/>
          </p:nvSpPr>
          <p:spPr>
            <a:xfrm>
              <a:off x="4331769" y="2580203"/>
              <a:ext cx="911742" cy="369332"/>
            </a:xfrm>
            <a:prstGeom prst="rect">
              <a:avLst/>
            </a:prstGeom>
            <a:noFill/>
          </p:spPr>
          <p:txBody>
            <a:bodyPr wrap="square" rtlCol="0">
              <a:spAutoFit/>
            </a:bodyPr>
            <a:lstStyle/>
            <a:p>
              <a:r>
                <a:rPr lang="de-DE" dirty="0"/>
                <a:t>Anode</a:t>
              </a:r>
              <a:endParaRPr lang="de-DE" sz="1600" dirty="0"/>
            </a:p>
          </p:txBody>
        </p:sp>
      </p:grpSp>
      <p:grpSp>
        <p:nvGrpSpPr>
          <p:cNvPr id="1048" name="Gruppieren 1047">
            <a:extLst>
              <a:ext uri="{FF2B5EF4-FFF2-40B4-BE49-F238E27FC236}">
                <a16:creationId xmlns:a16="http://schemas.microsoft.com/office/drawing/2014/main" id="{25ADEBBC-EBF9-70F9-A0A4-A1EBC88D9DCD}"/>
              </a:ext>
            </a:extLst>
          </p:cNvPr>
          <p:cNvGrpSpPr/>
          <p:nvPr/>
        </p:nvGrpSpPr>
        <p:grpSpPr>
          <a:xfrm>
            <a:off x="6734155" y="1291245"/>
            <a:ext cx="3835885" cy="2389628"/>
            <a:chOff x="6734155" y="1291245"/>
            <a:chExt cx="3835885" cy="2389628"/>
          </a:xfrm>
        </p:grpSpPr>
        <p:pic>
          <p:nvPicPr>
            <p:cNvPr id="1040" name="Picture 2" descr="E41B8E11-76A4-4764-95DD-E595CFEB767B-L0-001">
              <a:extLst>
                <a:ext uri="{FF2B5EF4-FFF2-40B4-BE49-F238E27FC236}">
                  <a16:creationId xmlns:a16="http://schemas.microsoft.com/office/drawing/2014/main" id="{4789B567-43EE-EDAD-CB9D-D592E12D27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728" t="23482" r="21500" b="24699"/>
            <a:stretch/>
          </p:blipFill>
          <p:spPr bwMode="auto">
            <a:xfrm rot="10800000">
              <a:off x="6734155" y="1291245"/>
              <a:ext cx="3765665" cy="236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Textfeld 1040">
              <a:extLst>
                <a:ext uri="{FF2B5EF4-FFF2-40B4-BE49-F238E27FC236}">
                  <a16:creationId xmlns:a16="http://schemas.microsoft.com/office/drawing/2014/main" id="{3499BA9E-72EE-BB56-6192-5F63697B4A33}"/>
                </a:ext>
              </a:extLst>
            </p:cNvPr>
            <p:cNvSpPr txBox="1"/>
            <p:nvPr/>
          </p:nvSpPr>
          <p:spPr>
            <a:xfrm>
              <a:off x="8239721" y="2905250"/>
              <a:ext cx="2330319" cy="369332"/>
            </a:xfrm>
            <a:prstGeom prst="rect">
              <a:avLst/>
            </a:prstGeom>
            <a:noFill/>
          </p:spPr>
          <p:txBody>
            <a:bodyPr wrap="square" rtlCol="0">
              <a:spAutoFit/>
            </a:bodyPr>
            <a:lstStyle/>
            <a:p>
              <a:r>
                <a:rPr lang="de-DE" dirty="0"/>
                <a:t>Markierung = Kathode</a:t>
              </a:r>
              <a:endParaRPr lang="de-DE" sz="1600" dirty="0"/>
            </a:p>
          </p:txBody>
        </p:sp>
        <p:sp>
          <p:nvSpPr>
            <p:cNvPr id="1042" name="Textfeld 1041">
              <a:extLst>
                <a:ext uri="{FF2B5EF4-FFF2-40B4-BE49-F238E27FC236}">
                  <a16:creationId xmlns:a16="http://schemas.microsoft.com/office/drawing/2014/main" id="{26F29CD6-DA3E-7E7D-0FFA-B0A069F958CA}"/>
                </a:ext>
              </a:extLst>
            </p:cNvPr>
            <p:cNvSpPr txBox="1"/>
            <p:nvPr/>
          </p:nvSpPr>
          <p:spPr>
            <a:xfrm>
              <a:off x="9354374" y="3450041"/>
              <a:ext cx="1152880" cy="230832"/>
            </a:xfrm>
            <a:prstGeom prst="rect">
              <a:avLst/>
            </a:prstGeom>
            <a:noFill/>
          </p:spPr>
          <p:txBody>
            <a:bodyPr wrap="none" rtlCol="0">
              <a:spAutoFit/>
            </a:bodyPr>
            <a:lstStyle/>
            <a:p>
              <a:r>
                <a:rPr lang="de-DE" sz="900" dirty="0"/>
                <a:t>Foto: Martin Triebke</a:t>
              </a:r>
            </a:p>
          </p:txBody>
        </p:sp>
        <p:sp>
          <p:nvSpPr>
            <p:cNvPr id="1043" name="Textfeld 1042">
              <a:extLst>
                <a:ext uri="{FF2B5EF4-FFF2-40B4-BE49-F238E27FC236}">
                  <a16:creationId xmlns:a16="http://schemas.microsoft.com/office/drawing/2014/main" id="{E9C07248-CB1F-A7D5-C929-632BBD29BA75}"/>
                </a:ext>
              </a:extLst>
            </p:cNvPr>
            <p:cNvSpPr txBox="1"/>
            <p:nvPr/>
          </p:nvSpPr>
          <p:spPr>
            <a:xfrm>
              <a:off x="8412719" y="1544609"/>
              <a:ext cx="1752867" cy="400110"/>
            </a:xfrm>
            <a:prstGeom prst="rect">
              <a:avLst/>
            </a:prstGeom>
            <a:noFill/>
          </p:spPr>
          <p:txBody>
            <a:bodyPr wrap="square" rtlCol="0">
              <a:spAutoFit/>
            </a:bodyPr>
            <a:lstStyle/>
            <a:p>
              <a:r>
                <a:rPr lang="de-DE" sz="2000" b="1" dirty="0"/>
                <a:t>k</a:t>
              </a:r>
              <a:r>
                <a:rPr lang="de-DE" dirty="0"/>
                <a:t>urz = </a:t>
              </a:r>
              <a:r>
                <a:rPr lang="de-DE" sz="2000" b="1" dirty="0"/>
                <a:t>K</a:t>
              </a:r>
              <a:r>
                <a:rPr lang="de-DE" dirty="0"/>
                <a:t>athode</a:t>
              </a:r>
              <a:endParaRPr lang="de-DE" sz="1600" dirty="0"/>
            </a:p>
          </p:txBody>
        </p:sp>
      </p:grpSp>
      <p:grpSp>
        <p:nvGrpSpPr>
          <p:cNvPr id="1046" name="Gruppieren 1045">
            <a:extLst>
              <a:ext uri="{FF2B5EF4-FFF2-40B4-BE49-F238E27FC236}">
                <a16:creationId xmlns:a16="http://schemas.microsoft.com/office/drawing/2014/main" id="{9E97C123-0E00-202A-1E7D-8C0B34C23152}"/>
              </a:ext>
            </a:extLst>
          </p:cNvPr>
          <p:cNvGrpSpPr/>
          <p:nvPr/>
        </p:nvGrpSpPr>
        <p:grpSpPr>
          <a:xfrm>
            <a:off x="542187" y="1327925"/>
            <a:ext cx="3370341" cy="2204503"/>
            <a:chOff x="542187" y="1327925"/>
            <a:chExt cx="3370341" cy="2204503"/>
          </a:xfrm>
        </p:grpSpPr>
        <p:sp>
          <p:nvSpPr>
            <p:cNvPr id="6" name="Rechteck 5">
              <a:extLst>
                <a:ext uri="{FF2B5EF4-FFF2-40B4-BE49-F238E27FC236}">
                  <a16:creationId xmlns:a16="http://schemas.microsoft.com/office/drawing/2014/main" id="{A6DE7C4F-5C26-6202-A54B-C4D42A27E7EB}"/>
                </a:ext>
              </a:extLst>
            </p:cNvPr>
            <p:cNvSpPr/>
            <p:nvPr/>
          </p:nvSpPr>
          <p:spPr>
            <a:xfrm>
              <a:off x="2068764" y="1982584"/>
              <a:ext cx="292760" cy="10276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74B50045-22DD-CAB4-2F18-42E2D913820B}"/>
                </a:ext>
              </a:extLst>
            </p:cNvPr>
            <p:cNvGrpSpPr/>
            <p:nvPr/>
          </p:nvGrpSpPr>
          <p:grpSpPr>
            <a:xfrm>
              <a:off x="542187" y="1522276"/>
              <a:ext cx="3370341" cy="1487920"/>
              <a:chOff x="1248564" y="1130007"/>
              <a:chExt cx="3370341" cy="1487920"/>
            </a:xfrm>
          </p:grpSpPr>
          <p:sp>
            <p:nvSpPr>
              <p:cNvPr id="21" name="Rechteck 20">
                <a:extLst>
                  <a:ext uri="{FF2B5EF4-FFF2-40B4-BE49-F238E27FC236}">
                    <a16:creationId xmlns:a16="http://schemas.microsoft.com/office/drawing/2014/main" id="{1432CF8A-2181-389D-B9A5-9CD00812D14F}"/>
                  </a:ext>
                </a:extLst>
              </p:cNvPr>
              <p:cNvSpPr/>
              <p:nvPr/>
            </p:nvSpPr>
            <p:spPr>
              <a:xfrm>
                <a:off x="1875643" y="1590315"/>
                <a:ext cx="2116183" cy="102761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9111787C-9110-44C6-6B7A-9CF045D3EF78}"/>
                  </a:ext>
                </a:extLst>
              </p:cNvPr>
              <p:cNvGrpSpPr/>
              <p:nvPr/>
            </p:nvGrpSpPr>
            <p:grpSpPr>
              <a:xfrm>
                <a:off x="2258105" y="1650184"/>
                <a:ext cx="252000" cy="252000"/>
                <a:chOff x="5521234" y="2063931"/>
                <a:chExt cx="252000" cy="252000"/>
              </a:xfrm>
            </p:grpSpPr>
            <p:sp>
              <p:nvSpPr>
                <p:cNvPr id="1034" name="Ellipse 1033">
                  <a:extLst>
                    <a:ext uri="{FF2B5EF4-FFF2-40B4-BE49-F238E27FC236}">
                      <a16:creationId xmlns:a16="http://schemas.microsoft.com/office/drawing/2014/main" id="{4C2E3B34-CC3D-A894-9567-4C26E41486D1}"/>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5" name="Gruppieren 1034">
                  <a:extLst>
                    <a:ext uri="{FF2B5EF4-FFF2-40B4-BE49-F238E27FC236}">
                      <a16:creationId xmlns:a16="http://schemas.microsoft.com/office/drawing/2014/main" id="{50BDBF31-8F14-36B9-6B22-59AD62DE1ABC}"/>
                    </a:ext>
                  </a:extLst>
                </p:cNvPr>
                <p:cNvGrpSpPr/>
                <p:nvPr/>
              </p:nvGrpSpPr>
              <p:grpSpPr>
                <a:xfrm>
                  <a:off x="5593234" y="2135931"/>
                  <a:ext cx="108000" cy="108000"/>
                  <a:chOff x="6235338" y="2767568"/>
                  <a:chExt cx="108000" cy="108000"/>
                </a:xfrm>
              </p:grpSpPr>
              <p:cxnSp>
                <p:nvCxnSpPr>
                  <p:cNvPr id="1036" name="Gerader Verbinder 1035">
                    <a:extLst>
                      <a:ext uri="{FF2B5EF4-FFF2-40B4-BE49-F238E27FC236}">
                        <a16:creationId xmlns:a16="http://schemas.microsoft.com/office/drawing/2014/main" id="{F8EA0FFD-FF02-514B-1874-4598DE16721A}"/>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C7332834-F248-9470-A3F6-9D34D81716E2}"/>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 name="Gruppieren 22">
                <a:extLst>
                  <a:ext uri="{FF2B5EF4-FFF2-40B4-BE49-F238E27FC236}">
                    <a16:creationId xmlns:a16="http://schemas.microsoft.com/office/drawing/2014/main" id="{4ACFCF28-610B-E389-731A-4D0EF604B3D5}"/>
                  </a:ext>
                </a:extLst>
              </p:cNvPr>
              <p:cNvGrpSpPr/>
              <p:nvPr/>
            </p:nvGrpSpPr>
            <p:grpSpPr>
              <a:xfrm>
                <a:off x="1972471" y="1838509"/>
                <a:ext cx="252000" cy="252000"/>
                <a:chOff x="5521234" y="2063931"/>
                <a:chExt cx="252000" cy="252000"/>
              </a:xfrm>
            </p:grpSpPr>
            <p:sp>
              <p:nvSpPr>
                <p:cNvPr id="1030" name="Ellipse 1029">
                  <a:extLst>
                    <a:ext uri="{FF2B5EF4-FFF2-40B4-BE49-F238E27FC236}">
                      <a16:creationId xmlns:a16="http://schemas.microsoft.com/office/drawing/2014/main" id="{6E4C6537-25DC-EBC8-73E2-2A3A6DAA1C0A}"/>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1" name="Gruppieren 1030">
                  <a:extLst>
                    <a:ext uri="{FF2B5EF4-FFF2-40B4-BE49-F238E27FC236}">
                      <a16:creationId xmlns:a16="http://schemas.microsoft.com/office/drawing/2014/main" id="{CDF61F9E-58B4-4862-902F-D79E952F787B}"/>
                    </a:ext>
                  </a:extLst>
                </p:cNvPr>
                <p:cNvGrpSpPr/>
                <p:nvPr/>
              </p:nvGrpSpPr>
              <p:grpSpPr>
                <a:xfrm>
                  <a:off x="5593234" y="2135931"/>
                  <a:ext cx="108000" cy="108000"/>
                  <a:chOff x="6235338" y="2767568"/>
                  <a:chExt cx="108000" cy="108000"/>
                </a:xfrm>
              </p:grpSpPr>
              <p:cxnSp>
                <p:nvCxnSpPr>
                  <p:cNvPr id="1032" name="Gerader Verbinder 1031">
                    <a:extLst>
                      <a:ext uri="{FF2B5EF4-FFF2-40B4-BE49-F238E27FC236}">
                        <a16:creationId xmlns:a16="http://schemas.microsoft.com/office/drawing/2014/main" id="{3FF2A498-4518-CB1C-955E-7362DFFC56C3}"/>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FF43CF1F-A37F-3F00-8BCD-C054064CC665}"/>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 name="Gruppieren 23">
                <a:extLst>
                  <a:ext uri="{FF2B5EF4-FFF2-40B4-BE49-F238E27FC236}">
                    <a16:creationId xmlns:a16="http://schemas.microsoft.com/office/drawing/2014/main" id="{6E0F05DA-4D78-DF5D-233C-C2648037812F}"/>
                  </a:ext>
                </a:extLst>
              </p:cNvPr>
              <p:cNvGrpSpPr/>
              <p:nvPr/>
            </p:nvGrpSpPr>
            <p:grpSpPr>
              <a:xfrm>
                <a:off x="2312105" y="2152018"/>
                <a:ext cx="252000" cy="252000"/>
                <a:chOff x="5521234" y="2063931"/>
                <a:chExt cx="252000" cy="252000"/>
              </a:xfrm>
            </p:grpSpPr>
            <p:sp>
              <p:nvSpPr>
                <p:cNvPr id="1025" name="Ellipse 1024">
                  <a:extLst>
                    <a:ext uri="{FF2B5EF4-FFF2-40B4-BE49-F238E27FC236}">
                      <a16:creationId xmlns:a16="http://schemas.microsoft.com/office/drawing/2014/main" id="{F723AF2E-538D-6F5C-2F73-D2B930A66589}"/>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27" name="Gruppieren 1026">
                  <a:extLst>
                    <a:ext uri="{FF2B5EF4-FFF2-40B4-BE49-F238E27FC236}">
                      <a16:creationId xmlns:a16="http://schemas.microsoft.com/office/drawing/2014/main" id="{7648EED5-966A-8FA8-E2A0-55767B029C39}"/>
                    </a:ext>
                  </a:extLst>
                </p:cNvPr>
                <p:cNvGrpSpPr/>
                <p:nvPr/>
              </p:nvGrpSpPr>
              <p:grpSpPr>
                <a:xfrm>
                  <a:off x="5593234" y="2135931"/>
                  <a:ext cx="108000" cy="108000"/>
                  <a:chOff x="6235338" y="2767568"/>
                  <a:chExt cx="108000" cy="108000"/>
                </a:xfrm>
              </p:grpSpPr>
              <p:cxnSp>
                <p:nvCxnSpPr>
                  <p:cNvPr id="1028" name="Gerader Verbinder 1027">
                    <a:extLst>
                      <a:ext uri="{FF2B5EF4-FFF2-40B4-BE49-F238E27FC236}">
                        <a16:creationId xmlns:a16="http://schemas.microsoft.com/office/drawing/2014/main" id="{E5F08597-F0BC-68CC-E505-53B2F6BEC960}"/>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3AA98886-3109-46CE-4BBB-30DDCB0912A7}"/>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 name="Gruppieren 24">
                <a:extLst>
                  <a:ext uri="{FF2B5EF4-FFF2-40B4-BE49-F238E27FC236}">
                    <a16:creationId xmlns:a16="http://schemas.microsoft.com/office/drawing/2014/main" id="{CC874740-3709-F035-90CB-65C2DD43DADA}"/>
                  </a:ext>
                </a:extLst>
              </p:cNvPr>
              <p:cNvGrpSpPr/>
              <p:nvPr/>
            </p:nvGrpSpPr>
            <p:grpSpPr>
              <a:xfrm>
                <a:off x="1972471" y="2223709"/>
                <a:ext cx="252000" cy="252000"/>
                <a:chOff x="5521234" y="2063931"/>
                <a:chExt cx="252000" cy="252000"/>
              </a:xfrm>
            </p:grpSpPr>
            <p:sp>
              <p:nvSpPr>
                <p:cNvPr id="61" name="Ellipse 60">
                  <a:extLst>
                    <a:ext uri="{FF2B5EF4-FFF2-40B4-BE49-F238E27FC236}">
                      <a16:creationId xmlns:a16="http://schemas.microsoft.com/office/drawing/2014/main" id="{48F1DE28-7A98-7AD3-2306-7C99A97C7A84}"/>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2" name="Gruppieren 61">
                  <a:extLst>
                    <a:ext uri="{FF2B5EF4-FFF2-40B4-BE49-F238E27FC236}">
                      <a16:creationId xmlns:a16="http://schemas.microsoft.com/office/drawing/2014/main" id="{F126832E-EFF2-F59C-3B01-5D84A8E14DC5}"/>
                    </a:ext>
                  </a:extLst>
                </p:cNvPr>
                <p:cNvGrpSpPr/>
                <p:nvPr/>
              </p:nvGrpSpPr>
              <p:grpSpPr>
                <a:xfrm>
                  <a:off x="5593234" y="2135931"/>
                  <a:ext cx="108000" cy="108000"/>
                  <a:chOff x="6235338" y="2767568"/>
                  <a:chExt cx="108000" cy="108000"/>
                </a:xfrm>
              </p:grpSpPr>
              <p:cxnSp>
                <p:nvCxnSpPr>
                  <p:cNvPr id="63" name="Gerader Verbinder 62">
                    <a:extLst>
                      <a:ext uri="{FF2B5EF4-FFF2-40B4-BE49-F238E27FC236}">
                        <a16:creationId xmlns:a16="http://schemas.microsoft.com/office/drawing/2014/main" id="{0DF9CE07-C0E4-EA09-2AD9-C54F9ECFA2B6}"/>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D21F512F-F9B9-8632-F2B1-C8654AF8D648}"/>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uppieren 25">
                <a:extLst>
                  <a:ext uri="{FF2B5EF4-FFF2-40B4-BE49-F238E27FC236}">
                    <a16:creationId xmlns:a16="http://schemas.microsoft.com/office/drawing/2014/main" id="{D616143B-C40A-BE1F-734F-FCDD77B72E0A}"/>
                  </a:ext>
                </a:extLst>
              </p:cNvPr>
              <p:cNvGrpSpPr/>
              <p:nvPr/>
            </p:nvGrpSpPr>
            <p:grpSpPr>
              <a:xfrm>
                <a:off x="3275283" y="1917965"/>
                <a:ext cx="252000" cy="252000"/>
                <a:chOff x="5521234" y="2063931"/>
                <a:chExt cx="252000" cy="252000"/>
              </a:xfrm>
            </p:grpSpPr>
            <p:sp>
              <p:nvSpPr>
                <p:cNvPr id="59" name="Ellipse 58">
                  <a:extLst>
                    <a:ext uri="{FF2B5EF4-FFF2-40B4-BE49-F238E27FC236}">
                      <a16:creationId xmlns:a16="http://schemas.microsoft.com/office/drawing/2014/main" id="{DCD1CBFF-7EB7-AA5F-E977-BD66062008D9}"/>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r Verbinder 59">
                  <a:extLst>
                    <a:ext uri="{FF2B5EF4-FFF2-40B4-BE49-F238E27FC236}">
                      <a16:creationId xmlns:a16="http://schemas.microsoft.com/office/drawing/2014/main" id="{0FDB6C4E-0729-735A-1BAC-A4B8070C674E}"/>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uppieren 26">
                <a:extLst>
                  <a:ext uri="{FF2B5EF4-FFF2-40B4-BE49-F238E27FC236}">
                    <a16:creationId xmlns:a16="http://schemas.microsoft.com/office/drawing/2014/main" id="{7D0CFFA6-36C2-5EAE-CBD8-C7E72A268DC4}"/>
                  </a:ext>
                </a:extLst>
              </p:cNvPr>
              <p:cNvGrpSpPr/>
              <p:nvPr/>
            </p:nvGrpSpPr>
            <p:grpSpPr>
              <a:xfrm>
                <a:off x="3552509" y="1665965"/>
                <a:ext cx="252000" cy="252000"/>
                <a:chOff x="5521234" y="2063931"/>
                <a:chExt cx="252000" cy="252000"/>
              </a:xfrm>
            </p:grpSpPr>
            <p:sp>
              <p:nvSpPr>
                <p:cNvPr id="57" name="Ellipse 56">
                  <a:extLst>
                    <a:ext uri="{FF2B5EF4-FFF2-40B4-BE49-F238E27FC236}">
                      <a16:creationId xmlns:a16="http://schemas.microsoft.com/office/drawing/2014/main" id="{71DB3D81-3A4F-9A1B-D25C-AF50AB5A8436}"/>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E4B1BFB7-90D0-15B9-3FB7-BB068E243732}"/>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a:extLst>
                  <a:ext uri="{FF2B5EF4-FFF2-40B4-BE49-F238E27FC236}">
                    <a16:creationId xmlns:a16="http://schemas.microsoft.com/office/drawing/2014/main" id="{39D32FF9-0CB8-3149-2265-3E4E4F9628E6}"/>
                  </a:ext>
                </a:extLst>
              </p:cNvPr>
              <p:cNvGrpSpPr/>
              <p:nvPr/>
            </p:nvGrpSpPr>
            <p:grpSpPr>
              <a:xfrm>
                <a:off x="3657643" y="2018509"/>
                <a:ext cx="252000" cy="252000"/>
                <a:chOff x="5521234" y="2063931"/>
                <a:chExt cx="252000" cy="252000"/>
              </a:xfrm>
            </p:grpSpPr>
            <p:sp>
              <p:nvSpPr>
                <p:cNvPr id="55" name="Ellipse 54">
                  <a:extLst>
                    <a:ext uri="{FF2B5EF4-FFF2-40B4-BE49-F238E27FC236}">
                      <a16:creationId xmlns:a16="http://schemas.microsoft.com/office/drawing/2014/main" id="{4FD9DFE1-BFB5-1D0E-5E11-741A3299A3E6}"/>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6" name="Gerader Verbinder 55">
                  <a:extLst>
                    <a:ext uri="{FF2B5EF4-FFF2-40B4-BE49-F238E27FC236}">
                      <a16:creationId xmlns:a16="http://schemas.microsoft.com/office/drawing/2014/main" id="{52C0B339-A691-2C94-0FE2-3E5D33ABCAA9}"/>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E54AA5C9-365F-1022-95CA-1ABA0F240FC0}"/>
                  </a:ext>
                </a:extLst>
              </p:cNvPr>
              <p:cNvGrpSpPr/>
              <p:nvPr/>
            </p:nvGrpSpPr>
            <p:grpSpPr>
              <a:xfrm>
                <a:off x="3437532" y="2277709"/>
                <a:ext cx="252000" cy="252000"/>
                <a:chOff x="5521234" y="2063931"/>
                <a:chExt cx="252000" cy="252000"/>
              </a:xfrm>
            </p:grpSpPr>
            <p:sp>
              <p:nvSpPr>
                <p:cNvPr id="51" name="Ellipse 50">
                  <a:extLst>
                    <a:ext uri="{FF2B5EF4-FFF2-40B4-BE49-F238E27FC236}">
                      <a16:creationId xmlns:a16="http://schemas.microsoft.com/office/drawing/2014/main" id="{AC80370A-27B8-56EA-1464-93ADBDA9E11D}"/>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Gerader Verbinder 52">
                  <a:extLst>
                    <a:ext uri="{FF2B5EF4-FFF2-40B4-BE49-F238E27FC236}">
                      <a16:creationId xmlns:a16="http://schemas.microsoft.com/office/drawing/2014/main" id="{27911168-F303-0498-2A82-007B29F64D4A}"/>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F1C29AEF-5057-638B-7E47-2DBDFCF66A3B}"/>
                  </a:ext>
                </a:extLst>
              </p:cNvPr>
              <p:cNvSpPr txBox="1"/>
              <p:nvPr/>
            </p:nvSpPr>
            <p:spPr>
              <a:xfrm>
                <a:off x="3365192" y="1130007"/>
                <a:ext cx="408112" cy="523220"/>
              </a:xfrm>
              <a:prstGeom prst="rect">
                <a:avLst/>
              </a:prstGeom>
              <a:noFill/>
            </p:spPr>
            <p:txBody>
              <a:bodyPr wrap="square" rtlCol="0">
                <a:spAutoFit/>
              </a:bodyPr>
              <a:lstStyle/>
              <a:p>
                <a:r>
                  <a:rPr lang="de-DE" sz="2800" b="1" dirty="0"/>
                  <a:t>N</a:t>
                </a:r>
                <a:endParaRPr lang="de-DE" sz="1600" dirty="0"/>
              </a:p>
            </p:txBody>
          </p:sp>
          <p:sp>
            <p:nvSpPr>
              <p:cNvPr id="31" name="Textfeld 30">
                <a:extLst>
                  <a:ext uri="{FF2B5EF4-FFF2-40B4-BE49-F238E27FC236}">
                    <a16:creationId xmlns:a16="http://schemas.microsoft.com/office/drawing/2014/main" id="{4F15E844-B448-B1A2-0340-167C8A4A0420}"/>
                  </a:ext>
                </a:extLst>
              </p:cNvPr>
              <p:cNvSpPr txBox="1"/>
              <p:nvPr/>
            </p:nvSpPr>
            <p:spPr>
              <a:xfrm>
                <a:off x="2083993" y="1135473"/>
                <a:ext cx="408112" cy="523220"/>
              </a:xfrm>
              <a:prstGeom prst="rect">
                <a:avLst/>
              </a:prstGeom>
              <a:noFill/>
            </p:spPr>
            <p:txBody>
              <a:bodyPr wrap="square" rtlCol="0">
                <a:spAutoFit/>
              </a:bodyPr>
              <a:lstStyle/>
              <a:p>
                <a:r>
                  <a:rPr lang="de-DE" sz="2800" b="1" dirty="0"/>
                  <a:t>P</a:t>
                </a:r>
                <a:endParaRPr lang="de-DE" sz="1600" dirty="0"/>
              </a:p>
            </p:txBody>
          </p:sp>
          <p:cxnSp>
            <p:nvCxnSpPr>
              <p:cNvPr id="32" name="Gerader Verbinder 31">
                <a:extLst>
                  <a:ext uri="{FF2B5EF4-FFF2-40B4-BE49-F238E27FC236}">
                    <a16:creationId xmlns:a16="http://schemas.microsoft.com/office/drawing/2014/main" id="{467B6FF3-0B03-6862-EBE7-C4426141CF67}"/>
                  </a:ext>
                </a:extLst>
              </p:cNvPr>
              <p:cNvCxnSpPr>
                <a:stCxn id="21" idx="0"/>
                <a:endCxn id="21" idx="2"/>
              </p:cNvCxnSpPr>
              <p:nvPr/>
            </p:nvCxnSpPr>
            <p:spPr>
              <a:xfrm>
                <a:off x="2933735" y="1590315"/>
                <a:ext cx="0" cy="1027612"/>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33" name="Gruppieren 32">
                <a:extLst>
                  <a:ext uri="{FF2B5EF4-FFF2-40B4-BE49-F238E27FC236}">
                    <a16:creationId xmlns:a16="http://schemas.microsoft.com/office/drawing/2014/main" id="{2E6316ED-84F0-BF16-4388-84956EBBCE38}"/>
                  </a:ext>
                </a:extLst>
              </p:cNvPr>
              <p:cNvGrpSpPr/>
              <p:nvPr/>
            </p:nvGrpSpPr>
            <p:grpSpPr>
              <a:xfrm>
                <a:off x="2572330" y="1864505"/>
                <a:ext cx="252000" cy="252000"/>
                <a:chOff x="5521234" y="2063931"/>
                <a:chExt cx="252000" cy="252000"/>
              </a:xfrm>
            </p:grpSpPr>
            <p:sp>
              <p:nvSpPr>
                <p:cNvPr id="47" name="Ellipse 46">
                  <a:extLst>
                    <a:ext uri="{FF2B5EF4-FFF2-40B4-BE49-F238E27FC236}">
                      <a16:creationId xmlns:a16="http://schemas.microsoft.com/office/drawing/2014/main" id="{C14D0812-7288-51F8-9AF8-8D32E3C7FB65}"/>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8" name="Gruppieren 47">
                  <a:extLst>
                    <a:ext uri="{FF2B5EF4-FFF2-40B4-BE49-F238E27FC236}">
                      <a16:creationId xmlns:a16="http://schemas.microsoft.com/office/drawing/2014/main" id="{B1B3A2E8-0954-78DB-C95B-9C2CBECF5103}"/>
                    </a:ext>
                  </a:extLst>
                </p:cNvPr>
                <p:cNvGrpSpPr/>
                <p:nvPr/>
              </p:nvGrpSpPr>
              <p:grpSpPr>
                <a:xfrm>
                  <a:off x="5593234" y="2135931"/>
                  <a:ext cx="108000" cy="108000"/>
                  <a:chOff x="6235338" y="2767568"/>
                  <a:chExt cx="108000" cy="108000"/>
                </a:xfrm>
              </p:grpSpPr>
              <p:cxnSp>
                <p:nvCxnSpPr>
                  <p:cNvPr id="49" name="Gerader Verbinder 48">
                    <a:extLst>
                      <a:ext uri="{FF2B5EF4-FFF2-40B4-BE49-F238E27FC236}">
                        <a16:creationId xmlns:a16="http://schemas.microsoft.com/office/drawing/2014/main" id="{1950A415-BE31-88AB-91B1-482D1B09CCF5}"/>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F79EE035-97CB-6426-9639-8EB1862DFE66}"/>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 name="Gruppieren 33">
                <a:extLst>
                  <a:ext uri="{FF2B5EF4-FFF2-40B4-BE49-F238E27FC236}">
                    <a16:creationId xmlns:a16="http://schemas.microsoft.com/office/drawing/2014/main" id="{32009A28-5A02-F576-0C72-9ECF1BC7CB4D}"/>
                  </a:ext>
                </a:extLst>
              </p:cNvPr>
              <p:cNvGrpSpPr/>
              <p:nvPr/>
            </p:nvGrpSpPr>
            <p:grpSpPr>
              <a:xfrm>
                <a:off x="2594101" y="2330414"/>
                <a:ext cx="252000" cy="252000"/>
                <a:chOff x="5521234" y="2063931"/>
                <a:chExt cx="252000" cy="252000"/>
              </a:xfrm>
            </p:grpSpPr>
            <p:sp>
              <p:nvSpPr>
                <p:cNvPr id="43" name="Ellipse 42">
                  <a:extLst>
                    <a:ext uri="{FF2B5EF4-FFF2-40B4-BE49-F238E27FC236}">
                      <a16:creationId xmlns:a16="http://schemas.microsoft.com/office/drawing/2014/main" id="{B7FFFB67-AE8E-5355-286F-DE8F487B3865}"/>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uppieren 43">
                  <a:extLst>
                    <a:ext uri="{FF2B5EF4-FFF2-40B4-BE49-F238E27FC236}">
                      <a16:creationId xmlns:a16="http://schemas.microsoft.com/office/drawing/2014/main" id="{75E782E2-9250-F0BC-F6E4-51351DB915F5}"/>
                    </a:ext>
                  </a:extLst>
                </p:cNvPr>
                <p:cNvGrpSpPr/>
                <p:nvPr/>
              </p:nvGrpSpPr>
              <p:grpSpPr>
                <a:xfrm>
                  <a:off x="5593234" y="2135931"/>
                  <a:ext cx="108000" cy="108000"/>
                  <a:chOff x="6235338" y="2767568"/>
                  <a:chExt cx="108000" cy="108000"/>
                </a:xfrm>
              </p:grpSpPr>
              <p:cxnSp>
                <p:nvCxnSpPr>
                  <p:cNvPr id="45" name="Gerader Verbinder 44">
                    <a:extLst>
                      <a:ext uri="{FF2B5EF4-FFF2-40B4-BE49-F238E27FC236}">
                        <a16:creationId xmlns:a16="http://schemas.microsoft.com/office/drawing/2014/main" id="{6F7DE0E0-70EA-D88F-EF4D-B84325D20649}"/>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B41DF6EA-67D2-085C-199F-C1711E32D41A}"/>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5" name="Gruppieren 34">
                <a:extLst>
                  <a:ext uri="{FF2B5EF4-FFF2-40B4-BE49-F238E27FC236}">
                    <a16:creationId xmlns:a16="http://schemas.microsoft.com/office/drawing/2014/main" id="{565EA186-9988-7CA9-2ED9-D511D8208679}"/>
                  </a:ext>
                </a:extLst>
              </p:cNvPr>
              <p:cNvGrpSpPr/>
              <p:nvPr/>
            </p:nvGrpSpPr>
            <p:grpSpPr>
              <a:xfrm>
                <a:off x="3071731" y="2214755"/>
                <a:ext cx="252000" cy="252000"/>
                <a:chOff x="5521234" y="2063931"/>
                <a:chExt cx="252000" cy="252000"/>
              </a:xfrm>
            </p:grpSpPr>
            <p:sp>
              <p:nvSpPr>
                <p:cNvPr id="41" name="Ellipse 40">
                  <a:extLst>
                    <a:ext uri="{FF2B5EF4-FFF2-40B4-BE49-F238E27FC236}">
                      <a16:creationId xmlns:a16="http://schemas.microsoft.com/office/drawing/2014/main" id="{4723E7DE-2A19-6B93-1382-ABD59A7E3A22}"/>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a:extLst>
                    <a:ext uri="{FF2B5EF4-FFF2-40B4-BE49-F238E27FC236}">
                      <a16:creationId xmlns:a16="http://schemas.microsoft.com/office/drawing/2014/main" id="{E36C44BC-7485-0020-6582-528F6AC72D8A}"/>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FCD1283A-54B7-D548-6A4B-F7D25960C3B2}"/>
                  </a:ext>
                </a:extLst>
              </p:cNvPr>
              <p:cNvGrpSpPr/>
              <p:nvPr/>
            </p:nvGrpSpPr>
            <p:grpSpPr>
              <a:xfrm>
                <a:off x="3069662" y="1638764"/>
                <a:ext cx="252000" cy="252000"/>
                <a:chOff x="5521234" y="2063931"/>
                <a:chExt cx="252000" cy="252000"/>
              </a:xfrm>
            </p:grpSpPr>
            <p:sp>
              <p:nvSpPr>
                <p:cNvPr id="39" name="Ellipse 38">
                  <a:extLst>
                    <a:ext uri="{FF2B5EF4-FFF2-40B4-BE49-F238E27FC236}">
                      <a16:creationId xmlns:a16="http://schemas.microsoft.com/office/drawing/2014/main" id="{8BD19A16-B486-D6F0-A3DD-D31B90BD93F6}"/>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B2E7A394-64A0-79CC-DAAF-88C5CE24FAF6}"/>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Gerader Verbinder 36">
                <a:extLst>
                  <a:ext uri="{FF2B5EF4-FFF2-40B4-BE49-F238E27FC236}">
                    <a16:creationId xmlns:a16="http://schemas.microsoft.com/office/drawing/2014/main" id="{615D6D66-1203-68F6-3F2A-569C3671443F}"/>
                  </a:ext>
                </a:extLst>
              </p:cNvPr>
              <p:cNvCxnSpPr/>
              <p:nvPr/>
            </p:nvCxnSpPr>
            <p:spPr>
              <a:xfrm flipH="1">
                <a:off x="3995219" y="2060807"/>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43670FEF-B23B-DF22-F341-CB04EC5DA129}"/>
                  </a:ext>
                </a:extLst>
              </p:cNvPr>
              <p:cNvCxnSpPr/>
              <p:nvPr/>
            </p:nvCxnSpPr>
            <p:spPr>
              <a:xfrm flipH="1" flipV="1">
                <a:off x="1248564" y="2061412"/>
                <a:ext cx="6270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8" name="Textfeld 1037">
              <a:extLst>
                <a:ext uri="{FF2B5EF4-FFF2-40B4-BE49-F238E27FC236}">
                  <a16:creationId xmlns:a16="http://schemas.microsoft.com/office/drawing/2014/main" id="{61F6EFC5-C3A5-0ACF-7916-4C20C63BDD82}"/>
                </a:ext>
              </a:extLst>
            </p:cNvPr>
            <p:cNvSpPr txBox="1"/>
            <p:nvPr/>
          </p:nvSpPr>
          <p:spPr>
            <a:xfrm>
              <a:off x="1468376" y="3224651"/>
              <a:ext cx="1450600" cy="307777"/>
            </a:xfrm>
            <a:prstGeom prst="rect">
              <a:avLst/>
            </a:prstGeom>
            <a:noFill/>
          </p:spPr>
          <p:txBody>
            <a:bodyPr wrap="square" rtlCol="0">
              <a:spAutoFit/>
            </a:bodyPr>
            <a:lstStyle/>
            <a:p>
              <a:pPr algn="ctr"/>
              <a:r>
                <a:rPr lang="de-DE" sz="1400" dirty="0"/>
                <a:t>Verarmungszone</a:t>
              </a:r>
            </a:p>
          </p:txBody>
        </p:sp>
        <p:sp>
          <p:nvSpPr>
            <p:cNvPr id="1039" name="Geschweifte Klammer rechts 1038">
              <a:extLst>
                <a:ext uri="{FF2B5EF4-FFF2-40B4-BE49-F238E27FC236}">
                  <a16:creationId xmlns:a16="http://schemas.microsoft.com/office/drawing/2014/main" id="{548ED400-759A-2BFC-80D2-5FE4C0D4041B}"/>
                </a:ext>
              </a:extLst>
            </p:cNvPr>
            <p:cNvSpPr/>
            <p:nvPr/>
          </p:nvSpPr>
          <p:spPr>
            <a:xfrm rot="5400000">
              <a:off x="2141011" y="3006989"/>
              <a:ext cx="152980" cy="28804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4" name="Textfeld 1043">
              <a:extLst>
                <a:ext uri="{FF2B5EF4-FFF2-40B4-BE49-F238E27FC236}">
                  <a16:creationId xmlns:a16="http://schemas.microsoft.com/office/drawing/2014/main" id="{F490618A-D368-257B-7D0F-9BA96FC0EF50}"/>
                </a:ext>
              </a:extLst>
            </p:cNvPr>
            <p:cNvSpPr txBox="1"/>
            <p:nvPr/>
          </p:nvSpPr>
          <p:spPr>
            <a:xfrm>
              <a:off x="2323487" y="1331982"/>
              <a:ext cx="994837" cy="369332"/>
            </a:xfrm>
            <a:prstGeom prst="rect">
              <a:avLst/>
            </a:prstGeom>
            <a:noFill/>
          </p:spPr>
          <p:txBody>
            <a:bodyPr wrap="square" rtlCol="0">
              <a:spAutoFit/>
            </a:bodyPr>
            <a:lstStyle/>
            <a:p>
              <a:r>
                <a:rPr lang="de-DE" dirty="0"/>
                <a:t>Kathode</a:t>
              </a:r>
              <a:endParaRPr lang="de-DE" sz="1600" dirty="0"/>
            </a:p>
          </p:txBody>
        </p:sp>
        <p:sp>
          <p:nvSpPr>
            <p:cNvPr id="1045" name="Textfeld 1044">
              <a:extLst>
                <a:ext uri="{FF2B5EF4-FFF2-40B4-BE49-F238E27FC236}">
                  <a16:creationId xmlns:a16="http://schemas.microsoft.com/office/drawing/2014/main" id="{611C284A-4851-9C1D-1D48-56F4868A6B0E}"/>
                </a:ext>
              </a:extLst>
            </p:cNvPr>
            <p:cNvSpPr txBox="1"/>
            <p:nvPr/>
          </p:nvSpPr>
          <p:spPr>
            <a:xfrm>
              <a:off x="1206486" y="1327925"/>
              <a:ext cx="911742" cy="369332"/>
            </a:xfrm>
            <a:prstGeom prst="rect">
              <a:avLst/>
            </a:prstGeom>
            <a:noFill/>
          </p:spPr>
          <p:txBody>
            <a:bodyPr wrap="square" rtlCol="0">
              <a:spAutoFit/>
            </a:bodyPr>
            <a:lstStyle/>
            <a:p>
              <a:r>
                <a:rPr lang="de-DE" dirty="0"/>
                <a:t>Anode</a:t>
              </a:r>
              <a:endParaRPr lang="de-DE" sz="1600" dirty="0"/>
            </a:p>
          </p:txBody>
        </p:sp>
      </p:grpSp>
    </p:spTree>
    <p:extLst>
      <p:ext uri="{BB962C8B-B14F-4D97-AF65-F5344CB8AC3E}">
        <p14:creationId xmlns:p14="http://schemas.microsoft.com/office/powerpoint/2010/main" val="29131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Die Diode, sperrend und leitend </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Wenn am p-dotierten </a:t>
            </a:r>
            <a:r>
              <a:rPr lang="de-DE" dirty="0" err="1">
                <a:solidFill>
                  <a:srgbClr val="000000"/>
                </a:solidFill>
              </a:rPr>
              <a:t>Anschluß</a:t>
            </a:r>
            <a:r>
              <a:rPr lang="de-DE" dirty="0">
                <a:solidFill>
                  <a:srgbClr val="000000"/>
                </a:solidFill>
              </a:rPr>
              <a:t> eine niedrigere Spannung als am n-dotierten </a:t>
            </a:r>
            <a:r>
              <a:rPr lang="de-DE" dirty="0" err="1">
                <a:solidFill>
                  <a:srgbClr val="000000"/>
                </a:solidFill>
              </a:rPr>
              <a:t>Anschluß</a:t>
            </a:r>
            <a:r>
              <a:rPr lang="de-DE" dirty="0">
                <a:solidFill>
                  <a:srgbClr val="000000"/>
                </a:solidFill>
              </a:rPr>
              <a:t> anliegt, verbreitert sich die die Sperrschicht, die Diode wird sperrend. </a:t>
            </a:r>
          </a:p>
          <a:p>
            <a:pPr>
              <a:defRPr/>
            </a:pPr>
            <a:r>
              <a:rPr lang="de-DE" b="1" dirty="0">
                <a:solidFill>
                  <a:srgbClr val="000000"/>
                </a:solidFill>
              </a:rPr>
              <a:t>In Sperrrichtung hat eine Diode einen hohen Widerstand</a:t>
            </a:r>
            <a:r>
              <a:rPr lang="de-DE" dirty="0">
                <a:solidFill>
                  <a:srgbClr val="000000"/>
                </a:solidFill>
              </a:rPr>
              <a:t>.</a:t>
            </a:r>
          </a:p>
          <a:p>
            <a:pPr>
              <a:defRPr/>
            </a:pPr>
            <a:endParaRPr lang="de-DE" dirty="0">
              <a:solidFill>
                <a:srgbClr val="000000"/>
              </a:solidFill>
            </a:endParaRPr>
          </a:p>
          <a:p>
            <a:pPr marL="748745" lvl="4" indent="0">
              <a:buNone/>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Wenn am p-dotierten </a:t>
            </a:r>
            <a:r>
              <a:rPr lang="de-DE" dirty="0" err="1">
                <a:solidFill>
                  <a:srgbClr val="000000"/>
                </a:solidFill>
              </a:rPr>
              <a:t>Anschluß</a:t>
            </a:r>
            <a:r>
              <a:rPr lang="de-DE" dirty="0">
                <a:solidFill>
                  <a:srgbClr val="000000"/>
                </a:solidFill>
              </a:rPr>
              <a:t> eine höhere Spannung als am n-dotierten </a:t>
            </a:r>
            <a:r>
              <a:rPr lang="de-DE" dirty="0" err="1">
                <a:solidFill>
                  <a:srgbClr val="000000"/>
                </a:solidFill>
              </a:rPr>
              <a:t>Anschluß</a:t>
            </a:r>
            <a:r>
              <a:rPr lang="de-DE" dirty="0">
                <a:solidFill>
                  <a:srgbClr val="000000"/>
                </a:solidFill>
              </a:rPr>
              <a:t> anliegt, verringert sich die die Sperrschicht, die Diode wird leitend. </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EA9FD6F9-2397-C1E8-3FBC-64675ECA1727}"/>
              </a:ext>
            </a:extLst>
          </p:cNvPr>
          <p:cNvGrpSpPr/>
          <p:nvPr/>
        </p:nvGrpSpPr>
        <p:grpSpPr>
          <a:xfrm>
            <a:off x="6555988" y="1796848"/>
            <a:ext cx="2623775" cy="1224987"/>
            <a:chOff x="6546351" y="1486179"/>
            <a:chExt cx="2623775" cy="1224987"/>
          </a:xfrm>
        </p:grpSpPr>
        <p:sp>
          <p:nvSpPr>
            <p:cNvPr id="7" name="Rechteck 6">
              <a:extLst>
                <a:ext uri="{FF2B5EF4-FFF2-40B4-BE49-F238E27FC236}">
                  <a16:creationId xmlns:a16="http://schemas.microsoft.com/office/drawing/2014/main" id="{2A2312EF-BCB1-7D3F-4864-401435927E98}"/>
                </a:ext>
              </a:extLst>
            </p:cNvPr>
            <p:cNvSpPr/>
            <p:nvPr/>
          </p:nvSpPr>
          <p:spPr>
            <a:xfrm>
              <a:off x="7586372" y="1911181"/>
              <a:ext cx="529145" cy="7999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685D11E-9C71-DAF9-E6C9-8CD6416F77E3}"/>
                </a:ext>
              </a:extLst>
            </p:cNvPr>
            <p:cNvSpPr/>
            <p:nvPr/>
          </p:nvSpPr>
          <p:spPr>
            <a:xfrm>
              <a:off x="7034525" y="1911181"/>
              <a:ext cx="1647426" cy="79998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742A9221-2D90-45C1-67ED-B9A34B3F76B6}"/>
                </a:ext>
              </a:extLst>
            </p:cNvPr>
            <p:cNvGrpSpPr/>
            <p:nvPr/>
          </p:nvGrpSpPr>
          <p:grpSpPr>
            <a:xfrm>
              <a:off x="7332268" y="1957788"/>
              <a:ext cx="196179" cy="196179"/>
              <a:chOff x="5521234" y="2063931"/>
              <a:chExt cx="252000" cy="252000"/>
            </a:xfrm>
          </p:grpSpPr>
          <p:sp>
            <p:nvSpPr>
              <p:cNvPr id="1024" name="Ellipse 1023">
                <a:extLst>
                  <a:ext uri="{FF2B5EF4-FFF2-40B4-BE49-F238E27FC236}">
                    <a16:creationId xmlns:a16="http://schemas.microsoft.com/office/drawing/2014/main" id="{C45C6737-1A0F-AD52-CC3D-F4D3D1025011}"/>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25" name="Gruppieren 1024">
                <a:extLst>
                  <a:ext uri="{FF2B5EF4-FFF2-40B4-BE49-F238E27FC236}">
                    <a16:creationId xmlns:a16="http://schemas.microsoft.com/office/drawing/2014/main" id="{43068CA7-3C58-4A7D-02FC-A45B24AE3367}"/>
                  </a:ext>
                </a:extLst>
              </p:cNvPr>
              <p:cNvGrpSpPr/>
              <p:nvPr/>
            </p:nvGrpSpPr>
            <p:grpSpPr>
              <a:xfrm>
                <a:off x="5593234" y="2135931"/>
                <a:ext cx="108000" cy="108000"/>
                <a:chOff x="6235338" y="2767568"/>
                <a:chExt cx="108000" cy="108000"/>
              </a:xfrm>
            </p:grpSpPr>
            <p:cxnSp>
              <p:nvCxnSpPr>
                <p:cNvPr id="1027" name="Gerader Verbinder 1026">
                  <a:extLst>
                    <a:ext uri="{FF2B5EF4-FFF2-40B4-BE49-F238E27FC236}">
                      <a16:creationId xmlns:a16="http://schemas.microsoft.com/office/drawing/2014/main" id="{6540B56F-850E-58DE-E702-68B624CDA453}"/>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2D07ED47-0B33-0DAD-B01A-820D70166BF9}"/>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 name="Gruppieren 13">
              <a:extLst>
                <a:ext uri="{FF2B5EF4-FFF2-40B4-BE49-F238E27FC236}">
                  <a16:creationId xmlns:a16="http://schemas.microsoft.com/office/drawing/2014/main" id="{5BD885C2-C2A4-6352-A691-A0C3A7436470}"/>
                </a:ext>
              </a:extLst>
            </p:cNvPr>
            <p:cNvGrpSpPr/>
            <p:nvPr/>
          </p:nvGrpSpPr>
          <p:grpSpPr>
            <a:xfrm>
              <a:off x="7083451" y="1970072"/>
              <a:ext cx="196179" cy="196179"/>
              <a:chOff x="5521234" y="2063931"/>
              <a:chExt cx="252000" cy="252000"/>
            </a:xfrm>
          </p:grpSpPr>
          <p:sp>
            <p:nvSpPr>
              <p:cNvPr id="60" name="Ellipse 59">
                <a:extLst>
                  <a:ext uri="{FF2B5EF4-FFF2-40B4-BE49-F238E27FC236}">
                    <a16:creationId xmlns:a16="http://schemas.microsoft.com/office/drawing/2014/main" id="{3B5DCE73-C5CC-9C3C-3BC4-C034252375C7}"/>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 name="Gruppieren 60">
                <a:extLst>
                  <a:ext uri="{FF2B5EF4-FFF2-40B4-BE49-F238E27FC236}">
                    <a16:creationId xmlns:a16="http://schemas.microsoft.com/office/drawing/2014/main" id="{E3067E0D-45E6-8827-1658-FA60DF64EBA0}"/>
                  </a:ext>
                </a:extLst>
              </p:cNvPr>
              <p:cNvGrpSpPr/>
              <p:nvPr/>
            </p:nvGrpSpPr>
            <p:grpSpPr>
              <a:xfrm>
                <a:off x="5593234" y="2135931"/>
                <a:ext cx="108000" cy="108000"/>
                <a:chOff x="6235338" y="2767568"/>
                <a:chExt cx="108000" cy="108000"/>
              </a:xfrm>
            </p:grpSpPr>
            <p:cxnSp>
              <p:nvCxnSpPr>
                <p:cNvPr id="62" name="Gerader Verbinder 61">
                  <a:extLst>
                    <a:ext uri="{FF2B5EF4-FFF2-40B4-BE49-F238E27FC236}">
                      <a16:creationId xmlns:a16="http://schemas.microsoft.com/office/drawing/2014/main" id="{D89F1EAE-5BD6-1EB6-70F2-353F00E2C84F}"/>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64302C37-6A48-8894-73A6-ACC833B362DC}"/>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 name="Gruppieren 14">
              <a:extLst>
                <a:ext uri="{FF2B5EF4-FFF2-40B4-BE49-F238E27FC236}">
                  <a16:creationId xmlns:a16="http://schemas.microsoft.com/office/drawing/2014/main" id="{4C2986DA-5734-373B-401D-DED521729B26}"/>
                </a:ext>
              </a:extLst>
            </p:cNvPr>
            <p:cNvGrpSpPr/>
            <p:nvPr/>
          </p:nvGrpSpPr>
          <p:grpSpPr>
            <a:xfrm>
              <a:off x="7085429" y="2479076"/>
              <a:ext cx="196179" cy="196179"/>
              <a:chOff x="5521234" y="2063931"/>
              <a:chExt cx="252000" cy="252000"/>
            </a:xfrm>
          </p:grpSpPr>
          <p:sp>
            <p:nvSpPr>
              <p:cNvPr id="56" name="Ellipse 55">
                <a:extLst>
                  <a:ext uri="{FF2B5EF4-FFF2-40B4-BE49-F238E27FC236}">
                    <a16:creationId xmlns:a16="http://schemas.microsoft.com/office/drawing/2014/main" id="{7D7FAF31-E80E-3B8C-BBA8-71CF38B09499}"/>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7" name="Gruppieren 56">
                <a:extLst>
                  <a:ext uri="{FF2B5EF4-FFF2-40B4-BE49-F238E27FC236}">
                    <a16:creationId xmlns:a16="http://schemas.microsoft.com/office/drawing/2014/main" id="{DF87253E-2201-062C-1CE1-949A7A954AF1}"/>
                  </a:ext>
                </a:extLst>
              </p:cNvPr>
              <p:cNvGrpSpPr/>
              <p:nvPr/>
            </p:nvGrpSpPr>
            <p:grpSpPr>
              <a:xfrm>
                <a:off x="5593234" y="2135931"/>
                <a:ext cx="108000" cy="108000"/>
                <a:chOff x="6235338" y="2767568"/>
                <a:chExt cx="108000" cy="108000"/>
              </a:xfrm>
            </p:grpSpPr>
            <p:cxnSp>
              <p:nvCxnSpPr>
                <p:cNvPr id="58" name="Gerader Verbinder 57">
                  <a:extLst>
                    <a:ext uri="{FF2B5EF4-FFF2-40B4-BE49-F238E27FC236}">
                      <a16:creationId xmlns:a16="http://schemas.microsoft.com/office/drawing/2014/main" id="{33FF2D7B-728B-FDD3-AAF6-3C8BAA85E6E1}"/>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0E5CFD2-D223-F01E-3C7D-51BC8E0E358F}"/>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 name="Gruppieren 15">
              <a:extLst>
                <a:ext uri="{FF2B5EF4-FFF2-40B4-BE49-F238E27FC236}">
                  <a16:creationId xmlns:a16="http://schemas.microsoft.com/office/drawing/2014/main" id="{5A13010A-9174-CA21-7660-33FCDFDDCC78}"/>
                </a:ext>
              </a:extLst>
            </p:cNvPr>
            <p:cNvGrpSpPr/>
            <p:nvPr/>
          </p:nvGrpSpPr>
          <p:grpSpPr>
            <a:xfrm>
              <a:off x="7092450" y="2240129"/>
              <a:ext cx="196179" cy="196179"/>
              <a:chOff x="5521234" y="2063931"/>
              <a:chExt cx="252000" cy="252000"/>
            </a:xfrm>
          </p:grpSpPr>
          <p:sp>
            <p:nvSpPr>
              <p:cNvPr id="50" name="Ellipse 49">
                <a:extLst>
                  <a:ext uri="{FF2B5EF4-FFF2-40B4-BE49-F238E27FC236}">
                    <a16:creationId xmlns:a16="http://schemas.microsoft.com/office/drawing/2014/main" id="{975D4ACD-8ACB-8503-DCE1-17A5C6691517}"/>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FE72A405-CC13-9C8B-5B11-A661D3F04652}"/>
                  </a:ext>
                </a:extLst>
              </p:cNvPr>
              <p:cNvGrpSpPr/>
              <p:nvPr/>
            </p:nvGrpSpPr>
            <p:grpSpPr>
              <a:xfrm>
                <a:off x="5593234" y="2135931"/>
                <a:ext cx="108000" cy="108000"/>
                <a:chOff x="6235338" y="2767568"/>
                <a:chExt cx="108000" cy="108000"/>
              </a:xfrm>
            </p:grpSpPr>
            <p:cxnSp>
              <p:nvCxnSpPr>
                <p:cNvPr id="53" name="Gerader Verbinder 52">
                  <a:extLst>
                    <a:ext uri="{FF2B5EF4-FFF2-40B4-BE49-F238E27FC236}">
                      <a16:creationId xmlns:a16="http://schemas.microsoft.com/office/drawing/2014/main" id="{63EE0303-BD02-0AF0-83D9-85378FC52240}"/>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9FF022E9-AC8D-1F6E-0DB4-71BD527B2D2D}"/>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uppieren 16">
              <a:extLst>
                <a:ext uri="{FF2B5EF4-FFF2-40B4-BE49-F238E27FC236}">
                  <a16:creationId xmlns:a16="http://schemas.microsoft.com/office/drawing/2014/main" id="{B1B18B94-224A-21BD-F1FE-85C531D8FFB8}"/>
                </a:ext>
              </a:extLst>
            </p:cNvPr>
            <p:cNvGrpSpPr/>
            <p:nvPr/>
          </p:nvGrpSpPr>
          <p:grpSpPr>
            <a:xfrm>
              <a:off x="8175164" y="2166251"/>
              <a:ext cx="196179" cy="196179"/>
              <a:chOff x="5521234" y="2063931"/>
              <a:chExt cx="252000" cy="252000"/>
            </a:xfrm>
          </p:grpSpPr>
          <p:sp>
            <p:nvSpPr>
              <p:cNvPr id="48" name="Ellipse 47">
                <a:extLst>
                  <a:ext uri="{FF2B5EF4-FFF2-40B4-BE49-F238E27FC236}">
                    <a16:creationId xmlns:a16="http://schemas.microsoft.com/office/drawing/2014/main" id="{FF875640-A3AA-0142-A6B5-52754F4F2CB1}"/>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r Verbinder 48">
                <a:extLst>
                  <a:ext uri="{FF2B5EF4-FFF2-40B4-BE49-F238E27FC236}">
                    <a16:creationId xmlns:a16="http://schemas.microsoft.com/office/drawing/2014/main" id="{12AEA601-EBD1-BDC0-AC80-F85F0A6C29D4}"/>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9E331CD3-613D-FC76-ACBB-85C2C5D0C19B}"/>
                </a:ext>
              </a:extLst>
            </p:cNvPr>
            <p:cNvGrpSpPr/>
            <p:nvPr/>
          </p:nvGrpSpPr>
          <p:grpSpPr>
            <a:xfrm>
              <a:off x="8426126" y="1951698"/>
              <a:ext cx="196179" cy="196179"/>
              <a:chOff x="5521234" y="2063931"/>
              <a:chExt cx="252000" cy="252000"/>
            </a:xfrm>
          </p:grpSpPr>
          <p:sp>
            <p:nvSpPr>
              <p:cNvPr id="46" name="Ellipse 45">
                <a:extLst>
                  <a:ext uri="{FF2B5EF4-FFF2-40B4-BE49-F238E27FC236}">
                    <a16:creationId xmlns:a16="http://schemas.microsoft.com/office/drawing/2014/main" id="{613F062C-D564-560C-85E3-AD554E0F536D}"/>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12562E87-497D-023B-1057-E59FF6F251A4}"/>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E785CC8A-BCC8-76E9-FDC4-BB6CB2684E2E}"/>
                </a:ext>
              </a:extLst>
            </p:cNvPr>
            <p:cNvGrpSpPr/>
            <p:nvPr/>
          </p:nvGrpSpPr>
          <p:grpSpPr>
            <a:xfrm>
              <a:off x="8446992" y="2201082"/>
              <a:ext cx="196179" cy="196179"/>
              <a:chOff x="5521234" y="2063931"/>
              <a:chExt cx="252000" cy="252000"/>
            </a:xfrm>
          </p:grpSpPr>
          <p:sp>
            <p:nvSpPr>
              <p:cNvPr id="44" name="Ellipse 43">
                <a:extLst>
                  <a:ext uri="{FF2B5EF4-FFF2-40B4-BE49-F238E27FC236}">
                    <a16:creationId xmlns:a16="http://schemas.microsoft.com/office/drawing/2014/main" id="{BA642967-B97D-22C0-4BBA-C43D2A2D4A0A}"/>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r Verbinder 44">
                <a:extLst>
                  <a:ext uri="{FF2B5EF4-FFF2-40B4-BE49-F238E27FC236}">
                    <a16:creationId xmlns:a16="http://schemas.microsoft.com/office/drawing/2014/main" id="{1EB2CF63-E728-52F4-57B6-D8749AB8668F}"/>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uppieren 19">
              <a:extLst>
                <a:ext uri="{FF2B5EF4-FFF2-40B4-BE49-F238E27FC236}">
                  <a16:creationId xmlns:a16="http://schemas.microsoft.com/office/drawing/2014/main" id="{12F840BC-1686-6ABF-361F-885A1475BCD2}"/>
                </a:ext>
              </a:extLst>
            </p:cNvPr>
            <p:cNvGrpSpPr/>
            <p:nvPr/>
          </p:nvGrpSpPr>
          <p:grpSpPr>
            <a:xfrm>
              <a:off x="8432359" y="2437037"/>
              <a:ext cx="196179" cy="196179"/>
              <a:chOff x="5521234" y="2063931"/>
              <a:chExt cx="252000" cy="252000"/>
            </a:xfrm>
          </p:grpSpPr>
          <p:sp>
            <p:nvSpPr>
              <p:cNvPr id="42" name="Ellipse 41">
                <a:extLst>
                  <a:ext uri="{FF2B5EF4-FFF2-40B4-BE49-F238E27FC236}">
                    <a16:creationId xmlns:a16="http://schemas.microsoft.com/office/drawing/2014/main" id="{46C17029-98D7-F7DC-6975-FD7EB5F876E0}"/>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r Verbinder 42">
                <a:extLst>
                  <a:ext uri="{FF2B5EF4-FFF2-40B4-BE49-F238E27FC236}">
                    <a16:creationId xmlns:a16="http://schemas.microsoft.com/office/drawing/2014/main" id="{E8455166-3678-0B20-EAEC-B2E8C5311CD0}"/>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feld 20">
              <a:extLst>
                <a:ext uri="{FF2B5EF4-FFF2-40B4-BE49-F238E27FC236}">
                  <a16:creationId xmlns:a16="http://schemas.microsoft.com/office/drawing/2014/main" id="{A52C4213-605A-236E-943A-77398B587EB5}"/>
                </a:ext>
              </a:extLst>
            </p:cNvPr>
            <p:cNvSpPr txBox="1"/>
            <p:nvPr/>
          </p:nvSpPr>
          <p:spPr>
            <a:xfrm>
              <a:off x="8191790" y="1491529"/>
              <a:ext cx="317711" cy="407321"/>
            </a:xfrm>
            <a:prstGeom prst="rect">
              <a:avLst/>
            </a:prstGeom>
            <a:noFill/>
          </p:spPr>
          <p:txBody>
            <a:bodyPr wrap="square" rtlCol="0">
              <a:spAutoFit/>
            </a:bodyPr>
            <a:lstStyle/>
            <a:p>
              <a:r>
                <a:rPr lang="de-DE" sz="2800" b="1" dirty="0"/>
                <a:t>N</a:t>
              </a:r>
              <a:endParaRPr lang="de-DE" sz="1600" dirty="0"/>
            </a:p>
          </p:txBody>
        </p:sp>
        <p:sp>
          <p:nvSpPr>
            <p:cNvPr id="22" name="Textfeld 21">
              <a:extLst>
                <a:ext uri="{FF2B5EF4-FFF2-40B4-BE49-F238E27FC236}">
                  <a16:creationId xmlns:a16="http://schemas.microsoft.com/office/drawing/2014/main" id="{79D051CA-1E0B-1032-7FD8-7BEF62DD0F2D}"/>
                </a:ext>
              </a:extLst>
            </p:cNvPr>
            <p:cNvSpPr txBox="1"/>
            <p:nvPr/>
          </p:nvSpPr>
          <p:spPr>
            <a:xfrm>
              <a:off x="7196477" y="1486179"/>
              <a:ext cx="317711" cy="407321"/>
            </a:xfrm>
            <a:prstGeom prst="rect">
              <a:avLst/>
            </a:prstGeom>
            <a:noFill/>
          </p:spPr>
          <p:txBody>
            <a:bodyPr wrap="square" rtlCol="0">
              <a:spAutoFit/>
            </a:bodyPr>
            <a:lstStyle/>
            <a:p>
              <a:r>
                <a:rPr lang="de-DE" sz="2800" b="1" dirty="0"/>
                <a:t>P</a:t>
              </a:r>
              <a:endParaRPr lang="de-DE" sz="1600" dirty="0"/>
            </a:p>
          </p:txBody>
        </p:sp>
        <p:cxnSp>
          <p:nvCxnSpPr>
            <p:cNvPr id="23" name="Gerader Verbinder 22">
              <a:extLst>
                <a:ext uri="{FF2B5EF4-FFF2-40B4-BE49-F238E27FC236}">
                  <a16:creationId xmlns:a16="http://schemas.microsoft.com/office/drawing/2014/main" id="{87020642-2DBF-D547-FD5E-317D96652403}"/>
                </a:ext>
              </a:extLst>
            </p:cNvPr>
            <p:cNvCxnSpPr>
              <a:stCxn id="8" idx="0"/>
              <a:endCxn id="8" idx="2"/>
            </p:cNvCxnSpPr>
            <p:nvPr/>
          </p:nvCxnSpPr>
          <p:spPr>
            <a:xfrm>
              <a:off x="7858239" y="1911181"/>
              <a:ext cx="0" cy="799985"/>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24" name="Gruppieren 23">
              <a:extLst>
                <a:ext uri="{FF2B5EF4-FFF2-40B4-BE49-F238E27FC236}">
                  <a16:creationId xmlns:a16="http://schemas.microsoft.com/office/drawing/2014/main" id="{205D62E2-64AC-9B5A-9844-5EE7EB591698}"/>
                </a:ext>
              </a:extLst>
            </p:cNvPr>
            <p:cNvGrpSpPr/>
            <p:nvPr/>
          </p:nvGrpSpPr>
          <p:grpSpPr>
            <a:xfrm>
              <a:off x="7333051" y="2193043"/>
              <a:ext cx="196179" cy="196179"/>
              <a:chOff x="5521234" y="2063931"/>
              <a:chExt cx="252000" cy="252000"/>
            </a:xfrm>
          </p:grpSpPr>
          <p:sp>
            <p:nvSpPr>
              <p:cNvPr id="38" name="Ellipse 37">
                <a:extLst>
                  <a:ext uri="{FF2B5EF4-FFF2-40B4-BE49-F238E27FC236}">
                    <a16:creationId xmlns:a16="http://schemas.microsoft.com/office/drawing/2014/main" id="{0A835CD7-3F90-EEB4-A6FF-6E2D000A2048}"/>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761DE5C2-2825-3E70-0817-75882A86299B}"/>
                  </a:ext>
                </a:extLst>
              </p:cNvPr>
              <p:cNvGrpSpPr/>
              <p:nvPr/>
            </p:nvGrpSpPr>
            <p:grpSpPr>
              <a:xfrm>
                <a:off x="5593234" y="2135931"/>
                <a:ext cx="108000" cy="108000"/>
                <a:chOff x="6235338" y="2767568"/>
                <a:chExt cx="108000" cy="108000"/>
              </a:xfrm>
            </p:grpSpPr>
            <p:cxnSp>
              <p:nvCxnSpPr>
                <p:cNvPr id="40" name="Gerader Verbinder 39">
                  <a:extLst>
                    <a:ext uri="{FF2B5EF4-FFF2-40B4-BE49-F238E27FC236}">
                      <a16:creationId xmlns:a16="http://schemas.microsoft.com/office/drawing/2014/main" id="{6B9AF7A0-3D28-C3B4-4A92-504BB2E13DE7}"/>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1682448-A864-7B62-BA29-4F677D6A6CDB}"/>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 name="Gruppieren 24">
              <a:extLst>
                <a:ext uri="{FF2B5EF4-FFF2-40B4-BE49-F238E27FC236}">
                  <a16:creationId xmlns:a16="http://schemas.microsoft.com/office/drawing/2014/main" id="{9186F9A8-BE6A-B750-EE8A-85AE2A8BAE1B}"/>
                </a:ext>
              </a:extLst>
            </p:cNvPr>
            <p:cNvGrpSpPr/>
            <p:nvPr/>
          </p:nvGrpSpPr>
          <p:grpSpPr>
            <a:xfrm>
              <a:off x="7359173" y="2417266"/>
              <a:ext cx="196179" cy="196179"/>
              <a:chOff x="5521234" y="2063931"/>
              <a:chExt cx="252000" cy="252000"/>
            </a:xfrm>
          </p:grpSpPr>
          <p:sp>
            <p:nvSpPr>
              <p:cNvPr id="34" name="Ellipse 33">
                <a:extLst>
                  <a:ext uri="{FF2B5EF4-FFF2-40B4-BE49-F238E27FC236}">
                    <a16:creationId xmlns:a16="http://schemas.microsoft.com/office/drawing/2014/main" id="{F42D67A2-134F-D025-9A7F-A0C33EE751F6}"/>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ED414B82-CE1D-D1AC-7F7A-8330FEA55A09}"/>
                  </a:ext>
                </a:extLst>
              </p:cNvPr>
              <p:cNvGrpSpPr/>
              <p:nvPr/>
            </p:nvGrpSpPr>
            <p:grpSpPr>
              <a:xfrm>
                <a:off x="5593234" y="2135931"/>
                <a:ext cx="108000" cy="108000"/>
                <a:chOff x="6235338" y="2767568"/>
                <a:chExt cx="108000" cy="108000"/>
              </a:xfrm>
            </p:grpSpPr>
            <p:cxnSp>
              <p:nvCxnSpPr>
                <p:cNvPr id="36" name="Gerader Verbinder 35">
                  <a:extLst>
                    <a:ext uri="{FF2B5EF4-FFF2-40B4-BE49-F238E27FC236}">
                      <a16:creationId xmlns:a16="http://schemas.microsoft.com/office/drawing/2014/main" id="{4014D36C-DF78-9630-1DED-5D28C5B1A489}"/>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AB64866-20AD-455A-7407-DA9EB0F9BFC4}"/>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uppieren 25">
              <a:extLst>
                <a:ext uri="{FF2B5EF4-FFF2-40B4-BE49-F238E27FC236}">
                  <a16:creationId xmlns:a16="http://schemas.microsoft.com/office/drawing/2014/main" id="{DABFBC82-028A-FE5D-EE28-1DB932642689}"/>
                </a:ext>
              </a:extLst>
            </p:cNvPr>
            <p:cNvGrpSpPr/>
            <p:nvPr/>
          </p:nvGrpSpPr>
          <p:grpSpPr>
            <a:xfrm>
              <a:off x="8131734" y="2437036"/>
              <a:ext cx="196179" cy="196179"/>
              <a:chOff x="5521234" y="2063931"/>
              <a:chExt cx="252000" cy="252000"/>
            </a:xfrm>
          </p:grpSpPr>
          <p:sp>
            <p:nvSpPr>
              <p:cNvPr id="32" name="Ellipse 31">
                <a:extLst>
                  <a:ext uri="{FF2B5EF4-FFF2-40B4-BE49-F238E27FC236}">
                    <a16:creationId xmlns:a16="http://schemas.microsoft.com/office/drawing/2014/main" id="{284BD5AB-8F18-81C4-43A9-75EE7CA7D6D0}"/>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3B310477-A000-02EB-3056-AE82D1557F37}"/>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uppieren 26">
              <a:extLst>
                <a:ext uri="{FF2B5EF4-FFF2-40B4-BE49-F238E27FC236}">
                  <a16:creationId xmlns:a16="http://schemas.microsoft.com/office/drawing/2014/main" id="{5B78BBAB-5121-146E-7748-A9B0A930E42D}"/>
                </a:ext>
              </a:extLst>
            </p:cNvPr>
            <p:cNvGrpSpPr/>
            <p:nvPr/>
          </p:nvGrpSpPr>
          <p:grpSpPr>
            <a:xfrm>
              <a:off x="8119113" y="1940627"/>
              <a:ext cx="196179" cy="196179"/>
              <a:chOff x="5521234" y="2063931"/>
              <a:chExt cx="252000" cy="252000"/>
            </a:xfrm>
          </p:grpSpPr>
          <p:sp>
            <p:nvSpPr>
              <p:cNvPr id="30" name="Ellipse 29">
                <a:extLst>
                  <a:ext uri="{FF2B5EF4-FFF2-40B4-BE49-F238E27FC236}">
                    <a16:creationId xmlns:a16="http://schemas.microsoft.com/office/drawing/2014/main" id="{DCC5D6BE-1A3E-02C4-F843-FEA3E1AB3846}"/>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7FA65EA7-0825-E3FD-E29A-7DAF88A36C8B}"/>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Gerader Verbinder 27">
              <a:extLst>
                <a:ext uri="{FF2B5EF4-FFF2-40B4-BE49-F238E27FC236}">
                  <a16:creationId xmlns:a16="http://schemas.microsoft.com/office/drawing/2014/main" id="{F229317A-08C4-4C0B-2610-8140821A7843}"/>
                </a:ext>
              </a:extLst>
            </p:cNvPr>
            <p:cNvCxnSpPr/>
            <p:nvPr/>
          </p:nvCxnSpPr>
          <p:spPr>
            <a:xfrm flipH="1">
              <a:off x="8684593" y="2277454"/>
              <a:ext cx="485533"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E8AE9514-04E6-87F8-4CB6-1CD2222D8947}"/>
                </a:ext>
              </a:extLst>
            </p:cNvPr>
            <p:cNvCxnSpPr/>
            <p:nvPr/>
          </p:nvCxnSpPr>
          <p:spPr>
            <a:xfrm flipH="1" flipV="1">
              <a:off x="6546351" y="2277925"/>
              <a:ext cx="488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9" name="Gruppieren 1028">
            <a:extLst>
              <a:ext uri="{FF2B5EF4-FFF2-40B4-BE49-F238E27FC236}">
                <a16:creationId xmlns:a16="http://schemas.microsoft.com/office/drawing/2014/main" id="{77EBB0DB-DD70-D79F-D8C3-C0FF647AA851}"/>
              </a:ext>
            </a:extLst>
          </p:cNvPr>
          <p:cNvGrpSpPr/>
          <p:nvPr/>
        </p:nvGrpSpPr>
        <p:grpSpPr>
          <a:xfrm>
            <a:off x="6546351" y="4119489"/>
            <a:ext cx="2623775" cy="1224987"/>
            <a:chOff x="6549466" y="3135421"/>
            <a:chExt cx="2623775" cy="1224987"/>
          </a:xfrm>
        </p:grpSpPr>
        <p:sp>
          <p:nvSpPr>
            <p:cNvPr id="1030" name="Rechteck 1029">
              <a:extLst>
                <a:ext uri="{FF2B5EF4-FFF2-40B4-BE49-F238E27FC236}">
                  <a16:creationId xmlns:a16="http://schemas.microsoft.com/office/drawing/2014/main" id="{8B3C2AC4-BB44-D691-0C85-6EE906F19BD0}"/>
                </a:ext>
              </a:extLst>
            </p:cNvPr>
            <p:cNvSpPr/>
            <p:nvPr/>
          </p:nvSpPr>
          <p:spPr>
            <a:xfrm>
              <a:off x="7832234" y="3560423"/>
              <a:ext cx="77515" cy="7999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Rechteck 1030">
              <a:extLst>
                <a:ext uri="{FF2B5EF4-FFF2-40B4-BE49-F238E27FC236}">
                  <a16:creationId xmlns:a16="http://schemas.microsoft.com/office/drawing/2014/main" id="{07793DBA-F517-D595-2BDB-5DA9715947A8}"/>
                </a:ext>
              </a:extLst>
            </p:cNvPr>
            <p:cNvSpPr/>
            <p:nvPr/>
          </p:nvSpPr>
          <p:spPr>
            <a:xfrm>
              <a:off x="7037640" y="3560423"/>
              <a:ext cx="1647426" cy="79998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2" name="Gruppieren 1031">
              <a:extLst>
                <a:ext uri="{FF2B5EF4-FFF2-40B4-BE49-F238E27FC236}">
                  <a16:creationId xmlns:a16="http://schemas.microsoft.com/office/drawing/2014/main" id="{5380150A-2964-5159-790C-19974F464084}"/>
                </a:ext>
              </a:extLst>
            </p:cNvPr>
            <p:cNvGrpSpPr/>
            <p:nvPr/>
          </p:nvGrpSpPr>
          <p:grpSpPr>
            <a:xfrm>
              <a:off x="7422248" y="3640839"/>
              <a:ext cx="196179" cy="196179"/>
              <a:chOff x="5521234" y="2063931"/>
              <a:chExt cx="252000" cy="252000"/>
            </a:xfrm>
          </p:grpSpPr>
          <p:sp>
            <p:nvSpPr>
              <p:cNvPr id="1081" name="Ellipse 1080">
                <a:extLst>
                  <a:ext uri="{FF2B5EF4-FFF2-40B4-BE49-F238E27FC236}">
                    <a16:creationId xmlns:a16="http://schemas.microsoft.com/office/drawing/2014/main" id="{68BF215D-B529-0142-E75B-7C0919C55D7F}"/>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82" name="Gruppieren 1081">
                <a:extLst>
                  <a:ext uri="{FF2B5EF4-FFF2-40B4-BE49-F238E27FC236}">
                    <a16:creationId xmlns:a16="http://schemas.microsoft.com/office/drawing/2014/main" id="{17305827-B487-77D2-ABD4-A44F61E13948}"/>
                  </a:ext>
                </a:extLst>
              </p:cNvPr>
              <p:cNvGrpSpPr/>
              <p:nvPr/>
            </p:nvGrpSpPr>
            <p:grpSpPr>
              <a:xfrm>
                <a:off x="5593234" y="2135931"/>
                <a:ext cx="108000" cy="108000"/>
                <a:chOff x="6235338" y="2767568"/>
                <a:chExt cx="108000" cy="108000"/>
              </a:xfrm>
            </p:grpSpPr>
            <p:cxnSp>
              <p:nvCxnSpPr>
                <p:cNvPr id="1083" name="Gerader Verbinder 1082">
                  <a:extLst>
                    <a:ext uri="{FF2B5EF4-FFF2-40B4-BE49-F238E27FC236}">
                      <a16:creationId xmlns:a16="http://schemas.microsoft.com/office/drawing/2014/main" id="{5F31FF79-3916-ED40-06BE-3216A7E3D5AF}"/>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Gerader Verbinder 1083">
                  <a:extLst>
                    <a:ext uri="{FF2B5EF4-FFF2-40B4-BE49-F238E27FC236}">
                      <a16:creationId xmlns:a16="http://schemas.microsoft.com/office/drawing/2014/main" id="{F5777D6E-B70E-3359-D5DF-F768F505D245}"/>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33" name="Gruppieren 1032">
              <a:extLst>
                <a:ext uri="{FF2B5EF4-FFF2-40B4-BE49-F238E27FC236}">
                  <a16:creationId xmlns:a16="http://schemas.microsoft.com/office/drawing/2014/main" id="{DA1CEE58-18BE-FFD8-A914-3722F6AD8010}"/>
                </a:ext>
              </a:extLst>
            </p:cNvPr>
            <p:cNvGrpSpPr/>
            <p:nvPr/>
          </p:nvGrpSpPr>
          <p:grpSpPr>
            <a:xfrm>
              <a:off x="7113020" y="3753639"/>
              <a:ext cx="196179" cy="196179"/>
              <a:chOff x="5521234" y="2063931"/>
              <a:chExt cx="252000" cy="252000"/>
            </a:xfrm>
          </p:grpSpPr>
          <p:sp>
            <p:nvSpPr>
              <p:cNvPr id="1077" name="Ellipse 1076">
                <a:extLst>
                  <a:ext uri="{FF2B5EF4-FFF2-40B4-BE49-F238E27FC236}">
                    <a16:creationId xmlns:a16="http://schemas.microsoft.com/office/drawing/2014/main" id="{CE6A7E36-D625-F961-6EF3-D542B7CBE854}"/>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8" name="Gruppieren 1077">
                <a:extLst>
                  <a:ext uri="{FF2B5EF4-FFF2-40B4-BE49-F238E27FC236}">
                    <a16:creationId xmlns:a16="http://schemas.microsoft.com/office/drawing/2014/main" id="{DD2D920E-288F-1341-3A92-5234EA62FD3E}"/>
                  </a:ext>
                </a:extLst>
              </p:cNvPr>
              <p:cNvGrpSpPr/>
              <p:nvPr/>
            </p:nvGrpSpPr>
            <p:grpSpPr>
              <a:xfrm>
                <a:off x="5593234" y="2135931"/>
                <a:ext cx="108000" cy="108000"/>
                <a:chOff x="6235338" y="2767568"/>
                <a:chExt cx="108000" cy="108000"/>
              </a:xfrm>
            </p:grpSpPr>
            <p:cxnSp>
              <p:nvCxnSpPr>
                <p:cNvPr id="1079" name="Gerader Verbinder 1078">
                  <a:extLst>
                    <a:ext uri="{FF2B5EF4-FFF2-40B4-BE49-F238E27FC236}">
                      <a16:creationId xmlns:a16="http://schemas.microsoft.com/office/drawing/2014/main" id="{336A4086-6CA6-0CB6-EB5B-CA713475690E}"/>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Gerader Verbinder 1079">
                  <a:extLst>
                    <a:ext uri="{FF2B5EF4-FFF2-40B4-BE49-F238E27FC236}">
                      <a16:creationId xmlns:a16="http://schemas.microsoft.com/office/drawing/2014/main" id="{E14E5F95-7DDB-B5BC-FCEA-D7DE0D44EEA9}"/>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34" name="Gruppieren 1033">
              <a:extLst>
                <a:ext uri="{FF2B5EF4-FFF2-40B4-BE49-F238E27FC236}">
                  <a16:creationId xmlns:a16="http://schemas.microsoft.com/office/drawing/2014/main" id="{3949E21D-8BE3-BAA2-1E0B-91A9093B237E}"/>
                </a:ext>
              </a:extLst>
            </p:cNvPr>
            <p:cNvGrpSpPr/>
            <p:nvPr/>
          </p:nvGrpSpPr>
          <p:grpSpPr>
            <a:xfrm>
              <a:off x="7429759" y="3964442"/>
              <a:ext cx="196179" cy="196179"/>
              <a:chOff x="5521234" y="2063931"/>
              <a:chExt cx="252000" cy="252000"/>
            </a:xfrm>
          </p:grpSpPr>
          <p:sp>
            <p:nvSpPr>
              <p:cNvPr id="1073" name="Ellipse 1072">
                <a:extLst>
                  <a:ext uri="{FF2B5EF4-FFF2-40B4-BE49-F238E27FC236}">
                    <a16:creationId xmlns:a16="http://schemas.microsoft.com/office/drawing/2014/main" id="{710B9A4E-99AC-3A55-CCC2-7F54110098BB}"/>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4" name="Gruppieren 1073">
                <a:extLst>
                  <a:ext uri="{FF2B5EF4-FFF2-40B4-BE49-F238E27FC236}">
                    <a16:creationId xmlns:a16="http://schemas.microsoft.com/office/drawing/2014/main" id="{9CB34AB7-2BD5-B1AE-268F-42A5472053D3}"/>
                  </a:ext>
                </a:extLst>
              </p:cNvPr>
              <p:cNvGrpSpPr/>
              <p:nvPr/>
            </p:nvGrpSpPr>
            <p:grpSpPr>
              <a:xfrm>
                <a:off x="5593234" y="2135931"/>
                <a:ext cx="108000" cy="108000"/>
                <a:chOff x="6235338" y="2767568"/>
                <a:chExt cx="108000" cy="108000"/>
              </a:xfrm>
            </p:grpSpPr>
            <p:cxnSp>
              <p:nvCxnSpPr>
                <p:cNvPr id="1075" name="Gerader Verbinder 1074">
                  <a:extLst>
                    <a:ext uri="{FF2B5EF4-FFF2-40B4-BE49-F238E27FC236}">
                      <a16:creationId xmlns:a16="http://schemas.microsoft.com/office/drawing/2014/main" id="{578C6310-8458-0816-69C6-B38360EF6095}"/>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6" name="Gerader Verbinder 1075">
                  <a:extLst>
                    <a:ext uri="{FF2B5EF4-FFF2-40B4-BE49-F238E27FC236}">
                      <a16:creationId xmlns:a16="http://schemas.microsoft.com/office/drawing/2014/main" id="{64264FE0-6C46-9164-6B3A-11EA36377939}"/>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35" name="Gruppieren 1034">
              <a:extLst>
                <a:ext uri="{FF2B5EF4-FFF2-40B4-BE49-F238E27FC236}">
                  <a16:creationId xmlns:a16="http://schemas.microsoft.com/office/drawing/2014/main" id="{E1A2DAE5-09B8-9913-061D-439B2B31A5CA}"/>
                </a:ext>
              </a:extLst>
            </p:cNvPr>
            <p:cNvGrpSpPr/>
            <p:nvPr/>
          </p:nvGrpSpPr>
          <p:grpSpPr>
            <a:xfrm>
              <a:off x="7113020" y="4053513"/>
              <a:ext cx="196179" cy="196179"/>
              <a:chOff x="5521234" y="2063931"/>
              <a:chExt cx="252000" cy="252000"/>
            </a:xfrm>
          </p:grpSpPr>
          <p:sp>
            <p:nvSpPr>
              <p:cNvPr id="1069" name="Ellipse 1068">
                <a:extLst>
                  <a:ext uri="{FF2B5EF4-FFF2-40B4-BE49-F238E27FC236}">
                    <a16:creationId xmlns:a16="http://schemas.microsoft.com/office/drawing/2014/main" id="{02663673-C8F7-CAF4-4982-46E532B1E44F}"/>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0" name="Gruppieren 1069">
                <a:extLst>
                  <a:ext uri="{FF2B5EF4-FFF2-40B4-BE49-F238E27FC236}">
                    <a16:creationId xmlns:a16="http://schemas.microsoft.com/office/drawing/2014/main" id="{437F7056-8197-18BE-344B-0D2D85098C3E}"/>
                  </a:ext>
                </a:extLst>
              </p:cNvPr>
              <p:cNvGrpSpPr/>
              <p:nvPr/>
            </p:nvGrpSpPr>
            <p:grpSpPr>
              <a:xfrm>
                <a:off x="5593234" y="2135931"/>
                <a:ext cx="108000" cy="108000"/>
                <a:chOff x="6235338" y="2767568"/>
                <a:chExt cx="108000" cy="108000"/>
              </a:xfrm>
            </p:grpSpPr>
            <p:cxnSp>
              <p:nvCxnSpPr>
                <p:cNvPr id="1071" name="Gerader Verbinder 1070">
                  <a:extLst>
                    <a:ext uri="{FF2B5EF4-FFF2-40B4-BE49-F238E27FC236}">
                      <a16:creationId xmlns:a16="http://schemas.microsoft.com/office/drawing/2014/main" id="{9547F060-30B8-67EE-2E1E-8A15DBD02E5E}"/>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2" name="Gerader Verbinder 1071">
                  <a:extLst>
                    <a:ext uri="{FF2B5EF4-FFF2-40B4-BE49-F238E27FC236}">
                      <a16:creationId xmlns:a16="http://schemas.microsoft.com/office/drawing/2014/main" id="{802BA21A-7BA9-7CE8-58A3-D504F20F70F1}"/>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36" name="Gruppieren 1035">
              <a:extLst>
                <a:ext uri="{FF2B5EF4-FFF2-40B4-BE49-F238E27FC236}">
                  <a16:creationId xmlns:a16="http://schemas.microsoft.com/office/drawing/2014/main" id="{B1F48209-3A4B-8C3E-2C9E-1DC4452F2AF9}"/>
                </a:ext>
              </a:extLst>
            </p:cNvPr>
            <p:cNvGrpSpPr/>
            <p:nvPr/>
          </p:nvGrpSpPr>
          <p:grpSpPr>
            <a:xfrm>
              <a:off x="8045865" y="3788570"/>
              <a:ext cx="196179" cy="196179"/>
              <a:chOff x="5521234" y="2063931"/>
              <a:chExt cx="252000" cy="252000"/>
            </a:xfrm>
          </p:grpSpPr>
          <p:sp>
            <p:nvSpPr>
              <p:cNvPr id="1067" name="Ellipse 1066">
                <a:extLst>
                  <a:ext uri="{FF2B5EF4-FFF2-40B4-BE49-F238E27FC236}">
                    <a16:creationId xmlns:a16="http://schemas.microsoft.com/office/drawing/2014/main" id="{86C5101A-138F-ED5C-7D1E-07422D1110F4}"/>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8" name="Gerader Verbinder 1067">
                <a:extLst>
                  <a:ext uri="{FF2B5EF4-FFF2-40B4-BE49-F238E27FC236}">
                    <a16:creationId xmlns:a16="http://schemas.microsoft.com/office/drawing/2014/main" id="{BC4607FD-7BBB-D54D-E2E8-41A85DF7FC55}"/>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7" name="Gruppieren 1036">
              <a:extLst>
                <a:ext uri="{FF2B5EF4-FFF2-40B4-BE49-F238E27FC236}">
                  <a16:creationId xmlns:a16="http://schemas.microsoft.com/office/drawing/2014/main" id="{B08DCF46-F48F-0273-2B23-B62EE5CA83B0}"/>
                </a:ext>
              </a:extLst>
            </p:cNvPr>
            <p:cNvGrpSpPr/>
            <p:nvPr/>
          </p:nvGrpSpPr>
          <p:grpSpPr>
            <a:xfrm>
              <a:off x="8343063" y="3619315"/>
              <a:ext cx="196179" cy="196179"/>
              <a:chOff x="5521234" y="2063931"/>
              <a:chExt cx="252000" cy="252000"/>
            </a:xfrm>
          </p:grpSpPr>
          <p:sp>
            <p:nvSpPr>
              <p:cNvPr id="1065" name="Ellipse 1064">
                <a:extLst>
                  <a:ext uri="{FF2B5EF4-FFF2-40B4-BE49-F238E27FC236}">
                    <a16:creationId xmlns:a16="http://schemas.microsoft.com/office/drawing/2014/main" id="{B5AEF632-8281-56AD-8FD5-E05CA6D68E86}"/>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6" name="Gerader Verbinder 1065">
                <a:extLst>
                  <a:ext uri="{FF2B5EF4-FFF2-40B4-BE49-F238E27FC236}">
                    <a16:creationId xmlns:a16="http://schemas.microsoft.com/office/drawing/2014/main" id="{F46D5133-6557-5DB5-0BD5-A99DB2324524}"/>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8" name="Gruppieren 1037">
              <a:extLst>
                <a:ext uri="{FF2B5EF4-FFF2-40B4-BE49-F238E27FC236}">
                  <a16:creationId xmlns:a16="http://schemas.microsoft.com/office/drawing/2014/main" id="{9D3820F3-56D0-BFB0-C30B-0D76F38D4B25}"/>
                </a:ext>
              </a:extLst>
            </p:cNvPr>
            <p:cNvGrpSpPr/>
            <p:nvPr/>
          </p:nvGrpSpPr>
          <p:grpSpPr>
            <a:xfrm>
              <a:off x="8424909" y="3893767"/>
              <a:ext cx="196179" cy="196179"/>
              <a:chOff x="5521234" y="2063931"/>
              <a:chExt cx="252000" cy="252000"/>
            </a:xfrm>
          </p:grpSpPr>
          <p:sp>
            <p:nvSpPr>
              <p:cNvPr id="1063" name="Ellipse 1062">
                <a:extLst>
                  <a:ext uri="{FF2B5EF4-FFF2-40B4-BE49-F238E27FC236}">
                    <a16:creationId xmlns:a16="http://schemas.microsoft.com/office/drawing/2014/main" id="{32548E55-87EE-6E16-3EFB-777D9D20E2E0}"/>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4" name="Gerader Verbinder 1063">
                <a:extLst>
                  <a:ext uri="{FF2B5EF4-FFF2-40B4-BE49-F238E27FC236}">
                    <a16:creationId xmlns:a16="http://schemas.microsoft.com/office/drawing/2014/main" id="{7FF95C72-8A8E-FA12-393B-6D98657621A0}"/>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9" name="Gruppieren 1038">
              <a:extLst>
                <a:ext uri="{FF2B5EF4-FFF2-40B4-BE49-F238E27FC236}">
                  <a16:creationId xmlns:a16="http://schemas.microsoft.com/office/drawing/2014/main" id="{75231103-479B-A783-2470-4CC46702D23A}"/>
                </a:ext>
              </a:extLst>
            </p:cNvPr>
            <p:cNvGrpSpPr/>
            <p:nvPr/>
          </p:nvGrpSpPr>
          <p:grpSpPr>
            <a:xfrm>
              <a:off x="8253555" y="4095552"/>
              <a:ext cx="196179" cy="196179"/>
              <a:chOff x="5521234" y="2063931"/>
              <a:chExt cx="252000" cy="252000"/>
            </a:xfrm>
          </p:grpSpPr>
          <p:sp>
            <p:nvSpPr>
              <p:cNvPr id="1061" name="Ellipse 1060">
                <a:extLst>
                  <a:ext uri="{FF2B5EF4-FFF2-40B4-BE49-F238E27FC236}">
                    <a16:creationId xmlns:a16="http://schemas.microsoft.com/office/drawing/2014/main" id="{ECF5637F-8657-8567-5230-DFBB475CC41A}"/>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2" name="Gerader Verbinder 1061">
                <a:extLst>
                  <a:ext uri="{FF2B5EF4-FFF2-40B4-BE49-F238E27FC236}">
                    <a16:creationId xmlns:a16="http://schemas.microsoft.com/office/drawing/2014/main" id="{A31044EA-E059-9E15-3D5B-577902300933}"/>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0" name="Textfeld 1039">
              <a:extLst>
                <a:ext uri="{FF2B5EF4-FFF2-40B4-BE49-F238E27FC236}">
                  <a16:creationId xmlns:a16="http://schemas.microsoft.com/office/drawing/2014/main" id="{0C840B75-1C90-2750-7AC3-E8A8B341B5EB}"/>
                </a:ext>
              </a:extLst>
            </p:cNvPr>
            <p:cNvSpPr txBox="1"/>
            <p:nvPr/>
          </p:nvSpPr>
          <p:spPr>
            <a:xfrm>
              <a:off x="8194905" y="3140771"/>
              <a:ext cx="317711" cy="407321"/>
            </a:xfrm>
            <a:prstGeom prst="rect">
              <a:avLst/>
            </a:prstGeom>
            <a:noFill/>
          </p:spPr>
          <p:txBody>
            <a:bodyPr wrap="square" rtlCol="0">
              <a:spAutoFit/>
            </a:bodyPr>
            <a:lstStyle/>
            <a:p>
              <a:r>
                <a:rPr lang="de-DE" sz="2800" b="1" dirty="0"/>
                <a:t>N</a:t>
              </a:r>
              <a:endParaRPr lang="de-DE" sz="1600" dirty="0"/>
            </a:p>
          </p:txBody>
        </p:sp>
        <p:sp>
          <p:nvSpPr>
            <p:cNvPr id="1041" name="Textfeld 1040">
              <a:extLst>
                <a:ext uri="{FF2B5EF4-FFF2-40B4-BE49-F238E27FC236}">
                  <a16:creationId xmlns:a16="http://schemas.microsoft.com/office/drawing/2014/main" id="{EB731271-8C1F-2985-D0FD-B55B99311D2F}"/>
                </a:ext>
              </a:extLst>
            </p:cNvPr>
            <p:cNvSpPr txBox="1"/>
            <p:nvPr/>
          </p:nvSpPr>
          <p:spPr>
            <a:xfrm>
              <a:off x="7199592" y="3135421"/>
              <a:ext cx="317711" cy="407321"/>
            </a:xfrm>
            <a:prstGeom prst="rect">
              <a:avLst/>
            </a:prstGeom>
            <a:noFill/>
          </p:spPr>
          <p:txBody>
            <a:bodyPr wrap="square" rtlCol="0">
              <a:spAutoFit/>
            </a:bodyPr>
            <a:lstStyle/>
            <a:p>
              <a:r>
                <a:rPr lang="de-DE" sz="2800" b="1" dirty="0"/>
                <a:t>P</a:t>
              </a:r>
              <a:endParaRPr lang="de-DE" sz="1600" dirty="0"/>
            </a:p>
          </p:txBody>
        </p:sp>
        <p:cxnSp>
          <p:nvCxnSpPr>
            <p:cNvPr id="1042" name="Gerader Verbinder 1041">
              <a:extLst>
                <a:ext uri="{FF2B5EF4-FFF2-40B4-BE49-F238E27FC236}">
                  <a16:creationId xmlns:a16="http://schemas.microsoft.com/office/drawing/2014/main" id="{4AFDBF4C-12D2-7CE3-B884-8364001A765B}"/>
                </a:ext>
              </a:extLst>
            </p:cNvPr>
            <p:cNvCxnSpPr>
              <a:stCxn id="1031" idx="0"/>
              <a:endCxn id="1031" idx="2"/>
            </p:cNvCxnSpPr>
            <p:nvPr/>
          </p:nvCxnSpPr>
          <p:spPr>
            <a:xfrm>
              <a:off x="7861354" y="3560423"/>
              <a:ext cx="0" cy="799985"/>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1043" name="Gruppieren 1042">
              <a:extLst>
                <a:ext uri="{FF2B5EF4-FFF2-40B4-BE49-F238E27FC236}">
                  <a16:creationId xmlns:a16="http://schemas.microsoft.com/office/drawing/2014/main" id="{5866BFEF-FFC9-E1A2-63F2-352DC7CE99D5}"/>
                </a:ext>
              </a:extLst>
            </p:cNvPr>
            <p:cNvGrpSpPr/>
            <p:nvPr/>
          </p:nvGrpSpPr>
          <p:grpSpPr>
            <a:xfrm>
              <a:off x="7666821" y="3747288"/>
              <a:ext cx="196179" cy="196179"/>
              <a:chOff x="5521234" y="2063931"/>
              <a:chExt cx="252000" cy="252000"/>
            </a:xfrm>
          </p:grpSpPr>
          <p:sp>
            <p:nvSpPr>
              <p:cNvPr id="1057" name="Ellipse 1056">
                <a:extLst>
                  <a:ext uri="{FF2B5EF4-FFF2-40B4-BE49-F238E27FC236}">
                    <a16:creationId xmlns:a16="http://schemas.microsoft.com/office/drawing/2014/main" id="{6FFB2ABF-1F5C-3851-7664-4D2244556499}"/>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58" name="Gruppieren 1057">
                <a:extLst>
                  <a:ext uri="{FF2B5EF4-FFF2-40B4-BE49-F238E27FC236}">
                    <a16:creationId xmlns:a16="http://schemas.microsoft.com/office/drawing/2014/main" id="{9308D29A-5F8C-F28F-22BC-DCFB13D14096}"/>
                  </a:ext>
                </a:extLst>
              </p:cNvPr>
              <p:cNvGrpSpPr/>
              <p:nvPr/>
            </p:nvGrpSpPr>
            <p:grpSpPr>
              <a:xfrm>
                <a:off x="5593234" y="2135931"/>
                <a:ext cx="108000" cy="108000"/>
                <a:chOff x="6235338" y="2767568"/>
                <a:chExt cx="108000" cy="108000"/>
              </a:xfrm>
            </p:grpSpPr>
            <p:cxnSp>
              <p:nvCxnSpPr>
                <p:cNvPr id="1059" name="Gerader Verbinder 1058">
                  <a:extLst>
                    <a:ext uri="{FF2B5EF4-FFF2-40B4-BE49-F238E27FC236}">
                      <a16:creationId xmlns:a16="http://schemas.microsoft.com/office/drawing/2014/main" id="{9079A8BA-EA3E-4FA6-78B8-D075FCA00CA3}"/>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034D7326-0753-18CC-F07B-720A7279CBA6}"/>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44" name="Gruppieren 1043">
              <a:extLst>
                <a:ext uri="{FF2B5EF4-FFF2-40B4-BE49-F238E27FC236}">
                  <a16:creationId xmlns:a16="http://schemas.microsoft.com/office/drawing/2014/main" id="{D29673D6-C370-198A-05CB-FE94AC12CF2E}"/>
                </a:ext>
              </a:extLst>
            </p:cNvPr>
            <p:cNvGrpSpPr/>
            <p:nvPr/>
          </p:nvGrpSpPr>
          <p:grpSpPr>
            <a:xfrm>
              <a:off x="7668262" y="4115153"/>
              <a:ext cx="196179" cy="196179"/>
              <a:chOff x="5521234" y="2063931"/>
              <a:chExt cx="252000" cy="252000"/>
            </a:xfrm>
          </p:grpSpPr>
          <p:sp>
            <p:nvSpPr>
              <p:cNvPr id="1053" name="Ellipse 1052">
                <a:extLst>
                  <a:ext uri="{FF2B5EF4-FFF2-40B4-BE49-F238E27FC236}">
                    <a16:creationId xmlns:a16="http://schemas.microsoft.com/office/drawing/2014/main" id="{A8D8C33B-2405-E07A-78E3-4DA9BE611D7D}"/>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54" name="Gruppieren 1053">
                <a:extLst>
                  <a:ext uri="{FF2B5EF4-FFF2-40B4-BE49-F238E27FC236}">
                    <a16:creationId xmlns:a16="http://schemas.microsoft.com/office/drawing/2014/main" id="{A2BC240F-DF75-CB59-5A38-8F14B7512409}"/>
                  </a:ext>
                </a:extLst>
              </p:cNvPr>
              <p:cNvGrpSpPr/>
              <p:nvPr/>
            </p:nvGrpSpPr>
            <p:grpSpPr>
              <a:xfrm>
                <a:off x="5593234" y="2135931"/>
                <a:ext cx="108000" cy="108000"/>
                <a:chOff x="6235338" y="2767568"/>
                <a:chExt cx="108000" cy="108000"/>
              </a:xfrm>
            </p:grpSpPr>
            <p:cxnSp>
              <p:nvCxnSpPr>
                <p:cNvPr id="1055" name="Gerader Verbinder 1054">
                  <a:extLst>
                    <a:ext uri="{FF2B5EF4-FFF2-40B4-BE49-F238E27FC236}">
                      <a16:creationId xmlns:a16="http://schemas.microsoft.com/office/drawing/2014/main" id="{E0FC44FF-E16C-9833-5EA2-BDE193545662}"/>
                    </a:ext>
                  </a:extLst>
                </p:cNvPr>
                <p:cNvCxnSpPr/>
                <p:nvPr/>
              </p:nvCxnSpPr>
              <p:spPr>
                <a:xfrm flipV="1">
                  <a:off x="6235338" y="282157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8139ED7F-14E5-31F6-6F29-1319FFE9599B}"/>
                    </a:ext>
                  </a:extLst>
                </p:cNvPr>
                <p:cNvCxnSpPr/>
                <p:nvPr/>
              </p:nvCxnSpPr>
              <p:spPr>
                <a:xfrm rot="5400000" flipV="1">
                  <a:off x="6230977" y="282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45" name="Gruppieren 1044">
              <a:extLst>
                <a:ext uri="{FF2B5EF4-FFF2-40B4-BE49-F238E27FC236}">
                  <a16:creationId xmlns:a16="http://schemas.microsoft.com/office/drawing/2014/main" id="{E4FDCEBE-98F2-B2D9-616F-A9FD420321A4}"/>
                </a:ext>
              </a:extLst>
            </p:cNvPr>
            <p:cNvGrpSpPr/>
            <p:nvPr/>
          </p:nvGrpSpPr>
          <p:grpSpPr>
            <a:xfrm>
              <a:off x="7850588" y="3933274"/>
              <a:ext cx="196179" cy="196179"/>
              <a:chOff x="5521234" y="2063931"/>
              <a:chExt cx="252000" cy="252000"/>
            </a:xfrm>
          </p:grpSpPr>
          <p:sp>
            <p:nvSpPr>
              <p:cNvPr id="1051" name="Ellipse 1050">
                <a:extLst>
                  <a:ext uri="{FF2B5EF4-FFF2-40B4-BE49-F238E27FC236}">
                    <a16:creationId xmlns:a16="http://schemas.microsoft.com/office/drawing/2014/main" id="{12DE1EA9-18E7-43A4-0F2E-A79C0C12E9C2}"/>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2" name="Gerader Verbinder 1051">
                <a:extLst>
                  <a:ext uri="{FF2B5EF4-FFF2-40B4-BE49-F238E27FC236}">
                    <a16:creationId xmlns:a16="http://schemas.microsoft.com/office/drawing/2014/main" id="{60A3A964-1D82-4F8E-E28D-C56D586732CC}"/>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6" name="Gruppieren 1045">
              <a:extLst>
                <a:ext uri="{FF2B5EF4-FFF2-40B4-BE49-F238E27FC236}">
                  <a16:creationId xmlns:a16="http://schemas.microsoft.com/office/drawing/2014/main" id="{17039545-20F5-71FE-44DC-26BE1683A51A}"/>
                </a:ext>
              </a:extLst>
            </p:cNvPr>
            <p:cNvGrpSpPr/>
            <p:nvPr/>
          </p:nvGrpSpPr>
          <p:grpSpPr>
            <a:xfrm>
              <a:off x="7864284" y="3607029"/>
              <a:ext cx="196179" cy="196179"/>
              <a:chOff x="5521234" y="2063931"/>
              <a:chExt cx="252000" cy="252000"/>
            </a:xfrm>
          </p:grpSpPr>
          <p:sp>
            <p:nvSpPr>
              <p:cNvPr id="1049" name="Ellipse 1048">
                <a:extLst>
                  <a:ext uri="{FF2B5EF4-FFF2-40B4-BE49-F238E27FC236}">
                    <a16:creationId xmlns:a16="http://schemas.microsoft.com/office/drawing/2014/main" id="{B3AE2C69-9328-9BD6-E692-646B212CE687}"/>
                  </a:ext>
                </a:extLst>
              </p:cNvPr>
              <p:cNvSpPr/>
              <p:nvPr/>
            </p:nvSpPr>
            <p:spPr>
              <a:xfrm>
                <a:off x="5521234" y="2063931"/>
                <a:ext cx="252000" cy="252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0" name="Gerader Verbinder 1049">
                <a:extLst>
                  <a:ext uri="{FF2B5EF4-FFF2-40B4-BE49-F238E27FC236}">
                    <a16:creationId xmlns:a16="http://schemas.microsoft.com/office/drawing/2014/main" id="{91018527-F185-E4E3-7FCD-DF3A3002E4E1}"/>
                  </a:ext>
                </a:extLst>
              </p:cNvPr>
              <p:cNvCxnSpPr/>
              <p:nvPr/>
            </p:nvCxnSpPr>
            <p:spPr>
              <a:xfrm flipV="1">
                <a:off x="5593234" y="218994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7" name="Gerader Verbinder 1046">
              <a:extLst>
                <a:ext uri="{FF2B5EF4-FFF2-40B4-BE49-F238E27FC236}">
                  <a16:creationId xmlns:a16="http://schemas.microsoft.com/office/drawing/2014/main" id="{A4A9FCAF-C10F-1E02-28F0-FD0EE3A9BD1B}"/>
                </a:ext>
              </a:extLst>
            </p:cNvPr>
            <p:cNvCxnSpPr/>
            <p:nvPr/>
          </p:nvCxnSpPr>
          <p:spPr>
            <a:xfrm flipH="1">
              <a:off x="8687708" y="3926696"/>
              <a:ext cx="485533"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B8184F9F-7960-4BE7-BC41-8F053109E869}"/>
                </a:ext>
              </a:extLst>
            </p:cNvPr>
            <p:cNvCxnSpPr/>
            <p:nvPr/>
          </p:nvCxnSpPr>
          <p:spPr>
            <a:xfrm flipH="1" flipV="1">
              <a:off x="6549466" y="3927167"/>
              <a:ext cx="488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5" name="Textfeld 1084">
            <a:extLst>
              <a:ext uri="{FF2B5EF4-FFF2-40B4-BE49-F238E27FC236}">
                <a16:creationId xmlns:a16="http://schemas.microsoft.com/office/drawing/2014/main" id="{34D549E3-F35F-5382-BA57-1904B2DBEA9D}"/>
              </a:ext>
            </a:extLst>
          </p:cNvPr>
          <p:cNvSpPr txBox="1"/>
          <p:nvPr/>
        </p:nvSpPr>
        <p:spPr>
          <a:xfrm>
            <a:off x="6054424" y="2336792"/>
            <a:ext cx="524655" cy="523220"/>
          </a:xfrm>
          <a:prstGeom prst="rect">
            <a:avLst/>
          </a:prstGeom>
          <a:noFill/>
        </p:spPr>
        <p:txBody>
          <a:bodyPr wrap="square" rtlCol="0">
            <a:spAutoFit/>
          </a:bodyPr>
          <a:lstStyle/>
          <a:p>
            <a:r>
              <a:rPr lang="de-DE" sz="2800" b="1" dirty="0"/>
              <a:t>-V</a:t>
            </a:r>
            <a:endParaRPr lang="de-DE" sz="1600" dirty="0"/>
          </a:p>
        </p:txBody>
      </p:sp>
      <p:sp>
        <p:nvSpPr>
          <p:cNvPr id="1086" name="Textfeld 1085">
            <a:extLst>
              <a:ext uri="{FF2B5EF4-FFF2-40B4-BE49-F238E27FC236}">
                <a16:creationId xmlns:a16="http://schemas.microsoft.com/office/drawing/2014/main" id="{219D611D-E82B-7300-8F75-3315FED795D9}"/>
              </a:ext>
            </a:extLst>
          </p:cNvPr>
          <p:cNvSpPr txBox="1"/>
          <p:nvPr/>
        </p:nvSpPr>
        <p:spPr>
          <a:xfrm>
            <a:off x="9243435" y="2324508"/>
            <a:ext cx="578144" cy="523220"/>
          </a:xfrm>
          <a:prstGeom prst="rect">
            <a:avLst/>
          </a:prstGeom>
          <a:noFill/>
        </p:spPr>
        <p:txBody>
          <a:bodyPr wrap="square" rtlCol="0">
            <a:spAutoFit/>
          </a:bodyPr>
          <a:lstStyle/>
          <a:p>
            <a:r>
              <a:rPr lang="de-DE" sz="2800" b="1" dirty="0"/>
              <a:t>+V</a:t>
            </a:r>
            <a:endParaRPr lang="de-DE" sz="1600" dirty="0"/>
          </a:p>
        </p:txBody>
      </p:sp>
      <p:sp>
        <p:nvSpPr>
          <p:cNvPr id="1087" name="Textfeld 1086">
            <a:extLst>
              <a:ext uri="{FF2B5EF4-FFF2-40B4-BE49-F238E27FC236}">
                <a16:creationId xmlns:a16="http://schemas.microsoft.com/office/drawing/2014/main" id="{00B1F239-761D-DF4D-16DB-FE51E886ECFB}"/>
              </a:ext>
            </a:extLst>
          </p:cNvPr>
          <p:cNvSpPr txBox="1"/>
          <p:nvPr/>
        </p:nvSpPr>
        <p:spPr>
          <a:xfrm>
            <a:off x="6032916" y="4649154"/>
            <a:ext cx="578144" cy="523220"/>
          </a:xfrm>
          <a:prstGeom prst="rect">
            <a:avLst/>
          </a:prstGeom>
          <a:noFill/>
        </p:spPr>
        <p:txBody>
          <a:bodyPr wrap="square" rtlCol="0">
            <a:spAutoFit/>
          </a:bodyPr>
          <a:lstStyle/>
          <a:p>
            <a:r>
              <a:rPr lang="de-DE" sz="2800" b="1" dirty="0"/>
              <a:t>+V</a:t>
            </a:r>
            <a:endParaRPr lang="de-DE" sz="1600" dirty="0"/>
          </a:p>
        </p:txBody>
      </p:sp>
      <p:sp>
        <p:nvSpPr>
          <p:cNvPr id="1088" name="Textfeld 1087">
            <a:extLst>
              <a:ext uri="{FF2B5EF4-FFF2-40B4-BE49-F238E27FC236}">
                <a16:creationId xmlns:a16="http://schemas.microsoft.com/office/drawing/2014/main" id="{7A76F2F2-C1CF-6949-083B-06CA49DB4884}"/>
              </a:ext>
            </a:extLst>
          </p:cNvPr>
          <p:cNvSpPr txBox="1"/>
          <p:nvPr/>
        </p:nvSpPr>
        <p:spPr>
          <a:xfrm>
            <a:off x="9228269" y="4632052"/>
            <a:ext cx="524655" cy="523220"/>
          </a:xfrm>
          <a:prstGeom prst="rect">
            <a:avLst/>
          </a:prstGeom>
          <a:noFill/>
        </p:spPr>
        <p:txBody>
          <a:bodyPr wrap="square" rtlCol="0">
            <a:spAutoFit/>
          </a:bodyPr>
          <a:lstStyle/>
          <a:p>
            <a:r>
              <a:rPr lang="de-DE" sz="2800" b="1" dirty="0"/>
              <a:t>-V</a:t>
            </a:r>
            <a:endParaRPr lang="de-DE" sz="1600" dirty="0"/>
          </a:p>
        </p:txBody>
      </p:sp>
      <p:sp>
        <p:nvSpPr>
          <p:cNvPr id="1089" name="Textfeld 1088">
            <a:extLst>
              <a:ext uri="{FF2B5EF4-FFF2-40B4-BE49-F238E27FC236}">
                <a16:creationId xmlns:a16="http://schemas.microsoft.com/office/drawing/2014/main" id="{8BB33EEA-DECE-98A8-B28A-F8ADBC1924EF}"/>
              </a:ext>
            </a:extLst>
          </p:cNvPr>
          <p:cNvSpPr txBox="1"/>
          <p:nvPr/>
        </p:nvSpPr>
        <p:spPr>
          <a:xfrm>
            <a:off x="982784" y="2703168"/>
            <a:ext cx="2742230" cy="369332"/>
          </a:xfrm>
          <a:prstGeom prst="rect">
            <a:avLst/>
          </a:prstGeom>
          <a:noFill/>
        </p:spPr>
        <p:txBody>
          <a:bodyPr wrap="square" rtlCol="0">
            <a:spAutoFit/>
          </a:bodyPr>
          <a:lstStyle/>
          <a:p>
            <a:r>
              <a:rPr lang="de-DE" b="1" dirty="0"/>
              <a:t>Sperrrichtung, sperrend</a:t>
            </a:r>
            <a:endParaRPr lang="de-DE" sz="1600" dirty="0"/>
          </a:p>
        </p:txBody>
      </p:sp>
      <p:sp>
        <p:nvSpPr>
          <p:cNvPr id="1090" name="Textfeld 1089">
            <a:extLst>
              <a:ext uri="{FF2B5EF4-FFF2-40B4-BE49-F238E27FC236}">
                <a16:creationId xmlns:a16="http://schemas.microsoft.com/office/drawing/2014/main" id="{E96CB98A-439B-9410-8532-67C13918F32A}"/>
              </a:ext>
            </a:extLst>
          </p:cNvPr>
          <p:cNvSpPr txBox="1"/>
          <p:nvPr/>
        </p:nvSpPr>
        <p:spPr>
          <a:xfrm>
            <a:off x="849787" y="4668249"/>
            <a:ext cx="3035863" cy="369332"/>
          </a:xfrm>
          <a:prstGeom prst="rect">
            <a:avLst/>
          </a:prstGeom>
          <a:noFill/>
        </p:spPr>
        <p:txBody>
          <a:bodyPr wrap="square" rtlCol="0">
            <a:spAutoFit/>
          </a:bodyPr>
          <a:lstStyle/>
          <a:p>
            <a:r>
              <a:rPr lang="de-DE" b="1" dirty="0"/>
              <a:t>Durchlassrichtung, leitend</a:t>
            </a:r>
            <a:endParaRPr lang="de-DE" sz="1600" dirty="0"/>
          </a:p>
        </p:txBody>
      </p:sp>
      <p:grpSp>
        <p:nvGrpSpPr>
          <p:cNvPr id="1091" name="Gruppieren 1090">
            <a:extLst>
              <a:ext uri="{FF2B5EF4-FFF2-40B4-BE49-F238E27FC236}">
                <a16:creationId xmlns:a16="http://schemas.microsoft.com/office/drawing/2014/main" id="{E29F52A7-7F9E-8486-3A34-E20EC8EA04F5}"/>
              </a:ext>
            </a:extLst>
          </p:cNvPr>
          <p:cNvGrpSpPr/>
          <p:nvPr/>
        </p:nvGrpSpPr>
        <p:grpSpPr>
          <a:xfrm>
            <a:off x="3736934" y="2324510"/>
            <a:ext cx="1252945" cy="989034"/>
            <a:chOff x="3736934" y="2324510"/>
            <a:chExt cx="1252945" cy="989034"/>
          </a:xfrm>
        </p:grpSpPr>
        <p:grpSp>
          <p:nvGrpSpPr>
            <p:cNvPr id="1092" name="Gruppieren 1091">
              <a:extLst>
                <a:ext uri="{FF2B5EF4-FFF2-40B4-BE49-F238E27FC236}">
                  <a16:creationId xmlns:a16="http://schemas.microsoft.com/office/drawing/2014/main" id="{A9D25A41-D9DA-5257-AD6F-8D700D6C1B7B}"/>
                </a:ext>
              </a:extLst>
            </p:cNvPr>
            <p:cNvGrpSpPr/>
            <p:nvPr/>
          </p:nvGrpSpPr>
          <p:grpSpPr>
            <a:xfrm rot="5400000">
              <a:off x="4068385" y="2521669"/>
              <a:ext cx="360001" cy="896820"/>
              <a:chOff x="2521981" y="4359304"/>
              <a:chExt cx="360001" cy="896820"/>
            </a:xfrm>
          </p:grpSpPr>
          <p:cxnSp>
            <p:nvCxnSpPr>
              <p:cNvPr id="1097" name="Gerader Verbinder 1096">
                <a:extLst>
                  <a:ext uri="{FF2B5EF4-FFF2-40B4-BE49-F238E27FC236}">
                    <a16:creationId xmlns:a16="http://schemas.microsoft.com/office/drawing/2014/main" id="{3474D93B-7295-5605-ED6F-6E329A6FF489}"/>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8" name="Gerader Verbinder 1097">
                <a:extLst>
                  <a:ext uri="{FF2B5EF4-FFF2-40B4-BE49-F238E27FC236}">
                    <a16:creationId xmlns:a16="http://schemas.microsoft.com/office/drawing/2014/main" id="{5D537AC1-73D4-475D-DBCC-3C009BDB8575}"/>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9" name="Gerader Verbinder 1098">
                <a:extLst>
                  <a:ext uri="{FF2B5EF4-FFF2-40B4-BE49-F238E27FC236}">
                    <a16:creationId xmlns:a16="http://schemas.microsoft.com/office/drawing/2014/main" id="{17CC6276-2FD9-6C2F-2372-1531BCA4EF3E}"/>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0" name="Gerader Verbinder 1099">
                <a:extLst>
                  <a:ext uri="{FF2B5EF4-FFF2-40B4-BE49-F238E27FC236}">
                    <a16:creationId xmlns:a16="http://schemas.microsoft.com/office/drawing/2014/main" id="{DE4455DE-1EE4-D04D-BA7E-B084F828ABEF}"/>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1" name="Gerader Verbinder 1100">
                <a:extLst>
                  <a:ext uri="{FF2B5EF4-FFF2-40B4-BE49-F238E27FC236}">
                    <a16:creationId xmlns:a16="http://schemas.microsoft.com/office/drawing/2014/main" id="{2D3F0B36-94A6-866C-65BA-A64183D9CDE8}"/>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2" name="Gerader Verbinder 1101">
                <a:extLst>
                  <a:ext uri="{FF2B5EF4-FFF2-40B4-BE49-F238E27FC236}">
                    <a16:creationId xmlns:a16="http://schemas.microsoft.com/office/drawing/2014/main" id="{B436A861-921F-D72F-32FD-84CF9C7B6909}"/>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3" name="Gerader Verbinder 1092">
              <a:extLst>
                <a:ext uri="{FF2B5EF4-FFF2-40B4-BE49-F238E27FC236}">
                  <a16:creationId xmlns:a16="http://schemas.microsoft.com/office/drawing/2014/main" id="{40463E6F-E7FE-F856-035C-5B1B3D6CB077}"/>
                </a:ext>
              </a:extLst>
            </p:cNvPr>
            <p:cNvCxnSpPr/>
            <p:nvPr/>
          </p:nvCxnSpPr>
          <p:spPr>
            <a:xfrm rot="5400000" flipV="1">
              <a:off x="4225126" y="2186972"/>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94" name="Textfeld 1093">
              <a:extLst>
                <a:ext uri="{FF2B5EF4-FFF2-40B4-BE49-F238E27FC236}">
                  <a16:creationId xmlns:a16="http://schemas.microsoft.com/office/drawing/2014/main" id="{EB44E4F4-D0EF-C2F6-A10D-F566D6E19CB5}"/>
                </a:ext>
              </a:extLst>
            </p:cNvPr>
            <p:cNvSpPr txBox="1"/>
            <p:nvPr/>
          </p:nvSpPr>
          <p:spPr>
            <a:xfrm>
              <a:off x="4091520" y="2324510"/>
              <a:ext cx="332142" cy="369332"/>
            </a:xfrm>
            <a:prstGeom prst="rect">
              <a:avLst/>
            </a:prstGeom>
            <a:noFill/>
          </p:spPr>
          <p:txBody>
            <a:bodyPr wrap="none" rtlCol="0">
              <a:spAutoFit/>
            </a:bodyPr>
            <a:lstStyle/>
            <a:p>
              <a:r>
                <a:rPr lang="de-DE" dirty="0"/>
                <a:t>U</a:t>
              </a:r>
              <a:endParaRPr lang="de-DE" baseline="-25000" dirty="0"/>
            </a:p>
          </p:txBody>
        </p:sp>
        <p:cxnSp>
          <p:nvCxnSpPr>
            <p:cNvPr id="1095" name="Gerader Verbinder 1094">
              <a:extLst>
                <a:ext uri="{FF2B5EF4-FFF2-40B4-BE49-F238E27FC236}">
                  <a16:creationId xmlns:a16="http://schemas.microsoft.com/office/drawing/2014/main" id="{5BCFB245-62BF-C9EA-A482-AB0717430454}"/>
                </a:ext>
              </a:extLst>
            </p:cNvPr>
            <p:cNvCxnSpPr/>
            <p:nvPr/>
          </p:nvCxnSpPr>
          <p:spPr>
            <a:xfrm rot="5400000" flipV="1">
              <a:off x="4745783" y="2725982"/>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96" name="Textfeld 1095">
              <a:extLst>
                <a:ext uri="{FF2B5EF4-FFF2-40B4-BE49-F238E27FC236}">
                  <a16:creationId xmlns:a16="http://schemas.microsoft.com/office/drawing/2014/main" id="{D1835157-A2C0-AEA9-3D40-8CAE23F04486}"/>
                </a:ext>
              </a:extLst>
            </p:cNvPr>
            <p:cNvSpPr txBox="1"/>
            <p:nvPr/>
          </p:nvSpPr>
          <p:spPr>
            <a:xfrm>
              <a:off x="4573586" y="2944212"/>
              <a:ext cx="242374" cy="369332"/>
            </a:xfrm>
            <a:prstGeom prst="rect">
              <a:avLst/>
            </a:prstGeom>
            <a:noFill/>
          </p:spPr>
          <p:txBody>
            <a:bodyPr wrap="none" rtlCol="0">
              <a:spAutoFit/>
            </a:bodyPr>
            <a:lstStyle/>
            <a:p>
              <a:r>
                <a:rPr lang="de-DE" dirty="0"/>
                <a:t>I</a:t>
              </a:r>
              <a:endParaRPr lang="de-DE" baseline="-25000" dirty="0"/>
            </a:p>
          </p:txBody>
        </p:sp>
      </p:grpSp>
      <p:grpSp>
        <p:nvGrpSpPr>
          <p:cNvPr id="1103" name="Gruppieren 1102">
            <a:extLst>
              <a:ext uri="{FF2B5EF4-FFF2-40B4-BE49-F238E27FC236}">
                <a16:creationId xmlns:a16="http://schemas.microsoft.com/office/drawing/2014/main" id="{C07881CE-37FB-E820-9C8C-EEF4E9940B56}"/>
              </a:ext>
            </a:extLst>
          </p:cNvPr>
          <p:cNvGrpSpPr/>
          <p:nvPr/>
        </p:nvGrpSpPr>
        <p:grpSpPr>
          <a:xfrm>
            <a:off x="3727442" y="4288640"/>
            <a:ext cx="1161932" cy="1110133"/>
            <a:chOff x="3727442" y="4288640"/>
            <a:chExt cx="1161932" cy="1110133"/>
          </a:xfrm>
        </p:grpSpPr>
        <p:grpSp>
          <p:nvGrpSpPr>
            <p:cNvPr id="1104" name="Gruppieren 1103">
              <a:extLst>
                <a:ext uri="{FF2B5EF4-FFF2-40B4-BE49-F238E27FC236}">
                  <a16:creationId xmlns:a16="http://schemas.microsoft.com/office/drawing/2014/main" id="{6F94FA4C-F574-0BC9-6E37-ED009182BA31}"/>
                </a:ext>
              </a:extLst>
            </p:cNvPr>
            <p:cNvGrpSpPr/>
            <p:nvPr/>
          </p:nvGrpSpPr>
          <p:grpSpPr>
            <a:xfrm rot="5400000">
              <a:off x="4260963" y="4561044"/>
              <a:ext cx="360001" cy="896820"/>
              <a:chOff x="2521981" y="4359304"/>
              <a:chExt cx="360001" cy="896820"/>
            </a:xfrm>
          </p:grpSpPr>
          <p:cxnSp>
            <p:nvCxnSpPr>
              <p:cNvPr id="1109" name="Gerader Verbinder 1108">
                <a:extLst>
                  <a:ext uri="{FF2B5EF4-FFF2-40B4-BE49-F238E27FC236}">
                    <a16:creationId xmlns:a16="http://schemas.microsoft.com/office/drawing/2014/main" id="{56AA4774-E686-6ADE-C97F-519EA81AABD2}"/>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0" name="Gerader Verbinder 1109">
                <a:extLst>
                  <a:ext uri="{FF2B5EF4-FFF2-40B4-BE49-F238E27FC236}">
                    <a16:creationId xmlns:a16="http://schemas.microsoft.com/office/drawing/2014/main" id="{222082B1-EDFC-66CF-B7A1-1573660E0CEF}"/>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1" name="Gerader Verbinder 1110">
                <a:extLst>
                  <a:ext uri="{FF2B5EF4-FFF2-40B4-BE49-F238E27FC236}">
                    <a16:creationId xmlns:a16="http://schemas.microsoft.com/office/drawing/2014/main" id="{51BF9E10-8C05-4C71-C37E-820D4DF89FC2}"/>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2" name="Gerader Verbinder 1111">
                <a:extLst>
                  <a:ext uri="{FF2B5EF4-FFF2-40B4-BE49-F238E27FC236}">
                    <a16:creationId xmlns:a16="http://schemas.microsoft.com/office/drawing/2014/main" id="{651CAF0A-0F7C-C8C5-D0E1-24D57BDF17A0}"/>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3" name="Gerader Verbinder 1112">
                <a:extLst>
                  <a:ext uri="{FF2B5EF4-FFF2-40B4-BE49-F238E27FC236}">
                    <a16:creationId xmlns:a16="http://schemas.microsoft.com/office/drawing/2014/main" id="{D6F7B831-A28F-378A-8654-48FE39165B8D}"/>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Gerader Verbinder 1113">
                <a:extLst>
                  <a:ext uri="{FF2B5EF4-FFF2-40B4-BE49-F238E27FC236}">
                    <a16:creationId xmlns:a16="http://schemas.microsoft.com/office/drawing/2014/main" id="{0C03E2A4-D833-824B-CFE8-1EB69E024656}"/>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5" name="Gerader Verbinder 1104">
              <a:extLst>
                <a:ext uri="{FF2B5EF4-FFF2-40B4-BE49-F238E27FC236}">
                  <a16:creationId xmlns:a16="http://schemas.microsoft.com/office/drawing/2014/main" id="{526ABCD3-0684-FA3E-BD8F-76FFE71E5C2D}"/>
                </a:ext>
              </a:extLst>
            </p:cNvPr>
            <p:cNvCxnSpPr/>
            <p:nvPr/>
          </p:nvCxnSpPr>
          <p:spPr>
            <a:xfrm rot="-5400000" flipV="1">
              <a:off x="4381705" y="4169781"/>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106" name="Textfeld 1105">
              <a:extLst>
                <a:ext uri="{FF2B5EF4-FFF2-40B4-BE49-F238E27FC236}">
                  <a16:creationId xmlns:a16="http://schemas.microsoft.com/office/drawing/2014/main" id="{2526BBD8-5E94-0952-5E85-B38FFBD533CD}"/>
                </a:ext>
              </a:extLst>
            </p:cNvPr>
            <p:cNvSpPr txBox="1"/>
            <p:nvPr/>
          </p:nvSpPr>
          <p:spPr>
            <a:xfrm>
              <a:off x="4215634" y="4288640"/>
              <a:ext cx="332142" cy="369332"/>
            </a:xfrm>
            <a:prstGeom prst="rect">
              <a:avLst/>
            </a:prstGeom>
            <a:noFill/>
          </p:spPr>
          <p:txBody>
            <a:bodyPr wrap="none" rtlCol="0">
              <a:spAutoFit/>
            </a:bodyPr>
            <a:lstStyle/>
            <a:p>
              <a:r>
                <a:rPr lang="de-DE" dirty="0"/>
                <a:t>U</a:t>
              </a:r>
              <a:endParaRPr lang="de-DE" baseline="-25000" dirty="0"/>
            </a:p>
          </p:txBody>
        </p:sp>
        <p:cxnSp>
          <p:nvCxnSpPr>
            <p:cNvPr id="1107" name="Gerader Verbinder 1106">
              <a:extLst>
                <a:ext uri="{FF2B5EF4-FFF2-40B4-BE49-F238E27FC236}">
                  <a16:creationId xmlns:a16="http://schemas.microsoft.com/office/drawing/2014/main" id="{E98AC717-58AA-E970-5A11-DA420D486131}"/>
                </a:ext>
              </a:extLst>
            </p:cNvPr>
            <p:cNvCxnSpPr/>
            <p:nvPr/>
          </p:nvCxnSpPr>
          <p:spPr>
            <a:xfrm rot="-5400000" flipV="1">
              <a:off x="3971538" y="4765357"/>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108" name="Textfeld 1107">
              <a:extLst>
                <a:ext uri="{FF2B5EF4-FFF2-40B4-BE49-F238E27FC236}">
                  <a16:creationId xmlns:a16="http://schemas.microsoft.com/office/drawing/2014/main" id="{74B6A797-23D3-6558-E33D-F786CB9B3226}"/>
                </a:ext>
              </a:extLst>
            </p:cNvPr>
            <p:cNvSpPr txBox="1"/>
            <p:nvPr/>
          </p:nvSpPr>
          <p:spPr>
            <a:xfrm>
              <a:off x="3969384" y="5029441"/>
              <a:ext cx="242374" cy="369332"/>
            </a:xfrm>
            <a:prstGeom prst="rect">
              <a:avLst/>
            </a:prstGeom>
            <a:noFill/>
          </p:spPr>
          <p:txBody>
            <a:bodyPr wrap="none" rtlCol="0">
              <a:spAutoFit/>
            </a:bodyPr>
            <a:lstStyle/>
            <a:p>
              <a:r>
                <a:rPr lang="de-DE" dirty="0"/>
                <a:t>I</a:t>
              </a:r>
              <a:endParaRPr lang="de-DE" baseline="-25000" dirty="0"/>
            </a:p>
          </p:txBody>
        </p:sp>
      </p:grpSp>
    </p:spTree>
    <p:extLst>
      <p:ext uri="{BB962C8B-B14F-4D97-AF65-F5344CB8AC3E}">
        <p14:creationId xmlns:p14="http://schemas.microsoft.com/office/powerpoint/2010/main" val="274319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 grpId="0"/>
      <p:bldP spid="1086" grpId="0"/>
      <p:bldP spid="1087" grpId="0"/>
      <p:bldP spid="1088" grpId="0"/>
      <p:bldP spid="1089" grpId="0"/>
      <p:bldP spid="109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Diode: Durchlassspannung</a:t>
            </a:r>
            <a:br>
              <a:rPr kumimoji="0" lang="de-DE" sz="4000" b="0" i="0" u="none" strike="noStrike" kern="1200" cap="none" spc="0" normalizeH="0" baseline="0" noProof="0" dirty="0">
                <a:ln>
                  <a:noFill/>
                </a:ln>
                <a:solidFill>
                  <a:srgbClr val="A80163"/>
                </a:solidFill>
                <a:effectLst/>
                <a:uLnTx/>
                <a:uFillTx/>
                <a:latin typeface="+mn-lt"/>
              </a:rPr>
            </a:b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8" name="Inhaltsplatzhalter 4">
            <a:extLst>
              <a:ext uri="{FF2B5EF4-FFF2-40B4-BE49-F238E27FC236}">
                <a16:creationId xmlns:a16="http://schemas.microsoft.com/office/drawing/2014/main" id="{CEA1037B-45A1-B0A7-C9A4-6F4A36E3545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Die Spannung, bei der der Stromfluss durch die Diode beginnt, nennt man Schwellspannung, darüber hinaus stellt sich abhängig vom Strom die sogenannte Durchlassspannung ein</a:t>
            </a:r>
          </a:p>
          <a:p>
            <a:pPr>
              <a:defRPr/>
            </a:pPr>
            <a:r>
              <a:rPr lang="de-DE" dirty="0">
                <a:solidFill>
                  <a:srgbClr val="000000"/>
                </a:solidFill>
              </a:rPr>
              <a:t>Schwellspannung und Durchlassspannung sind temperaturabhängig:</a:t>
            </a:r>
          </a:p>
          <a:p>
            <a:pPr lvl="1">
              <a:defRPr/>
            </a:pPr>
            <a:r>
              <a:rPr lang="de-DE" dirty="0">
                <a:solidFill>
                  <a:srgbClr val="000000"/>
                </a:solidFill>
              </a:rPr>
              <a:t>Mit </a:t>
            </a:r>
            <a:r>
              <a:rPr lang="de-DE" b="1" dirty="0">
                <a:solidFill>
                  <a:srgbClr val="000000"/>
                </a:solidFill>
              </a:rPr>
              <a:t>steigender Temperatur</a:t>
            </a:r>
            <a:r>
              <a:rPr lang="de-DE" u="sng" dirty="0">
                <a:solidFill>
                  <a:srgbClr val="000000"/>
                </a:solidFill>
              </a:rPr>
              <a:t> </a:t>
            </a:r>
            <a:r>
              <a:rPr lang="de-DE" dirty="0">
                <a:solidFill>
                  <a:srgbClr val="000000"/>
                </a:solidFill>
              </a:rPr>
              <a:t>werden in der Verarmungszone zusätzliche Elektronen frei, </a:t>
            </a:r>
            <a:r>
              <a:rPr lang="de-DE" b="1" dirty="0">
                <a:solidFill>
                  <a:srgbClr val="000000"/>
                </a:solidFill>
              </a:rPr>
              <a:t>die Spannungen sinken </a:t>
            </a:r>
            <a:r>
              <a:rPr lang="de-DE" dirty="0">
                <a:solidFill>
                  <a:srgbClr val="000000"/>
                </a:solidFill>
              </a:rPr>
              <a:t>daher entsprechend. (negativer Temperaturkoeffizient)</a:t>
            </a:r>
          </a:p>
          <a:p>
            <a:pPr>
              <a:defRPr/>
            </a:pPr>
            <a:r>
              <a:rPr lang="de-DE" dirty="0">
                <a:solidFill>
                  <a:srgbClr val="000000"/>
                </a:solidFill>
              </a:rPr>
              <a:t>Je nach verwendetem Material haben unterschiedliche </a:t>
            </a:r>
            <a:r>
              <a:rPr lang="de-DE" dirty="0" err="1">
                <a:solidFill>
                  <a:srgbClr val="000000"/>
                </a:solidFill>
              </a:rPr>
              <a:t>Diodentypen</a:t>
            </a:r>
            <a:r>
              <a:rPr lang="de-DE" dirty="0">
                <a:solidFill>
                  <a:srgbClr val="000000"/>
                </a:solidFill>
              </a:rPr>
              <a:t> unterschiedliche Strom-Spannungskennlinien:</a:t>
            </a:r>
          </a:p>
          <a:p>
            <a:pPr>
              <a:defRPr/>
            </a:pPr>
            <a:endParaRPr lang="de-DE" dirty="0">
              <a:solidFill>
                <a:srgbClr val="000000"/>
              </a:solidFill>
            </a:endParaRPr>
          </a:p>
          <a:p>
            <a:pPr>
              <a:defRPr/>
            </a:pPr>
            <a:endParaRPr lang="de-DE" dirty="0">
              <a:solidFill>
                <a:srgbClr val="000000"/>
              </a:solidFill>
            </a:endParaRPr>
          </a:p>
        </p:txBody>
      </p:sp>
      <p:sp>
        <p:nvSpPr>
          <p:cNvPr id="9" name="Freihandform 65">
            <a:extLst>
              <a:ext uri="{FF2B5EF4-FFF2-40B4-BE49-F238E27FC236}">
                <a16:creationId xmlns:a16="http://schemas.microsoft.com/office/drawing/2014/main" id="{4477D772-7F04-BA82-F18A-8425C934727D}"/>
              </a:ext>
            </a:extLst>
          </p:cNvPr>
          <p:cNvSpPr/>
          <p:nvPr/>
        </p:nvSpPr>
        <p:spPr>
          <a:xfrm>
            <a:off x="2377328" y="3866964"/>
            <a:ext cx="127112" cy="1465887"/>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27112"/>
              <a:gd name="connsiteY0" fmla="*/ 1465887 h 1465887"/>
              <a:gd name="connsiteX1" fmla="*/ 127112 w 127112"/>
              <a:gd name="connsiteY1" fmla="*/ 0 h 1465887"/>
            </a:gdLst>
            <a:ahLst/>
            <a:cxnLst>
              <a:cxn ang="0">
                <a:pos x="connsiteX0" y="connsiteY0"/>
              </a:cxn>
              <a:cxn ang="0">
                <a:pos x="connsiteX1" y="connsiteY1"/>
              </a:cxn>
            </a:cxnLst>
            <a:rect l="l" t="t" r="r" b="b"/>
            <a:pathLst>
              <a:path w="127112" h="1465887">
                <a:moveTo>
                  <a:pt x="0" y="1465887"/>
                </a:moveTo>
                <a:cubicBezTo>
                  <a:pt x="112988" y="1360938"/>
                  <a:pt x="97023" y="1373219"/>
                  <a:pt x="127112"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150">
            <a:extLst>
              <a:ext uri="{FF2B5EF4-FFF2-40B4-BE49-F238E27FC236}">
                <a16:creationId xmlns:a16="http://schemas.microsoft.com/office/drawing/2014/main" id="{BB9D8283-FDAB-C80A-2D25-09AD095032CA}"/>
              </a:ext>
            </a:extLst>
          </p:cNvPr>
          <p:cNvSpPr/>
          <p:nvPr/>
        </p:nvSpPr>
        <p:spPr>
          <a:xfrm>
            <a:off x="2378699" y="3843101"/>
            <a:ext cx="788279" cy="1465887"/>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27984"/>
              <a:gd name="connsiteY0" fmla="*/ 1465887 h 1465887"/>
              <a:gd name="connsiteX1" fmla="*/ 127112 w 127984"/>
              <a:gd name="connsiteY1" fmla="*/ 0 h 1465887"/>
              <a:gd name="connsiteX0" fmla="*/ 0 w 127952"/>
              <a:gd name="connsiteY0" fmla="*/ 1465887 h 1465887"/>
              <a:gd name="connsiteX1" fmla="*/ 127112 w 127952"/>
              <a:gd name="connsiteY1" fmla="*/ 0 h 1465887"/>
              <a:gd name="connsiteX0" fmla="*/ 0 w 127602"/>
              <a:gd name="connsiteY0" fmla="*/ 1465887 h 1465887"/>
              <a:gd name="connsiteX1" fmla="*/ 127112 w 127602"/>
              <a:gd name="connsiteY1" fmla="*/ 0 h 1465887"/>
              <a:gd name="connsiteX0" fmla="*/ 0 w 127197"/>
              <a:gd name="connsiteY0" fmla="*/ 1465887 h 1465887"/>
              <a:gd name="connsiteX1" fmla="*/ 127112 w 127197"/>
              <a:gd name="connsiteY1" fmla="*/ 0 h 1465887"/>
              <a:gd name="connsiteX0" fmla="*/ 0 w 127112"/>
              <a:gd name="connsiteY0" fmla="*/ 1465887 h 1465887"/>
              <a:gd name="connsiteX1" fmla="*/ 127112 w 127112"/>
              <a:gd name="connsiteY1" fmla="*/ 0 h 1465887"/>
              <a:gd name="connsiteX0" fmla="*/ 0 w 127112"/>
              <a:gd name="connsiteY0" fmla="*/ 1465887 h 1465887"/>
              <a:gd name="connsiteX1" fmla="*/ 127112 w 127112"/>
              <a:gd name="connsiteY1" fmla="*/ 0 h 1465887"/>
              <a:gd name="connsiteX0" fmla="*/ 0 w 127112"/>
              <a:gd name="connsiteY0" fmla="*/ 1465887 h 1465887"/>
              <a:gd name="connsiteX1" fmla="*/ 127112 w 127112"/>
              <a:gd name="connsiteY1" fmla="*/ 0 h 1465887"/>
            </a:gdLst>
            <a:ahLst/>
            <a:cxnLst>
              <a:cxn ang="0">
                <a:pos x="connsiteX0" y="connsiteY0"/>
              </a:cxn>
              <a:cxn ang="0">
                <a:pos x="connsiteX1" y="connsiteY1"/>
              </a:cxn>
            </a:cxnLst>
            <a:rect l="l" t="t" r="r" b="b"/>
            <a:pathLst>
              <a:path w="127112" h="1465887">
                <a:moveTo>
                  <a:pt x="0" y="1465887"/>
                </a:moveTo>
                <a:cubicBezTo>
                  <a:pt x="43936" y="1460584"/>
                  <a:pt x="66267" y="1343912"/>
                  <a:pt x="127112" y="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51">
            <a:extLst>
              <a:ext uri="{FF2B5EF4-FFF2-40B4-BE49-F238E27FC236}">
                <a16:creationId xmlns:a16="http://schemas.microsoft.com/office/drawing/2014/main" id="{CF9675FE-C189-C49B-A4AC-8A2F6231D0D9}"/>
              </a:ext>
            </a:extLst>
          </p:cNvPr>
          <p:cNvSpPr/>
          <p:nvPr/>
        </p:nvSpPr>
        <p:spPr>
          <a:xfrm>
            <a:off x="3100159" y="3839760"/>
            <a:ext cx="262148" cy="1466762"/>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30793"/>
              <a:gd name="connsiteY0" fmla="*/ 1465887 h 1465887"/>
              <a:gd name="connsiteX1" fmla="*/ 127112 w 130793"/>
              <a:gd name="connsiteY1" fmla="*/ 0 h 1465887"/>
              <a:gd name="connsiteX0" fmla="*/ 0 w 127672"/>
              <a:gd name="connsiteY0" fmla="*/ 1465887 h 1465907"/>
              <a:gd name="connsiteX1" fmla="*/ 127112 w 127672"/>
              <a:gd name="connsiteY1" fmla="*/ 0 h 1465907"/>
              <a:gd name="connsiteX0" fmla="*/ 0 w 127379"/>
              <a:gd name="connsiteY0" fmla="*/ 1465887 h 1465963"/>
              <a:gd name="connsiteX1" fmla="*/ 127112 w 127379"/>
              <a:gd name="connsiteY1" fmla="*/ 0 h 1465963"/>
              <a:gd name="connsiteX0" fmla="*/ 0 w 127112"/>
              <a:gd name="connsiteY0" fmla="*/ 1465887 h 1466762"/>
              <a:gd name="connsiteX1" fmla="*/ 127112 w 127112"/>
              <a:gd name="connsiteY1" fmla="*/ 0 h 1466762"/>
            </a:gdLst>
            <a:ahLst/>
            <a:cxnLst>
              <a:cxn ang="0">
                <a:pos x="connsiteX0" y="connsiteY0"/>
              </a:cxn>
              <a:cxn ang="0">
                <a:pos x="connsiteX1" y="connsiteY1"/>
              </a:cxn>
            </a:cxnLst>
            <a:rect l="l" t="t" r="r" b="b"/>
            <a:pathLst>
              <a:path w="127112" h="1466762">
                <a:moveTo>
                  <a:pt x="0" y="1465887"/>
                </a:moveTo>
                <a:cubicBezTo>
                  <a:pt x="63960" y="1478170"/>
                  <a:pt x="78191" y="1379080"/>
                  <a:pt x="127112"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58">
            <a:extLst>
              <a:ext uri="{FF2B5EF4-FFF2-40B4-BE49-F238E27FC236}">
                <a16:creationId xmlns:a16="http://schemas.microsoft.com/office/drawing/2014/main" id="{09406D7C-14A5-2353-2F8F-CC374C8CD447}"/>
              </a:ext>
            </a:extLst>
          </p:cNvPr>
          <p:cNvSpPr/>
          <p:nvPr/>
        </p:nvSpPr>
        <p:spPr>
          <a:xfrm>
            <a:off x="4723110" y="3839779"/>
            <a:ext cx="712013" cy="1465887"/>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27984"/>
              <a:gd name="connsiteY0" fmla="*/ 1465887 h 1465887"/>
              <a:gd name="connsiteX1" fmla="*/ 127112 w 127984"/>
              <a:gd name="connsiteY1" fmla="*/ 0 h 1465887"/>
              <a:gd name="connsiteX0" fmla="*/ 0 w 127952"/>
              <a:gd name="connsiteY0" fmla="*/ 1465887 h 1465887"/>
              <a:gd name="connsiteX1" fmla="*/ 127112 w 127952"/>
              <a:gd name="connsiteY1" fmla="*/ 0 h 1465887"/>
              <a:gd name="connsiteX0" fmla="*/ 0 w 127602"/>
              <a:gd name="connsiteY0" fmla="*/ 1465887 h 1465887"/>
              <a:gd name="connsiteX1" fmla="*/ 127112 w 127602"/>
              <a:gd name="connsiteY1" fmla="*/ 0 h 1465887"/>
              <a:gd name="connsiteX0" fmla="*/ 0 w 127197"/>
              <a:gd name="connsiteY0" fmla="*/ 1465887 h 1465887"/>
              <a:gd name="connsiteX1" fmla="*/ 127112 w 127197"/>
              <a:gd name="connsiteY1" fmla="*/ 0 h 1465887"/>
              <a:gd name="connsiteX0" fmla="*/ 0 w 127112"/>
              <a:gd name="connsiteY0" fmla="*/ 1465887 h 1465888"/>
              <a:gd name="connsiteX1" fmla="*/ 127112 w 127112"/>
              <a:gd name="connsiteY1" fmla="*/ 0 h 1465888"/>
              <a:gd name="connsiteX0" fmla="*/ 0 w 127112"/>
              <a:gd name="connsiteY0" fmla="*/ 1465887 h 1465887"/>
              <a:gd name="connsiteX1" fmla="*/ 127112 w 127112"/>
              <a:gd name="connsiteY1" fmla="*/ 0 h 1465887"/>
            </a:gdLst>
            <a:ahLst/>
            <a:cxnLst>
              <a:cxn ang="0">
                <a:pos x="connsiteX0" y="connsiteY0"/>
              </a:cxn>
              <a:cxn ang="0">
                <a:pos x="connsiteX1" y="connsiteY1"/>
              </a:cxn>
            </a:cxnLst>
            <a:rect l="l" t="t" r="r" b="b"/>
            <a:pathLst>
              <a:path w="127112" h="1465887">
                <a:moveTo>
                  <a:pt x="0" y="1465887"/>
                </a:moveTo>
                <a:cubicBezTo>
                  <a:pt x="58586" y="1460584"/>
                  <a:pt x="81964" y="1267712"/>
                  <a:pt x="127112" y="0"/>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C7EB06C0-8096-BE51-0DA7-9615F7E06A72}"/>
              </a:ext>
            </a:extLst>
          </p:cNvPr>
          <p:cNvGrpSpPr/>
          <p:nvPr/>
        </p:nvGrpSpPr>
        <p:grpSpPr>
          <a:xfrm>
            <a:off x="1674074" y="3414341"/>
            <a:ext cx="5360985" cy="2313042"/>
            <a:chOff x="1674074" y="2800380"/>
            <a:chExt cx="5360985" cy="2313042"/>
          </a:xfrm>
        </p:grpSpPr>
        <p:cxnSp>
          <p:nvCxnSpPr>
            <p:cNvPr id="16" name="Gerade Verbindung mit Pfeil 15">
              <a:extLst>
                <a:ext uri="{FF2B5EF4-FFF2-40B4-BE49-F238E27FC236}">
                  <a16:creationId xmlns:a16="http://schemas.microsoft.com/office/drawing/2014/main" id="{CAA9684C-AAEB-2350-A3B7-CADA1411FCA2}"/>
                </a:ext>
              </a:extLst>
            </p:cNvPr>
            <p:cNvCxnSpPr/>
            <p:nvPr/>
          </p:nvCxnSpPr>
          <p:spPr>
            <a:xfrm flipV="1">
              <a:off x="2024570" y="4689718"/>
              <a:ext cx="4351599" cy="68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5384D317-731E-7DA3-760E-C137766C5C28}"/>
                </a:ext>
              </a:extLst>
            </p:cNvPr>
            <p:cNvCxnSpPr/>
            <p:nvPr/>
          </p:nvCxnSpPr>
          <p:spPr>
            <a:xfrm flipH="1" flipV="1">
              <a:off x="2024570" y="3098262"/>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D7BB1565-1CC3-B540-228B-90A90AABAD5F}"/>
                </a:ext>
              </a:extLst>
            </p:cNvPr>
            <p:cNvSpPr txBox="1"/>
            <p:nvPr/>
          </p:nvSpPr>
          <p:spPr>
            <a:xfrm>
              <a:off x="5863357" y="4744090"/>
              <a:ext cx="1171702" cy="369332"/>
            </a:xfrm>
            <a:prstGeom prst="rect">
              <a:avLst/>
            </a:prstGeom>
            <a:noFill/>
          </p:spPr>
          <p:txBody>
            <a:bodyPr wrap="square" rtlCol="0">
              <a:spAutoFit/>
            </a:bodyPr>
            <a:lstStyle/>
            <a:p>
              <a:r>
                <a:rPr lang="de-DE" dirty="0"/>
                <a:t>Spannung</a:t>
              </a:r>
            </a:p>
          </p:txBody>
        </p:sp>
        <p:sp>
          <p:nvSpPr>
            <p:cNvPr id="19" name="Textfeld 18">
              <a:extLst>
                <a:ext uri="{FF2B5EF4-FFF2-40B4-BE49-F238E27FC236}">
                  <a16:creationId xmlns:a16="http://schemas.microsoft.com/office/drawing/2014/main" id="{A86E4BEA-9C28-03A2-8BD9-BEFC9A6FDEF2}"/>
                </a:ext>
              </a:extLst>
            </p:cNvPr>
            <p:cNvSpPr txBox="1"/>
            <p:nvPr/>
          </p:nvSpPr>
          <p:spPr>
            <a:xfrm>
              <a:off x="1674074" y="2800380"/>
              <a:ext cx="1111890" cy="369332"/>
            </a:xfrm>
            <a:prstGeom prst="rect">
              <a:avLst/>
            </a:prstGeom>
            <a:noFill/>
          </p:spPr>
          <p:txBody>
            <a:bodyPr wrap="square" rtlCol="0">
              <a:spAutoFit/>
            </a:bodyPr>
            <a:lstStyle/>
            <a:p>
              <a:r>
                <a:rPr lang="de-DE" dirty="0"/>
                <a:t>Strom</a:t>
              </a:r>
            </a:p>
          </p:txBody>
        </p:sp>
        <p:cxnSp>
          <p:nvCxnSpPr>
            <p:cNvPr id="20" name="Gerader Verbinder 19">
              <a:extLst>
                <a:ext uri="{FF2B5EF4-FFF2-40B4-BE49-F238E27FC236}">
                  <a16:creationId xmlns:a16="http://schemas.microsoft.com/office/drawing/2014/main" id="{3422AAF2-8634-4DC3-336D-EE53F6B20B45}"/>
                </a:ext>
              </a:extLst>
            </p:cNvPr>
            <p:cNvCxnSpPr/>
            <p:nvPr/>
          </p:nvCxnSpPr>
          <p:spPr>
            <a:xfrm>
              <a:off x="2024570"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4F7B899-12B1-2C8F-F338-51E4E211D67F}"/>
                </a:ext>
              </a:extLst>
            </p:cNvPr>
            <p:cNvCxnSpPr/>
            <p:nvPr/>
          </p:nvCxnSpPr>
          <p:spPr>
            <a:xfrm>
              <a:off x="22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D51A2F3-1028-80A9-F42F-D2C8A9DAF45F}"/>
                </a:ext>
              </a:extLst>
            </p:cNvPr>
            <p:cNvCxnSpPr/>
            <p:nvPr/>
          </p:nvCxnSpPr>
          <p:spPr>
            <a:xfrm>
              <a:off x="23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297B9CA-F8EC-32D3-CA54-D3B518E336AE}"/>
                </a:ext>
              </a:extLst>
            </p:cNvPr>
            <p:cNvCxnSpPr/>
            <p:nvPr/>
          </p:nvCxnSpPr>
          <p:spPr>
            <a:xfrm>
              <a:off x="25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8CB4246-3216-D1B3-F112-5B3978A0C584}"/>
                </a:ext>
              </a:extLst>
            </p:cNvPr>
            <p:cNvCxnSpPr/>
            <p:nvPr/>
          </p:nvCxnSpPr>
          <p:spPr>
            <a:xfrm>
              <a:off x="274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7103B04-D9BC-1FAF-84A0-55A561B976F3}"/>
                </a:ext>
              </a:extLst>
            </p:cNvPr>
            <p:cNvCxnSpPr/>
            <p:nvPr/>
          </p:nvCxnSpPr>
          <p:spPr>
            <a:xfrm>
              <a:off x="2924707"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59DA3B1-1AC3-38CB-3330-EC59A6A208F6}"/>
                </a:ext>
              </a:extLst>
            </p:cNvPr>
            <p:cNvCxnSpPr/>
            <p:nvPr/>
          </p:nvCxnSpPr>
          <p:spPr>
            <a:xfrm>
              <a:off x="31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A1C9E796-BBBF-CBC0-010F-91AB567ACAC0}"/>
                </a:ext>
              </a:extLst>
            </p:cNvPr>
            <p:cNvCxnSpPr/>
            <p:nvPr/>
          </p:nvCxnSpPr>
          <p:spPr>
            <a:xfrm>
              <a:off x="32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1F653AE-FAFE-CF63-6B0E-BB8681BAC982}"/>
                </a:ext>
              </a:extLst>
            </p:cNvPr>
            <p:cNvCxnSpPr/>
            <p:nvPr/>
          </p:nvCxnSpPr>
          <p:spPr>
            <a:xfrm>
              <a:off x="34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59FCBBB-EC85-79A1-3550-727FA1D77157}"/>
                </a:ext>
              </a:extLst>
            </p:cNvPr>
            <p:cNvCxnSpPr/>
            <p:nvPr/>
          </p:nvCxnSpPr>
          <p:spPr>
            <a:xfrm>
              <a:off x="364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899B1012-E7C1-EE73-AF40-85F523B01E7E}"/>
                </a:ext>
              </a:extLst>
            </p:cNvPr>
            <p:cNvCxnSpPr/>
            <p:nvPr/>
          </p:nvCxnSpPr>
          <p:spPr>
            <a:xfrm>
              <a:off x="3824707"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D50C1ACA-771A-4AFC-52A7-0D9C87CBFE6B}"/>
                </a:ext>
              </a:extLst>
            </p:cNvPr>
            <p:cNvCxnSpPr/>
            <p:nvPr/>
          </p:nvCxnSpPr>
          <p:spPr>
            <a:xfrm>
              <a:off x="40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228D2D0-713D-C70B-8028-DB4C371E60D1}"/>
                </a:ext>
              </a:extLst>
            </p:cNvPr>
            <p:cNvCxnSpPr/>
            <p:nvPr/>
          </p:nvCxnSpPr>
          <p:spPr>
            <a:xfrm>
              <a:off x="41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15AF347C-3E51-8719-544C-F4A91AC8756A}"/>
                </a:ext>
              </a:extLst>
            </p:cNvPr>
            <p:cNvCxnSpPr/>
            <p:nvPr/>
          </p:nvCxnSpPr>
          <p:spPr>
            <a:xfrm>
              <a:off x="43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15AF7DC-19B8-8060-12E8-864FF42B573F}"/>
                </a:ext>
              </a:extLst>
            </p:cNvPr>
            <p:cNvCxnSpPr/>
            <p:nvPr/>
          </p:nvCxnSpPr>
          <p:spPr>
            <a:xfrm>
              <a:off x="454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EFBA5053-0E95-F08D-8EB8-12162E8C491E}"/>
                </a:ext>
              </a:extLst>
            </p:cNvPr>
            <p:cNvCxnSpPr/>
            <p:nvPr/>
          </p:nvCxnSpPr>
          <p:spPr>
            <a:xfrm>
              <a:off x="4724707"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9176D738-638E-B984-2576-8875F008F604}"/>
                </a:ext>
              </a:extLst>
            </p:cNvPr>
            <p:cNvCxnSpPr/>
            <p:nvPr/>
          </p:nvCxnSpPr>
          <p:spPr>
            <a:xfrm>
              <a:off x="49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940BD593-9C0D-0581-6BEE-162A0E7DF609}"/>
                </a:ext>
              </a:extLst>
            </p:cNvPr>
            <p:cNvCxnSpPr/>
            <p:nvPr/>
          </p:nvCxnSpPr>
          <p:spPr>
            <a:xfrm>
              <a:off x="50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5D50F077-3F82-223C-6245-5E37EDC0A1BC}"/>
                </a:ext>
              </a:extLst>
            </p:cNvPr>
            <p:cNvCxnSpPr/>
            <p:nvPr/>
          </p:nvCxnSpPr>
          <p:spPr>
            <a:xfrm>
              <a:off x="52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0F331BE-2237-A4A5-AA7F-9683AC197879}"/>
                </a:ext>
              </a:extLst>
            </p:cNvPr>
            <p:cNvCxnSpPr/>
            <p:nvPr/>
          </p:nvCxnSpPr>
          <p:spPr>
            <a:xfrm>
              <a:off x="544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70BC5FC-F20E-230B-1A11-B9746FE6D5D2}"/>
                </a:ext>
              </a:extLst>
            </p:cNvPr>
            <p:cNvCxnSpPr/>
            <p:nvPr/>
          </p:nvCxnSpPr>
          <p:spPr>
            <a:xfrm>
              <a:off x="5624707"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92ACA8F-5F8F-D2D0-F514-40FEB5652FC2}"/>
                </a:ext>
              </a:extLst>
            </p:cNvPr>
            <p:cNvCxnSpPr/>
            <p:nvPr/>
          </p:nvCxnSpPr>
          <p:spPr>
            <a:xfrm>
              <a:off x="58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1CC3A827-45EC-7C43-F283-81EE38524342}"/>
                </a:ext>
              </a:extLst>
            </p:cNvPr>
            <p:cNvCxnSpPr/>
            <p:nvPr/>
          </p:nvCxnSpPr>
          <p:spPr>
            <a:xfrm>
              <a:off x="59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2E571AA6-231E-BE84-0F03-EE2CBBD7C4C9}"/>
                </a:ext>
              </a:extLst>
            </p:cNvPr>
            <p:cNvCxnSpPr/>
            <p:nvPr/>
          </p:nvCxnSpPr>
          <p:spPr>
            <a:xfrm>
              <a:off x="61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CAABF04-6D8D-2158-EFB0-85A0189D1C28}"/>
                </a:ext>
              </a:extLst>
            </p:cNvPr>
            <p:cNvSpPr txBox="1"/>
            <p:nvPr/>
          </p:nvSpPr>
          <p:spPr>
            <a:xfrm>
              <a:off x="1893749" y="4820089"/>
              <a:ext cx="336270" cy="276999"/>
            </a:xfrm>
            <a:prstGeom prst="rect">
              <a:avLst/>
            </a:prstGeom>
            <a:noFill/>
          </p:spPr>
          <p:txBody>
            <a:bodyPr wrap="square" rtlCol="0">
              <a:spAutoFit/>
            </a:bodyPr>
            <a:lstStyle/>
            <a:p>
              <a:r>
                <a:rPr lang="de-DE" sz="1200" dirty="0"/>
                <a:t>0</a:t>
              </a:r>
            </a:p>
          </p:txBody>
        </p:sp>
        <p:sp>
          <p:nvSpPr>
            <p:cNvPr id="45" name="Textfeld 44">
              <a:extLst>
                <a:ext uri="{FF2B5EF4-FFF2-40B4-BE49-F238E27FC236}">
                  <a16:creationId xmlns:a16="http://schemas.microsoft.com/office/drawing/2014/main" id="{A34E6B15-6925-3F7C-3EB3-51B5E2F4535D}"/>
                </a:ext>
              </a:extLst>
            </p:cNvPr>
            <p:cNvSpPr txBox="1"/>
            <p:nvPr/>
          </p:nvSpPr>
          <p:spPr>
            <a:xfrm>
              <a:off x="2729113" y="4818781"/>
              <a:ext cx="450547" cy="276999"/>
            </a:xfrm>
            <a:prstGeom prst="rect">
              <a:avLst/>
            </a:prstGeom>
            <a:noFill/>
          </p:spPr>
          <p:txBody>
            <a:bodyPr wrap="square" rtlCol="0">
              <a:spAutoFit/>
            </a:bodyPr>
            <a:lstStyle/>
            <a:p>
              <a:r>
                <a:rPr lang="de-DE" sz="1200" dirty="0"/>
                <a:t>0,5</a:t>
              </a:r>
            </a:p>
          </p:txBody>
        </p:sp>
        <p:sp>
          <p:nvSpPr>
            <p:cNvPr id="46" name="Textfeld 45">
              <a:extLst>
                <a:ext uri="{FF2B5EF4-FFF2-40B4-BE49-F238E27FC236}">
                  <a16:creationId xmlns:a16="http://schemas.microsoft.com/office/drawing/2014/main" id="{ECECD46C-5BBF-FEA7-74AD-A9B44BD3838A}"/>
                </a:ext>
              </a:extLst>
            </p:cNvPr>
            <p:cNvSpPr txBox="1"/>
            <p:nvPr/>
          </p:nvSpPr>
          <p:spPr>
            <a:xfrm>
              <a:off x="3624266" y="4812514"/>
              <a:ext cx="450547" cy="276999"/>
            </a:xfrm>
            <a:prstGeom prst="rect">
              <a:avLst/>
            </a:prstGeom>
            <a:noFill/>
          </p:spPr>
          <p:txBody>
            <a:bodyPr wrap="square" rtlCol="0">
              <a:spAutoFit/>
            </a:bodyPr>
            <a:lstStyle/>
            <a:p>
              <a:r>
                <a:rPr lang="de-DE" sz="1200" dirty="0"/>
                <a:t>1,0</a:t>
              </a:r>
            </a:p>
          </p:txBody>
        </p:sp>
        <p:sp>
          <p:nvSpPr>
            <p:cNvPr id="47" name="Textfeld 46">
              <a:extLst>
                <a:ext uri="{FF2B5EF4-FFF2-40B4-BE49-F238E27FC236}">
                  <a16:creationId xmlns:a16="http://schemas.microsoft.com/office/drawing/2014/main" id="{B02F6500-2DF2-5A39-2EDB-77CCB40A0DDB}"/>
                </a:ext>
              </a:extLst>
            </p:cNvPr>
            <p:cNvSpPr txBox="1"/>
            <p:nvPr/>
          </p:nvSpPr>
          <p:spPr>
            <a:xfrm>
              <a:off x="4544707" y="4825691"/>
              <a:ext cx="450547" cy="276999"/>
            </a:xfrm>
            <a:prstGeom prst="rect">
              <a:avLst/>
            </a:prstGeom>
            <a:noFill/>
          </p:spPr>
          <p:txBody>
            <a:bodyPr wrap="square" rtlCol="0">
              <a:spAutoFit/>
            </a:bodyPr>
            <a:lstStyle/>
            <a:p>
              <a:r>
                <a:rPr lang="de-DE" sz="1200" dirty="0"/>
                <a:t>1,5</a:t>
              </a:r>
            </a:p>
          </p:txBody>
        </p:sp>
        <p:sp>
          <p:nvSpPr>
            <p:cNvPr id="48" name="Textfeld 47">
              <a:extLst>
                <a:ext uri="{FF2B5EF4-FFF2-40B4-BE49-F238E27FC236}">
                  <a16:creationId xmlns:a16="http://schemas.microsoft.com/office/drawing/2014/main" id="{8C3068D8-22B2-C37A-D1E0-FFD415017A6E}"/>
                </a:ext>
              </a:extLst>
            </p:cNvPr>
            <p:cNvSpPr txBox="1"/>
            <p:nvPr/>
          </p:nvSpPr>
          <p:spPr>
            <a:xfrm>
              <a:off x="5439860" y="4836296"/>
              <a:ext cx="450547" cy="276999"/>
            </a:xfrm>
            <a:prstGeom prst="rect">
              <a:avLst/>
            </a:prstGeom>
            <a:noFill/>
          </p:spPr>
          <p:txBody>
            <a:bodyPr wrap="square" rtlCol="0">
              <a:spAutoFit/>
            </a:bodyPr>
            <a:lstStyle/>
            <a:p>
              <a:r>
                <a:rPr lang="de-DE" sz="1200" dirty="0"/>
                <a:t>2,0</a:t>
              </a:r>
            </a:p>
          </p:txBody>
        </p:sp>
      </p:grpSp>
      <p:sp>
        <p:nvSpPr>
          <p:cNvPr id="49" name="Textfeld 48">
            <a:extLst>
              <a:ext uri="{FF2B5EF4-FFF2-40B4-BE49-F238E27FC236}">
                <a16:creationId xmlns:a16="http://schemas.microsoft.com/office/drawing/2014/main" id="{42ED5D4C-5FCC-D195-BC86-5FD7F15E782B}"/>
              </a:ext>
            </a:extLst>
          </p:cNvPr>
          <p:cNvSpPr txBox="1"/>
          <p:nvPr/>
        </p:nvSpPr>
        <p:spPr>
          <a:xfrm>
            <a:off x="5657902" y="3618677"/>
            <a:ext cx="4754687" cy="1600438"/>
          </a:xfrm>
          <a:prstGeom prst="rect">
            <a:avLst/>
          </a:prstGeom>
          <a:noFill/>
        </p:spPr>
        <p:txBody>
          <a:bodyPr wrap="square" rtlCol="0">
            <a:spAutoFit/>
          </a:bodyPr>
          <a:lstStyle/>
          <a:p>
            <a:r>
              <a:rPr lang="de-DE" sz="2000" dirty="0" err="1">
                <a:solidFill>
                  <a:srgbClr val="FF0000"/>
                </a:solidFill>
              </a:rPr>
              <a:t>Schottkydiode</a:t>
            </a:r>
            <a:endParaRPr lang="de-DE" sz="2000" dirty="0">
              <a:solidFill>
                <a:srgbClr val="FF0000"/>
              </a:solidFill>
            </a:endParaRPr>
          </a:p>
          <a:p>
            <a:r>
              <a:rPr lang="de-DE" sz="2000" dirty="0">
                <a:solidFill>
                  <a:srgbClr val="0070C0"/>
                </a:solidFill>
              </a:rPr>
              <a:t>Germaniumdiode </a:t>
            </a:r>
            <a:r>
              <a:rPr lang="de-DE" sz="1400" b="1" dirty="0">
                <a:solidFill>
                  <a:srgbClr val="0070C0"/>
                </a:solidFill>
              </a:rPr>
              <a:t>(ca. 0,2 - 0,4V Durchlassspannung)</a:t>
            </a:r>
          </a:p>
          <a:p>
            <a:r>
              <a:rPr lang="de-DE" sz="2000" dirty="0">
                <a:solidFill>
                  <a:srgbClr val="00B050"/>
                </a:solidFill>
              </a:rPr>
              <a:t>Siliziumdiode </a:t>
            </a:r>
            <a:r>
              <a:rPr lang="de-DE" sz="1400" b="1" dirty="0">
                <a:solidFill>
                  <a:srgbClr val="00B050"/>
                </a:solidFill>
              </a:rPr>
              <a:t>(ca. 0,6 - 0,8V Durchlassspannung)</a:t>
            </a:r>
          </a:p>
          <a:p>
            <a:r>
              <a:rPr lang="de-DE" sz="2000" dirty="0">
                <a:solidFill>
                  <a:srgbClr val="FFC000"/>
                </a:solidFill>
              </a:rPr>
              <a:t>Leuchtdiode</a:t>
            </a:r>
          </a:p>
          <a:p>
            <a:endParaRPr lang="de-DE" dirty="0">
              <a:solidFill>
                <a:srgbClr val="FFFF00"/>
              </a:solidFill>
            </a:endParaRPr>
          </a:p>
        </p:txBody>
      </p:sp>
      <p:grpSp>
        <p:nvGrpSpPr>
          <p:cNvPr id="7" name="Gruppieren 6">
            <a:extLst>
              <a:ext uri="{FF2B5EF4-FFF2-40B4-BE49-F238E27FC236}">
                <a16:creationId xmlns:a16="http://schemas.microsoft.com/office/drawing/2014/main" id="{793E4A13-FF68-BA7A-7CDB-6292D10E54CF}"/>
              </a:ext>
            </a:extLst>
          </p:cNvPr>
          <p:cNvGrpSpPr/>
          <p:nvPr/>
        </p:nvGrpSpPr>
        <p:grpSpPr>
          <a:xfrm>
            <a:off x="359030" y="3616017"/>
            <a:ext cx="1112409" cy="1687662"/>
            <a:chOff x="359030" y="3002056"/>
            <a:chExt cx="1112409" cy="1687662"/>
          </a:xfrm>
        </p:grpSpPr>
        <p:grpSp>
          <p:nvGrpSpPr>
            <p:cNvPr id="50" name="Gruppieren 49">
              <a:extLst>
                <a:ext uri="{FF2B5EF4-FFF2-40B4-BE49-F238E27FC236}">
                  <a16:creationId xmlns:a16="http://schemas.microsoft.com/office/drawing/2014/main" id="{86889B73-2D29-762F-BD44-93FCC9135FEB}"/>
                </a:ext>
              </a:extLst>
            </p:cNvPr>
            <p:cNvGrpSpPr/>
            <p:nvPr/>
          </p:nvGrpSpPr>
          <p:grpSpPr>
            <a:xfrm rot="10800000">
              <a:off x="557029" y="3441383"/>
              <a:ext cx="360001" cy="1248335"/>
              <a:chOff x="2521981" y="4007789"/>
              <a:chExt cx="360001" cy="1248335"/>
            </a:xfrm>
          </p:grpSpPr>
          <p:cxnSp>
            <p:nvCxnSpPr>
              <p:cNvPr id="51" name="Gerader Verbinder 50">
                <a:extLst>
                  <a:ext uri="{FF2B5EF4-FFF2-40B4-BE49-F238E27FC236}">
                    <a16:creationId xmlns:a16="http://schemas.microsoft.com/office/drawing/2014/main" id="{21714A22-4DC7-9940-225D-BA8561E895EE}"/>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4445AF0B-3AF1-2F96-E391-38D4489909F0}"/>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3680842E-386A-A19E-297B-901A6C84EBB7}"/>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85DF941B-A3EE-84B8-1DF7-CBB6D28E49C1}"/>
                  </a:ext>
                </a:extLst>
              </p:cNvPr>
              <p:cNvCxnSpPr/>
              <p:nvPr/>
            </p:nvCxnSpPr>
            <p:spPr>
              <a:xfrm rot="10800000" flipV="1">
                <a:off x="2701981" y="4007789"/>
                <a:ext cx="2" cy="6512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A1A6CC05-8ADA-7DA7-E048-0F1B2E1A5456}"/>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CD3D2023-85E0-1BCD-C655-41AE17CF3170}"/>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Gerader Verbinder 58">
              <a:extLst>
                <a:ext uri="{FF2B5EF4-FFF2-40B4-BE49-F238E27FC236}">
                  <a16:creationId xmlns:a16="http://schemas.microsoft.com/office/drawing/2014/main" id="{8C69D16A-8348-EA24-C8A2-8015166A68F0}"/>
                </a:ext>
              </a:extLst>
            </p:cNvPr>
            <p:cNvCxnSpPr/>
            <p:nvPr/>
          </p:nvCxnSpPr>
          <p:spPr>
            <a:xfrm flipV="1">
              <a:off x="1139297" y="3427953"/>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60FC9DCB-AC91-3E53-AFA7-FB254B121299}"/>
                </a:ext>
              </a:extLst>
            </p:cNvPr>
            <p:cNvSpPr txBox="1"/>
            <p:nvPr/>
          </p:nvSpPr>
          <p:spPr>
            <a:xfrm>
              <a:off x="1139297" y="3669104"/>
              <a:ext cx="332142" cy="369332"/>
            </a:xfrm>
            <a:prstGeom prst="rect">
              <a:avLst/>
            </a:prstGeom>
            <a:noFill/>
          </p:spPr>
          <p:txBody>
            <a:bodyPr wrap="none" rtlCol="0">
              <a:spAutoFit/>
            </a:bodyPr>
            <a:lstStyle/>
            <a:p>
              <a:r>
                <a:rPr lang="de-DE" dirty="0"/>
                <a:t>U</a:t>
              </a:r>
              <a:endParaRPr lang="de-DE" baseline="-25000" dirty="0"/>
            </a:p>
          </p:txBody>
        </p:sp>
        <p:cxnSp>
          <p:nvCxnSpPr>
            <p:cNvPr id="61" name="Gerader Verbinder 60">
              <a:extLst>
                <a:ext uri="{FF2B5EF4-FFF2-40B4-BE49-F238E27FC236}">
                  <a16:creationId xmlns:a16="http://schemas.microsoft.com/office/drawing/2014/main" id="{F5344972-3FE3-6521-C867-F7366685FF99}"/>
                </a:ext>
              </a:extLst>
            </p:cNvPr>
            <p:cNvCxnSpPr/>
            <p:nvPr/>
          </p:nvCxnSpPr>
          <p:spPr>
            <a:xfrm flipV="1">
              <a:off x="737028" y="3002056"/>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F9D6F583-70C0-2928-D6D3-B80A4144EF94}"/>
                </a:ext>
              </a:extLst>
            </p:cNvPr>
            <p:cNvSpPr txBox="1"/>
            <p:nvPr/>
          </p:nvSpPr>
          <p:spPr>
            <a:xfrm>
              <a:off x="359030" y="3196981"/>
              <a:ext cx="242374" cy="369332"/>
            </a:xfrm>
            <a:prstGeom prst="rect">
              <a:avLst/>
            </a:prstGeom>
            <a:noFill/>
          </p:spPr>
          <p:txBody>
            <a:bodyPr wrap="none" rtlCol="0">
              <a:spAutoFit/>
            </a:bodyPr>
            <a:lstStyle/>
            <a:p>
              <a:r>
                <a:rPr lang="de-DE" dirty="0"/>
                <a:t>I</a:t>
              </a:r>
              <a:endParaRPr lang="de-DE" baseline="-25000" dirty="0"/>
            </a:p>
          </p:txBody>
        </p:sp>
      </p:grpSp>
    </p:spTree>
    <p:extLst>
      <p:ext uri="{BB962C8B-B14F-4D97-AF65-F5344CB8AC3E}">
        <p14:creationId xmlns:p14="http://schemas.microsoft.com/office/powerpoint/2010/main" val="12833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Elektronische Schaltungen und deren Merkmale</a:t>
            </a:r>
          </a:p>
          <a:p>
            <a:pPr lvl="1">
              <a:defRPr/>
            </a:pPr>
            <a:r>
              <a:rPr lang="de-DE" dirty="0">
                <a:solidFill>
                  <a:srgbClr val="000000"/>
                </a:solidFill>
              </a:rPr>
              <a:t>Reihen- und Parallelschaltung von Widerständen, Spulen und Kondensatoren</a:t>
            </a:r>
          </a:p>
          <a:p>
            <a:pPr lvl="1">
              <a:defRPr/>
            </a:pPr>
            <a:r>
              <a:rPr lang="de-DE" dirty="0">
                <a:solidFill>
                  <a:srgbClr val="000000"/>
                </a:solidFill>
              </a:rPr>
              <a:t>Schwingkreise und Filter</a:t>
            </a:r>
          </a:p>
          <a:p>
            <a:pPr lvl="1">
              <a:defRPr/>
            </a:pPr>
            <a:r>
              <a:rPr lang="de-DE" dirty="0">
                <a:solidFill>
                  <a:srgbClr val="000000"/>
                </a:solidFill>
              </a:rPr>
              <a:t>Strom- und Spannungsversorgung</a:t>
            </a:r>
          </a:p>
          <a:p>
            <a:pPr lvl="1">
              <a:defRPr/>
            </a:pPr>
            <a:r>
              <a:rPr lang="de-DE" dirty="0">
                <a:solidFill>
                  <a:srgbClr val="000000"/>
                </a:solidFill>
              </a:rPr>
              <a:t>Verstärker</a:t>
            </a:r>
          </a:p>
          <a:p>
            <a:pPr lvl="1">
              <a:defRPr/>
            </a:pPr>
            <a:r>
              <a:rPr lang="de-DE" dirty="0">
                <a:solidFill>
                  <a:srgbClr val="000000"/>
                </a:solidFill>
              </a:rPr>
              <a:t>Modulator/Demodulator</a:t>
            </a:r>
          </a:p>
          <a:p>
            <a:pPr lvl="1">
              <a:defRPr/>
            </a:pPr>
            <a:r>
              <a:rPr lang="de-DE" dirty="0">
                <a:solidFill>
                  <a:srgbClr val="000000"/>
                </a:solidFill>
              </a:rPr>
              <a:t>Oszillator</a:t>
            </a:r>
          </a:p>
          <a:p>
            <a:pPr lvl="1">
              <a:defRPr/>
            </a:pPr>
            <a:r>
              <a:rPr lang="de-DE" dirty="0">
                <a:solidFill>
                  <a:srgbClr val="000000"/>
                </a:solidFill>
              </a:rPr>
              <a:t>Phasenregelkreise</a:t>
            </a:r>
          </a:p>
          <a:p>
            <a:pPr lvl="1">
              <a:defRPr/>
            </a:pPr>
            <a:r>
              <a:rPr lang="de-DE" dirty="0">
                <a:solidFill>
                  <a:srgbClr val="000000"/>
                </a:solidFill>
              </a:rPr>
              <a:t>Dämpfungsglieder</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2C63938B-4B9B-F083-5C09-0A1AAD326879}"/>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13375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Diodentypen</a:t>
            </a:r>
            <a:r>
              <a:rPr lang="de-DE" dirty="0">
                <a:solidFill>
                  <a:schemeClr val="tx1"/>
                </a:solidFill>
                <a:latin typeface="+mn-lt"/>
              </a:rPr>
              <a:t>: LED, Kapazitätsdiode</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LED </a:t>
            </a:r>
            <a:r>
              <a:rPr lang="de-DE" sz="1400" dirty="0">
                <a:solidFill>
                  <a:srgbClr val="000000"/>
                </a:solidFill>
              </a:rPr>
              <a:t>(</a:t>
            </a:r>
            <a:r>
              <a:rPr lang="en-US" sz="1400" dirty="0">
                <a:solidFill>
                  <a:srgbClr val="000000"/>
                </a:solidFill>
              </a:rPr>
              <a:t>light emitting diode)</a:t>
            </a:r>
            <a:r>
              <a:rPr lang="en-US" dirty="0">
                <a:solidFill>
                  <a:srgbClr val="000000"/>
                </a:solidFill>
              </a:rPr>
              <a:t>:</a:t>
            </a:r>
          </a:p>
          <a:p>
            <a:pPr>
              <a:defRPr/>
            </a:pPr>
            <a:endParaRPr lang="de-DE" dirty="0">
              <a:solidFill>
                <a:srgbClr val="000000"/>
              </a:solidFill>
            </a:endParaRPr>
          </a:p>
          <a:p>
            <a:pPr lvl="1">
              <a:defRPr/>
            </a:pPr>
            <a:endParaRPr lang="de-DE" dirty="0">
              <a:solidFill>
                <a:srgbClr val="000000"/>
              </a:solidFill>
            </a:endParaRPr>
          </a:p>
          <a:p>
            <a:pPr lvl="1">
              <a:defRPr/>
            </a:pPr>
            <a:r>
              <a:rPr lang="de-DE" dirty="0">
                <a:solidFill>
                  <a:srgbClr val="000000"/>
                </a:solidFill>
              </a:rPr>
              <a:t>Bei der Rekombination wird in Dioden Energie frei in Form von Wärme, bei bestimmten Dotierungen in Form von Licht, dieser Effekt wird bei der LED genutzt. Diese Diode kann somit für Leuchtanzeigen genutzt werden.</a:t>
            </a: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Kapazitätsdiode:</a:t>
            </a:r>
          </a:p>
          <a:p>
            <a:pPr>
              <a:defRPr/>
            </a:pPr>
            <a:endParaRPr lang="de-DE" dirty="0">
              <a:solidFill>
                <a:srgbClr val="000000"/>
              </a:solidFill>
            </a:endParaRPr>
          </a:p>
          <a:p>
            <a:pPr lvl="1">
              <a:defRPr/>
            </a:pPr>
            <a:endParaRPr lang="de-DE" dirty="0">
              <a:solidFill>
                <a:srgbClr val="000000"/>
              </a:solidFill>
            </a:endParaRPr>
          </a:p>
          <a:p>
            <a:pPr lvl="1">
              <a:defRPr/>
            </a:pPr>
            <a:r>
              <a:rPr lang="de-DE" dirty="0">
                <a:solidFill>
                  <a:srgbClr val="000000"/>
                </a:solidFill>
              </a:rPr>
              <a:t>Eine Diode in Sperrrichtung kann man sich vorstellen als Kondensator mit der Sperrzone als Dielektrikum. Mit zunehmender Sperrspannung vergrößert sich die Sperrzone (vgl. Abstand der Platten beim Kondensator) und die Kapazität nimmt ab (vgl. C = </a:t>
            </a:r>
            <a:r>
              <a:rPr lang="de-DE" dirty="0">
                <a:solidFill>
                  <a:srgbClr val="000000"/>
                </a:solidFill>
                <a:latin typeface="Symbol" panose="05050102010706020507" pitchFamily="18" charset="2"/>
              </a:rPr>
              <a:t>e</a:t>
            </a:r>
            <a:r>
              <a:rPr lang="de-DE" baseline="-25000" dirty="0">
                <a:solidFill>
                  <a:srgbClr val="000000"/>
                </a:solidFill>
              </a:rPr>
              <a:t>0</a:t>
            </a:r>
            <a:r>
              <a:rPr lang="de-DE" dirty="0">
                <a:solidFill>
                  <a:srgbClr val="000000"/>
                </a:solidFill>
              </a:rPr>
              <a:t> * </a:t>
            </a:r>
            <a:r>
              <a:rPr lang="de-DE" dirty="0">
                <a:solidFill>
                  <a:srgbClr val="000000"/>
                </a:solidFill>
                <a:latin typeface="Symbol" panose="05050102010706020507" pitchFamily="18" charset="2"/>
              </a:rPr>
              <a:t>e</a:t>
            </a:r>
            <a:r>
              <a:rPr lang="de-DE" baseline="-25000" dirty="0">
                <a:solidFill>
                  <a:srgbClr val="000000"/>
                </a:solidFill>
              </a:rPr>
              <a:t>r</a:t>
            </a:r>
            <a:r>
              <a:rPr lang="de-DE" dirty="0">
                <a:solidFill>
                  <a:srgbClr val="000000"/>
                </a:solidFill>
              </a:rPr>
              <a:t> * A / d). Oder umgekehrt: </a:t>
            </a:r>
            <a:r>
              <a:rPr lang="de-DE" b="1" dirty="0">
                <a:solidFill>
                  <a:srgbClr val="000000"/>
                </a:solidFill>
              </a:rPr>
              <a:t>die Kapazität nimmt mit abnehmender Sperrspannung zu</a:t>
            </a:r>
            <a:r>
              <a:rPr lang="de-DE" dirty="0">
                <a:solidFill>
                  <a:srgbClr val="000000"/>
                </a:solidFill>
              </a:rPr>
              <a:t>. Kapazitätsdioden können zur elektronischen Verstimmung von Schwingkreisen genutzt werden.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BD16BD74-9CEE-3F1B-6357-D7F043B72F2E}"/>
              </a:ext>
            </a:extLst>
          </p:cNvPr>
          <p:cNvGrpSpPr/>
          <p:nvPr/>
        </p:nvGrpSpPr>
        <p:grpSpPr>
          <a:xfrm rot="5400000">
            <a:off x="5287934" y="3313906"/>
            <a:ext cx="360001" cy="957783"/>
            <a:chOff x="6225896" y="4396193"/>
            <a:chExt cx="360001" cy="957783"/>
          </a:xfrm>
        </p:grpSpPr>
        <p:cxnSp>
          <p:nvCxnSpPr>
            <p:cNvPr id="7" name="Gerader Verbinder 6">
              <a:extLst>
                <a:ext uri="{FF2B5EF4-FFF2-40B4-BE49-F238E27FC236}">
                  <a16:creationId xmlns:a16="http://schemas.microsoft.com/office/drawing/2014/main" id="{90BD0BBE-C06C-BBA4-1944-4FF8D7231D68}"/>
                </a:ext>
              </a:extLst>
            </p:cNvPr>
            <p:cNvCxnSpPr/>
            <p:nvPr/>
          </p:nvCxnSpPr>
          <p:spPr>
            <a:xfrm rot="10800000">
              <a:off x="6225897" y="4756923"/>
              <a:ext cx="3600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015DFBEB-0EFD-85D0-7021-3B4571D24FF4}"/>
                </a:ext>
              </a:extLst>
            </p:cNvPr>
            <p:cNvCxnSpPr/>
            <p:nvPr/>
          </p:nvCxnSpPr>
          <p:spPr>
            <a:xfrm rot="10800000">
              <a:off x="6225897" y="5055175"/>
              <a:ext cx="3600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B50934D8-4658-0AC5-4CDB-416B10DFCD4B}"/>
                </a:ext>
              </a:extLst>
            </p:cNvPr>
            <p:cNvCxnSpPr/>
            <p:nvPr/>
          </p:nvCxnSpPr>
          <p:spPr>
            <a:xfrm flipH="1">
              <a:off x="6405896" y="5055176"/>
              <a:ext cx="1" cy="2988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050EE9F2-527F-7C62-B040-F81FE608611F}"/>
                </a:ext>
              </a:extLst>
            </p:cNvPr>
            <p:cNvCxnSpPr/>
            <p:nvPr/>
          </p:nvCxnSpPr>
          <p:spPr>
            <a:xfrm>
              <a:off x="6405896" y="4396193"/>
              <a:ext cx="1" cy="29976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CBE45B3-0282-7C35-65F0-627B137DE7C1}"/>
                </a:ext>
              </a:extLst>
            </p:cNvPr>
            <p:cNvCxnSpPr/>
            <p:nvPr/>
          </p:nvCxnSpPr>
          <p:spPr>
            <a:xfrm flipV="1">
              <a:off x="6225896" y="4751876"/>
              <a:ext cx="180000" cy="30306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EEBC0142-0EB4-039D-37B1-7BA1A0C81683}"/>
                </a:ext>
              </a:extLst>
            </p:cNvPr>
            <p:cNvCxnSpPr/>
            <p:nvPr/>
          </p:nvCxnSpPr>
          <p:spPr>
            <a:xfrm flipH="1" flipV="1">
              <a:off x="6405896" y="4751876"/>
              <a:ext cx="180000" cy="30306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58E1B5A-C680-3936-32DB-8B35854F32A4}"/>
                </a:ext>
              </a:extLst>
            </p:cNvPr>
            <p:cNvCxnSpPr/>
            <p:nvPr/>
          </p:nvCxnSpPr>
          <p:spPr>
            <a:xfrm rot="10800000">
              <a:off x="6225896" y="4696591"/>
              <a:ext cx="3600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1F127551-D4D5-E918-F0AD-E52BB3D907BF}"/>
              </a:ext>
            </a:extLst>
          </p:cNvPr>
          <p:cNvGrpSpPr/>
          <p:nvPr/>
        </p:nvGrpSpPr>
        <p:grpSpPr>
          <a:xfrm rot="5400000">
            <a:off x="2693281" y="3469303"/>
            <a:ext cx="639351" cy="896820"/>
            <a:chOff x="2521981" y="4359304"/>
            <a:chExt cx="639351" cy="896820"/>
          </a:xfrm>
        </p:grpSpPr>
        <p:grpSp>
          <p:nvGrpSpPr>
            <p:cNvPr id="19" name="Gruppieren 18">
              <a:extLst>
                <a:ext uri="{FF2B5EF4-FFF2-40B4-BE49-F238E27FC236}">
                  <a16:creationId xmlns:a16="http://schemas.microsoft.com/office/drawing/2014/main" id="{0C8C6765-D509-BD38-9074-9DC9406B1EDD}"/>
                </a:ext>
              </a:extLst>
            </p:cNvPr>
            <p:cNvGrpSpPr/>
            <p:nvPr/>
          </p:nvGrpSpPr>
          <p:grpSpPr>
            <a:xfrm rot="5400000">
              <a:off x="2877856" y="4710120"/>
              <a:ext cx="321558" cy="166194"/>
              <a:chOff x="5377456" y="1834457"/>
              <a:chExt cx="696541" cy="360000"/>
            </a:xfrm>
          </p:grpSpPr>
          <p:cxnSp>
            <p:nvCxnSpPr>
              <p:cNvPr id="27" name="Gerader Verbinder 26">
                <a:extLst>
                  <a:ext uri="{FF2B5EF4-FFF2-40B4-BE49-F238E27FC236}">
                    <a16:creationId xmlns:a16="http://schemas.microsoft.com/office/drawing/2014/main" id="{381E434D-986A-A0C2-2084-E5BABEEF6E43}"/>
                  </a:ext>
                </a:extLst>
              </p:cNvPr>
              <p:cNvCxnSpPr/>
              <p:nvPr/>
            </p:nvCxnSpPr>
            <p:spPr>
              <a:xfrm rot="5400000">
                <a:off x="5497223" y="2014457"/>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2EC5D1B-5DD0-7C4E-8786-1DBEB3B76C01}"/>
                  </a:ext>
                </a:extLst>
              </p:cNvPr>
              <p:cNvCxnSpPr/>
              <p:nvPr/>
            </p:nvCxnSpPr>
            <p:spPr>
              <a:xfrm rot="5400000">
                <a:off x="5595195" y="2014457"/>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538C3CBD-9AA9-473A-BE6F-5F4BD1907686}"/>
                  </a:ext>
                </a:extLst>
              </p:cNvPr>
              <p:cNvCxnSpPr/>
              <p:nvPr/>
            </p:nvCxnSpPr>
            <p:spPr>
              <a:xfrm rot="16200000" flipH="1">
                <a:off x="5924596" y="1865057"/>
                <a:ext cx="1" cy="29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6C9BD59E-6B58-6041-AD6E-1835745D1D3B}"/>
                  </a:ext>
                </a:extLst>
              </p:cNvPr>
              <p:cNvCxnSpPr/>
              <p:nvPr/>
            </p:nvCxnSpPr>
            <p:spPr>
              <a:xfrm rot="16200000">
                <a:off x="5527339" y="186457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Gerader Verbinder 19">
              <a:extLst>
                <a:ext uri="{FF2B5EF4-FFF2-40B4-BE49-F238E27FC236}">
                  <a16:creationId xmlns:a16="http://schemas.microsoft.com/office/drawing/2014/main" id="{4EB9CFB6-A78A-EEA6-7ACC-B39994884954}"/>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E92B11A-83AC-DB17-B4D5-A94DCFCDECCB}"/>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8E99F336-8187-12C2-D0B4-546AAAFCA03B}"/>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6945BC40-9343-0049-942D-75B45F032E45}"/>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978E7AF-A262-84A2-175F-B46FB5AC773D}"/>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93FABC-661A-EA51-2F6C-B386EE70ACC6}"/>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17EA2CE-8C62-DD29-F4D3-0C30741BD6E7}"/>
                </a:ext>
              </a:extLst>
            </p:cNvPr>
            <p:cNvCxnSpPr/>
            <p:nvPr/>
          </p:nvCxnSpPr>
          <p:spPr>
            <a:xfrm flipH="1">
              <a:off x="2962630" y="4685281"/>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sp>
        <p:nvSpPr>
          <p:cNvPr id="31" name="Textfeld 30">
            <a:extLst>
              <a:ext uri="{FF2B5EF4-FFF2-40B4-BE49-F238E27FC236}">
                <a16:creationId xmlns:a16="http://schemas.microsoft.com/office/drawing/2014/main" id="{A4C78F21-39CD-1CF6-335A-CAE55D9D07A2}"/>
              </a:ext>
            </a:extLst>
          </p:cNvPr>
          <p:cNvSpPr txBox="1"/>
          <p:nvPr/>
        </p:nvSpPr>
        <p:spPr>
          <a:xfrm>
            <a:off x="5973542" y="3654296"/>
            <a:ext cx="1695670" cy="276999"/>
          </a:xfrm>
          <a:prstGeom prst="rect">
            <a:avLst/>
          </a:prstGeom>
          <a:noFill/>
        </p:spPr>
        <p:txBody>
          <a:bodyPr wrap="square" rtlCol="0">
            <a:spAutoFit/>
          </a:bodyPr>
          <a:lstStyle/>
          <a:p>
            <a:r>
              <a:rPr lang="de-DE" sz="1200" dirty="0">
                <a:solidFill>
                  <a:schemeClr val="bg1">
                    <a:lumMod val="75000"/>
                  </a:schemeClr>
                </a:solidFill>
              </a:rPr>
              <a:t>Symbol nach alter Norm</a:t>
            </a:r>
          </a:p>
        </p:txBody>
      </p:sp>
      <p:grpSp>
        <p:nvGrpSpPr>
          <p:cNvPr id="32" name="Gruppieren 31">
            <a:extLst>
              <a:ext uri="{FF2B5EF4-FFF2-40B4-BE49-F238E27FC236}">
                <a16:creationId xmlns:a16="http://schemas.microsoft.com/office/drawing/2014/main" id="{7DFA2D9D-C9BD-4CD8-1E38-3AAFF1BFEECB}"/>
              </a:ext>
            </a:extLst>
          </p:cNvPr>
          <p:cNvGrpSpPr/>
          <p:nvPr/>
        </p:nvGrpSpPr>
        <p:grpSpPr>
          <a:xfrm>
            <a:off x="3978140" y="1291245"/>
            <a:ext cx="896820" cy="645504"/>
            <a:chOff x="2069486" y="2163388"/>
            <a:chExt cx="896820" cy="645504"/>
          </a:xfrm>
        </p:grpSpPr>
        <p:grpSp>
          <p:nvGrpSpPr>
            <p:cNvPr id="33" name="Gruppieren 32">
              <a:extLst>
                <a:ext uri="{FF2B5EF4-FFF2-40B4-BE49-F238E27FC236}">
                  <a16:creationId xmlns:a16="http://schemas.microsoft.com/office/drawing/2014/main" id="{3A3290FB-144A-F278-AE20-39D396D77FEA}"/>
                </a:ext>
              </a:extLst>
            </p:cNvPr>
            <p:cNvGrpSpPr/>
            <p:nvPr/>
          </p:nvGrpSpPr>
          <p:grpSpPr>
            <a:xfrm>
              <a:off x="2069486" y="2448891"/>
              <a:ext cx="896820" cy="360001"/>
              <a:chOff x="4652752" y="2566874"/>
              <a:chExt cx="896820" cy="360001"/>
            </a:xfrm>
          </p:grpSpPr>
          <p:cxnSp>
            <p:nvCxnSpPr>
              <p:cNvPr id="37" name="Gerader Verbinder 36">
                <a:extLst>
                  <a:ext uri="{FF2B5EF4-FFF2-40B4-BE49-F238E27FC236}">
                    <a16:creationId xmlns:a16="http://schemas.microsoft.com/office/drawing/2014/main" id="{E03692EE-35F6-4806-597F-789E7A457278}"/>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CD4E4CDB-B3F1-BF6C-47D8-8DE1AFB44F53}"/>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A0E8E4DE-673A-4E7B-76FB-D9F8D857096C}"/>
                  </a:ext>
                </a:extLst>
              </p:cNvPr>
              <p:cNvCxnSpPr/>
              <p:nvPr/>
            </p:nvCxnSpPr>
            <p:spPr>
              <a:xfrm flipH="1">
                <a:off x="4652752" y="2746873"/>
                <a:ext cx="59642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AC330DC3-DB53-9ED1-DCF9-E5A28A5712D6}"/>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0F7657E5-0A92-772C-5FEA-F2F90FA09160}"/>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CFDCE133-A638-A5B3-C7A2-59D1C4B5EF7C}"/>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uppieren 33">
              <a:extLst>
                <a:ext uri="{FF2B5EF4-FFF2-40B4-BE49-F238E27FC236}">
                  <a16:creationId xmlns:a16="http://schemas.microsoft.com/office/drawing/2014/main" id="{7E25FCE6-5EB0-616D-FD31-39653436314B}"/>
                </a:ext>
              </a:extLst>
            </p:cNvPr>
            <p:cNvGrpSpPr/>
            <p:nvPr/>
          </p:nvGrpSpPr>
          <p:grpSpPr>
            <a:xfrm rot="10800000">
              <a:off x="2480269" y="2163388"/>
              <a:ext cx="282393" cy="286383"/>
              <a:chOff x="5223469" y="2555273"/>
              <a:chExt cx="282393" cy="286383"/>
            </a:xfrm>
          </p:grpSpPr>
          <p:cxnSp>
            <p:nvCxnSpPr>
              <p:cNvPr id="35" name="Gerader Verbinder 34">
                <a:extLst>
                  <a:ext uri="{FF2B5EF4-FFF2-40B4-BE49-F238E27FC236}">
                    <a16:creationId xmlns:a16="http://schemas.microsoft.com/office/drawing/2014/main" id="{FE4D0C63-831E-A70C-0986-4623C6903F4F}"/>
                  </a:ext>
                </a:extLst>
              </p:cNvPr>
              <p:cNvCxnSpPr/>
              <p:nvPr/>
            </p:nvCxnSpPr>
            <p:spPr>
              <a:xfrm rot="10800000" flipH="1">
                <a:off x="5307160" y="2628890"/>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3E225517-9457-17BC-A741-F7BAA22B71FC}"/>
                  </a:ext>
                </a:extLst>
              </p:cNvPr>
              <p:cNvCxnSpPr/>
              <p:nvPr/>
            </p:nvCxnSpPr>
            <p:spPr>
              <a:xfrm rot="10800000" flipH="1">
                <a:off x="5223469" y="2555273"/>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7047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Diodentypen</a:t>
            </a:r>
            <a:r>
              <a:rPr lang="de-DE" dirty="0">
                <a:solidFill>
                  <a:schemeClr val="tx1"/>
                </a:solidFill>
                <a:latin typeface="+mn-lt"/>
              </a:rPr>
              <a:t>: Zener-Diode</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sym typeface="Wingdings" panose="05000000000000000000" pitchFamily="2" charset="2"/>
              </a:rPr>
              <a:t>Zener-Diode (Z-Diode) </a:t>
            </a:r>
            <a:r>
              <a:rPr lang="de-DE" sz="1400" dirty="0">
                <a:solidFill>
                  <a:srgbClr val="000000"/>
                </a:solidFill>
                <a:sym typeface="Wingdings" panose="05000000000000000000" pitchFamily="2" charset="2"/>
              </a:rPr>
              <a:t>(benannt nach </a:t>
            </a:r>
            <a:r>
              <a:rPr lang="de-DE" sz="1400" dirty="0">
                <a:solidFill>
                  <a:srgbClr val="000000"/>
                </a:solidFill>
              </a:rPr>
              <a:t>Clarence Melvin </a:t>
            </a:r>
            <a:r>
              <a:rPr lang="de-DE" sz="1400" dirty="0" err="1">
                <a:solidFill>
                  <a:srgbClr val="000000"/>
                </a:solidFill>
              </a:rPr>
              <a:t>Zener</a:t>
            </a:r>
            <a:r>
              <a:rPr lang="de-DE" sz="1400" dirty="0">
                <a:solidFill>
                  <a:srgbClr val="000000"/>
                </a:solidFill>
              </a:rPr>
              <a:t>, amerikanischen Physiker)</a:t>
            </a:r>
            <a:r>
              <a:rPr lang="de-DE" dirty="0">
                <a:solidFill>
                  <a:srgbClr val="000000"/>
                </a:solidFill>
                <a:sym typeface="Wingdings" panose="05000000000000000000" pitchFamily="2" charset="2"/>
              </a:rPr>
              <a:t>:</a:t>
            </a:r>
          </a:p>
          <a:p>
            <a:pPr>
              <a:defRPr/>
            </a:pPr>
            <a:endParaRPr lang="de-DE" dirty="0">
              <a:solidFill>
                <a:srgbClr val="000000"/>
              </a:solidFill>
              <a:sym typeface="Wingdings" panose="05000000000000000000" pitchFamily="2" charset="2"/>
            </a:endParaRPr>
          </a:p>
          <a:p>
            <a:pPr lvl="1">
              <a:defRPr/>
            </a:pPr>
            <a:r>
              <a:rPr lang="de-DE" dirty="0">
                <a:solidFill>
                  <a:srgbClr val="000000"/>
                </a:solidFill>
                <a:sym typeface="Wingdings" panose="05000000000000000000" pitchFamily="2" charset="2"/>
              </a:rPr>
              <a:t>Normale Dioden haben eine hohe max. Sperrspannung (&gt;1000V), bei  Zener-Dioden ist diese gezielt gering gehalten (3..100V), bei Überschreiten der max. Sperrspannung spricht man vom Durchbruch</a:t>
            </a:r>
          </a:p>
          <a:p>
            <a:pPr lvl="1">
              <a:defRPr/>
            </a:pPr>
            <a:r>
              <a:rPr lang="de-DE" dirty="0">
                <a:solidFill>
                  <a:srgbClr val="000000"/>
                </a:solidFill>
                <a:sym typeface="Wingdings" panose="05000000000000000000" pitchFamily="2" charset="2"/>
              </a:rPr>
              <a:t>Die Zener-Diode wird in Sperrrichtung betrieben</a:t>
            </a:r>
          </a:p>
          <a:p>
            <a:pPr lvl="1">
              <a:defRPr/>
            </a:pPr>
            <a:r>
              <a:rPr lang="de-DE" dirty="0">
                <a:solidFill>
                  <a:srgbClr val="000000"/>
                </a:solidFill>
                <a:sym typeface="Wingdings" panose="05000000000000000000" pitchFamily="2" charset="2"/>
              </a:rPr>
              <a:t>Bei Durchbruch steigt der Strom an, aber die Spannung bleibt gleich, sie ist somit </a:t>
            </a:r>
            <a:r>
              <a:rPr lang="de-DE" b="1" dirty="0">
                <a:solidFill>
                  <a:srgbClr val="000000"/>
                </a:solidFill>
                <a:sym typeface="Wingdings" panose="05000000000000000000" pitchFamily="2" charset="2"/>
              </a:rPr>
              <a:t>zur Spannungsstabilisierung geeignet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44A73C75-CF9F-6D82-3008-00C50AB4F5C4}"/>
              </a:ext>
            </a:extLst>
          </p:cNvPr>
          <p:cNvGrpSpPr/>
          <p:nvPr/>
        </p:nvGrpSpPr>
        <p:grpSpPr>
          <a:xfrm>
            <a:off x="1542529" y="3680841"/>
            <a:ext cx="2711744" cy="1519583"/>
            <a:chOff x="3820216" y="3547838"/>
            <a:chExt cx="2711744" cy="1519583"/>
          </a:xfrm>
        </p:grpSpPr>
        <p:grpSp>
          <p:nvGrpSpPr>
            <p:cNvPr id="7" name="Gruppieren 6">
              <a:extLst>
                <a:ext uri="{FF2B5EF4-FFF2-40B4-BE49-F238E27FC236}">
                  <a16:creationId xmlns:a16="http://schemas.microsoft.com/office/drawing/2014/main" id="{B1ED19AA-C45B-E7F9-660A-FEE857D0611F}"/>
                </a:ext>
              </a:extLst>
            </p:cNvPr>
            <p:cNvGrpSpPr/>
            <p:nvPr/>
          </p:nvGrpSpPr>
          <p:grpSpPr>
            <a:xfrm rot="16200000">
              <a:off x="4801609" y="4155863"/>
              <a:ext cx="1244917" cy="362199"/>
              <a:chOff x="4435754" y="2566874"/>
              <a:chExt cx="1244917" cy="362199"/>
            </a:xfrm>
          </p:grpSpPr>
          <p:cxnSp>
            <p:nvCxnSpPr>
              <p:cNvPr id="30" name="Gerader Verbinder 29">
                <a:extLst>
                  <a:ext uri="{FF2B5EF4-FFF2-40B4-BE49-F238E27FC236}">
                    <a16:creationId xmlns:a16="http://schemas.microsoft.com/office/drawing/2014/main" id="{0917E625-5A35-B463-34D9-FC143E682466}"/>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F1C77C28-8C8B-E8A6-DD63-0E7E32C173BE}"/>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D08C2886-140C-03A7-4FEE-6E1857A9ED07}"/>
                  </a:ext>
                </a:extLst>
              </p:cNvPr>
              <p:cNvCxnSpPr>
                <a:endCxn id="25" idx="0"/>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654467C-E8E2-168D-359A-A4000AD50150}"/>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47B2342-7CD3-F525-4058-FBD2C4B255E9}"/>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E29D8AC7-4A14-4B6C-177B-C77311778ACA}"/>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BA20A274-0A4B-D771-714F-7D07C6D828A0}"/>
                  </a:ext>
                </a:extLst>
              </p:cNvPr>
              <p:cNvCxnSpPr/>
              <p:nvPr/>
            </p:nvCxnSpPr>
            <p:spPr>
              <a:xfrm flipH="1">
                <a:off x="5185668" y="2929073"/>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Gerader Verbinder 7">
              <a:extLst>
                <a:ext uri="{FF2B5EF4-FFF2-40B4-BE49-F238E27FC236}">
                  <a16:creationId xmlns:a16="http://schemas.microsoft.com/office/drawing/2014/main" id="{638D2103-D5C2-FC2E-D6FA-0F0AEC223CFE}"/>
                </a:ext>
              </a:extLst>
            </p:cNvPr>
            <p:cNvCxnSpPr/>
            <p:nvPr/>
          </p:nvCxnSpPr>
          <p:spPr>
            <a:xfrm rot="10800000">
              <a:off x="5420052" y="3660505"/>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AB8B1A1A-58BC-8F41-DA11-DBC2CCFD15DE}"/>
                </a:ext>
              </a:extLst>
            </p:cNvPr>
            <p:cNvCxnSpPr/>
            <p:nvPr/>
          </p:nvCxnSpPr>
          <p:spPr>
            <a:xfrm rot="10800000">
              <a:off x="5420052" y="500954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F90CDE99-1D76-0381-8DBB-57D55DBFFD4A}"/>
                </a:ext>
              </a:extLst>
            </p:cNvPr>
            <p:cNvSpPr txBox="1"/>
            <p:nvPr/>
          </p:nvSpPr>
          <p:spPr>
            <a:xfrm>
              <a:off x="4576203" y="3745270"/>
              <a:ext cx="308098" cy="369332"/>
            </a:xfrm>
            <a:prstGeom prst="rect">
              <a:avLst/>
            </a:prstGeom>
            <a:noFill/>
          </p:spPr>
          <p:txBody>
            <a:bodyPr wrap="none" rtlCol="0">
              <a:spAutoFit/>
            </a:bodyPr>
            <a:lstStyle/>
            <a:p>
              <a:r>
                <a:rPr lang="de-DE" dirty="0"/>
                <a:t>R</a:t>
              </a:r>
              <a:endParaRPr lang="de-DE" baseline="-25000" dirty="0"/>
            </a:p>
          </p:txBody>
        </p:sp>
        <p:sp>
          <p:nvSpPr>
            <p:cNvPr id="15" name="Ellipse 14">
              <a:extLst>
                <a:ext uri="{FF2B5EF4-FFF2-40B4-BE49-F238E27FC236}">
                  <a16:creationId xmlns:a16="http://schemas.microsoft.com/office/drawing/2014/main" id="{54A7579A-C008-F42D-9AAA-A31B41BBBA70}"/>
                </a:ext>
              </a:extLst>
            </p:cNvPr>
            <p:cNvSpPr/>
            <p:nvPr/>
          </p:nvSpPr>
          <p:spPr>
            <a:xfrm>
              <a:off x="5374760" y="360650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67A25B6D-E524-3D63-5CBB-ECE68B4901E3}"/>
                </a:ext>
              </a:extLst>
            </p:cNvPr>
            <p:cNvSpPr/>
            <p:nvPr/>
          </p:nvSpPr>
          <p:spPr>
            <a:xfrm>
              <a:off x="3950818" y="360013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381D838C-01A1-43C3-1FF7-F0AC5D167186}"/>
                </a:ext>
              </a:extLst>
            </p:cNvPr>
            <p:cNvSpPr/>
            <p:nvPr/>
          </p:nvSpPr>
          <p:spPr>
            <a:xfrm>
              <a:off x="5973224" y="360224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94C58ECB-E7FC-9243-8AAE-E8B95DA1B723}"/>
                </a:ext>
              </a:extLst>
            </p:cNvPr>
            <p:cNvCxnSpPr/>
            <p:nvPr/>
          </p:nvCxnSpPr>
          <p:spPr>
            <a:xfrm flipH="1">
              <a:off x="3950818" y="5015143"/>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739FD8E2-12F6-833B-1C8B-0E155709077D}"/>
                </a:ext>
              </a:extLst>
            </p:cNvPr>
            <p:cNvSpPr/>
            <p:nvPr/>
          </p:nvSpPr>
          <p:spPr>
            <a:xfrm>
              <a:off x="5973224" y="495554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F6D57347-EE0A-DFD1-75EF-58F0AC375058}"/>
                </a:ext>
              </a:extLst>
            </p:cNvPr>
            <p:cNvSpPr/>
            <p:nvPr/>
          </p:nvSpPr>
          <p:spPr>
            <a:xfrm>
              <a:off x="3936459" y="495803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F4CCBFEB-336D-E505-89C3-4BD78AC174CE}"/>
                </a:ext>
              </a:extLst>
            </p:cNvPr>
            <p:cNvCxnSpPr/>
            <p:nvPr/>
          </p:nvCxnSpPr>
          <p:spPr>
            <a:xfrm flipV="1">
              <a:off x="6149634" y="3818412"/>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51CD1EFB-75EA-6B4E-DD46-D1356857EF5A}"/>
                </a:ext>
              </a:extLst>
            </p:cNvPr>
            <p:cNvSpPr txBox="1"/>
            <p:nvPr/>
          </p:nvSpPr>
          <p:spPr>
            <a:xfrm>
              <a:off x="6126080" y="412193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23" name="Gerader Verbinder 22">
              <a:extLst>
                <a:ext uri="{FF2B5EF4-FFF2-40B4-BE49-F238E27FC236}">
                  <a16:creationId xmlns:a16="http://schemas.microsoft.com/office/drawing/2014/main" id="{39437468-CE24-30A1-1E49-12B945494769}"/>
                </a:ext>
              </a:extLst>
            </p:cNvPr>
            <p:cNvCxnSpPr/>
            <p:nvPr/>
          </p:nvCxnSpPr>
          <p:spPr>
            <a:xfrm flipV="1">
              <a:off x="3843770" y="3838425"/>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AD7897E8-1752-8B13-79A9-888A416853F8}"/>
                </a:ext>
              </a:extLst>
            </p:cNvPr>
            <p:cNvSpPr txBox="1"/>
            <p:nvPr/>
          </p:nvSpPr>
          <p:spPr>
            <a:xfrm>
              <a:off x="3820216" y="4141951"/>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25" name="Ellipse 24">
              <a:extLst>
                <a:ext uri="{FF2B5EF4-FFF2-40B4-BE49-F238E27FC236}">
                  <a16:creationId xmlns:a16="http://schemas.microsoft.com/office/drawing/2014/main" id="{384C4B78-AACB-8857-E08D-2877B3BF9A15}"/>
                </a:ext>
              </a:extLst>
            </p:cNvPr>
            <p:cNvSpPr/>
            <p:nvPr/>
          </p:nvSpPr>
          <p:spPr>
            <a:xfrm>
              <a:off x="5370067" y="495942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E6D412CD-5D87-646C-818B-0F85D0A4E1AD}"/>
                </a:ext>
              </a:extLst>
            </p:cNvPr>
            <p:cNvGrpSpPr/>
            <p:nvPr/>
          </p:nvGrpSpPr>
          <p:grpSpPr>
            <a:xfrm rot="5400000">
              <a:off x="4598020" y="2981232"/>
              <a:ext cx="226422" cy="1359634"/>
              <a:chOff x="6768047" y="3790999"/>
              <a:chExt cx="226422" cy="1359634"/>
            </a:xfrm>
          </p:grpSpPr>
          <p:sp>
            <p:nvSpPr>
              <p:cNvPr id="27" name="Rechteck 26">
                <a:extLst>
                  <a:ext uri="{FF2B5EF4-FFF2-40B4-BE49-F238E27FC236}">
                    <a16:creationId xmlns:a16="http://schemas.microsoft.com/office/drawing/2014/main" id="{0D221354-7551-3F13-AF7F-4E00C793891F}"/>
                  </a:ext>
                </a:extLst>
              </p:cNvPr>
              <p:cNvSpPr/>
              <p:nvPr/>
            </p:nvSpPr>
            <p:spPr>
              <a:xfrm rot="10800000">
                <a:off x="6768047" y="4201400"/>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EC66C3B0-88DC-7E8A-895D-BD2120D73E95}"/>
                  </a:ext>
                </a:extLst>
              </p:cNvPr>
              <p:cNvCxnSpPr/>
              <p:nvPr/>
            </p:nvCxnSpPr>
            <p:spPr>
              <a:xfrm rot="10800000">
                <a:off x="6881258" y="474133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C8DF66B-60F4-1BD2-C922-67FF46841937}"/>
                  </a:ext>
                </a:extLst>
              </p:cNvPr>
              <p:cNvCxnSpPr/>
              <p:nvPr/>
            </p:nvCxnSpPr>
            <p:spPr>
              <a:xfrm rot="10800000">
                <a:off x="6881258" y="3790999"/>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uppieren 36">
            <a:extLst>
              <a:ext uri="{FF2B5EF4-FFF2-40B4-BE49-F238E27FC236}">
                <a16:creationId xmlns:a16="http://schemas.microsoft.com/office/drawing/2014/main" id="{94EBFD35-D30F-847B-80F6-5AA5567F789E}"/>
              </a:ext>
            </a:extLst>
          </p:cNvPr>
          <p:cNvGrpSpPr/>
          <p:nvPr/>
        </p:nvGrpSpPr>
        <p:grpSpPr>
          <a:xfrm>
            <a:off x="8247997" y="1322601"/>
            <a:ext cx="1244917" cy="362199"/>
            <a:chOff x="4435754" y="2566874"/>
            <a:chExt cx="1244917" cy="362199"/>
          </a:xfrm>
        </p:grpSpPr>
        <p:cxnSp>
          <p:nvCxnSpPr>
            <p:cNvPr id="38" name="Gerader Verbinder 37">
              <a:extLst>
                <a:ext uri="{FF2B5EF4-FFF2-40B4-BE49-F238E27FC236}">
                  <a16:creationId xmlns:a16="http://schemas.microsoft.com/office/drawing/2014/main" id="{B0C1D3D3-1900-9F27-059C-647CA020D102}"/>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D1B4E598-325A-AB26-272D-44077B27FA4D}"/>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05FFAAA-FCF8-AD6C-A5D7-AFEC3C7413A3}"/>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7C386601-7D2B-9DE2-DA97-03A0C13B4B22}"/>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0CEE595D-7AE2-4FBA-C300-402DF545BA55}"/>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4507B6ED-C615-CEC5-F2ED-CA0C15601DC5}"/>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CBC198C0-403E-2E2E-C27D-0B06A01B773D}"/>
                </a:ext>
              </a:extLst>
            </p:cNvPr>
            <p:cNvCxnSpPr/>
            <p:nvPr/>
          </p:nvCxnSpPr>
          <p:spPr>
            <a:xfrm flipH="1">
              <a:off x="5185668" y="2929073"/>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2" name="Gruppieren 1041">
            <a:extLst>
              <a:ext uri="{FF2B5EF4-FFF2-40B4-BE49-F238E27FC236}">
                <a16:creationId xmlns:a16="http://schemas.microsoft.com/office/drawing/2014/main" id="{CFF07CA3-A66C-9D03-B300-2966BDCB06B8}"/>
              </a:ext>
            </a:extLst>
          </p:cNvPr>
          <p:cNvGrpSpPr/>
          <p:nvPr/>
        </p:nvGrpSpPr>
        <p:grpSpPr>
          <a:xfrm>
            <a:off x="5358482" y="3195734"/>
            <a:ext cx="3650297" cy="2333204"/>
            <a:chOff x="5358482" y="3195734"/>
            <a:chExt cx="3650297" cy="2333204"/>
          </a:xfrm>
        </p:grpSpPr>
        <p:sp>
          <p:nvSpPr>
            <p:cNvPr id="45" name="Freihandform 55">
              <a:extLst>
                <a:ext uri="{FF2B5EF4-FFF2-40B4-BE49-F238E27FC236}">
                  <a16:creationId xmlns:a16="http://schemas.microsoft.com/office/drawing/2014/main" id="{8FC26778-68A3-4800-7BC9-DE57DDA84DAF}"/>
                </a:ext>
              </a:extLst>
            </p:cNvPr>
            <p:cNvSpPr/>
            <p:nvPr/>
          </p:nvSpPr>
          <p:spPr>
            <a:xfrm>
              <a:off x="7487773" y="3257006"/>
              <a:ext cx="403744" cy="1085504"/>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30793"/>
                <a:gd name="connsiteY0" fmla="*/ 1465887 h 1465887"/>
                <a:gd name="connsiteX1" fmla="*/ 127112 w 130793"/>
                <a:gd name="connsiteY1" fmla="*/ 0 h 1465887"/>
                <a:gd name="connsiteX0" fmla="*/ 0 w 127672"/>
                <a:gd name="connsiteY0" fmla="*/ 1465887 h 1465907"/>
                <a:gd name="connsiteX1" fmla="*/ 127112 w 127672"/>
                <a:gd name="connsiteY1" fmla="*/ 0 h 1465907"/>
                <a:gd name="connsiteX0" fmla="*/ 0 w 127379"/>
                <a:gd name="connsiteY0" fmla="*/ 1465887 h 1465963"/>
                <a:gd name="connsiteX1" fmla="*/ 127112 w 127379"/>
                <a:gd name="connsiteY1" fmla="*/ 0 h 1465963"/>
                <a:gd name="connsiteX0" fmla="*/ 0 w 127112"/>
                <a:gd name="connsiteY0" fmla="*/ 1465887 h 1466762"/>
                <a:gd name="connsiteX1" fmla="*/ 127112 w 127112"/>
                <a:gd name="connsiteY1" fmla="*/ 0 h 1466762"/>
              </a:gdLst>
              <a:ahLst/>
              <a:cxnLst>
                <a:cxn ang="0">
                  <a:pos x="connsiteX0" y="connsiteY0"/>
                </a:cxn>
                <a:cxn ang="0">
                  <a:pos x="connsiteX1" y="connsiteY1"/>
                </a:cxn>
              </a:cxnLst>
              <a:rect l="l" t="t" r="r" b="b"/>
              <a:pathLst>
                <a:path w="127112" h="1466762">
                  <a:moveTo>
                    <a:pt x="0" y="1465887"/>
                  </a:moveTo>
                  <a:cubicBezTo>
                    <a:pt x="63960" y="1478170"/>
                    <a:pt x="78191" y="1379080"/>
                    <a:pt x="127112"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 Verbindung mit Pfeil 45">
              <a:extLst>
                <a:ext uri="{FF2B5EF4-FFF2-40B4-BE49-F238E27FC236}">
                  <a16:creationId xmlns:a16="http://schemas.microsoft.com/office/drawing/2014/main" id="{A08B720E-91A9-7759-ADF4-795E585FE74C}"/>
                </a:ext>
              </a:extLst>
            </p:cNvPr>
            <p:cNvCxnSpPr/>
            <p:nvPr/>
          </p:nvCxnSpPr>
          <p:spPr>
            <a:xfrm>
              <a:off x="6058570" y="4342510"/>
              <a:ext cx="255473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D4AE3D5F-0B37-E662-2A08-A217D64C7F89}"/>
                </a:ext>
              </a:extLst>
            </p:cNvPr>
            <p:cNvCxnSpPr/>
            <p:nvPr/>
          </p:nvCxnSpPr>
          <p:spPr>
            <a:xfrm flipV="1">
              <a:off x="7484977" y="3257006"/>
              <a:ext cx="0" cy="21020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Freihandform 104">
              <a:extLst>
                <a:ext uri="{FF2B5EF4-FFF2-40B4-BE49-F238E27FC236}">
                  <a16:creationId xmlns:a16="http://schemas.microsoft.com/office/drawing/2014/main" id="{5A77CA1F-5828-AABD-B1EF-0D45820BDAD1}"/>
                </a:ext>
              </a:extLst>
            </p:cNvPr>
            <p:cNvSpPr/>
            <p:nvPr/>
          </p:nvSpPr>
          <p:spPr>
            <a:xfrm rot="10800000">
              <a:off x="6324098" y="4355508"/>
              <a:ext cx="78502" cy="1173430"/>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30793"/>
                <a:gd name="connsiteY0" fmla="*/ 1465887 h 1465887"/>
                <a:gd name="connsiteX1" fmla="*/ 127112 w 130793"/>
                <a:gd name="connsiteY1" fmla="*/ 0 h 1465887"/>
                <a:gd name="connsiteX0" fmla="*/ 0 w 127672"/>
                <a:gd name="connsiteY0" fmla="*/ 1465887 h 1465907"/>
                <a:gd name="connsiteX1" fmla="*/ 127112 w 127672"/>
                <a:gd name="connsiteY1" fmla="*/ 0 h 1465907"/>
                <a:gd name="connsiteX0" fmla="*/ 0 w 127379"/>
                <a:gd name="connsiteY0" fmla="*/ 1465887 h 1465963"/>
                <a:gd name="connsiteX1" fmla="*/ 127112 w 127379"/>
                <a:gd name="connsiteY1" fmla="*/ 0 h 1465963"/>
                <a:gd name="connsiteX0" fmla="*/ 0 w 127112"/>
                <a:gd name="connsiteY0" fmla="*/ 1465887 h 1466762"/>
                <a:gd name="connsiteX1" fmla="*/ 127112 w 127112"/>
                <a:gd name="connsiteY1" fmla="*/ 0 h 1466762"/>
              </a:gdLst>
              <a:ahLst/>
              <a:cxnLst>
                <a:cxn ang="0">
                  <a:pos x="connsiteX0" y="connsiteY0"/>
                </a:cxn>
                <a:cxn ang="0">
                  <a:pos x="connsiteX1" y="connsiteY1"/>
                </a:cxn>
              </a:cxnLst>
              <a:rect l="l" t="t" r="r" b="b"/>
              <a:pathLst>
                <a:path w="127112" h="1466762">
                  <a:moveTo>
                    <a:pt x="0" y="1465887"/>
                  </a:moveTo>
                  <a:cubicBezTo>
                    <a:pt x="63960" y="1478170"/>
                    <a:pt x="78191" y="1379080"/>
                    <a:pt x="127112"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a:extLst>
                <a:ext uri="{FF2B5EF4-FFF2-40B4-BE49-F238E27FC236}">
                  <a16:creationId xmlns:a16="http://schemas.microsoft.com/office/drawing/2014/main" id="{BE6A0C6B-4151-EBBB-A53F-C400ED4ACDD1}"/>
                </a:ext>
              </a:extLst>
            </p:cNvPr>
            <p:cNvSpPr txBox="1"/>
            <p:nvPr/>
          </p:nvSpPr>
          <p:spPr>
            <a:xfrm rot="19282378">
              <a:off x="7325077" y="3661259"/>
              <a:ext cx="1293895" cy="276999"/>
            </a:xfrm>
            <a:prstGeom prst="rect">
              <a:avLst/>
            </a:prstGeom>
            <a:noFill/>
          </p:spPr>
          <p:txBody>
            <a:bodyPr wrap="square" rtlCol="0">
              <a:spAutoFit/>
            </a:bodyPr>
            <a:lstStyle/>
            <a:p>
              <a:r>
                <a:rPr lang="de-DE" sz="1200" dirty="0"/>
                <a:t>Durchlassbereich</a:t>
              </a:r>
            </a:p>
          </p:txBody>
        </p:sp>
        <p:sp>
          <p:nvSpPr>
            <p:cNvPr id="50" name="Textfeld 49">
              <a:extLst>
                <a:ext uri="{FF2B5EF4-FFF2-40B4-BE49-F238E27FC236}">
                  <a16:creationId xmlns:a16="http://schemas.microsoft.com/office/drawing/2014/main" id="{D9FB281F-7926-566E-A2B5-55A9A5D16549}"/>
                </a:ext>
              </a:extLst>
            </p:cNvPr>
            <p:cNvSpPr txBox="1"/>
            <p:nvPr/>
          </p:nvSpPr>
          <p:spPr>
            <a:xfrm rot="19523068">
              <a:off x="6556620" y="4519800"/>
              <a:ext cx="986087" cy="276999"/>
            </a:xfrm>
            <a:prstGeom prst="rect">
              <a:avLst/>
            </a:prstGeom>
            <a:noFill/>
          </p:spPr>
          <p:txBody>
            <a:bodyPr wrap="square" rtlCol="0">
              <a:spAutoFit/>
            </a:bodyPr>
            <a:lstStyle/>
            <a:p>
              <a:r>
                <a:rPr lang="de-DE" sz="1200" dirty="0"/>
                <a:t>Sperrbereich</a:t>
              </a:r>
            </a:p>
          </p:txBody>
        </p:sp>
        <p:sp>
          <p:nvSpPr>
            <p:cNvPr id="51" name="Textfeld 50">
              <a:extLst>
                <a:ext uri="{FF2B5EF4-FFF2-40B4-BE49-F238E27FC236}">
                  <a16:creationId xmlns:a16="http://schemas.microsoft.com/office/drawing/2014/main" id="{6E2202DD-7374-DF2B-6948-65D88B150B76}"/>
                </a:ext>
              </a:extLst>
            </p:cNvPr>
            <p:cNvSpPr txBox="1"/>
            <p:nvPr/>
          </p:nvSpPr>
          <p:spPr>
            <a:xfrm>
              <a:off x="8486572" y="4278371"/>
              <a:ext cx="322596" cy="369332"/>
            </a:xfrm>
            <a:prstGeom prst="rect">
              <a:avLst/>
            </a:prstGeom>
            <a:noFill/>
          </p:spPr>
          <p:txBody>
            <a:bodyPr wrap="square" rtlCol="0">
              <a:spAutoFit/>
            </a:bodyPr>
            <a:lstStyle/>
            <a:p>
              <a:r>
                <a:rPr lang="de-DE" dirty="0"/>
                <a:t>U</a:t>
              </a:r>
            </a:p>
          </p:txBody>
        </p:sp>
        <p:sp>
          <p:nvSpPr>
            <p:cNvPr id="53" name="Textfeld 52">
              <a:extLst>
                <a:ext uri="{FF2B5EF4-FFF2-40B4-BE49-F238E27FC236}">
                  <a16:creationId xmlns:a16="http://schemas.microsoft.com/office/drawing/2014/main" id="{78939D1E-F158-2FB0-954D-9CD13B2586AE}"/>
                </a:ext>
              </a:extLst>
            </p:cNvPr>
            <p:cNvSpPr txBox="1"/>
            <p:nvPr/>
          </p:nvSpPr>
          <p:spPr>
            <a:xfrm>
              <a:off x="7238849" y="3195734"/>
              <a:ext cx="322596" cy="369332"/>
            </a:xfrm>
            <a:prstGeom prst="rect">
              <a:avLst/>
            </a:prstGeom>
            <a:noFill/>
          </p:spPr>
          <p:txBody>
            <a:bodyPr wrap="square" rtlCol="0">
              <a:spAutoFit/>
            </a:bodyPr>
            <a:lstStyle/>
            <a:p>
              <a:r>
                <a:rPr lang="de-DE" dirty="0"/>
                <a:t>I</a:t>
              </a:r>
            </a:p>
          </p:txBody>
        </p:sp>
        <p:cxnSp>
          <p:nvCxnSpPr>
            <p:cNvPr id="55" name="Gerade Verbindung mit Pfeil 54">
              <a:extLst>
                <a:ext uri="{FF2B5EF4-FFF2-40B4-BE49-F238E27FC236}">
                  <a16:creationId xmlns:a16="http://schemas.microsoft.com/office/drawing/2014/main" id="{33C9AC37-1CBB-E033-67CD-60B1A758C5AE}"/>
                </a:ext>
              </a:extLst>
            </p:cNvPr>
            <p:cNvCxnSpPr/>
            <p:nvPr/>
          </p:nvCxnSpPr>
          <p:spPr>
            <a:xfrm>
              <a:off x="6345371" y="4160949"/>
              <a:ext cx="0" cy="550164"/>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483D5F7A-B473-3A62-849F-142242E18EFB}"/>
                </a:ext>
              </a:extLst>
            </p:cNvPr>
            <p:cNvSpPr txBox="1"/>
            <p:nvPr/>
          </p:nvSpPr>
          <p:spPr>
            <a:xfrm>
              <a:off x="5358482" y="3867929"/>
              <a:ext cx="1766980" cy="307777"/>
            </a:xfrm>
            <a:prstGeom prst="rect">
              <a:avLst/>
            </a:prstGeom>
            <a:noFill/>
          </p:spPr>
          <p:txBody>
            <a:bodyPr wrap="square" rtlCol="0">
              <a:spAutoFit/>
            </a:bodyPr>
            <a:lstStyle/>
            <a:p>
              <a:r>
                <a:rPr lang="de-DE" sz="1400" dirty="0"/>
                <a:t>Durchbruchspannung</a:t>
              </a:r>
            </a:p>
          </p:txBody>
        </p:sp>
        <p:grpSp>
          <p:nvGrpSpPr>
            <p:cNvPr id="57" name="Gruppieren 56">
              <a:extLst>
                <a:ext uri="{FF2B5EF4-FFF2-40B4-BE49-F238E27FC236}">
                  <a16:creationId xmlns:a16="http://schemas.microsoft.com/office/drawing/2014/main" id="{620F9E05-322B-8395-1F1D-CF3D457B0D6D}"/>
                </a:ext>
              </a:extLst>
            </p:cNvPr>
            <p:cNvGrpSpPr/>
            <p:nvPr/>
          </p:nvGrpSpPr>
          <p:grpSpPr>
            <a:xfrm>
              <a:off x="6644172" y="4900784"/>
              <a:ext cx="654998" cy="620937"/>
              <a:chOff x="3736934" y="2125754"/>
              <a:chExt cx="1252945" cy="1187790"/>
            </a:xfrm>
          </p:grpSpPr>
          <p:grpSp>
            <p:nvGrpSpPr>
              <p:cNvPr id="58" name="Gruppieren 57">
                <a:extLst>
                  <a:ext uri="{FF2B5EF4-FFF2-40B4-BE49-F238E27FC236}">
                    <a16:creationId xmlns:a16="http://schemas.microsoft.com/office/drawing/2014/main" id="{635112E6-0B1D-077C-5627-52F750DCDF98}"/>
                  </a:ext>
                </a:extLst>
              </p:cNvPr>
              <p:cNvGrpSpPr/>
              <p:nvPr/>
            </p:nvGrpSpPr>
            <p:grpSpPr>
              <a:xfrm rot="5400000">
                <a:off x="4068385" y="2521669"/>
                <a:ext cx="360001" cy="896820"/>
                <a:chOff x="2521981" y="4359304"/>
                <a:chExt cx="360001" cy="896820"/>
              </a:xfrm>
            </p:grpSpPr>
            <p:cxnSp>
              <p:nvCxnSpPr>
                <p:cNvPr id="63" name="Gerader Verbinder 62">
                  <a:extLst>
                    <a:ext uri="{FF2B5EF4-FFF2-40B4-BE49-F238E27FC236}">
                      <a16:creationId xmlns:a16="http://schemas.microsoft.com/office/drawing/2014/main" id="{F0716903-BF54-EF25-78E1-1250F46E41F0}"/>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9BC8F193-E8B9-35DA-E986-71C2E42E6AD7}"/>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B783546E-B5E4-65D3-58ED-B914CEDC952C}"/>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06BBCD4C-9490-E0A1-0AFC-535247E5839F}"/>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0EBB4FF9-6C08-0867-57F3-A2589DEAC235}"/>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2CC59272-6CF1-3580-DDD5-5C32793F2ED5}"/>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Gerader Verbinder 58">
                <a:extLst>
                  <a:ext uri="{FF2B5EF4-FFF2-40B4-BE49-F238E27FC236}">
                    <a16:creationId xmlns:a16="http://schemas.microsoft.com/office/drawing/2014/main" id="{2C7210E8-01EB-F9F9-E391-F95DE973F49C}"/>
                  </a:ext>
                </a:extLst>
              </p:cNvPr>
              <p:cNvCxnSpPr/>
              <p:nvPr/>
            </p:nvCxnSpPr>
            <p:spPr>
              <a:xfrm rot="5400000" flipV="1">
                <a:off x="4225126" y="2186972"/>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38485785-8AAD-0B15-60C8-B126D3A89F93}"/>
                  </a:ext>
                </a:extLst>
              </p:cNvPr>
              <p:cNvSpPr txBox="1"/>
              <p:nvPr/>
            </p:nvSpPr>
            <p:spPr>
              <a:xfrm>
                <a:off x="4022505" y="2125754"/>
                <a:ext cx="332142" cy="369331"/>
              </a:xfrm>
              <a:prstGeom prst="rect">
                <a:avLst/>
              </a:prstGeom>
              <a:noFill/>
            </p:spPr>
            <p:txBody>
              <a:bodyPr wrap="none" rtlCol="0">
                <a:spAutoFit/>
              </a:bodyPr>
              <a:lstStyle/>
              <a:p>
                <a:r>
                  <a:rPr lang="de-DE" dirty="0"/>
                  <a:t>U</a:t>
                </a:r>
                <a:endParaRPr lang="de-DE" baseline="-25000" dirty="0"/>
              </a:p>
            </p:txBody>
          </p:sp>
          <p:cxnSp>
            <p:nvCxnSpPr>
              <p:cNvPr id="61" name="Gerader Verbinder 60">
                <a:extLst>
                  <a:ext uri="{FF2B5EF4-FFF2-40B4-BE49-F238E27FC236}">
                    <a16:creationId xmlns:a16="http://schemas.microsoft.com/office/drawing/2014/main" id="{8CD959CE-D604-2A51-9FD0-5B6C739F966E}"/>
                  </a:ext>
                </a:extLst>
              </p:cNvPr>
              <p:cNvCxnSpPr/>
              <p:nvPr/>
            </p:nvCxnSpPr>
            <p:spPr>
              <a:xfrm rot="5400000" flipV="1">
                <a:off x="4745783" y="2725982"/>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3B56DEC4-7392-EA87-BC2A-C0B205CF0DCF}"/>
                  </a:ext>
                </a:extLst>
              </p:cNvPr>
              <p:cNvSpPr txBox="1"/>
              <p:nvPr/>
            </p:nvSpPr>
            <p:spPr>
              <a:xfrm>
                <a:off x="4573586" y="2944212"/>
                <a:ext cx="242374" cy="369332"/>
              </a:xfrm>
              <a:prstGeom prst="rect">
                <a:avLst/>
              </a:prstGeom>
              <a:noFill/>
            </p:spPr>
            <p:txBody>
              <a:bodyPr wrap="none" rtlCol="0">
                <a:spAutoFit/>
              </a:bodyPr>
              <a:lstStyle/>
              <a:p>
                <a:r>
                  <a:rPr lang="de-DE" dirty="0"/>
                  <a:t>I</a:t>
                </a:r>
                <a:endParaRPr lang="de-DE" baseline="-25000" dirty="0"/>
              </a:p>
            </p:txBody>
          </p:sp>
        </p:grpSp>
        <p:grpSp>
          <p:nvGrpSpPr>
            <p:cNvPr id="1030" name="Gruppieren 1029">
              <a:extLst>
                <a:ext uri="{FF2B5EF4-FFF2-40B4-BE49-F238E27FC236}">
                  <a16:creationId xmlns:a16="http://schemas.microsoft.com/office/drawing/2014/main" id="{E87AD096-7D98-9760-5EF2-EF9F182C9AF5}"/>
                </a:ext>
              </a:extLst>
            </p:cNvPr>
            <p:cNvGrpSpPr/>
            <p:nvPr/>
          </p:nvGrpSpPr>
          <p:grpSpPr>
            <a:xfrm>
              <a:off x="8401620" y="3249383"/>
              <a:ext cx="607159" cy="702032"/>
              <a:chOff x="3727442" y="4055281"/>
              <a:chExt cx="1161932" cy="1343492"/>
            </a:xfrm>
          </p:grpSpPr>
          <p:grpSp>
            <p:nvGrpSpPr>
              <p:cNvPr id="1031" name="Gruppieren 1030">
                <a:extLst>
                  <a:ext uri="{FF2B5EF4-FFF2-40B4-BE49-F238E27FC236}">
                    <a16:creationId xmlns:a16="http://schemas.microsoft.com/office/drawing/2014/main" id="{8FBD7740-6231-3972-36F3-C537607E5B5F}"/>
                  </a:ext>
                </a:extLst>
              </p:cNvPr>
              <p:cNvGrpSpPr/>
              <p:nvPr/>
            </p:nvGrpSpPr>
            <p:grpSpPr>
              <a:xfrm rot="5400000">
                <a:off x="4260963" y="4561044"/>
                <a:ext cx="360001" cy="896820"/>
                <a:chOff x="2521981" y="4359304"/>
                <a:chExt cx="360001" cy="896820"/>
              </a:xfrm>
            </p:grpSpPr>
            <p:cxnSp>
              <p:nvCxnSpPr>
                <p:cNvPr id="1036" name="Gerader Verbinder 1035">
                  <a:extLst>
                    <a:ext uri="{FF2B5EF4-FFF2-40B4-BE49-F238E27FC236}">
                      <a16:creationId xmlns:a16="http://schemas.microsoft.com/office/drawing/2014/main" id="{A8FE4861-A1B1-994D-DDAD-1E2657240C48}"/>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52FE061C-36D3-B963-779B-A0A6F2F2D547}"/>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05E3D246-C6CE-2EE1-803E-556C437D05B4}"/>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A74AD559-6387-8862-E329-8823687E53B8}"/>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Gerader Verbinder 1039">
                  <a:extLst>
                    <a:ext uri="{FF2B5EF4-FFF2-40B4-BE49-F238E27FC236}">
                      <a16:creationId xmlns:a16="http://schemas.microsoft.com/office/drawing/2014/main" id="{D45924EC-57A5-FA1E-CE4C-FAEDE6785FCD}"/>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E1AC5961-66BF-DE0A-8920-B0210C99B0E1}"/>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2" name="Gerader Verbinder 1031">
                <a:extLst>
                  <a:ext uri="{FF2B5EF4-FFF2-40B4-BE49-F238E27FC236}">
                    <a16:creationId xmlns:a16="http://schemas.microsoft.com/office/drawing/2014/main" id="{80D99486-4647-4169-4C08-8046DBB91BCC}"/>
                  </a:ext>
                </a:extLst>
              </p:cNvPr>
              <p:cNvCxnSpPr/>
              <p:nvPr/>
            </p:nvCxnSpPr>
            <p:spPr>
              <a:xfrm rot="-5400000" flipV="1">
                <a:off x="4381705" y="4169781"/>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33" name="Textfeld 1032">
                <a:extLst>
                  <a:ext uri="{FF2B5EF4-FFF2-40B4-BE49-F238E27FC236}">
                    <a16:creationId xmlns:a16="http://schemas.microsoft.com/office/drawing/2014/main" id="{B05E949D-CB41-A3FE-3D5C-69906D48C162}"/>
                  </a:ext>
                </a:extLst>
              </p:cNvPr>
              <p:cNvSpPr txBox="1"/>
              <p:nvPr/>
            </p:nvSpPr>
            <p:spPr>
              <a:xfrm>
                <a:off x="3935270" y="4055281"/>
                <a:ext cx="332141" cy="369332"/>
              </a:xfrm>
              <a:prstGeom prst="rect">
                <a:avLst/>
              </a:prstGeom>
              <a:noFill/>
            </p:spPr>
            <p:txBody>
              <a:bodyPr wrap="none" rtlCol="0">
                <a:spAutoFit/>
              </a:bodyPr>
              <a:lstStyle/>
              <a:p>
                <a:r>
                  <a:rPr lang="de-DE" dirty="0"/>
                  <a:t>U</a:t>
                </a:r>
                <a:endParaRPr lang="de-DE" baseline="-25000" dirty="0"/>
              </a:p>
            </p:txBody>
          </p:sp>
          <p:cxnSp>
            <p:nvCxnSpPr>
              <p:cNvPr id="1034" name="Gerader Verbinder 1033">
                <a:extLst>
                  <a:ext uri="{FF2B5EF4-FFF2-40B4-BE49-F238E27FC236}">
                    <a16:creationId xmlns:a16="http://schemas.microsoft.com/office/drawing/2014/main" id="{B50BFEBF-579C-AA81-10A4-AB544E5DB3BF}"/>
                  </a:ext>
                </a:extLst>
              </p:cNvPr>
              <p:cNvCxnSpPr/>
              <p:nvPr/>
            </p:nvCxnSpPr>
            <p:spPr>
              <a:xfrm rot="-5400000" flipV="1">
                <a:off x="3971538" y="4765357"/>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35" name="Textfeld 1034">
                <a:extLst>
                  <a:ext uri="{FF2B5EF4-FFF2-40B4-BE49-F238E27FC236}">
                    <a16:creationId xmlns:a16="http://schemas.microsoft.com/office/drawing/2014/main" id="{592A853D-027E-92A8-9199-4EC81B99978B}"/>
                  </a:ext>
                </a:extLst>
              </p:cNvPr>
              <p:cNvSpPr txBox="1"/>
              <p:nvPr/>
            </p:nvSpPr>
            <p:spPr>
              <a:xfrm>
                <a:off x="3969384" y="5029441"/>
                <a:ext cx="242374" cy="369332"/>
              </a:xfrm>
              <a:prstGeom prst="rect">
                <a:avLst/>
              </a:prstGeom>
              <a:noFill/>
            </p:spPr>
            <p:txBody>
              <a:bodyPr wrap="none" rtlCol="0">
                <a:spAutoFit/>
              </a:bodyPr>
              <a:lstStyle/>
              <a:p>
                <a:r>
                  <a:rPr lang="de-DE" dirty="0"/>
                  <a:t>I</a:t>
                </a:r>
                <a:endParaRPr lang="de-DE" baseline="-25000" dirty="0"/>
              </a:p>
            </p:txBody>
          </p:sp>
        </p:grpSp>
      </p:grpSp>
    </p:spTree>
    <p:extLst>
      <p:ext uri="{BB962C8B-B14F-4D97-AF65-F5344CB8AC3E}">
        <p14:creationId xmlns:p14="http://schemas.microsoft.com/office/powerpoint/2010/main" val="284225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sonstige </a:t>
            </a:r>
            <a:r>
              <a:rPr lang="de-DE" dirty="0" err="1">
                <a:solidFill>
                  <a:schemeClr val="tx1"/>
                </a:solidFill>
                <a:latin typeface="+mn-lt"/>
              </a:rPr>
              <a:t>Diodentypen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Fotodiode:</a:t>
            </a:r>
          </a:p>
          <a:p>
            <a:pPr>
              <a:defRPr/>
            </a:pPr>
            <a:endParaRPr lang="de-DE" dirty="0">
              <a:solidFill>
                <a:srgbClr val="000000"/>
              </a:solidFill>
            </a:endParaRPr>
          </a:p>
          <a:p>
            <a:pPr lvl="1">
              <a:defRPr/>
            </a:pPr>
            <a:r>
              <a:rPr lang="de-DE" b="1" dirty="0">
                <a:solidFill>
                  <a:srgbClr val="000000"/>
                </a:solidFill>
              </a:rPr>
              <a:t>Kann Licht </a:t>
            </a:r>
            <a:r>
              <a:rPr lang="de-DE" dirty="0">
                <a:solidFill>
                  <a:srgbClr val="000000"/>
                </a:solidFill>
              </a:rPr>
              <a:t>am p-n-Übergang durch den inneren Photoeffekt </a:t>
            </a:r>
            <a:r>
              <a:rPr lang="de-DE" b="1" dirty="0">
                <a:solidFill>
                  <a:srgbClr val="000000"/>
                </a:solidFill>
              </a:rPr>
              <a:t>in elektrischen Strom umwandeln</a:t>
            </a:r>
          </a:p>
          <a:p>
            <a:pPr lvl="1">
              <a:defRPr/>
            </a:pPr>
            <a:endParaRPr lang="de-DE" dirty="0">
              <a:solidFill>
                <a:srgbClr val="000000"/>
              </a:solidFill>
            </a:endParaRPr>
          </a:p>
          <a:p>
            <a:pPr lvl="1">
              <a:defRPr/>
            </a:pPr>
            <a:r>
              <a:rPr lang="de-DE" dirty="0">
                <a:solidFill>
                  <a:srgbClr val="000000"/>
                </a:solidFill>
              </a:rPr>
              <a:t>Sonderfall: </a:t>
            </a:r>
            <a:r>
              <a:rPr lang="de-DE" b="1" dirty="0">
                <a:solidFill>
                  <a:srgbClr val="000000"/>
                </a:solidFill>
              </a:rPr>
              <a:t>Solarzelle, </a:t>
            </a:r>
            <a:r>
              <a:rPr lang="de-DE" b="1" dirty="0"/>
              <a:t>dient der Umwandlung von</a:t>
            </a:r>
            <a:r>
              <a:rPr lang="de-DE" dirty="0"/>
              <a:t> (Licht-) </a:t>
            </a:r>
            <a:r>
              <a:rPr lang="de-DE" b="1" dirty="0"/>
              <a:t>Strahlungsenergie in elektrische Energie</a:t>
            </a:r>
            <a:endParaRPr lang="de-DE" b="1" dirty="0">
              <a:solidFill>
                <a:srgbClr val="000000"/>
              </a:solidFill>
            </a:endParaRPr>
          </a:p>
          <a:p>
            <a:pPr lvl="1">
              <a:defRPr/>
            </a:pPr>
            <a:endParaRPr lang="de-DE" dirty="0">
              <a:solidFill>
                <a:srgbClr val="000000"/>
              </a:solidFill>
            </a:endParaRPr>
          </a:p>
          <a:p>
            <a:pPr marL="233983" lvl="1" indent="0">
              <a:buNone/>
              <a:defRPr/>
            </a:pPr>
            <a:endParaRPr lang="de-DE" dirty="0">
              <a:solidFill>
                <a:srgbClr val="000000"/>
              </a:solidFill>
            </a:endParaRPr>
          </a:p>
          <a:p>
            <a:pPr marL="233983" lvl="1" indent="0">
              <a:buNone/>
              <a:defRPr/>
            </a:pPr>
            <a:endParaRPr lang="de-DE" dirty="0">
              <a:solidFill>
                <a:srgbClr val="000000"/>
              </a:solidFill>
            </a:endParaRPr>
          </a:p>
          <a:p>
            <a:pPr>
              <a:defRPr/>
            </a:pPr>
            <a:r>
              <a:rPr lang="de-DE" dirty="0" err="1">
                <a:solidFill>
                  <a:srgbClr val="000000"/>
                </a:solidFill>
              </a:rPr>
              <a:t>Schottkydiode</a:t>
            </a:r>
            <a:r>
              <a:rPr lang="de-DE" dirty="0">
                <a:solidFill>
                  <a:srgbClr val="000000"/>
                </a:solidFill>
              </a:rPr>
              <a:t> </a:t>
            </a:r>
            <a:r>
              <a:rPr lang="de-DE" sz="1400" dirty="0">
                <a:solidFill>
                  <a:srgbClr val="000000"/>
                </a:solidFill>
              </a:rPr>
              <a:t>(benannt nach </a:t>
            </a:r>
            <a:r>
              <a:rPr lang="en-US" sz="1400" dirty="0">
                <a:solidFill>
                  <a:srgbClr val="000000"/>
                </a:solidFill>
              </a:rPr>
              <a:t>Walter Schottky, </a:t>
            </a:r>
            <a:r>
              <a:rPr lang="en-US" sz="1400" dirty="0" err="1">
                <a:solidFill>
                  <a:srgbClr val="000000"/>
                </a:solidFill>
              </a:rPr>
              <a:t>deutscher</a:t>
            </a:r>
            <a:r>
              <a:rPr lang="en-US" sz="1400" dirty="0">
                <a:solidFill>
                  <a:srgbClr val="000000"/>
                </a:solidFill>
              </a:rPr>
              <a:t> </a:t>
            </a:r>
            <a:r>
              <a:rPr lang="en-US" sz="1400" dirty="0" err="1">
                <a:solidFill>
                  <a:srgbClr val="000000"/>
                </a:solidFill>
              </a:rPr>
              <a:t>Physiker</a:t>
            </a:r>
            <a:r>
              <a:rPr lang="en-US" sz="1400" dirty="0">
                <a:solidFill>
                  <a:srgbClr val="000000"/>
                </a:solidFill>
              </a:rPr>
              <a:t>)</a:t>
            </a:r>
            <a:r>
              <a:rPr lang="de-DE" dirty="0">
                <a:solidFill>
                  <a:srgbClr val="000000"/>
                </a:solidFill>
              </a:rPr>
              <a:t>:</a:t>
            </a:r>
          </a:p>
          <a:p>
            <a:pPr>
              <a:defRPr/>
            </a:pPr>
            <a:endParaRPr lang="de-DE" dirty="0">
              <a:solidFill>
                <a:srgbClr val="000000"/>
              </a:solidFill>
            </a:endParaRPr>
          </a:p>
          <a:p>
            <a:pPr lvl="1">
              <a:defRPr/>
            </a:pPr>
            <a:r>
              <a:rPr lang="de-DE" dirty="0">
                <a:solidFill>
                  <a:srgbClr val="000000"/>
                </a:solidFill>
              </a:rPr>
              <a:t>Bei der </a:t>
            </a:r>
            <a:r>
              <a:rPr lang="de-DE" dirty="0" err="1">
                <a:solidFill>
                  <a:srgbClr val="000000"/>
                </a:solidFill>
              </a:rPr>
              <a:t>Schottkydiode</a:t>
            </a:r>
            <a:r>
              <a:rPr lang="de-DE" dirty="0">
                <a:solidFill>
                  <a:srgbClr val="000000"/>
                </a:solidFill>
              </a:rPr>
              <a:t> wird für das Anodenmaterial Metall anstelle des P-dotierten Halbleiters eingesetzt, man erzielt eine sehr niedrige Durchlassspannung. Dieser </a:t>
            </a:r>
            <a:r>
              <a:rPr lang="de-DE" dirty="0" err="1">
                <a:solidFill>
                  <a:srgbClr val="000000"/>
                </a:solidFill>
              </a:rPr>
              <a:t>Diodentyp</a:t>
            </a:r>
            <a:r>
              <a:rPr lang="de-DE" dirty="0">
                <a:solidFill>
                  <a:srgbClr val="000000"/>
                </a:solidFill>
              </a:rPr>
              <a:t> ist gut bei hohen Frequenzen einsetzbar (hohe Schaltfrequenz), z.B. als Hochfrequenzschaltdiode.</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5F73523E-447C-1BF2-DC04-8D8B2A3C3A36}"/>
              </a:ext>
            </a:extLst>
          </p:cNvPr>
          <p:cNvGrpSpPr/>
          <p:nvPr/>
        </p:nvGrpSpPr>
        <p:grpSpPr>
          <a:xfrm>
            <a:off x="1862468" y="1130085"/>
            <a:ext cx="896820" cy="662768"/>
            <a:chOff x="8400618" y="3704958"/>
            <a:chExt cx="896820" cy="662768"/>
          </a:xfrm>
        </p:grpSpPr>
        <p:grpSp>
          <p:nvGrpSpPr>
            <p:cNvPr id="7" name="Gruppieren 6">
              <a:extLst>
                <a:ext uri="{FF2B5EF4-FFF2-40B4-BE49-F238E27FC236}">
                  <a16:creationId xmlns:a16="http://schemas.microsoft.com/office/drawing/2014/main" id="{DEBB4CEA-17DE-632E-28B4-44D68A0EA3D4}"/>
                </a:ext>
              </a:extLst>
            </p:cNvPr>
            <p:cNvGrpSpPr/>
            <p:nvPr/>
          </p:nvGrpSpPr>
          <p:grpSpPr>
            <a:xfrm>
              <a:off x="8400618" y="4007725"/>
              <a:ext cx="896820" cy="360001"/>
              <a:chOff x="4652752" y="2566874"/>
              <a:chExt cx="896820" cy="360001"/>
            </a:xfrm>
          </p:grpSpPr>
          <p:cxnSp>
            <p:nvCxnSpPr>
              <p:cNvPr id="14" name="Gerader Verbinder 13">
                <a:extLst>
                  <a:ext uri="{FF2B5EF4-FFF2-40B4-BE49-F238E27FC236}">
                    <a16:creationId xmlns:a16="http://schemas.microsoft.com/office/drawing/2014/main" id="{61AAFCBB-3DD9-F803-94D1-C8D6E7A29EFE}"/>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6B24A53-5741-FA30-837B-705D194622DF}"/>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B86633D-7408-DAB2-4D25-3F66764F8B1F}"/>
                  </a:ext>
                </a:extLst>
              </p:cNvPr>
              <p:cNvCxnSpPr/>
              <p:nvPr/>
            </p:nvCxnSpPr>
            <p:spPr>
              <a:xfrm flipH="1">
                <a:off x="4652752" y="2746873"/>
                <a:ext cx="59642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C8C2430-9240-CDE8-FFE3-013D17D1FF8F}"/>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71D23883-26EA-77B7-A6F2-2CAAA59EB4E3}"/>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A81CA33-EA9B-E27B-43DE-956E7686EBEE}"/>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Gerader Verbinder 7">
              <a:extLst>
                <a:ext uri="{FF2B5EF4-FFF2-40B4-BE49-F238E27FC236}">
                  <a16:creationId xmlns:a16="http://schemas.microsoft.com/office/drawing/2014/main" id="{8B2C1062-14FF-F5C7-7C28-04E63006CAD2}"/>
                </a:ext>
              </a:extLst>
            </p:cNvPr>
            <p:cNvCxnSpPr/>
            <p:nvPr/>
          </p:nvCxnSpPr>
          <p:spPr>
            <a:xfrm rot="10800000" flipH="1">
              <a:off x="8882029" y="3778575"/>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AE21657C-6ECD-C74B-087D-5C992F9E730F}"/>
                </a:ext>
              </a:extLst>
            </p:cNvPr>
            <p:cNvCxnSpPr/>
            <p:nvPr/>
          </p:nvCxnSpPr>
          <p:spPr>
            <a:xfrm rot="10800000" flipH="1">
              <a:off x="8798338" y="3704958"/>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0" name="Gruppieren 19">
            <a:extLst>
              <a:ext uri="{FF2B5EF4-FFF2-40B4-BE49-F238E27FC236}">
                <a16:creationId xmlns:a16="http://schemas.microsoft.com/office/drawing/2014/main" id="{10672EE1-E3D7-4426-41BA-76B11DF0C44A}"/>
              </a:ext>
            </a:extLst>
          </p:cNvPr>
          <p:cNvGrpSpPr/>
          <p:nvPr/>
        </p:nvGrpSpPr>
        <p:grpSpPr>
          <a:xfrm rot="16200000">
            <a:off x="9083081" y="2766858"/>
            <a:ext cx="709228" cy="508346"/>
            <a:chOff x="8635753" y="3859380"/>
            <a:chExt cx="709228" cy="508346"/>
          </a:xfrm>
        </p:grpSpPr>
        <p:grpSp>
          <p:nvGrpSpPr>
            <p:cNvPr id="21" name="Gruppieren 20">
              <a:extLst>
                <a:ext uri="{FF2B5EF4-FFF2-40B4-BE49-F238E27FC236}">
                  <a16:creationId xmlns:a16="http://schemas.microsoft.com/office/drawing/2014/main" id="{16E4B87B-19BB-4750-7539-EB97FED0D71F}"/>
                </a:ext>
              </a:extLst>
            </p:cNvPr>
            <p:cNvGrpSpPr/>
            <p:nvPr/>
          </p:nvGrpSpPr>
          <p:grpSpPr>
            <a:xfrm>
              <a:off x="8635753" y="4007726"/>
              <a:ext cx="661685" cy="360000"/>
              <a:chOff x="4887887" y="2566875"/>
              <a:chExt cx="661685" cy="360000"/>
            </a:xfrm>
          </p:grpSpPr>
          <p:cxnSp>
            <p:nvCxnSpPr>
              <p:cNvPr id="24" name="Gerader Verbinder 23">
                <a:extLst>
                  <a:ext uri="{FF2B5EF4-FFF2-40B4-BE49-F238E27FC236}">
                    <a16:creationId xmlns:a16="http://schemas.microsoft.com/office/drawing/2014/main" id="{6DAC43E5-F9C8-246A-424B-0F7E5C7E6972}"/>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310DD970-3E49-B286-41C4-C4BDE8C88444}"/>
                  </a:ext>
                </a:extLst>
              </p:cNvPr>
              <p:cNvCxnSpPr/>
              <p:nvPr/>
            </p:nvCxnSpPr>
            <p:spPr>
              <a:xfrm rot="16200000">
                <a:off x="5096688" y="2749785"/>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118159BB-44CD-3D46-CAEE-430D3893A538}"/>
                  </a:ext>
                </a:extLst>
              </p:cNvPr>
              <p:cNvCxnSpPr/>
              <p:nvPr/>
            </p:nvCxnSpPr>
            <p:spPr>
              <a:xfrm flipH="1">
                <a:off x="4887887" y="2746872"/>
                <a:ext cx="29872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D36C096B-4E20-F39D-F85B-862F64644692}"/>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Gerader Verbinder 21">
              <a:extLst>
                <a:ext uri="{FF2B5EF4-FFF2-40B4-BE49-F238E27FC236}">
                  <a16:creationId xmlns:a16="http://schemas.microsoft.com/office/drawing/2014/main" id="{8F7950F6-EE51-4C4F-536C-19BDC1A1CF36}"/>
                </a:ext>
              </a:extLst>
            </p:cNvPr>
            <p:cNvCxnSpPr/>
            <p:nvPr/>
          </p:nvCxnSpPr>
          <p:spPr>
            <a:xfrm rot="10800000" flipH="1">
              <a:off x="9146279" y="3915427"/>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C7D40757-1AC6-C51A-F74E-A8222AE78B29}"/>
                </a:ext>
              </a:extLst>
            </p:cNvPr>
            <p:cNvCxnSpPr/>
            <p:nvPr/>
          </p:nvCxnSpPr>
          <p:spPr>
            <a:xfrm rot="10800000" flipH="1">
              <a:off x="9071711" y="3859380"/>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8" name="Gruppieren 27">
            <a:extLst>
              <a:ext uri="{FF2B5EF4-FFF2-40B4-BE49-F238E27FC236}">
                <a16:creationId xmlns:a16="http://schemas.microsoft.com/office/drawing/2014/main" id="{BE56651E-B680-E914-9D18-29D64CBBD380}"/>
              </a:ext>
            </a:extLst>
          </p:cNvPr>
          <p:cNvGrpSpPr/>
          <p:nvPr/>
        </p:nvGrpSpPr>
        <p:grpSpPr>
          <a:xfrm>
            <a:off x="6620722" y="3888668"/>
            <a:ext cx="896820" cy="362200"/>
            <a:chOff x="4652752" y="2566873"/>
            <a:chExt cx="896820" cy="362200"/>
          </a:xfrm>
        </p:grpSpPr>
        <p:cxnSp>
          <p:nvCxnSpPr>
            <p:cNvPr id="29" name="Gerader Verbinder 28">
              <a:extLst>
                <a:ext uri="{FF2B5EF4-FFF2-40B4-BE49-F238E27FC236}">
                  <a16:creationId xmlns:a16="http://schemas.microsoft.com/office/drawing/2014/main" id="{4B968AE8-5CBE-BFCE-1461-1DAB9F293841}"/>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E354F146-42D4-C9AC-CC75-F8F430AABE15}"/>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ABE40116-15A7-A793-0B01-0A4B2443304D}"/>
                </a:ext>
              </a:extLst>
            </p:cNvPr>
            <p:cNvCxnSpPr/>
            <p:nvPr/>
          </p:nvCxnSpPr>
          <p:spPr>
            <a:xfrm flipH="1">
              <a:off x="4652752" y="2746873"/>
              <a:ext cx="59642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787D6CE0-4BD4-892B-83CD-8212D847BD47}"/>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08A932B-F761-CDA7-4E7D-E86B1A80C250}"/>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1471F81D-1A93-D751-1B6B-86D75F1604A7}"/>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51FF6BA5-9A32-B999-2FDC-1FC1B07A4931}"/>
                </a:ext>
              </a:extLst>
            </p:cNvPr>
            <p:cNvCxnSpPr/>
            <p:nvPr/>
          </p:nvCxnSpPr>
          <p:spPr>
            <a:xfrm flipH="1">
              <a:off x="5251222" y="2566873"/>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457129B-9661-98CF-D3A9-47CB2B74F53B}"/>
                </a:ext>
              </a:extLst>
            </p:cNvPr>
            <p:cNvCxnSpPr/>
            <p:nvPr/>
          </p:nvCxnSpPr>
          <p:spPr>
            <a:xfrm flipH="1">
              <a:off x="5185668" y="2929073"/>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19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Anwendungen von Dioden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Optokoppler</a:t>
            </a:r>
          </a:p>
          <a:p>
            <a:pPr lvl="1">
              <a:defRPr/>
            </a:pPr>
            <a:r>
              <a:rPr lang="de-DE" dirty="0">
                <a:solidFill>
                  <a:srgbClr val="000000"/>
                </a:solidFill>
              </a:rPr>
              <a:t>Eine LED und eine Fotodiode sind im gleichen Gehäuse untergebracht. Fließt durch die LED ein Strom, strahlt diese Licht aus, dass auf die Fotodiode trifft und in dieser einen Strom hervorruft.</a:t>
            </a:r>
          </a:p>
          <a:p>
            <a:pPr lvl="1">
              <a:defRPr/>
            </a:pPr>
            <a:r>
              <a:rPr lang="de-DE" dirty="0">
                <a:solidFill>
                  <a:srgbClr val="000000"/>
                </a:solidFill>
              </a:rPr>
              <a:t>Nutzung: zur (galvanischen) Entkopplung zweier Stromkreise</a:t>
            </a:r>
          </a:p>
          <a:p>
            <a:pPr>
              <a:defRPr/>
            </a:pPr>
            <a:endParaRPr lang="de-DE" dirty="0">
              <a:solidFill>
                <a:srgbClr val="000000"/>
              </a:solidFill>
            </a:endParaRPr>
          </a:p>
          <a:p>
            <a:pPr>
              <a:defRPr/>
            </a:pPr>
            <a:r>
              <a:rPr lang="de-DE" dirty="0">
                <a:solidFill>
                  <a:srgbClr val="000000"/>
                </a:solidFill>
              </a:rPr>
              <a:t>Spannungsbegrenzung</a:t>
            </a:r>
          </a:p>
          <a:p>
            <a:pPr lvl="1">
              <a:defRPr/>
            </a:pPr>
            <a:r>
              <a:rPr lang="de-DE" dirty="0">
                <a:solidFill>
                  <a:srgbClr val="000000"/>
                </a:solidFill>
              </a:rPr>
              <a:t>Wird eine Wechselspannung über einen Widerstand an zwei antiparallel geschalteten Dioden angelegt, so wird die Spannungskurve abgeschnitten, sobald ihr Wert die Durchlassspannung überschreitet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038" name="Gruppieren 1037">
            <a:extLst>
              <a:ext uri="{FF2B5EF4-FFF2-40B4-BE49-F238E27FC236}">
                <a16:creationId xmlns:a16="http://schemas.microsoft.com/office/drawing/2014/main" id="{88E67D6D-B593-CA98-FA26-022C643CB85E}"/>
              </a:ext>
            </a:extLst>
          </p:cNvPr>
          <p:cNvGrpSpPr/>
          <p:nvPr/>
        </p:nvGrpSpPr>
        <p:grpSpPr>
          <a:xfrm>
            <a:off x="345727" y="3875314"/>
            <a:ext cx="9323360" cy="1589486"/>
            <a:chOff x="345727" y="3875314"/>
            <a:chExt cx="9323360" cy="1589486"/>
          </a:xfrm>
        </p:grpSpPr>
        <p:grpSp>
          <p:nvGrpSpPr>
            <p:cNvPr id="6" name="Gruppieren 5">
              <a:extLst>
                <a:ext uri="{FF2B5EF4-FFF2-40B4-BE49-F238E27FC236}">
                  <a16:creationId xmlns:a16="http://schemas.microsoft.com/office/drawing/2014/main" id="{8F85D3C1-1ECD-BDF4-7EF9-F26D941A5A37}"/>
                </a:ext>
              </a:extLst>
            </p:cNvPr>
            <p:cNvGrpSpPr/>
            <p:nvPr/>
          </p:nvGrpSpPr>
          <p:grpSpPr>
            <a:xfrm rot="16200000">
              <a:off x="1578339" y="4554341"/>
              <a:ext cx="1244917" cy="360001"/>
              <a:chOff x="4435754" y="2566874"/>
              <a:chExt cx="1244917" cy="360001"/>
            </a:xfrm>
          </p:grpSpPr>
          <p:cxnSp>
            <p:nvCxnSpPr>
              <p:cNvPr id="7" name="Gerader Verbinder 6">
                <a:extLst>
                  <a:ext uri="{FF2B5EF4-FFF2-40B4-BE49-F238E27FC236}">
                    <a16:creationId xmlns:a16="http://schemas.microsoft.com/office/drawing/2014/main" id="{4EE1E946-AAA3-6B5B-10DE-4F8BE7E80699}"/>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C567EC32-1847-5653-5AD4-F965E912437A}"/>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76A41C72-9AD1-5543-11D3-86FA4A57F86A}"/>
                  </a:ext>
                </a:extLst>
              </p:cNvPr>
              <p:cNvCxnSpPr>
                <a:endCxn id="26" idx="0"/>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E324A66D-8227-DCF2-E03C-B00524CB2CC9}"/>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8D7E25F-74DF-8D71-0BDB-07F0893CDACD}"/>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4443577-BB0A-79FE-7C67-4D9EC65FCCDE}"/>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Gerader Verbinder 16">
              <a:extLst>
                <a:ext uri="{FF2B5EF4-FFF2-40B4-BE49-F238E27FC236}">
                  <a16:creationId xmlns:a16="http://schemas.microsoft.com/office/drawing/2014/main" id="{043354E4-30E5-781F-FE8F-DD5DEDA2A6F3}"/>
                </a:ext>
              </a:extLst>
            </p:cNvPr>
            <p:cNvCxnSpPr/>
            <p:nvPr/>
          </p:nvCxnSpPr>
          <p:spPr>
            <a:xfrm rot="10800000">
              <a:off x="2197881" y="405788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4C9DEE1B-DFF3-D22F-C054-8E9BAC73548E}"/>
                </a:ext>
              </a:extLst>
            </p:cNvPr>
            <p:cNvCxnSpPr/>
            <p:nvPr/>
          </p:nvCxnSpPr>
          <p:spPr>
            <a:xfrm rot="10800000">
              <a:off x="2197881" y="5406926"/>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FA90BFF2-7675-926F-BD45-061FAFE66467}"/>
                </a:ext>
              </a:extLst>
            </p:cNvPr>
            <p:cNvSpPr txBox="1"/>
            <p:nvPr/>
          </p:nvSpPr>
          <p:spPr>
            <a:xfrm>
              <a:off x="1354032" y="4142649"/>
              <a:ext cx="308098" cy="369332"/>
            </a:xfrm>
            <a:prstGeom prst="rect">
              <a:avLst/>
            </a:prstGeom>
            <a:noFill/>
          </p:spPr>
          <p:txBody>
            <a:bodyPr wrap="none" rtlCol="0">
              <a:spAutoFit/>
            </a:bodyPr>
            <a:lstStyle/>
            <a:p>
              <a:r>
                <a:rPr lang="de-DE" dirty="0"/>
                <a:t>R</a:t>
              </a:r>
              <a:endParaRPr lang="de-DE" baseline="-25000" dirty="0"/>
            </a:p>
          </p:txBody>
        </p:sp>
        <p:sp>
          <p:nvSpPr>
            <p:cNvPr id="20" name="Ellipse 19">
              <a:extLst>
                <a:ext uri="{FF2B5EF4-FFF2-40B4-BE49-F238E27FC236}">
                  <a16:creationId xmlns:a16="http://schemas.microsoft.com/office/drawing/2014/main" id="{CA050576-6FE0-0612-D5AC-E0C458836CCD}"/>
                </a:ext>
              </a:extLst>
            </p:cNvPr>
            <p:cNvSpPr/>
            <p:nvPr/>
          </p:nvSpPr>
          <p:spPr>
            <a:xfrm>
              <a:off x="2152589" y="400388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B5CBA309-E1A7-DAE7-6BDA-19BB2707F9D2}"/>
                </a:ext>
              </a:extLst>
            </p:cNvPr>
            <p:cNvSpPr/>
            <p:nvPr/>
          </p:nvSpPr>
          <p:spPr>
            <a:xfrm>
              <a:off x="728647" y="399750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042591DC-DAD1-D6C5-0926-599818F75869}"/>
                </a:ext>
              </a:extLst>
            </p:cNvPr>
            <p:cNvSpPr/>
            <p:nvPr/>
          </p:nvSpPr>
          <p:spPr>
            <a:xfrm>
              <a:off x="2759762" y="399961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2C4CC778-4EEC-CD99-1166-0F546CECB1D8}"/>
                </a:ext>
              </a:extLst>
            </p:cNvPr>
            <p:cNvCxnSpPr/>
            <p:nvPr/>
          </p:nvCxnSpPr>
          <p:spPr>
            <a:xfrm flipH="1">
              <a:off x="728647" y="5412522"/>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49EFB992-ABBD-2E8E-95E7-D228AD9A8366}"/>
                </a:ext>
              </a:extLst>
            </p:cNvPr>
            <p:cNvSpPr/>
            <p:nvPr/>
          </p:nvSpPr>
          <p:spPr>
            <a:xfrm>
              <a:off x="2751053" y="535292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307AE4A1-9A59-55EC-6868-6724D2172F49}"/>
                </a:ext>
              </a:extLst>
            </p:cNvPr>
            <p:cNvSpPr/>
            <p:nvPr/>
          </p:nvSpPr>
          <p:spPr>
            <a:xfrm>
              <a:off x="714288" y="53554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A2E96791-7E05-F91A-F447-E2FF96D70C8F}"/>
                </a:ext>
              </a:extLst>
            </p:cNvPr>
            <p:cNvSpPr/>
            <p:nvPr/>
          </p:nvSpPr>
          <p:spPr>
            <a:xfrm>
              <a:off x="2147896" y="535680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F5BEC318-200C-01AD-38E4-C22D1CC5AF94}"/>
                </a:ext>
              </a:extLst>
            </p:cNvPr>
            <p:cNvGrpSpPr/>
            <p:nvPr/>
          </p:nvGrpSpPr>
          <p:grpSpPr>
            <a:xfrm rot="5400000">
              <a:off x="1375849" y="3378611"/>
              <a:ext cx="226422" cy="1359634"/>
              <a:chOff x="6768047" y="3790999"/>
              <a:chExt cx="226422" cy="1359634"/>
            </a:xfrm>
          </p:grpSpPr>
          <p:sp>
            <p:nvSpPr>
              <p:cNvPr id="28" name="Rechteck 27">
                <a:extLst>
                  <a:ext uri="{FF2B5EF4-FFF2-40B4-BE49-F238E27FC236}">
                    <a16:creationId xmlns:a16="http://schemas.microsoft.com/office/drawing/2014/main" id="{200F617C-9A80-AF64-4B91-196EF4577493}"/>
                  </a:ext>
                </a:extLst>
              </p:cNvPr>
              <p:cNvSpPr/>
              <p:nvPr/>
            </p:nvSpPr>
            <p:spPr>
              <a:xfrm rot="10800000">
                <a:off x="6768047" y="4201400"/>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r Verbinder 28">
                <a:extLst>
                  <a:ext uri="{FF2B5EF4-FFF2-40B4-BE49-F238E27FC236}">
                    <a16:creationId xmlns:a16="http://schemas.microsoft.com/office/drawing/2014/main" id="{211CA02A-1E6C-1262-6662-D5366E43E104}"/>
                  </a:ext>
                </a:extLst>
              </p:cNvPr>
              <p:cNvCxnSpPr/>
              <p:nvPr/>
            </p:nvCxnSpPr>
            <p:spPr>
              <a:xfrm rot="10800000">
                <a:off x="6881258" y="474133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A06D491F-4428-C454-EFA7-BF4BDB10FE5E}"/>
                  </a:ext>
                </a:extLst>
              </p:cNvPr>
              <p:cNvCxnSpPr/>
              <p:nvPr/>
            </p:nvCxnSpPr>
            <p:spPr>
              <a:xfrm rot="10800000">
                <a:off x="6881258" y="3790999"/>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Gerader Verbinder 30">
              <a:extLst>
                <a:ext uri="{FF2B5EF4-FFF2-40B4-BE49-F238E27FC236}">
                  <a16:creationId xmlns:a16="http://schemas.microsoft.com/office/drawing/2014/main" id="{BF783F40-EA30-AC80-6CAB-B5CDF2BB72DC}"/>
                </a:ext>
              </a:extLst>
            </p:cNvPr>
            <p:cNvCxnSpPr/>
            <p:nvPr/>
          </p:nvCxnSpPr>
          <p:spPr>
            <a:xfrm rot="10800000">
              <a:off x="2802230" y="4055422"/>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3913CA8E-F962-5563-E966-9997103D6637}"/>
                </a:ext>
              </a:extLst>
            </p:cNvPr>
            <p:cNvCxnSpPr/>
            <p:nvPr/>
          </p:nvCxnSpPr>
          <p:spPr>
            <a:xfrm rot="10800000">
              <a:off x="2802230" y="540446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DD45C207-6BF2-7904-6662-98A15C3D05B1}"/>
                </a:ext>
              </a:extLst>
            </p:cNvPr>
            <p:cNvSpPr/>
            <p:nvPr/>
          </p:nvSpPr>
          <p:spPr>
            <a:xfrm>
              <a:off x="3355402" y="399715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EE4D61FF-EB13-9439-DBF1-7B93F3E34110}"/>
                </a:ext>
              </a:extLst>
            </p:cNvPr>
            <p:cNvSpPr/>
            <p:nvPr/>
          </p:nvSpPr>
          <p:spPr>
            <a:xfrm>
              <a:off x="3355402" y="535046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0159CCFC-DEF3-14A7-7184-C7D29549F008}"/>
                </a:ext>
              </a:extLst>
            </p:cNvPr>
            <p:cNvGrpSpPr/>
            <p:nvPr/>
          </p:nvGrpSpPr>
          <p:grpSpPr>
            <a:xfrm rot="5400000">
              <a:off x="2190228" y="4557929"/>
              <a:ext cx="1244917" cy="360001"/>
              <a:chOff x="4435754" y="2566874"/>
              <a:chExt cx="1244917" cy="360001"/>
            </a:xfrm>
          </p:grpSpPr>
          <p:cxnSp>
            <p:nvCxnSpPr>
              <p:cNvPr id="36" name="Gerader Verbinder 35">
                <a:extLst>
                  <a:ext uri="{FF2B5EF4-FFF2-40B4-BE49-F238E27FC236}">
                    <a16:creationId xmlns:a16="http://schemas.microsoft.com/office/drawing/2014/main" id="{D499923C-017A-04EB-3464-18CC71309365}"/>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D6F7B254-AF09-E979-B85D-47D6F469F2F8}"/>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C46E32CB-7CCA-EECD-F53B-9B736A05B3A6}"/>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9FF6F8D9-7A33-D4A6-5313-39FB46F77005}"/>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39CFC84-6621-ABC3-6882-6270DC2566F4}"/>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319CEBC1-D0D5-01C3-119A-69BFC680AC02}"/>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a:extLst>
                <a:ext uri="{FF2B5EF4-FFF2-40B4-BE49-F238E27FC236}">
                  <a16:creationId xmlns:a16="http://schemas.microsoft.com/office/drawing/2014/main" id="{4891539F-DA55-8F7F-A995-763EA4C50E6D}"/>
                </a:ext>
              </a:extLst>
            </p:cNvPr>
            <p:cNvGrpSpPr/>
            <p:nvPr/>
          </p:nvGrpSpPr>
          <p:grpSpPr>
            <a:xfrm>
              <a:off x="4907031" y="3875314"/>
              <a:ext cx="4762056" cy="1583149"/>
              <a:chOff x="1932709" y="1540120"/>
              <a:chExt cx="6469049" cy="2344826"/>
            </a:xfrm>
          </p:grpSpPr>
          <p:sp>
            <p:nvSpPr>
              <p:cNvPr id="43" name="Freihandform 46">
                <a:extLst>
                  <a:ext uri="{FF2B5EF4-FFF2-40B4-BE49-F238E27FC236}">
                    <a16:creationId xmlns:a16="http://schemas.microsoft.com/office/drawing/2014/main" id="{94387C4B-621F-A7DC-6157-940FBAE82159}"/>
                  </a:ext>
                </a:extLst>
              </p:cNvPr>
              <p:cNvSpPr/>
              <p:nvPr/>
            </p:nvSpPr>
            <p:spPr>
              <a:xfrm>
                <a:off x="1932709"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47">
                <a:extLst>
                  <a:ext uri="{FF2B5EF4-FFF2-40B4-BE49-F238E27FC236}">
                    <a16:creationId xmlns:a16="http://schemas.microsoft.com/office/drawing/2014/main" id="{910DB315-D525-9F3A-F53D-0AC3D6171ED0}"/>
                  </a:ext>
                </a:extLst>
              </p:cNvPr>
              <p:cNvSpPr/>
              <p:nvPr/>
            </p:nvSpPr>
            <p:spPr>
              <a:xfrm flipV="1">
                <a:off x="3373756"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Freihandform 48">
                <a:extLst>
                  <a:ext uri="{FF2B5EF4-FFF2-40B4-BE49-F238E27FC236}">
                    <a16:creationId xmlns:a16="http://schemas.microsoft.com/office/drawing/2014/main" id="{10322B5F-C2FE-D4B5-E552-E2B8834D94C1}"/>
                  </a:ext>
                </a:extLst>
              </p:cNvPr>
              <p:cNvSpPr/>
              <p:nvPr/>
            </p:nvSpPr>
            <p:spPr>
              <a:xfrm>
                <a:off x="4821270"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49">
                <a:extLst>
                  <a:ext uri="{FF2B5EF4-FFF2-40B4-BE49-F238E27FC236}">
                    <a16:creationId xmlns:a16="http://schemas.microsoft.com/office/drawing/2014/main" id="{E37F1E43-563D-6311-5CFC-89C9F17D4D37}"/>
                  </a:ext>
                </a:extLst>
              </p:cNvPr>
              <p:cNvSpPr/>
              <p:nvPr/>
            </p:nvSpPr>
            <p:spPr>
              <a:xfrm flipV="1">
                <a:off x="6262317"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mit Pfeil 46">
                <a:extLst>
                  <a:ext uri="{FF2B5EF4-FFF2-40B4-BE49-F238E27FC236}">
                    <a16:creationId xmlns:a16="http://schemas.microsoft.com/office/drawing/2014/main" id="{A35B4F13-4465-10F4-B143-D3074537C2E6}"/>
                  </a:ext>
                </a:extLst>
              </p:cNvPr>
              <p:cNvCxnSpPr>
                <a:stCxn id="43" idx="0"/>
              </p:cNvCxnSpPr>
              <p:nvPr/>
            </p:nvCxnSpPr>
            <p:spPr>
              <a:xfrm flipV="1">
                <a:off x="1932709" y="2759473"/>
                <a:ext cx="625532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AC393835-6D42-BB34-431F-B16B87CFF51B}"/>
                  </a:ext>
                </a:extLst>
              </p:cNvPr>
              <p:cNvCxnSpPr/>
              <p:nvPr/>
            </p:nvCxnSpPr>
            <p:spPr>
              <a:xfrm flipV="1">
                <a:off x="1939200" y="1791031"/>
                <a:ext cx="0" cy="1936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FBD2CC34-FBA2-EAD6-D319-59FF9DC47F17}"/>
                  </a:ext>
                </a:extLst>
              </p:cNvPr>
              <p:cNvSpPr txBox="1"/>
              <p:nvPr/>
            </p:nvSpPr>
            <p:spPr>
              <a:xfrm>
                <a:off x="8140148" y="2581848"/>
                <a:ext cx="261610" cy="369332"/>
              </a:xfrm>
              <a:prstGeom prst="rect">
                <a:avLst/>
              </a:prstGeom>
              <a:noFill/>
            </p:spPr>
            <p:txBody>
              <a:bodyPr wrap="none" rtlCol="0">
                <a:spAutoFit/>
              </a:bodyPr>
              <a:lstStyle/>
              <a:p>
                <a:r>
                  <a:rPr lang="de-DE" dirty="0"/>
                  <a:t>t</a:t>
                </a:r>
              </a:p>
            </p:txBody>
          </p:sp>
        </p:grpSp>
        <p:cxnSp>
          <p:nvCxnSpPr>
            <p:cNvPr id="50" name="Gerade Verbindung mit Pfeil 49">
              <a:extLst>
                <a:ext uri="{FF2B5EF4-FFF2-40B4-BE49-F238E27FC236}">
                  <a16:creationId xmlns:a16="http://schemas.microsoft.com/office/drawing/2014/main" id="{A1DBC3D6-3F48-6F2F-8CDE-113078926C78}"/>
                </a:ext>
              </a:extLst>
            </p:cNvPr>
            <p:cNvCxnSpPr/>
            <p:nvPr/>
          </p:nvCxnSpPr>
          <p:spPr>
            <a:xfrm flipV="1">
              <a:off x="4796247" y="4251724"/>
              <a:ext cx="4776550" cy="0"/>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521794B5-A66A-1728-1343-156F64B926A8}"/>
                </a:ext>
              </a:extLst>
            </p:cNvPr>
            <p:cNvCxnSpPr/>
            <p:nvPr/>
          </p:nvCxnSpPr>
          <p:spPr>
            <a:xfrm flipV="1">
              <a:off x="4821120" y="5144956"/>
              <a:ext cx="4776550" cy="0"/>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Freihandform 62">
              <a:extLst>
                <a:ext uri="{FF2B5EF4-FFF2-40B4-BE49-F238E27FC236}">
                  <a16:creationId xmlns:a16="http://schemas.microsoft.com/office/drawing/2014/main" id="{38BEBAA0-01C0-6A12-924C-9D0B59CAEDB2}"/>
                </a:ext>
              </a:extLst>
            </p:cNvPr>
            <p:cNvSpPr/>
            <p:nvPr/>
          </p:nvSpPr>
          <p:spPr>
            <a:xfrm>
              <a:off x="4920423" y="4246908"/>
              <a:ext cx="4240993" cy="908572"/>
            </a:xfrm>
            <a:custGeom>
              <a:avLst/>
              <a:gdLst>
                <a:gd name="connsiteX0" fmla="*/ 0 w 4232366"/>
                <a:gd name="connsiteY0" fmla="*/ 560680 h 1100513"/>
                <a:gd name="connsiteX1" fmla="*/ 209006 w 4232366"/>
                <a:gd name="connsiteY1" fmla="*/ 107834 h 1100513"/>
                <a:gd name="connsiteX2" fmla="*/ 836023 w 4232366"/>
                <a:gd name="connsiteY2" fmla="*/ 116542 h 1100513"/>
                <a:gd name="connsiteX3" fmla="*/ 1018903 w 4232366"/>
                <a:gd name="connsiteY3" fmla="*/ 551971 h 1100513"/>
                <a:gd name="connsiteX4" fmla="*/ 1271452 w 4232366"/>
                <a:gd name="connsiteY4" fmla="*/ 1013525 h 1100513"/>
                <a:gd name="connsiteX5" fmla="*/ 1907178 w 4232366"/>
                <a:gd name="connsiteY5" fmla="*/ 1013525 h 1100513"/>
                <a:gd name="connsiteX6" fmla="*/ 2307772 w 4232366"/>
                <a:gd name="connsiteY6" fmla="*/ 116542 h 1100513"/>
                <a:gd name="connsiteX7" fmla="*/ 2978332 w 4232366"/>
                <a:gd name="connsiteY7" fmla="*/ 107834 h 1100513"/>
                <a:gd name="connsiteX8" fmla="*/ 3378926 w 4232366"/>
                <a:gd name="connsiteY8" fmla="*/ 1004817 h 1100513"/>
                <a:gd name="connsiteX9" fmla="*/ 4032069 w 4232366"/>
                <a:gd name="connsiteY9" fmla="*/ 1004817 h 1100513"/>
                <a:gd name="connsiteX10" fmla="*/ 4232366 w 4232366"/>
                <a:gd name="connsiteY10" fmla="*/ 543262 h 1100513"/>
                <a:gd name="connsiteX0" fmla="*/ 0 w 4232366"/>
                <a:gd name="connsiteY0" fmla="*/ 560680 h 1125647"/>
                <a:gd name="connsiteX1" fmla="*/ 209006 w 4232366"/>
                <a:gd name="connsiteY1" fmla="*/ 107834 h 1125647"/>
                <a:gd name="connsiteX2" fmla="*/ 836023 w 4232366"/>
                <a:gd name="connsiteY2" fmla="*/ 116542 h 1125647"/>
                <a:gd name="connsiteX3" fmla="*/ 1271452 w 4232366"/>
                <a:gd name="connsiteY3" fmla="*/ 1013525 h 1125647"/>
                <a:gd name="connsiteX4" fmla="*/ 1907178 w 4232366"/>
                <a:gd name="connsiteY4" fmla="*/ 1013525 h 1125647"/>
                <a:gd name="connsiteX5" fmla="*/ 2307772 w 4232366"/>
                <a:gd name="connsiteY5" fmla="*/ 116542 h 1125647"/>
                <a:gd name="connsiteX6" fmla="*/ 2978332 w 4232366"/>
                <a:gd name="connsiteY6" fmla="*/ 107834 h 1125647"/>
                <a:gd name="connsiteX7" fmla="*/ 3378926 w 4232366"/>
                <a:gd name="connsiteY7" fmla="*/ 1004817 h 1125647"/>
                <a:gd name="connsiteX8" fmla="*/ 4032069 w 4232366"/>
                <a:gd name="connsiteY8" fmla="*/ 1004817 h 1125647"/>
                <a:gd name="connsiteX9" fmla="*/ 4232366 w 4232366"/>
                <a:gd name="connsiteY9" fmla="*/ 543262 h 1125647"/>
                <a:gd name="connsiteX0" fmla="*/ 0 w 4232366"/>
                <a:gd name="connsiteY0" fmla="*/ 560680 h 1125647"/>
                <a:gd name="connsiteX1" fmla="*/ 209006 w 4232366"/>
                <a:gd name="connsiteY1" fmla="*/ 107834 h 1125647"/>
                <a:gd name="connsiteX2" fmla="*/ 836023 w 4232366"/>
                <a:gd name="connsiteY2" fmla="*/ 116542 h 1125647"/>
                <a:gd name="connsiteX3" fmla="*/ 1271452 w 4232366"/>
                <a:gd name="connsiteY3" fmla="*/ 1013525 h 1125647"/>
                <a:gd name="connsiteX4" fmla="*/ 1907178 w 4232366"/>
                <a:gd name="connsiteY4" fmla="*/ 1013525 h 1125647"/>
                <a:gd name="connsiteX5" fmla="*/ 2307772 w 4232366"/>
                <a:gd name="connsiteY5" fmla="*/ 116542 h 1125647"/>
                <a:gd name="connsiteX6" fmla="*/ 2978332 w 4232366"/>
                <a:gd name="connsiteY6" fmla="*/ 107834 h 1125647"/>
                <a:gd name="connsiteX7" fmla="*/ 3378926 w 4232366"/>
                <a:gd name="connsiteY7" fmla="*/ 1004817 h 1125647"/>
                <a:gd name="connsiteX8" fmla="*/ 4032069 w 4232366"/>
                <a:gd name="connsiteY8" fmla="*/ 1004817 h 1125647"/>
                <a:gd name="connsiteX9" fmla="*/ 4232366 w 4232366"/>
                <a:gd name="connsiteY9" fmla="*/ 543262 h 1125647"/>
                <a:gd name="connsiteX0" fmla="*/ 0 w 4232366"/>
                <a:gd name="connsiteY0" fmla="*/ 560680 h 1125647"/>
                <a:gd name="connsiteX1" fmla="*/ 209006 w 4232366"/>
                <a:gd name="connsiteY1" fmla="*/ 107834 h 1125647"/>
                <a:gd name="connsiteX2" fmla="*/ 836023 w 4232366"/>
                <a:gd name="connsiteY2" fmla="*/ 116542 h 1125647"/>
                <a:gd name="connsiteX3" fmla="*/ 1271452 w 4232366"/>
                <a:gd name="connsiteY3" fmla="*/ 1013525 h 1125647"/>
                <a:gd name="connsiteX4" fmla="*/ 1907178 w 4232366"/>
                <a:gd name="connsiteY4" fmla="*/ 1013525 h 1125647"/>
                <a:gd name="connsiteX5" fmla="*/ 2307772 w 4232366"/>
                <a:gd name="connsiteY5" fmla="*/ 116542 h 1125647"/>
                <a:gd name="connsiteX6" fmla="*/ 2978332 w 4232366"/>
                <a:gd name="connsiteY6" fmla="*/ 107834 h 1125647"/>
                <a:gd name="connsiteX7" fmla="*/ 3378926 w 4232366"/>
                <a:gd name="connsiteY7" fmla="*/ 1004817 h 1125647"/>
                <a:gd name="connsiteX8" fmla="*/ 4032069 w 4232366"/>
                <a:gd name="connsiteY8" fmla="*/ 1004817 h 1125647"/>
                <a:gd name="connsiteX9" fmla="*/ 4232366 w 4232366"/>
                <a:gd name="connsiteY9" fmla="*/ 543262 h 1125647"/>
                <a:gd name="connsiteX0" fmla="*/ 0 w 4232366"/>
                <a:gd name="connsiteY0" fmla="*/ 560680 h 1125647"/>
                <a:gd name="connsiteX1" fmla="*/ 209006 w 4232366"/>
                <a:gd name="connsiteY1" fmla="*/ 107834 h 1125647"/>
                <a:gd name="connsiteX2" fmla="*/ 836023 w 4232366"/>
                <a:gd name="connsiteY2" fmla="*/ 116542 h 1125647"/>
                <a:gd name="connsiteX3" fmla="*/ 1271452 w 4232366"/>
                <a:gd name="connsiteY3" fmla="*/ 1013525 h 1125647"/>
                <a:gd name="connsiteX4" fmla="*/ 1907178 w 4232366"/>
                <a:gd name="connsiteY4" fmla="*/ 1013525 h 1125647"/>
                <a:gd name="connsiteX5" fmla="*/ 2307772 w 4232366"/>
                <a:gd name="connsiteY5" fmla="*/ 116542 h 1125647"/>
                <a:gd name="connsiteX6" fmla="*/ 2978332 w 4232366"/>
                <a:gd name="connsiteY6" fmla="*/ 107834 h 1125647"/>
                <a:gd name="connsiteX7" fmla="*/ 3378926 w 4232366"/>
                <a:gd name="connsiteY7" fmla="*/ 1004817 h 1125647"/>
                <a:gd name="connsiteX8" fmla="*/ 4032069 w 4232366"/>
                <a:gd name="connsiteY8" fmla="*/ 1004817 h 1125647"/>
                <a:gd name="connsiteX9" fmla="*/ 4232366 w 4232366"/>
                <a:gd name="connsiteY9" fmla="*/ 543262 h 1125647"/>
                <a:gd name="connsiteX0" fmla="*/ 0 w 4232366"/>
                <a:gd name="connsiteY0" fmla="*/ 560680 h 1125647"/>
                <a:gd name="connsiteX1" fmla="*/ 209006 w 4232366"/>
                <a:gd name="connsiteY1" fmla="*/ 107834 h 1125647"/>
                <a:gd name="connsiteX2" fmla="*/ 836023 w 4232366"/>
                <a:gd name="connsiteY2" fmla="*/ 116542 h 1125647"/>
                <a:gd name="connsiteX3" fmla="*/ 1271452 w 4232366"/>
                <a:gd name="connsiteY3" fmla="*/ 1013525 h 1125647"/>
                <a:gd name="connsiteX4" fmla="*/ 1907178 w 4232366"/>
                <a:gd name="connsiteY4" fmla="*/ 1013525 h 1125647"/>
                <a:gd name="connsiteX5" fmla="*/ 2307772 w 4232366"/>
                <a:gd name="connsiteY5" fmla="*/ 116542 h 1125647"/>
                <a:gd name="connsiteX6" fmla="*/ 2978332 w 4232366"/>
                <a:gd name="connsiteY6" fmla="*/ 107834 h 1125647"/>
                <a:gd name="connsiteX7" fmla="*/ 3378926 w 4232366"/>
                <a:gd name="connsiteY7" fmla="*/ 1004817 h 1125647"/>
                <a:gd name="connsiteX8" fmla="*/ 4032069 w 4232366"/>
                <a:gd name="connsiteY8" fmla="*/ 1004817 h 1125647"/>
                <a:gd name="connsiteX9" fmla="*/ 4232366 w 4232366"/>
                <a:gd name="connsiteY9" fmla="*/ 543262 h 1125647"/>
                <a:gd name="connsiteX0" fmla="*/ 0 w 4232366"/>
                <a:gd name="connsiteY0" fmla="*/ 560680 h 1125647"/>
                <a:gd name="connsiteX1" fmla="*/ 209006 w 4232366"/>
                <a:gd name="connsiteY1" fmla="*/ 107834 h 1125647"/>
                <a:gd name="connsiteX2" fmla="*/ 836023 w 4232366"/>
                <a:gd name="connsiteY2" fmla="*/ 116542 h 1125647"/>
                <a:gd name="connsiteX3" fmla="*/ 1271452 w 4232366"/>
                <a:gd name="connsiteY3" fmla="*/ 1013525 h 1125647"/>
                <a:gd name="connsiteX4" fmla="*/ 1907178 w 4232366"/>
                <a:gd name="connsiteY4" fmla="*/ 1013525 h 1125647"/>
                <a:gd name="connsiteX5" fmla="*/ 2307772 w 4232366"/>
                <a:gd name="connsiteY5" fmla="*/ 116542 h 1125647"/>
                <a:gd name="connsiteX6" fmla="*/ 2978332 w 4232366"/>
                <a:gd name="connsiteY6" fmla="*/ 107834 h 1125647"/>
                <a:gd name="connsiteX7" fmla="*/ 3378926 w 4232366"/>
                <a:gd name="connsiteY7" fmla="*/ 1004817 h 1125647"/>
                <a:gd name="connsiteX8" fmla="*/ 4032069 w 4232366"/>
                <a:gd name="connsiteY8" fmla="*/ 1004817 h 1125647"/>
                <a:gd name="connsiteX9" fmla="*/ 4232366 w 4232366"/>
                <a:gd name="connsiteY9" fmla="*/ 543262 h 1125647"/>
                <a:gd name="connsiteX0" fmla="*/ 0 w 4232366"/>
                <a:gd name="connsiteY0" fmla="*/ 560680 h 1125647"/>
                <a:gd name="connsiteX1" fmla="*/ 209006 w 4232366"/>
                <a:gd name="connsiteY1" fmla="*/ 107834 h 1125647"/>
                <a:gd name="connsiteX2" fmla="*/ 836023 w 4232366"/>
                <a:gd name="connsiteY2" fmla="*/ 116542 h 1125647"/>
                <a:gd name="connsiteX3" fmla="*/ 1271452 w 4232366"/>
                <a:gd name="connsiteY3" fmla="*/ 1013525 h 1125647"/>
                <a:gd name="connsiteX4" fmla="*/ 1907178 w 4232366"/>
                <a:gd name="connsiteY4" fmla="*/ 1013525 h 1125647"/>
                <a:gd name="connsiteX5" fmla="*/ 2307772 w 4232366"/>
                <a:gd name="connsiteY5" fmla="*/ 116542 h 1125647"/>
                <a:gd name="connsiteX6" fmla="*/ 2978332 w 4232366"/>
                <a:gd name="connsiteY6" fmla="*/ 107834 h 1125647"/>
                <a:gd name="connsiteX7" fmla="*/ 3378926 w 4232366"/>
                <a:gd name="connsiteY7" fmla="*/ 1004817 h 1125647"/>
                <a:gd name="connsiteX8" fmla="*/ 4032069 w 4232366"/>
                <a:gd name="connsiteY8" fmla="*/ 1004817 h 1125647"/>
                <a:gd name="connsiteX9" fmla="*/ 4232366 w 4232366"/>
                <a:gd name="connsiteY9" fmla="*/ 543262 h 1125647"/>
                <a:gd name="connsiteX0" fmla="*/ 0 w 4232366"/>
                <a:gd name="connsiteY0" fmla="*/ 560680 h 1125647"/>
                <a:gd name="connsiteX1" fmla="*/ 209006 w 4232366"/>
                <a:gd name="connsiteY1" fmla="*/ 107834 h 1125647"/>
                <a:gd name="connsiteX2" fmla="*/ 836023 w 4232366"/>
                <a:gd name="connsiteY2" fmla="*/ 116542 h 1125647"/>
                <a:gd name="connsiteX3" fmla="*/ 1271452 w 4232366"/>
                <a:gd name="connsiteY3" fmla="*/ 1013525 h 1125647"/>
                <a:gd name="connsiteX4" fmla="*/ 1907178 w 4232366"/>
                <a:gd name="connsiteY4" fmla="*/ 1013525 h 1125647"/>
                <a:gd name="connsiteX5" fmla="*/ 2307772 w 4232366"/>
                <a:gd name="connsiteY5" fmla="*/ 116542 h 1125647"/>
                <a:gd name="connsiteX6" fmla="*/ 2978332 w 4232366"/>
                <a:gd name="connsiteY6" fmla="*/ 107834 h 1125647"/>
                <a:gd name="connsiteX7" fmla="*/ 3378926 w 4232366"/>
                <a:gd name="connsiteY7" fmla="*/ 1004817 h 1125647"/>
                <a:gd name="connsiteX8" fmla="*/ 4032069 w 4232366"/>
                <a:gd name="connsiteY8" fmla="*/ 1004817 h 1125647"/>
                <a:gd name="connsiteX9" fmla="*/ 4232366 w 4232366"/>
                <a:gd name="connsiteY9" fmla="*/ 543262 h 1125647"/>
                <a:gd name="connsiteX0" fmla="*/ 0 w 4232366"/>
                <a:gd name="connsiteY0" fmla="*/ 560680 h 1091805"/>
                <a:gd name="connsiteX1" fmla="*/ 209006 w 4232366"/>
                <a:gd name="connsiteY1" fmla="*/ 107834 h 1091805"/>
                <a:gd name="connsiteX2" fmla="*/ 836023 w 4232366"/>
                <a:gd name="connsiteY2" fmla="*/ 116542 h 1091805"/>
                <a:gd name="connsiteX3" fmla="*/ 1271452 w 4232366"/>
                <a:gd name="connsiteY3" fmla="*/ 1013525 h 1091805"/>
                <a:gd name="connsiteX4" fmla="*/ 1907178 w 4232366"/>
                <a:gd name="connsiteY4" fmla="*/ 1013525 h 1091805"/>
                <a:gd name="connsiteX5" fmla="*/ 2307772 w 4232366"/>
                <a:gd name="connsiteY5" fmla="*/ 116542 h 1091805"/>
                <a:gd name="connsiteX6" fmla="*/ 2978332 w 4232366"/>
                <a:gd name="connsiteY6" fmla="*/ 107834 h 1091805"/>
                <a:gd name="connsiteX7" fmla="*/ 3378926 w 4232366"/>
                <a:gd name="connsiteY7" fmla="*/ 1004817 h 1091805"/>
                <a:gd name="connsiteX8" fmla="*/ 4032069 w 4232366"/>
                <a:gd name="connsiteY8" fmla="*/ 1004817 h 1091805"/>
                <a:gd name="connsiteX9" fmla="*/ 4232366 w 4232366"/>
                <a:gd name="connsiteY9" fmla="*/ 543262 h 1091805"/>
                <a:gd name="connsiteX0" fmla="*/ 0 w 4232366"/>
                <a:gd name="connsiteY0" fmla="*/ 560680 h 1091805"/>
                <a:gd name="connsiteX1" fmla="*/ 209006 w 4232366"/>
                <a:gd name="connsiteY1" fmla="*/ 107834 h 1091805"/>
                <a:gd name="connsiteX2" fmla="*/ 836023 w 4232366"/>
                <a:gd name="connsiteY2" fmla="*/ 116542 h 1091805"/>
                <a:gd name="connsiteX3" fmla="*/ 1271452 w 4232366"/>
                <a:gd name="connsiteY3" fmla="*/ 1013525 h 1091805"/>
                <a:gd name="connsiteX4" fmla="*/ 1907178 w 4232366"/>
                <a:gd name="connsiteY4" fmla="*/ 1013525 h 1091805"/>
                <a:gd name="connsiteX5" fmla="*/ 2307772 w 4232366"/>
                <a:gd name="connsiteY5" fmla="*/ 116542 h 1091805"/>
                <a:gd name="connsiteX6" fmla="*/ 2978332 w 4232366"/>
                <a:gd name="connsiteY6" fmla="*/ 107834 h 1091805"/>
                <a:gd name="connsiteX7" fmla="*/ 3378926 w 4232366"/>
                <a:gd name="connsiteY7" fmla="*/ 1004817 h 1091805"/>
                <a:gd name="connsiteX8" fmla="*/ 4032069 w 4232366"/>
                <a:gd name="connsiteY8" fmla="*/ 1004817 h 1091805"/>
                <a:gd name="connsiteX9" fmla="*/ 4232366 w 4232366"/>
                <a:gd name="connsiteY9" fmla="*/ 543262 h 1091805"/>
                <a:gd name="connsiteX0" fmla="*/ 0 w 4232366"/>
                <a:gd name="connsiteY0" fmla="*/ 518967 h 1050092"/>
                <a:gd name="connsiteX1" fmla="*/ 209006 w 4232366"/>
                <a:gd name="connsiteY1" fmla="*/ 66121 h 1050092"/>
                <a:gd name="connsiteX2" fmla="*/ 836023 w 4232366"/>
                <a:gd name="connsiteY2" fmla="*/ 74829 h 1050092"/>
                <a:gd name="connsiteX3" fmla="*/ 1271452 w 4232366"/>
                <a:gd name="connsiteY3" fmla="*/ 971812 h 1050092"/>
                <a:gd name="connsiteX4" fmla="*/ 1907178 w 4232366"/>
                <a:gd name="connsiteY4" fmla="*/ 971812 h 1050092"/>
                <a:gd name="connsiteX5" fmla="*/ 2307772 w 4232366"/>
                <a:gd name="connsiteY5" fmla="*/ 74829 h 1050092"/>
                <a:gd name="connsiteX6" fmla="*/ 2978332 w 4232366"/>
                <a:gd name="connsiteY6" fmla="*/ 66121 h 1050092"/>
                <a:gd name="connsiteX7" fmla="*/ 3378926 w 4232366"/>
                <a:gd name="connsiteY7" fmla="*/ 963104 h 1050092"/>
                <a:gd name="connsiteX8" fmla="*/ 4032069 w 4232366"/>
                <a:gd name="connsiteY8" fmla="*/ 963104 h 1050092"/>
                <a:gd name="connsiteX9" fmla="*/ 4232366 w 4232366"/>
                <a:gd name="connsiteY9" fmla="*/ 501549 h 1050092"/>
                <a:gd name="connsiteX0" fmla="*/ 0 w 4232366"/>
                <a:gd name="connsiteY0" fmla="*/ 457040 h 988165"/>
                <a:gd name="connsiteX1" fmla="*/ 209006 w 4232366"/>
                <a:gd name="connsiteY1" fmla="*/ 4194 h 988165"/>
                <a:gd name="connsiteX2" fmla="*/ 836023 w 4232366"/>
                <a:gd name="connsiteY2" fmla="*/ 12902 h 988165"/>
                <a:gd name="connsiteX3" fmla="*/ 1271452 w 4232366"/>
                <a:gd name="connsiteY3" fmla="*/ 909885 h 988165"/>
                <a:gd name="connsiteX4" fmla="*/ 1907178 w 4232366"/>
                <a:gd name="connsiteY4" fmla="*/ 909885 h 988165"/>
                <a:gd name="connsiteX5" fmla="*/ 2307772 w 4232366"/>
                <a:gd name="connsiteY5" fmla="*/ 12902 h 988165"/>
                <a:gd name="connsiteX6" fmla="*/ 2978332 w 4232366"/>
                <a:gd name="connsiteY6" fmla="*/ 4194 h 988165"/>
                <a:gd name="connsiteX7" fmla="*/ 3378926 w 4232366"/>
                <a:gd name="connsiteY7" fmla="*/ 901177 h 988165"/>
                <a:gd name="connsiteX8" fmla="*/ 4032069 w 4232366"/>
                <a:gd name="connsiteY8" fmla="*/ 901177 h 988165"/>
                <a:gd name="connsiteX9" fmla="*/ 4232366 w 4232366"/>
                <a:gd name="connsiteY9" fmla="*/ 439622 h 988165"/>
                <a:gd name="connsiteX0" fmla="*/ 0 w 4232366"/>
                <a:gd name="connsiteY0" fmla="*/ 457040 h 939957"/>
                <a:gd name="connsiteX1" fmla="*/ 209006 w 4232366"/>
                <a:gd name="connsiteY1" fmla="*/ 4194 h 939957"/>
                <a:gd name="connsiteX2" fmla="*/ 836023 w 4232366"/>
                <a:gd name="connsiteY2" fmla="*/ 12902 h 939957"/>
                <a:gd name="connsiteX3" fmla="*/ 1271452 w 4232366"/>
                <a:gd name="connsiteY3" fmla="*/ 909885 h 939957"/>
                <a:gd name="connsiteX4" fmla="*/ 1907178 w 4232366"/>
                <a:gd name="connsiteY4" fmla="*/ 909885 h 939957"/>
                <a:gd name="connsiteX5" fmla="*/ 2307772 w 4232366"/>
                <a:gd name="connsiteY5" fmla="*/ 12902 h 939957"/>
                <a:gd name="connsiteX6" fmla="*/ 2978332 w 4232366"/>
                <a:gd name="connsiteY6" fmla="*/ 4194 h 939957"/>
                <a:gd name="connsiteX7" fmla="*/ 3378926 w 4232366"/>
                <a:gd name="connsiteY7" fmla="*/ 901177 h 939957"/>
                <a:gd name="connsiteX8" fmla="*/ 4032069 w 4232366"/>
                <a:gd name="connsiteY8" fmla="*/ 901177 h 939957"/>
                <a:gd name="connsiteX9" fmla="*/ 4232366 w 4232366"/>
                <a:gd name="connsiteY9" fmla="*/ 439622 h 939957"/>
                <a:gd name="connsiteX0" fmla="*/ 0 w 4232366"/>
                <a:gd name="connsiteY0" fmla="*/ 457040 h 914740"/>
                <a:gd name="connsiteX1" fmla="*/ 209006 w 4232366"/>
                <a:gd name="connsiteY1" fmla="*/ 4194 h 914740"/>
                <a:gd name="connsiteX2" fmla="*/ 836023 w 4232366"/>
                <a:gd name="connsiteY2" fmla="*/ 12902 h 914740"/>
                <a:gd name="connsiteX3" fmla="*/ 1271452 w 4232366"/>
                <a:gd name="connsiteY3" fmla="*/ 909885 h 914740"/>
                <a:gd name="connsiteX4" fmla="*/ 1907178 w 4232366"/>
                <a:gd name="connsiteY4" fmla="*/ 909885 h 914740"/>
                <a:gd name="connsiteX5" fmla="*/ 2307772 w 4232366"/>
                <a:gd name="connsiteY5" fmla="*/ 12902 h 914740"/>
                <a:gd name="connsiteX6" fmla="*/ 2978332 w 4232366"/>
                <a:gd name="connsiteY6" fmla="*/ 4194 h 914740"/>
                <a:gd name="connsiteX7" fmla="*/ 3378926 w 4232366"/>
                <a:gd name="connsiteY7" fmla="*/ 901177 h 914740"/>
                <a:gd name="connsiteX8" fmla="*/ 4032069 w 4232366"/>
                <a:gd name="connsiteY8" fmla="*/ 901177 h 914740"/>
                <a:gd name="connsiteX9" fmla="*/ 4232366 w 4232366"/>
                <a:gd name="connsiteY9" fmla="*/ 439622 h 914740"/>
                <a:gd name="connsiteX0" fmla="*/ 0 w 4232366"/>
                <a:gd name="connsiteY0" fmla="*/ 457040 h 914740"/>
                <a:gd name="connsiteX1" fmla="*/ 209006 w 4232366"/>
                <a:gd name="connsiteY1" fmla="*/ 4194 h 914740"/>
                <a:gd name="connsiteX2" fmla="*/ 836023 w 4232366"/>
                <a:gd name="connsiteY2" fmla="*/ 12902 h 914740"/>
                <a:gd name="connsiteX3" fmla="*/ 1271452 w 4232366"/>
                <a:gd name="connsiteY3" fmla="*/ 909885 h 914740"/>
                <a:gd name="connsiteX4" fmla="*/ 1907178 w 4232366"/>
                <a:gd name="connsiteY4" fmla="*/ 909885 h 914740"/>
                <a:gd name="connsiteX5" fmla="*/ 2307772 w 4232366"/>
                <a:gd name="connsiteY5" fmla="*/ 12902 h 914740"/>
                <a:gd name="connsiteX6" fmla="*/ 2978332 w 4232366"/>
                <a:gd name="connsiteY6" fmla="*/ 4194 h 914740"/>
                <a:gd name="connsiteX7" fmla="*/ 3378926 w 4232366"/>
                <a:gd name="connsiteY7" fmla="*/ 901177 h 914740"/>
                <a:gd name="connsiteX8" fmla="*/ 4032069 w 4232366"/>
                <a:gd name="connsiteY8" fmla="*/ 901177 h 914740"/>
                <a:gd name="connsiteX9" fmla="*/ 4232366 w 4232366"/>
                <a:gd name="connsiteY9" fmla="*/ 439622 h 914740"/>
                <a:gd name="connsiteX0" fmla="*/ 0 w 4232366"/>
                <a:gd name="connsiteY0" fmla="*/ 457040 h 970258"/>
                <a:gd name="connsiteX1" fmla="*/ 209006 w 4232366"/>
                <a:gd name="connsiteY1" fmla="*/ 4194 h 970258"/>
                <a:gd name="connsiteX2" fmla="*/ 836023 w 4232366"/>
                <a:gd name="connsiteY2" fmla="*/ 12902 h 970258"/>
                <a:gd name="connsiteX3" fmla="*/ 1271452 w 4232366"/>
                <a:gd name="connsiteY3" fmla="*/ 909885 h 970258"/>
                <a:gd name="connsiteX4" fmla="*/ 1907178 w 4232366"/>
                <a:gd name="connsiteY4" fmla="*/ 909885 h 970258"/>
                <a:gd name="connsiteX5" fmla="*/ 2307772 w 4232366"/>
                <a:gd name="connsiteY5" fmla="*/ 12902 h 970258"/>
                <a:gd name="connsiteX6" fmla="*/ 2978332 w 4232366"/>
                <a:gd name="connsiteY6" fmla="*/ 4194 h 970258"/>
                <a:gd name="connsiteX7" fmla="*/ 3378926 w 4232366"/>
                <a:gd name="connsiteY7" fmla="*/ 901177 h 970258"/>
                <a:gd name="connsiteX8" fmla="*/ 3988526 w 4232366"/>
                <a:gd name="connsiteY8" fmla="*/ 909885 h 970258"/>
                <a:gd name="connsiteX9" fmla="*/ 4232366 w 4232366"/>
                <a:gd name="connsiteY9" fmla="*/ 439622 h 970258"/>
                <a:gd name="connsiteX0" fmla="*/ 0 w 4232366"/>
                <a:gd name="connsiteY0" fmla="*/ 518966 h 1054182"/>
                <a:gd name="connsiteX1" fmla="*/ 209006 w 4232366"/>
                <a:gd name="connsiteY1" fmla="*/ 66120 h 1054182"/>
                <a:gd name="connsiteX2" fmla="*/ 836023 w 4232366"/>
                <a:gd name="connsiteY2" fmla="*/ 74828 h 1054182"/>
                <a:gd name="connsiteX3" fmla="*/ 1271452 w 4232366"/>
                <a:gd name="connsiteY3" fmla="*/ 971811 h 1054182"/>
                <a:gd name="connsiteX4" fmla="*/ 1907178 w 4232366"/>
                <a:gd name="connsiteY4" fmla="*/ 971811 h 1054182"/>
                <a:gd name="connsiteX5" fmla="*/ 2307772 w 4232366"/>
                <a:gd name="connsiteY5" fmla="*/ 74828 h 1054182"/>
                <a:gd name="connsiteX6" fmla="*/ 2978332 w 4232366"/>
                <a:gd name="connsiteY6" fmla="*/ 66120 h 1054182"/>
                <a:gd name="connsiteX7" fmla="*/ 3413760 w 4232366"/>
                <a:gd name="connsiteY7" fmla="*/ 963103 h 1054182"/>
                <a:gd name="connsiteX8" fmla="*/ 3988526 w 4232366"/>
                <a:gd name="connsiteY8" fmla="*/ 971811 h 1054182"/>
                <a:gd name="connsiteX9" fmla="*/ 4232366 w 4232366"/>
                <a:gd name="connsiteY9" fmla="*/ 501548 h 1054182"/>
                <a:gd name="connsiteX0" fmla="*/ 0 w 4232366"/>
                <a:gd name="connsiteY0" fmla="*/ 560680 h 1095896"/>
                <a:gd name="connsiteX1" fmla="*/ 209006 w 4232366"/>
                <a:gd name="connsiteY1" fmla="*/ 107834 h 1095896"/>
                <a:gd name="connsiteX2" fmla="*/ 836023 w 4232366"/>
                <a:gd name="connsiteY2" fmla="*/ 116542 h 1095896"/>
                <a:gd name="connsiteX3" fmla="*/ 1271452 w 4232366"/>
                <a:gd name="connsiteY3" fmla="*/ 1013525 h 1095896"/>
                <a:gd name="connsiteX4" fmla="*/ 1907178 w 4232366"/>
                <a:gd name="connsiteY4" fmla="*/ 1013525 h 1095896"/>
                <a:gd name="connsiteX5" fmla="*/ 2307772 w 4232366"/>
                <a:gd name="connsiteY5" fmla="*/ 116542 h 1095896"/>
                <a:gd name="connsiteX6" fmla="*/ 2943498 w 4232366"/>
                <a:gd name="connsiteY6" fmla="*/ 107834 h 1095896"/>
                <a:gd name="connsiteX7" fmla="*/ 3413760 w 4232366"/>
                <a:gd name="connsiteY7" fmla="*/ 1004817 h 1095896"/>
                <a:gd name="connsiteX8" fmla="*/ 3988526 w 4232366"/>
                <a:gd name="connsiteY8" fmla="*/ 1013525 h 1095896"/>
                <a:gd name="connsiteX9" fmla="*/ 4232366 w 4232366"/>
                <a:gd name="connsiteY9" fmla="*/ 543262 h 1095896"/>
                <a:gd name="connsiteX0" fmla="*/ 0 w 4232366"/>
                <a:gd name="connsiteY0" fmla="*/ 560680 h 1095896"/>
                <a:gd name="connsiteX1" fmla="*/ 209006 w 4232366"/>
                <a:gd name="connsiteY1" fmla="*/ 107834 h 1095896"/>
                <a:gd name="connsiteX2" fmla="*/ 836023 w 4232366"/>
                <a:gd name="connsiteY2" fmla="*/ 116542 h 1095896"/>
                <a:gd name="connsiteX3" fmla="*/ 1271452 w 4232366"/>
                <a:gd name="connsiteY3" fmla="*/ 1013525 h 1095896"/>
                <a:gd name="connsiteX4" fmla="*/ 1907178 w 4232366"/>
                <a:gd name="connsiteY4" fmla="*/ 1013525 h 1095896"/>
                <a:gd name="connsiteX5" fmla="*/ 2342606 w 4232366"/>
                <a:gd name="connsiteY5" fmla="*/ 116542 h 1095896"/>
                <a:gd name="connsiteX6" fmla="*/ 2943498 w 4232366"/>
                <a:gd name="connsiteY6" fmla="*/ 107834 h 1095896"/>
                <a:gd name="connsiteX7" fmla="*/ 3413760 w 4232366"/>
                <a:gd name="connsiteY7" fmla="*/ 1004817 h 1095896"/>
                <a:gd name="connsiteX8" fmla="*/ 3988526 w 4232366"/>
                <a:gd name="connsiteY8" fmla="*/ 1013525 h 1095896"/>
                <a:gd name="connsiteX9" fmla="*/ 4232366 w 4232366"/>
                <a:gd name="connsiteY9" fmla="*/ 543262 h 1095896"/>
                <a:gd name="connsiteX0" fmla="*/ 0 w 4232366"/>
                <a:gd name="connsiteY0" fmla="*/ 560151 h 1120300"/>
                <a:gd name="connsiteX1" fmla="*/ 209006 w 4232366"/>
                <a:gd name="connsiteY1" fmla="*/ 107305 h 1120300"/>
                <a:gd name="connsiteX2" fmla="*/ 836023 w 4232366"/>
                <a:gd name="connsiteY2" fmla="*/ 116013 h 1120300"/>
                <a:gd name="connsiteX3" fmla="*/ 1271452 w 4232366"/>
                <a:gd name="connsiteY3" fmla="*/ 1012996 h 1120300"/>
                <a:gd name="connsiteX4" fmla="*/ 1881052 w 4232366"/>
                <a:gd name="connsiteY4" fmla="*/ 1004287 h 1120300"/>
                <a:gd name="connsiteX5" fmla="*/ 2342606 w 4232366"/>
                <a:gd name="connsiteY5" fmla="*/ 116013 h 1120300"/>
                <a:gd name="connsiteX6" fmla="*/ 2943498 w 4232366"/>
                <a:gd name="connsiteY6" fmla="*/ 107305 h 1120300"/>
                <a:gd name="connsiteX7" fmla="*/ 3413760 w 4232366"/>
                <a:gd name="connsiteY7" fmla="*/ 1004288 h 1120300"/>
                <a:gd name="connsiteX8" fmla="*/ 3988526 w 4232366"/>
                <a:gd name="connsiteY8" fmla="*/ 1012996 h 1120300"/>
                <a:gd name="connsiteX9" fmla="*/ 4232366 w 4232366"/>
                <a:gd name="connsiteY9" fmla="*/ 542733 h 1120300"/>
                <a:gd name="connsiteX0" fmla="*/ 0 w 4232366"/>
                <a:gd name="connsiteY0" fmla="*/ 560151 h 1120300"/>
                <a:gd name="connsiteX1" fmla="*/ 209006 w 4232366"/>
                <a:gd name="connsiteY1" fmla="*/ 107305 h 1120300"/>
                <a:gd name="connsiteX2" fmla="*/ 836023 w 4232366"/>
                <a:gd name="connsiteY2" fmla="*/ 116013 h 1120300"/>
                <a:gd name="connsiteX3" fmla="*/ 1288869 w 4232366"/>
                <a:gd name="connsiteY3" fmla="*/ 1012996 h 1120300"/>
                <a:gd name="connsiteX4" fmla="*/ 1881052 w 4232366"/>
                <a:gd name="connsiteY4" fmla="*/ 1004287 h 1120300"/>
                <a:gd name="connsiteX5" fmla="*/ 2342606 w 4232366"/>
                <a:gd name="connsiteY5" fmla="*/ 116013 h 1120300"/>
                <a:gd name="connsiteX6" fmla="*/ 2943498 w 4232366"/>
                <a:gd name="connsiteY6" fmla="*/ 107305 h 1120300"/>
                <a:gd name="connsiteX7" fmla="*/ 3413760 w 4232366"/>
                <a:gd name="connsiteY7" fmla="*/ 1004288 h 1120300"/>
                <a:gd name="connsiteX8" fmla="*/ 3988526 w 4232366"/>
                <a:gd name="connsiteY8" fmla="*/ 1012996 h 1120300"/>
                <a:gd name="connsiteX9" fmla="*/ 4232366 w 4232366"/>
                <a:gd name="connsiteY9" fmla="*/ 542733 h 1120300"/>
                <a:gd name="connsiteX0" fmla="*/ 0 w 4232366"/>
                <a:gd name="connsiteY0" fmla="*/ 560151 h 1095367"/>
                <a:gd name="connsiteX1" fmla="*/ 209006 w 4232366"/>
                <a:gd name="connsiteY1" fmla="*/ 107305 h 1095367"/>
                <a:gd name="connsiteX2" fmla="*/ 836023 w 4232366"/>
                <a:gd name="connsiteY2" fmla="*/ 116013 h 1095367"/>
                <a:gd name="connsiteX3" fmla="*/ 1288869 w 4232366"/>
                <a:gd name="connsiteY3" fmla="*/ 1012996 h 1095367"/>
                <a:gd name="connsiteX4" fmla="*/ 1881052 w 4232366"/>
                <a:gd name="connsiteY4" fmla="*/ 1004287 h 1095367"/>
                <a:gd name="connsiteX5" fmla="*/ 2342606 w 4232366"/>
                <a:gd name="connsiteY5" fmla="*/ 116013 h 1095367"/>
                <a:gd name="connsiteX6" fmla="*/ 2943498 w 4232366"/>
                <a:gd name="connsiteY6" fmla="*/ 107305 h 1095367"/>
                <a:gd name="connsiteX7" fmla="*/ 3413760 w 4232366"/>
                <a:gd name="connsiteY7" fmla="*/ 1004288 h 1095367"/>
                <a:gd name="connsiteX8" fmla="*/ 3988526 w 4232366"/>
                <a:gd name="connsiteY8" fmla="*/ 1012996 h 1095367"/>
                <a:gd name="connsiteX9" fmla="*/ 4232366 w 4232366"/>
                <a:gd name="connsiteY9" fmla="*/ 542733 h 1095367"/>
                <a:gd name="connsiteX0" fmla="*/ 0 w 4232366"/>
                <a:gd name="connsiteY0" fmla="*/ 514967 h 1050183"/>
                <a:gd name="connsiteX1" fmla="*/ 209006 w 4232366"/>
                <a:gd name="connsiteY1" fmla="*/ 62121 h 1050183"/>
                <a:gd name="connsiteX2" fmla="*/ 836023 w 4232366"/>
                <a:gd name="connsiteY2" fmla="*/ 70829 h 1050183"/>
                <a:gd name="connsiteX3" fmla="*/ 1288869 w 4232366"/>
                <a:gd name="connsiteY3" fmla="*/ 967812 h 1050183"/>
                <a:gd name="connsiteX4" fmla="*/ 1881052 w 4232366"/>
                <a:gd name="connsiteY4" fmla="*/ 959103 h 1050183"/>
                <a:gd name="connsiteX5" fmla="*/ 2342606 w 4232366"/>
                <a:gd name="connsiteY5" fmla="*/ 70829 h 1050183"/>
                <a:gd name="connsiteX6" fmla="*/ 2943498 w 4232366"/>
                <a:gd name="connsiteY6" fmla="*/ 62121 h 1050183"/>
                <a:gd name="connsiteX7" fmla="*/ 3413760 w 4232366"/>
                <a:gd name="connsiteY7" fmla="*/ 959104 h 1050183"/>
                <a:gd name="connsiteX8" fmla="*/ 3988526 w 4232366"/>
                <a:gd name="connsiteY8" fmla="*/ 967812 h 1050183"/>
                <a:gd name="connsiteX9" fmla="*/ 4232366 w 4232366"/>
                <a:gd name="connsiteY9" fmla="*/ 497549 h 1050183"/>
                <a:gd name="connsiteX0" fmla="*/ 0 w 4232366"/>
                <a:gd name="connsiteY0" fmla="*/ 512546 h 1047762"/>
                <a:gd name="connsiteX1" fmla="*/ 209006 w 4232366"/>
                <a:gd name="connsiteY1" fmla="*/ 59700 h 1047762"/>
                <a:gd name="connsiteX2" fmla="*/ 836023 w 4232366"/>
                <a:gd name="connsiteY2" fmla="*/ 68408 h 1047762"/>
                <a:gd name="connsiteX3" fmla="*/ 1288869 w 4232366"/>
                <a:gd name="connsiteY3" fmla="*/ 965391 h 1047762"/>
                <a:gd name="connsiteX4" fmla="*/ 1881052 w 4232366"/>
                <a:gd name="connsiteY4" fmla="*/ 956682 h 1047762"/>
                <a:gd name="connsiteX5" fmla="*/ 2342606 w 4232366"/>
                <a:gd name="connsiteY5" fmla="*/ 68408 h 1047762"/>
                <a:gd name="connsiteX6" fmla="*/ 2943498 w 4232366"/>
                <a:gd name="connsiteY6" fmla="*/ 59700 h 1047762"/>
                <a:gd name="connsiteX7" fmla="*/ 3413760 w 4232366"/>
                <a:gd name="connsiteY7" fmla="*/ 956683 h 1047762"/>
                <a:gd name="connsiteX8" fmla="*/ 3988526 w 4232366"/>
                <a:gd name="connsiteY8" fmla="*/ 965391 h 1047762"/>
                <a:gd name="connsiteX9" fmla="*/ 4232366 w 4232366"/>
                <a:gd name="connsiteY9" fmla="*/ 495128 h 1047762"/>
                <a:gd name="connsiteX0" fmla="*/ 0 w 4232366"/>
                <a:gd name="connsiteY0" fmla="*/ 512546 h 1034403"/>
                <a:gd name="connsiteX1" fmla="*/ 209006 w 4232366"/>
                <a:gd name="connsiteY1" fmla="*/ 59700 h 1034403"/>
                <a:gd name="connsiteX2" fmla="*/ 836023 w 4232366"/>
                <a:gd name="connsiteY2" fmla="*/ 68408 h 1034403"/>
                <a:gd name="connsiteX3" fmla="*/ 1288869 w 4232366"/>
                <a:gd name="connsiteY3" fmla="*/ 965391 h 1034403"/>
                <a:gd name="connsiteX4" fmla="*/ 1881052 w 4232366"/>
                <a:gd name="connsiteY4" fmla="*/ 956682 h 1034403"/>
                <a:gd name="connsiteX5" fmla="*/ 2342606 w 4232366"/>
                <a:gd name="connsiteY5" fmla="*/ 68408 h 1034403"/>
                <a:gd name="connsiteX6" fmla="*/ 2943498 w 4232366"/>
                <a:gd name="connsiteY6" fmla="*/ 59700 h 1034403"/>
                <a:gd name="connsiteX7" fmla="*/ 3413760 w 4232366"/>
                <a:gd name="connsiteY7" fmla="*/ 956683 h 1034403"/>
                <a:gd name="connsiteX8" fmla="*/ 3988526 w 4232366"/>
                <a:gd name="connsiteY8" fmla="*/ 965391 h 1034403"/>
                <a:gd name="connsiteX9" fmla="*/ 4232366 w 4232366"/>
                <a:gd name="connsiteY9" fmla="*/ 495128 h 1034403"/>
                <a:gd name="connsiteX0" fmla="*/ 0 w 4232366"/>
                <a:gd name="connsiteY0" fmla="*/ 512546 h 1034403"/>
                <a:gd name="connsiteX1" fmla="*/ 209006 w 4232366"/>
                <a:gd name="connsiteY1" fmla="*/ 59700 h 1034403"/>
                <a:gd name="connsiteX2" fmla="*/ 836023 w 4232366"/>
                <a:gd name="connsiteY2" fmla="*/ 68408 h 1034403"/>
                <a:gd name="connsiteX3" fmla="*/ 1288869 w 4232366"/>
                <a:gd name="connsiteY3" fmla="*/ 965391 h 1034403"/>
                <a:gd name="connsiteX4" fmla="*/ 1881052 w 4232366"/>
                <a:gd name="connsiteY4" fmla="*/ 956682 h 1034403"/>
                <a:gd name="connsiteX5" fmla="*/ 2342606 w 4232366"/>
                <a:gd name="connsiteY5" fmla="*/ 68408 h 1034403"/>
                <a:gd name="connsiteX6" fmla="*/ 2943498 w 4232366"/>
                <a:gd name="connsiteY6" fmla="*/ 59700 h 1034403"/>
                <a:gd name="connsiteX7" fmla="*/ 3413760 w 4232366"/>
                <a:gd name="connsiteY7" fmla="*/ 956683 h 1034403"/>
                <a:gd name="connsiteX8" fmla="*/ 3988526 w 4232366"/>
                <a:gd name="connsiteY8" fmla="*/ 965391 h 1034403"/>
                <a:gd name="connsiteX9" fmla="*/ 4232366 w 4232366"/>
                <a:gd name="connsiteY9" fmla="*/ 495128 h 1034403"/>
                <a:gd name="connsiteX0" fmla="*/ 0 w 4232366"/>
                <a:gd name="connsiteY0" fmla="*/ 512546 h 985320"/>
                <a:gd name="connsiteX1" fmla="*/ 209006 w 4232366"/>
                <a:gd name="connsiteY1" fmla="*/ 59700 h 985320"/>
                <a:gd name="connsiteX2" fmla="*/ 836023 w 4232366"/>
                <a:gd name="connsiteY2" fmla="*/ 68408 h 985320"/>
                <a:gd name="connsiteX3" fmla="*/ 1288869 w 4232366"/>
                <a:gd name="connsiteY3" fmla="*/ 965391 h 985320"/>
                <a:gd name="connsiteX4" fmla="*/ 1881052 w 4232366"/>
                <a:gd name="connsiteY4" fmla="*/ 956682 h 985320"/>
                <a:gd name="connsiteX5" fmla="*/ 2342606 w 4232366"/>
                <a:gd name="connsiteY5" fmla="*/ 68408 h 985320"/>
                <a:gd name="connsiteX6" fmla="*/ 2943498 w 4232366"/>
                <a:gd name="connsiteY6" fmla="*/ 59700 h 985320"/>
                <a:gd name="connsiteX7" fmla="*/ 3413760 w 4232366"/>
                <a:gd name="connsiteY7" fmla="*/ 956683 h 985320"/>
                <a:gd name="connsiteX8" fmla="*/ 3988526 w 4232366"/>
                <a:gd name="connsiteY8" fmla="*/ 965391 h 985320"/>
                <a:gd name="connsiteX9" fmla="*/ 4232366 w 4232366"/>
                <a:gd name="connsiteY9" fmla="*/ 495128 h 985320"/>
                <a:gd name="connsiteX0" fmla="*/ 0 w 4232366"/>
                <a:gd name="connsiteY0" fmla="*/ 454733 h 927507"/>
                <a:gd name="connsiteX1" fmla="*/ 209006 w 4232366"/>
                <a:gd name="connsiteY1" fmla="*/ 1887 h 927507"/>
                <a:gd name="connsiteX2" fmla="*/ 836023 w 4232366"/>
                <a:gd name="connsiteY2" fmla="*/ 10595 h 927507"/>
                <a:gd name="connsiteX3" fmla="*/ 1288869 w 4232366"/>
                <a:gd name="connsiteY3" fmla="*/ 907578 h 927507"/>
                <a:gd name="connsiteX4" fmla="*/ 1881052 w 4232366"/>
                <a:gd name="connsiteY4" fmla="*/ 898869 h 927507"/>
                <a:gd name="connsiteX5" fmla="*/ 2342606 w 4232366"/>
                <a:gd name="connsiteY5" fmla="*/ 10595 h 927507"/>
                <a:gd name="connsiteX6" fmla="*/ 2943498 w 4232366"/>
                <a:gd name="connsiteY6" fmla="*/ 1887 h 927507"/>
                <a:gd name="connsiteX7" fmla="*/ 3413760 w 4232366"/>
                <a:gd name="connsiteY7" fmla="*/ 898870 h 927507"/>
                <a:gd name="connsiteX8" fmla="*/ 3988526 w 4232366"/>
                <a:gd name="connsiteY8" fmla="*/ 907578 h 927507"/>
                <a:gd name="connsiteX9" fmla="*/ 4232366 w 4232366"/>
                <a:gd name="connsiteY9" fmla="*/ 437315 h 927507"/>
                <a:gd name="connsiteX0" fmla="*/ 0 w 4232366"/>
                <a:gd name="connsiteY0" fmla="*/ 512545 h 985319"/>
                <a:gd name="connsiteX1" fmla="*/ 200380 w 4232366"/>
                <a:gd name="connsiteY1" fmla="*/ 59699 h 985319"/>
                <a:gd name="connsiteX2" fmla="*/ 836023 w 4232366"/>
                <a:gd name="connsiteY2" fmla="*/ 68407 h 985319"/>
                <a:gd name="connsiteX3" fmla="*/ 1288869 w 4232366"/>
                <a:gd name="connsiteY3" fmla="*/ 965390 h 985319"/>
                <a:gd name="connsiteX4" fmla="*/ 1881052 w 4232366"/>
                <a:gd name="connsiteY4" fmla="*/ 956681 h 985319"/>
                <a:gd name="connsiteX5" fmla="*/ 2342606 w 4232366"/>
                <a:gd name="connsiteY5" fmla="*/ 68407 h 985319"/>
                <a:gd name="connsiteX6" fmla="*/ 2943498 w 4232366"/>
                <a:gd name="connsiteY6" fmla="*/ 59699 h 985319"/>
                <a:gd name="connsiteX7" fmla="*/ 3413760 w 4232366"/>
                <a:gd name="connsiteY7" fmla="*/ 956682 h 985319"/>
                <a:gd name="connsiteX8" fmla="*/ 3988526 w 4232366"/>
                <a:gd name="connsiteY8" fmla="*/ 965390 h 985319"/>
                <a:gd name="connsiteX9" fmla="*/ 4232366 w 4232366"/>
                <a:gd name="connsiteY9" fmla="*/ 495127 h 985319"/>
                <a:gd name="connsiteX0" fmla="*/ 0 w 4240993"/>
                <a:gd name="connsiteY0" fmla="*/ 534275 h 1007049"/>
                <a:gd name="connsiteX1" fmla="*/ 209007 w 4240993"/>
                <a:gd name="connsiteY1" fmla="*/ 81429 h 1007049"/>
                <a:gd name="connsiteX2" fmla="*/ 844650 w 4240993"/>
                <a:gd name="connsiteY2" fmla="*/ 90137 h 1007049"/>
                <a:gd name="connsiteX3" fmla="*/ 1297496 w 4240993"/>
                <a:gd name="connsiteY3" fmla="*/ 987120 h 1007049"/>
                <a:gd name="connsiteX4" fmla="*/ 1889679 w 4240993"/>
                <a:gd name="connsiteY4" fmla="*/ 978411 h 1007049"/>
                <a:gd name="connsiteX5" fmla="*/ 2351233 w 4240993"/>
                <a:gd name="connsiteY5" fmla="*/ 90137 h 1007049"/>
                <a:gd name="connsiteX6" fmla="*/ 2952125 w 4240993"/>
                <a:gd name="connsiteY6" fmla="*/ 81429 h 1007049"/>
                <a:gd name="connsiteX7" fmla="*/ 3422387 w 4240993"/>
                <a:gd name="connsiteY7" fmla="*/ 978412 h 1007049"/>
                <a:gd name="connsiteX8" fmla="*/ 3997153 w 4240993"/>
                <a:gd name="connsiteY8" fmla="*/ 987120 h 1007049"/>
                <a:gd name="connsiteX9" fmla="*/ 4240993 w 4240993"/>
                <a:gd name="connsiteY9" fmla="*/ 516857 h 1007049"/>
                <a:gd name="connsiteX0" fmla="*/ 0 w 4240993"/>
                <a:gd name="connsiteY0" fmla="*/ 534275 h 1007049"/>
                <a:gd name="connsiteX1" fmla="*/ 209007 w 4240993"/>
                <a:gd name="connsiteY1" fmla="*/ 81429 h 1007049"/>
                <a:gd name="connsiteX2" fmla="*/ 844650 w 4240993"/>
                <a:gd name="connsiteY2" fmla="*/ 90137 h 1007049"/>
                <a:gd name="connsiteX3" fmla="*/ 1297496 w 4240993"/>
                <a:gd name="connsiteY3" fmla="*/ 987120 h 1007049"/>
                <a:gd name="connsiteX4" fmla="*/ 1889679 w 4240993"/>
                <a:gd name="connsiteY4" fmla="*/ 978411 h 1007049"/>
                <a:gd name="connsiteX5" fmla="*/ 2351233 w 4240993"/>
                <a:gd name="connsiteY5" fmla="*/ 90137 h 1007049"/>
                <a:gd name="connsiteX6" fmla="*/ 2952125 w 4240993"/>
                <a:gd name="connsiteY6" fmla="*/ 81429 h 1007049"/>
                <a:gd name="connsiteX7" fmla="*/ 3422387 w 4240993"/>
                <a:gd name="connsiteY7" fmla="*/ 978412 h 1007049"/>
                <a:gd name="connsiteX8" fmla="*/ 3997153 w 4240993"/>
                <a:gd name="connsiteY8" fmla="*/ 987120 h 1007049"/>
                <a:gd name="connsiteX9" fmla="*/ 4240993 w 4240993"/>
                <a:gd name="connsiteY9" fmla="*/ 516857 h 1007049"/>
                <a:gd name="connsiteX0" fmla="*/ 0 w 4240993"/>
                <a:gd name="connsiteY0" fmla="*/ 534275 h 1007049"/>
                <a:gd name="connsiteX1" fmla="*/ 194630 w 4240993"/>
                <a:gd name="connsiteY1" fmla="*/ 81429 h 1007049"/>
                <a:gd name="connsiteX2" fmla="*/ 844650 w 4240993"/>
                <a:gd name="connsiteY2" fmla="*/ 90137 h 1007049"/>
                <a:gd name="connsiteX3" fmla="*/ 1297496 w 4240993"/>
                <a:gd name="connsiteY3" fmla="*/ 987120 h 1007049"/>
                <a:gd name="connsiteX4" fmla="*/ 1889679 w 4240993"/>
                <a:gd name="connsiteY4" fmla="*/ 978411 h 1007049"/>
                <a:gd name="connsiteX5" fmla="*/ 2351233 w 4240993"/>
                <a:gd name="connsiteY5" fmla="*/ 90137 h 1007049"/>
                <a:gd name="connsiteX6" fmla="*/ 2952125 w 4240993"/>
                <a:gd name="connsiteY6" fmla="*/ 81429 h 1007049"/>
                <a:gd name="connsiteX7" fmla="*/ 3422387 w 4240993"/>
                <a:gd name="connsiteY7" fmla="*/ 978412 h 1007049"/>
                <a:gd name="connsiteX8" fmla="*/ 3997153 w 4240993"/>
                <a:gd name="connsiteY8" fmla="*/ 987120 h 1007049"/>
                <a:gd name="connsiteX9" fmla="*/ 4240993 w 4240993"/>
                <a:gd name="connsiteY9" fmla="*/ 516857 h 1007049"/>
                <a:gd name="connsiteX0" fmla="*/ 0 w 4240993"/>
                <a:gd name="connsiteY0" fmla="*/ 513388 h 986162"/>
                <a:gd name="connsiteX1" fmla="*/ 194630 w 4240993"/>
                <a:gd name="connsiteY1" fmla="*/ 60542 h 986162"/>
                <a:gd name="connsiteX2" fmla="*/ 844650 w 4240993"/>
                <a:gd name="connsiteY2" fmla="*/ 69250 h 986162"/>
                <a:gd name="connsiteX3" fmla="*/ 1297496 w 4240993"/>
                <a:gd name="connsiteY3" fmla="*/ 966233 h 986162"/>
                <a:gd name="connsiteX4" fmla="*/ 1889679 w 4240993"/>
                <a:gd name="connsiteY4" fmla="*/ 957524 h 986162"/>
                <a:gd name="connsiteX5" fmla="*/ 2351233 w 4240993"/>
                <a:gd name="connsiteY5" fmla="*/ 69250 h 986162"/>
                <a:gd name="connsiteX6" fmla="*/ 2952125 w 4240993"/>
                <a:gd name="connsiteY6" fmla="*/ 60542 h 986162"/>
                <a:gd name="connsiteX7" fmla="*/ 3422387 w 4240993"/>
                <a:gd name="connsiteY7" fmla="*/ 957525 h 986162"/>
                <a:gd name="connsiteX8" fmla="*/ 3997153 w 4240993"/>
                <a:gd name="connsiteY8" fmla="*/ 966233 h 986162"/>
                <a:gd name="connsiteX9" fmla="*/ 4240993 w 4240993"/>
                <a:gd name="connsiteY9" fmla="*/ 495970 h 986162"/>
                <a:gd name="connsiteX0" fmla="*/ 0 w 4240993"/>
                <a:gd name="connsiteY0" fmla="*/ 513388 h 986162"/>
                <a:gd name="connsiteX1" fmla="*/ 194630 w 4240993"/>
                <a:gd name="connsiteY1" fmla="*/ 60542 h 986162"/>
                <a:gd name="connsiteX2" fmla="*/ 844650 w 4240993"/>
                <a:gd name="connsiteY2" fmla="*/ 69250 h 986162"/>
                <a:gd name="connsiteX3" fmla="*/ 1297496 w 4240993"/>
                <a:gd name="connsiteY3" fmla="*/ 966233 h 986162"/>
                <a:gd name="connsiteX4" fmla="*/ 1889679 w 4240993"/>
                <a:gd name="connsiteY4" fmla="*/ 957524 h 986162"/>
                <a:gd name="connsiteX5" fmla="*/ 2351233 w 4240993"/>
                <a:gd name="connsiteY5" fmla="*/ 69250 h 986162"/>
                <a:gd name="connsiteX6" fmla="*/ 2952125 w 4240993"/>
                <a:gd name="connsiteY6" fmla="*/ 60542 h 986162"/>
                <a:gd name="connsiteX7" fmla="*/ 3422387 w 4240993"/>
                <a:gd name="connsiteY7" fmla="*/ 957525 h 986162"/>
                <a:gd name="connsiteX8" fmla="*/ 3997153 w 4240993"/>
                <a:gd name="connsiteY8" fmla="*/ 966233 h 986162"/>
                <a:gd name="connsiteX9" fmla="*/ 4240993 w 4240993"/>
                <a:gd name="connsiteY9" fmla="*/ 495970 h 986162"/>
                <a:gd name="connsiteX0" fmla="*/ 0 w 4240993"/>
                <a:gd name="connsiteY0" fmla="*/ 454733 h 927507"/>
                <a:gd name="connsiteX1" fmla="*/ 194630 w 4240993"/>
                <a:gd name="connsiteY1" fmla="*/ 1887 h 927507"/>
                <a:gd name="connsiteX2" fmla="*/ 844650 w 4240993"/>
                <a:gd name="connsiteY2" fmla="*/ 10595 h 927507"/>
                <a:gd name="connsiteX3" fmla="*/ 1297496 w 4240993"/>
                <a:gd name="connsiteY3" fmla="*/ 907578 h 927507"/>
                <a:gd name="connsiteX4" fmla="*/ 1889679 w 4240993"/>
                <a:gd name="connsiteY4" fmla="*/ 898869 h 927507"/>
                <a:gd name="connsiteX5" fmla="*/ 2351233 w 4240993"/>
                <a:gd name="connsiteY5" fmla="*/ 10595 h 927507"/>
                <a:gd name="connsiteX6" fmla="*/ 2952125 w 4240993"/>
                <a:gd name="connsiteY6" fmla="*/ 1887 h 927507"/>
                <a:gd name="connsiteX7" fmla="*/ 3422387 w 4240993"/>
                <a:gd name="connsiteY7" fmla="*/ 898870 h 927507"/>
                <a:gd name="connsiteX8" fmla="*/ 3997153 w 4240993"/>
                <a:gd name="connsiteY8" fmla="*/ 907578 h 927507"/>
                <a:gd name="connsiteX9" fmla="*/ 4240993 w 4240993"/>
                <a:gd name="connsiteY9" fmla="*/ 437315 h 927507"/>
                <a:gd name="connsiteX0" fmla="*/ 0 w 4240993"/>
                <a:gd name="connsiteY0" fmla="*/ 514753 h 987527"/>
                <a:gd name="connsiteX1" fmla="*/ 194630 w 4240993"/>
                <a:gd name="connsiteY1" fmla="*/ 61907 h 987527"/>
                <a:gd name="connsiteX2" fmla="*/ 844650 w 4240993"/>
                <a:gd name="connsiteY2" fmla="*/ 70615 h 987527"/>
                <a:gd name="connsiteX3" fmla="*/ 1297496 w 4240993"/>
                <a:gd name="connsiteY3" fmla="*/ 967598 h 987527"/>
                <a:gd name="connsiteX4" fmla="*/ 1889679 w 4240993"/>
                <a:gd name="connsiteY4" fmla="*/ 958889 h 987527"/>
                <a:gd name="connsiteX5" fmla="*/ 2351233 w 4240993"/>
                <a:gd name="connsiteY5" fmla="*/ 70615 h 987527"/>
                <a:gd name="connsiteX6" fmla="*/ 2952125 w 4240993"/>
                <a:gd name="connsiteY6" fmla="*/ 61907 h 987527"/>
                <a:gd name="connsiteX7" fmla="*/ 3396508 w 4240993"/>
                <a:gd name="connsiteY7" fmla="*/ 956014 h 987527"/>
                <a:gd name="connsiteX8" fmla="*/ 3997153 w 4240993"/>
                <a:gd name="connsiteY8" fmla="*/ 967598 h 987527"/>
                <a:gd name="connsiteX9" fmla="*/ 4240993 w 4240993"/>
                <a:gd name="connsiteY9" fmla="*/ 497335 h 987527"/>
                <a:gd name="connsiteX0" fmla="*/ 0 w 4240993"/>
                <a:gd name="connsiteY0" fmla="*/ 452883 h 925657"/>
                <a:gd name="connsiteX1" fmla="*/ 194630 w 4240993"/>
                <a:gd name="connsiteY1" fmla="*/ 37 h 925657"/>
                <a:gd name="connsiteX2" fmla="*/ 844650 w 4240993"/>
                <a:gd name="connsiteY2" fmla="*/ 8745 h 925657"/>
                <a:gd name="connsiteX3" fmla="*/ 1297496 w 4240993"/>
                <a:gd name="connsiteY3" fmla="*/ 905728 h 925657"/>
                <a:gd name="connsiteX4" fmla="*/ 1889679 w 4240993"/>
                <a:gd name="connsiteY4" fmla="*/ 897019 h 925657"/>
                <a:gd name="connsiteX5" fmla="*/ 2351233 w 4240993"/>
                <a:gd name="connsiteY5" fmla="*/ 8745 h 925657"/>
                <a:gd name="connsiteX6" fmla="*/ 2952125 w 4240993"/>
                <a:gd name="connsiteY6" fmla="*/ 37 h 925657"/>
                <a:gd name="connsiteX7" fmla="*/ 3396508 w 4240993"/>
                <a:gd name="connsiteY7" fmla="*/ 894144 h 925657"/>
                <a:gd name="connsiteX8" fmla="*/ 3997153 w 4240993"/>
                <a:gd name="connsiteY8" fmla="*/ 905728 h 925657"/>
                <a:gd name="connsiteX9" fmla="*/ 4240993 w 4240993"/>
                <a:gd name="connsiteY9" fmla="*/ 435465 h 925657"/>
                <a:gd name="connsiteX0" fmla="*/ 0 w 4240993"/>
                <a:gd name="connsiteY0" fmla="*/ 514156 h 1025511"/>
                <a:gd name="connsiteX1" fmla="*/ 194630 w 4240993"/>
                <a:gd name="connsiteY1" fmla="*/ 61310 h 1025511"/>
                <a:gd name="connsiteX2" fmla="*/ 844650 w 4240993"/>
                <a:gd name="connsiteY2" fmla="*/ 70018 h 1025511"/>
                <a:gd name="connsiteX3" fmla="*/ 1297496 w 4240993"/>
                <a:gd name="connsiteY3" fmla="*/ 967001 h 1025511"/>
                <a:gd name="connsiteX4" fmla="*/ 1889679 w 4240993"/>
                <a:gd name="connsiteY4" fmla="*/ 958292 h 1025511"/>
                <a:gd name="connsiteX5" fmla="*/ 2351233 w 4240993"/>
                <a:gd name="connsiteY5" fmla="*/ 70018 h 1025511"/>
                <a:gd name="connsiteX6" fmla="*/ 2978004 w 4240993"/>
                <a:gd name="connsiteY6" fmla="*/ 58434 h 1025511"/>
                <a:gd name="connsiteX7" fmla="*/ 3396508 w 4240993"/>
                <a:gd name="connsiteY7" fmla="*/ 955417 h 1025511"/>
                <a:gd name="connsiteX8" fmla="*/ 3997153 w 4240993"/>
                <a:gd name="connsiteY8" fmla="*/ 967001 h 1025511"/>
                <a:gd name="connsiteX9" fmla="*/ 4240993 w 4240993"/>
                <a:gd name="connsiteY9" fmla="*/ 496738 h 1025511"/>
                <a:gd name="connsiteX0" fmla="*/ 0 w 4240993"/>
                <a:gd name="connsiteY0" fmla="*/ 564776 h 1087051"/>
                <a:gd name="connsiteX1" fmla="*/ 194630 w 4240993"/>
                <a:gd name="connsiteY1" fmla="*/ 111930 h 1087051"/>
                <a:gd name="connsiteX2" fmla="*/ 844650 w 4240993"/>
                <a:gd name="connsiteY2" fmla="*/ 120638 h 1087051"/>
                <a:gd name="connsiteX3" fmla="*/ 1297496 w 4240993"/>
                <a:gd name="connsiteY3" fmla="*/ 1017621 h 1087051"/>
                <a:gd name="connsiteX4" fmla="*/ 1889679 w 4240993"/>
                <a:gd name="connsiteY4" fmla="*/ 1008912 h 1087051"/>
                <a:gd name="connsiteX5" fmla="*/ 2316728 w 4240993"/>
                <a:gd name="connsiteY5" fmla="*/ 114887 h 1087051"/>
                <a:gd name="connsiteX6" fmla="*/ 2978004 w 4240993"/>
                <a:gd name="connsiteY6" fmla="*/ 109054 h 1087051"/>
                <a:gd name="connsiteX7" fmla="*/ 3396508 w 4240993"/>
                <a:gd name="connsiteY7" fmla="*/ 1006037 h 1087051"/>
                <a:gd name="connsiteX8" fmla="*/ 3997153 w 4240993"/>
                <a:gd name="connsiteY8" fmla="*/ 1017621 h 1087051"/>
                <a:gd name="connsiteX9" fmla="*/ 4240993 w 4240993"/>
                <a:gd name="connsiteY9" fmla="*/ 547358 h 1087051"/>
                <a:gd name="connsiteX0" fmla="*/ 0 w 4240993"/>
                <a:gd name="connsiteY0" fmla="*/ 521601 h 1043876"/>
                <a:gd name="connsiteX1" fmla="*/ 194630 w 4240993"/>
                <a:gd name="connsiteY1" fmla="*/ 68755 h 1043876"/>
                <a:gd name="connsiteX2" fmla="*/ 844650 w 4240993"/>
                <a:gd name="connsiteY2" fmla="*/ 77463 h 1043876"/>
                <a:gd name="connsiteX3" fmla="*/ 1297496 w 4240993"/>
                <a:gd name="connsiteY3" fmla="*/ 974446 h 1043876"/>
                <a:gd name="connsiteX4" fmla="*/ 1889679 w 4240993"/>
                <a:gd name="connsiteY4" fmla="*/ 965737 h 1043876"/>
                <a:gd name="connsiteX5" fmla="*/ 2316728 w 4240993"/>
                <a:gd name="connsiteY5" fmla="*/ 71712 h 1043876"/>
                <a:gd name="connsiteX6" fmla="*/ 2978004 w 4240993"/>
                <a:gd name="connsiteY6" fmla="*/ 65879 h 1043876"/>
                <a:gd name="connsiteX7" fmla="*/ 3396508 w 4240993"/>
                <a:gd name="connsiteY7" fmla="*/ 962862 h 1043876"/>
                <a:gd name="connsiteX8" fmla="*/ 3997153 w 4240993"/>
                <a:gd name="connsiteY8" fmla="*/ 974446 h 1043876"/>
                <a:gd name="connsiteX9" fmla="*/ 4240993 w 4240993"/>
                <a:gd name="connsiteY9" fmla="*/ 504183 h 1043876"/>
                <a:gd name="connsiteX0" fmla="*/ 0 w 4240993"/>
                <a:gd name="connsiteY0" fmla="*/ 521601 h 1032956"/>
                <a:gd name="connsiteX1" fmla="*/ 194630 w 4240993"/>
                <a:gd name="connsiteY1" fmla="*/ 68755 h 1032956"/>
                <a:gd name="connsiteX2" fmla="*/ 844650 w 4240993"/>
                <a:gd name="connsiteY2" fmla="*/ 77463 h 1032956"/>
                <a:gd name="connsiteX3" fmla="*/ 1297496 w 4240993"/>
                <a:gd name="connsiteY3" fmla="*/ 974446 h 1032956"/>
                <a:gd name="connsiteX4" fmla="*/ 1889679 w 4240993"/>
                <a:gd name="connsiteY4" fmla="*/ 965737 h 1032956"/>
                <a:gd name="connsiteX5" fmla="*/ 2316728 w 4240993"/>
                <a:gd name="connsiteY5" fmla="*/ 71712 h 1032956"/>
                <a:gd name="connsiteX6" fmla="*/ 2978004 w 4240993"/>
                <a:gd name="connsiteY6" fmla="*/ 65879 h 1032956"/>
                <a:gd name="connsiteX7" fmla="*/ 3396508 w 4240993"/>
                <a:gd name="connsiteY7" fmla="*/ 962862 h 1032956"/>
                <a:gd name="connsiteX8" fmla="*/ 3997153 w 4240993"/>
                <a:gd name="connsiteY8" fmla="*/ 974446 h 1032956"/>
                <a:gd name="connsiteX9" fmla="*/ 4240993 w 4240993"/>
                <a:gd name="connsiteY9" fmla="*/ 504183 h 1032956"/>
                <a:gd name="connsiteX0" fmla="*/ 0 w 4240993"/>
                <a:gd name="connsiteY0" fmla="*/ 521601 h 988117"/>
                <a:gd name="connsiteX1" fmla="*/ 194630 w 4240993"/>
                <a:gd name="connsiteY1" fmla="*/ 68755 h 988117"/>
                <a:gd name="connsiteX2" fmla="*/ 844650 w 4240993"/>
                <a:gd name="connsiteY2" fmla="*/ 77463 h 988117"/>
                <a:gd name="connsiteX3" fmla="*/ 1297496 w 4240993"/>
                <a:gd name="connsiteY3" fmla="*/ 974446 h 988117"/>
                <a:gd name="connsiteX4" fmla="*/ 1889679 w 4240993"/>
                <a:gd name="connsiteY4" fmla="*/ 965737 h 988117"/>
                <a:gd name="connsiteX5" fmla="*/ 2316728 w 4240993"/>
                <a:gd name="connsiteY5" fmla="*/ 71712 h 988117"/>
                <a:gd name="connsiteX6" fmla="*/ 2978004 w 4240993"/>
                <a:gd name="connsiteY6" fmla="*/ 65879 h 988117"/>
                <a:gd name="connsiteX7" fmla="*/ 3396508 w 4240993"/>
                <a:gd name="connsiteY7" fmla="*/ 962862 h 988117"/>
                <a:gd name="connsiteX8" fmla="*/ 3997153 w 4240993"/>
                <a:gd name="connsiteY8" fmla="*/ 974446 h 988117"/>
                <a:gd name="connsiteX9" fmla="*/ 4240993 w 4240993"/>
                <a:gd name="connsiteY9" fmla="*/ 504183 h 988117"/>
                <a:gd name="connsiteX0" fmla="*/ 0 w 4240993"/>
                <a:gd name="connsiteY0" fmla="*/ 455723 h 922239"/>
                <a:gd name="connsiteX1" fmla="*/ 194630 w 4240993"/>
                <a:gd name="connsiteY1" fmla="*/ 2877 h 922239"/>
                <a:gd name="connsiteX2" fmla="*/ 844650 w 4240993"/>
                <a:gd name="connsiteY2" fmla="*/ 11585 h 922239"/>
                <a:gd name="connsiteX3" fmla="*/ 1297496 w 4240993"/>
                <a:gd name="connsiteY3" fmla="*/ 908568 h 922239"/>
                <a:gd name="connsiteX4" fmla="*/ 1889679 w 4240993"/>
                <a:gd name="connsiteY4" fmla="*/ 899859 h 922239"/>
                <a:gd name="connsiteX5" fmla="*/ 2316728 w 4240993"/>
                <a:gd name="connsiteY5" fmla="*/ 5834 h 922239"/>
                <a:gd name="connsiteX6" fmla="*/ 2978004 w 4240993"/>
                <a:gd name="connsiteY6" fmla="*/ 1 h 922239"/>
                <a:gd name="connsiteX7" fmla="*/ 3396508 w 4240993"/>
                <a:gd name="connsiteY7" fmla="*/ 896984 h 922239"/>
                <a:gd name="connsiteX8" fmla="*/ 3997153 w 4240993"/>
                <a:gd name="connsiteY8" fmla="*/ 908568 h 922239"/>
                <a:gd name="connsiteX9" fmla="*/ 4240993 w 4240993"/>
                <a:gd name="connsiteY9" fmla="*/ 438305 h 922239"/>
                <a:gd name="connsiteX0" fmla="*/ 0 w 4240993"/>
                <a:gd name="connsiteY0" fmla="*/ 455723 h 908572"/>
                <a:gd name="connsiteX1" fmla="*/ 194630 w 4240993"/>
                <a:gd name="connsiteY1" fmla="*/ 2877 h 908572"/>
                <a:gd name="connsiteX2" fmla="*/ 844650 w 4240993"/>
                <a:gd name="connsiteY2" fmla="*/ 11585 h 908572"/>
                <a:gd name="connsiteX3" fmla="*/ 1297496 w 4240993"/>
                <a:gd name="connsiteY3" fmla="*/ 908568 h 908572"/>
                <a:gd name="connsiteX4" fmla="*/ 1889679 w 4240993"/>
                <a:gd name="connsiteY4" fmla="*/ 899859 h 908572"/>
                <a:gd name="connsiteX5" fmla="*/ 2316728 w 4240993"/>
                <a:gd name="connsiteY5" fmla="*/ 5834 h 908572"/>
                <a:gd name="connsiteX6" fmla="*/ 2978004 w 4240993"/>
                <a:gd name="connsiteY6" fmla="*/ 1 h 908572"/>
                <a:gd name="connsiteX7" fmla="*/ 3396508 w 4240993"/>
                <a:gd name="connsiteY7" fmla="*/ 896984 h 908572"/>
                <a:gd name="connsiteX8" fmla="*/ 3997153 w 4240993"/>
                <a:gd name="connsiteY8" fmla="*/ 908568 h 908572"/>
                <a:gd name="connsiteX9" fmla="*/ 4240993 w 4240993"/>
                <a:gd name="connsiteY9" fmla="*/ 438305 h 908572"/>
                <a:gd name="connsiteX0" fmla="*/ 0 w 4240993"/>
                <a:gd name="connsiteY0" fmla="*/ 513386 h 1026047"/>
                <a:gd name="connsiteX1" fmla="*/ 194630 w 4240993"/>
                <a:gd name="connsiteY1" fmla="*/ 60540 h 1026047"/>
                <a:gd name="connsiteX2" fmla="*/ 844650 w 4240993"/>
                <a:gd name="connsiteY2" fmla="*/ 69248 h 1026047"/>
                <a:gd name="connsiteX3" fmla="*/ 1283118 w 4240993"/>
                <a:gd name="connsiteY3" fmla="*/ 966231 h 1026047"/>
                <a:gd name="connsiteX4" fmla="*/ 1889679 w 4240993"/>
                <a:gd name="connsiteY4" fmla="*/ 957522 h 1026047"/>
                <a:gd name="connsiteX5" fmla="*/ 2316728 w 4240993"/>
                <a:gd name="connsiteY5" fmla="*/ 63497 h 1026047"/>
                <a:gd name="connsiteX6" fmla="*/ 2978004 w 4240993"/>
                <a:gd name="connsiteY6" fmla="*/ 57664 h 1026047"/>
                <a:gd name="connsiteX7" fmla="*/ 3396508 w 4240993"/>
                <a:gd name="connsiteY7" fmla="*/ 954647 h 1026047"/>
                <a:gd name="connsiteX8" fmla="*/ 3997153 w 4240993"/>
                <a:gd name="connsiteY8" fmla="*/ 966231 h 1026047"/>
                <a:gd name="connsiteX9" fmla="*/ 4240993 w 4240993"/>
                <a:gd name="connsiteY9" fmla="*/ 495968 h 1026047"/>
                <a:gd name="connsiteX0" fmla="*/ 0 w 4240993"/>
                <a:gd name="connsiteY0" fmla="*/ 513386 h 966235"/>
                <a:gd name="connsiteX1" fmla="*/ 194630 w 4240993"/>
                <a:gd name="connsiteY1" fmla="*/ 60540 h 966235"/>
                <a:gd name="connsiteX2" fmla="*/ 844650 w 4240993"/>
                <a:gd name="connsiteY2" fmla="*/ 69248 h 966235"/>
                <a:gd name="connsiteX3" fmla="*/ 1283118 w 4240993"/>
                <a:gd name="connsiteY3" fmla="*/ 966231 h 966235"/>
                <a:gd name="connsiteX4" fmla="*/ 1889679 w 4240993"/>
                <a:gd name="connsiteY4" fmla="*/ 957522 h 966235"/>
                <a:gd name="connsiteX5" fmla="*/ 2316728 w 4240993"/>
                <a:gd name="connsiteY5" fmla="*/ 63497 h 966235"/>
                <a:gd name="connsiteX6" fmla="*/ 2978004 w 4240993"/>
                <a:gd name="connsiteY6" fmla="*/ 57664 h 966235"/>
                <a:gd name="connsiteX7" fmla="*/ 3396508 w 4240993"/>
                <a:gd name="connsiteY7" fmla="*/ 954647 h 966235"/>
                <a:gd name="connsiteX8" fmla="*/ 3997153 w 4240993"/>
                <a:gd name="connsiteY8" fmla="*/ 966231 h 966235"/>
                <a:gd name="connsiteX9" fmla="*/ 4240993 w 4240993"/>
                <a:gd name="connsiteY9" fmla="*/ 495968 h 966235"/>
                <a:gd name="connsiteX0" fmla="*/ 0 w 4240993"/>
                <a:gd name="connsiteY0" fmla="*/ 455723 h 908572"/>
                <a:gd name="connsiteX1" fmla="*/ 194630 w 4240993"/>
                <a:gd name="connsiteY1" fmla="*/ 2877 h 908572"/>
                <a:gd name="connsiteX2" fmla="*/ 844650 w 4240993"/>
                <a:gd name="connsiteY2" fmla="*/ 11585 h 908572"/>
                <a:gd name="connsiteX3" fmla="*/ 1283118 w 4240993"/>
                <a:gd name="connsiteY3" fmla="*/ 908568 h 908572"/>
                <a:gd name="connsiteX4" fmla="*/ 1889679 w 4240993"/>
                <a:gd name="connsiteY4" fmla="*/ 899859 h 908572"/>
                <a:gd name="connsiteX5" fmla="*/ 2316728 w 4240993"/>
                <a:gd name="connsiteY5" fmla="*/ 5834 h 908572"/>
                <a:gd name="connsiteX6" fmla="*/ 2978004 w 4240993"/>
                <a:gd name="connsiteY6" fmla="*/ 1 h 908572"/>
                <a:gd name="connsiteX7" fmla="*/ 3396508 w 4240993"/>
                <a:gd name="connsiteY7" fmla="*/ 896984 h 908572"/>
                <a:gd name="connsiteX8" fmla="*/ 3997153 w 4240993"/>
                <a:gd name="connsiteY8" fmla="*/ 908568 h 908572"/>
                <a:gd name="connsiteX9" fmla="*/ 4240993 w 4240993"/>
                <a:gd name="connsiteY9" fmla="*/ 438305 h 90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0993" h="908572">
                  <a:moveTo>
                    <a:pt x="0" y="455723"/>
                  </a:moveTo>
                  <a:cubicBezTo>
                    <a:pt x="180332" y="19431"/>
                    <a:pt x="189002" y="2138"/>
                    <a:pt x="194630" y="2877"/>
                  </a:cubicBezTo>
                  <a:cubicBezTo>
                    <a:pt x="200258" y="3616"/>
                    <a:pt x="812760" y="10161"/>
                    <a:pt x="844650" y="11585"/>
                  </a:cubicBezTo>
                  <a:cubicBezTo>
                    <a:pt x="876540" y="13009"/>
                    <a:pt x="1244751" y="908239"/>
                    <a:pt x="1283118" y="908568"/>
                  </a:cubicBezTo>
                  <a:cubicBezTo>
                    <a:pt x="1485305" y="905665"/>
                    <a:pt x="1849683" y="906541"/>
                    <a:pt x="1889679" y="899859"/>
                  </a:cubicBezTo>
                  <a:cubicBezTo>
                    <a:pt x="1929675" y="893177"/>
                    <a:pt x="2293491" y="12036"/>
                    <a:pt x="2316728" y="5834"/>
                  </a:cubicBezTo>
                  <a:cubicBezTo>
                    <a:pt x="2339965" y="-368"/>
                    <a:pt x="2950441" y="1001"/>
                    <a:pt x="2978004" y="1"/>
                  </a:cubicBezTo>
                  <a:cubicBezTo>
                    <a:pt x="3005567" y="-999"/>
                    <a:pt x="3356046" y="883578"/>
                    <a:pt x="3396508" y="896984"/>
                  </a:cubicBezTo>
                  <a:cubicBezTo>
                    <a:pt x="3436970" y="910390"/>
                    <a:pt x="3921679" y="907117"/>
                    <a:pt x="3997153" y="908568"/>
                  </a:cubicBezTo>
                  <a:cubicBezTo>
                    <a:pt x="4072627" y="910019"/>
                    <a:pt x="4203256" y="518134"/>
                    <a:pt x="4240993" y="438305"/>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r Verbinder 54">
              <a:extLst>
                <a:ext uri="{FF2B5EF4-FFF2-40B4-BE49-F238E27FC236}">
                  <a16:creationId xmlns:a16="http://schemas.microsoft.com/office/drawing/2014/main" id="{19C73761-D904-E56D-E033-333442A989A9}"/>
                </a:ext>
              </a:extLst>
            </p:cNvPr>
            <p:cNvCxnSpPr/>
            <p:nvPr/>
          </p:nvCxnSpPr>
          <p:spPr>
            <a:xfrm flipV="1">
              <a:off x="3466674" y="4230610"/>
              <a:ext cx="0" cy="976384"/>
            </a:xfrm>
            <a:prstGeom prst="line">
              <a:avLst/>
            </a:prstGeom>
            <a:ln w="254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BFE6FA4F-F075-827E-12D1-525F7DB15A3C}"/>
                </a:ext>
              </a:extLst>
            </p:cNvPr>
            <p:cNvSpPr txBox="1"/>
            <p:nvPr/>
          </p:nvSpPr>
          <p:spPr>
            <a:xfrm>
              <a:off x="3443120" y="4534136"/>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57" name="Gerader Verbinder 56">
              <a:extLst>
                <a:ext uri="{FF2B5EF4-FFF2-40B4-BE49-F238E27FC236}">
                  <a16:creationId xmlns:a16="http://schemas.microsoft.com/office/drawing/2014/main" id="{91583685-A7A4-D104-D426-6DAD9F5C6CC7}"/>
                </a:ext>
              </a:extLst>
            </p:cNvPr>
            <p:cNvCxnSpPr/>
            <p:nvPr/>
          </p:nvCxnSpPr>
          <p:spPr>
            <a:xfrm flipV="1">
              <a:off x="737842" y="4230610"/>
              <a:ext cx="0" cy="976384"/>
            </a:xfrm>
            <a:prstGeom prst="line">
              <a:avLst/>
            </a:prstGeom>
            <a:ln w="254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DEEC9104-D4B4-EC66-444D-58DFF8DBF202}"/>
                </a:ext>
              </a:extLst>
            </p:cNvPr>
            <p:cNvSpPr txBox="1"/>
            <p:nvPr/>
          </p:nvSpPr>
          <p:spPr>
            <a:xfrm>
              <a:off x="345727" y="4408254"/>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grpSp>
      <p:grpSp>
        <p:nvGrpSpPr>
          <p:cNvPr id="59" name="Gruppieren 58">
            <a:extLst>
              <a:ext uri="{FF2B5EF4-FFF2-40B4-BE49-F238E27FC236}">
                <a16:creationId xmlns:a16="http://schemas.microsoft.com/office/drawing/2014/main" id="{9F864258-FEBD-9B60-BAC0-974E84DE9648}"/>
              </a:ext>
            </a:extLst>
          </p:cNvPr>
          <p:cNvGrpSpPr/>
          <p:nvPr/>
        </p:nvGrpSpPr>
        <p:grpSpPr>
          <a:xfrm rot="5400000">
            <a:off x="8335252" y="2122858"/>
            <a:ext cx="896820" cy="718243"/>
            <a:chOff x="2069486" y="2090649"/>
            <a:chExt cx="896820" cy="718243"/>
          </a:xfrm>
        </p:grpSpPr>
        <p:grpSp>
          <p:nvGrpSpPr>
            <p:cNvPr id="60" name="Gruppieren 59">
              <a:extLst>
                <a:ext uri="{FF2B5EF4-FFF2-40B4-BE49-F238E27FC236}">
                  <a16:creationId xmlns:a16="http://schemas.microsoft.com/office/drawing/2014/main" id="{B4A04279-036A-2680-A248-9953892EA0C3}"/>
                </a:ext>
              </a:extLst>
            </p:cNvPr>
            <p:cNvGrpSpPr/>
            <p:nvPr/>
          </p:nvGrpSpPr>
          <p:grpSpPr>
            <a:xfrm>
              <a:off x="2069486" y="2448891"/>
              <a:ext cx="896820" cy="360001"/>
              <a:chOff x="4652752" y="2566874"/>
              <a:chExt cx="896820" cy="360001"/>
            </a:xfrm>
          </p:grpSpPr>
          <p:cxnSp>
            <p:nvCxnSpPr>
              <p:cNvPr id="1024" name="Gerader Verbinder 1023">
                <a:extLst>
                  <a:ext uri="{FF2B5EF4-FFF2-40B4-BE49-F238E27FC236}">
                    <a16:creationId xmlns:a16="http://schemas.microsoft.com/office/drawing/2014/main" id="{36B0CDC1-F117-75FA-26D3-23A9E009550D}"/>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9E681130-1DE6-BA18-FBEE-831FC7D340C7}"/>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42A4428E-3D7D-0C64-E4B0-072CF8F8CBA0}"/>
                  </a:ext>
                </a:extLst>
              </p:cNvPr>
              <p:cNvCxnSpPr/>
              <p:nvPr/>
            </p:nvCxnSpPr>
            <p:spPr>
              <a:xfrm flipH="1">
                <a:off x="4652752" y="2746873"/>
                <a:ext cx="59642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44925C93-350E-F4EE-1644-C4A83380FD96}"/>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07CC2E50-EF0A-D505-8E35-CDB8F5290D0C}"/>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D6B9E6CB-5E97-48ED-80D4-5807E508E81E}"/>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B265BC10-27F8-EBAC-A036-B9B216AEA26E}"/>
                </a:ext>
              </a:extLst>
            </p:cNvPr>
            <p:cNvGrpSpPr/>
            <p:nvPr/>
          </p:nvGrpSpPr>
          <p:grpSpPr>
            <a:xfrm rot="10800000">
              <a:off x="2456155" y="2090649"/>
              <a:ext cx="119927" cy="290955"/>
              <a:chOff x="5410049" y="2623440"/>
              <a:chExt cx="119927" cy="290955"/>
            </a:xfrm>
          </p:grpSpPr>
          <p:cxnSp>
            <p:nvCxnSpPr>
              <p:cNvPr id="62" name="Gerader Verbinder 61">
                <a:extLst>
                  <a:ext uri="{FF2B5EF4-FFF2-40B4-BE49-F238E27FC236}">
                    <a16:creationId xmlns:a16="http://schemas.microsoft.com/office/drawing/2014/main" id="{9EBFF8D4-DBA8-C4C5-FD8F-A0EBAE0EFBEC}"/>
                  </a:ext>
                </a:extLst>
              </p:cNvPr>
              <p:cNvCxnSpPr/>
              <p:nvPr/>
            </p:nvCxnSpPr>
            <p:spPr>
              <a:xfrm rot="5400000" flipH="1" flipV="1">
                <a:off x="5264571" y="2768918"/>
                <a:ext cx="290955" cy="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CE37026F-85A6-E2E3-20C0-5D36596CE4C2}"/>
                  </a:ext>
                </a:extLst>
              </p:cNvPr>
              <p:cNvCxnSpPr/>
              <p:nvPr/>
            </p:nvCxnSpPr>
            <p:spPr>
              <a:xfrm rot="5400000" flipH="1" flipV="1">
                <a:off x="5384499" y="2768919"/>
                <a:ext cx="290953" cy="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031" name="Gruppieren 1030">
            <a:extLst>
              <a:ext uri="{FF2B5EF4-FFF2-40B4-BE49-F238E27FC236}">
                <a16:creationId xmlns:a16="http://schemas.microsoft.com/office/drawing/2014/main" id="{1BC38FAF-8386-EC6C-DF37-64F89EE7B61B}"/>
              </a:ext>
            </a:extLst>
          </p:cNvPr>
          <p:cNvGrpSpPr/>
          <p:nvPr/>
        </p:nvGrpSpPr>
        <p:grpSpPr>
          <a:xfrm rot="5400000">
            <a:off x="8944387" y="2289592"/>
            <a:ext cx="896820" cy="360001"/>
            <a:chOff x="4652752" y="2566874"/>
            <a:chExt cx="896820" cy="360001"/>
          </a:xfrm>
        </p:grpSpPr>
        <p:cxnSp>
          <p:nvCxnSpPr>
            <p:cNvPr id="1032" name="Gerader Verbinder 1031">
              <a:extLst>
                <a:ext uri="{FF2B5EF4-FFF2-40B4-BE49-F238E27FC236}">
                  <a16:creationId xmlns:a16="http://schemas.microsoft.com/office/drawing/2014/main" id="{10A39B18-0550-A538-B1F4-0F3679447F1A}"/>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60CF05F9-0BF3-B940-39C8-64F3573252E3}"/>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95F04227-CAC9-3203-3D91-A111A5D62200}"/>
                </a:ext>
              </a:extLst>
            </p:cNvPr>
            <p:cNvCxnSpPr/>
            <p:nvPr/>
          </p:nvCxnSpPr>
          <p:spPr>
            <a:xfrm flipH="1">
              <a:off x="4652752" y="2746873"/>
              <a:ext cx="59642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002A0FB7-8D9C-EADD-11CB-FA89FE2B03D3}"/>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CF3A44E8-AA72-4896-4D7D-38AAEEE4679D}"/>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9AFD3CD1-C9B4-56E9-4FAC-7A6DD557AC89}"/>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638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Anwendung von Dioden, Brückengleichrichter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12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116" name="Gruppieren 1115">
            <a:extLst>
              <a:ext uri="{FF2B5EF4-FFF2-40B4-BE49-F238E27FC236}">
                <a16:creationId xmlns:a16="http://schemas.microsoft.com/office/drawing/2014/main" id="{07CB8646-A3F9-F975-87B9-54DE31FDD33E}"/>
              </a:ext>
            </a:extLst>
          </p:cNvPr>
          <p:cNvGrpSpPr/>
          <p:nvPr/>
        </p:nvGrpSpPr>
        <p:grpSpPr>
          <a:xfrm>
            <a:off x="333397" y="3205550"/>
            <a:ext cx="9566461" cy="2147789"/>
            <a:chOff x="333397" y="3205550"/>
            <a:chExt cx="9566461" cy="2147789"/>
          </a:xfrm>
        </p:grpSpPr>
        <p:sp>
          <p:nvSpPr>
            <p:cNvPr id="1102" name="Textfeld 1101">
              <a:extLst>
                <a:ext uri="{FF2B5EF4-FFF2-40B4-BE49-F238E27FC236}">
                  <a16:creationId xmlns:a16="http://schemas.microsoft.com/office/drawing/2014/main" id="{217EAA65-418D-4E89-A20E-35B8A7FB1C92}"/>
                </a:ext>
              </a:extLst>
            </p:cNvPr>
            <p:cNvSpPr txBox="1"/>
            <p:nvPr/>
          </p:nvSpPr>
          <p:spPr>
            <a:xfrm>
              <a:off x="1851453" y="3205550"/>
              <a:ext cx="300082" cy="369332"/>
            </a:xfrm>
            <a:prstGeom prst="rect">
              <a:avLst/>
            </a:prstGeom>
            <a:noFill/>
          </p:spPr>
          <p:txBody>
            <a:bodyPr wrap="none" rtlCol="0">
              <a:spAutoFit/>
            </a:bodyPr>
            <a:lstStyle/>
            <a:p>
              <a:r>
                <a:rPr lang="de-DE" dirty="0"/>
                <a:t>+</a:t>
              </a:r>
              <a:endParaRPr lang="de-DE" baseline="-25000" dirty="0"/>
            </a:p>
          </p:txBody>
        </p:sp>
        <p:grpSp>
          <p:nvGrpSpPr>
            <p:cNvPr id="1035" name="Gruppieren 1034">
              <a:extLst>
                <a:ext uri="{FF2B5EF4-FFF2-40B4-BE49-F238E27FC236}">
                  <a16:creationId xmlns:a16="http://schemas.microsoft.com/office/drawing/2014/main" id="{C3BDA818-7531-B1C8-72B6-7D63A78B5ED2}"/>
                </a:ext>
              </a:extLst>
            </p:cNvPr>
            <p:cNvGrpSpPr/>
            <p:nvPr/>
          </p:nvGrpSpPr>
          <p:grpSpPr>
            <a:xfrm>
              <a:off x="5137802" y="3770190"/>
              <a:ext cx="4762056" cy="1583149"/>
              <a:chOff x="1932709" y="1540120"/>
              <a:chExt cx="6469049" cy="2344826"/>
            </a:xfrm>
          </p:grpSpPr>
          <p:sp>
            <p:nvSpPr>
              <p:cNvPr id="1036" name="Freihandform 80">
                <a:extLst>
                  <a:ext uri="{FF2B5EF4-FFF2-40B4-BE49-F238E27FC236}">
                    <a16:creationId xmlns:a16="http://schemas.microsoft.com/office/drawing/2014/main" id="{44807FD8-CCFC-D3FD-5B74-2E52D184F540}"/>
                  </a:ext>
                </a:extLst>
              </p:cNvPr>
              <p:cNvSpPr/>
              <p:nvPr/>
            </p:nvSpPr>
            <p:spPr>
              <a:xfrm>
                <a:off x="1932709"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7" name="Freihandform 81">
                <a:extLst>
                  <a:ext uri="{FF2B5EF4-FFF2-40B4-BE49-F238E27FC236}">
                    <a16:creationId xmlns:a16="http://schemas.microsoft.com/office/drawing/2014/main" id="{E8C60321-6F7C-7A25-5DA9-6EA2854B2ECE}"/>
                  </a:ext>
                </a:extLst>
              </p:cNvPr>
              <p:cNvSpPr/>
              <p:nvPr/>
            </p:nvSpPr>
            <p:spPr>
              <a:xfrm flipV="1">
                <a:off x="3373756"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8" name="Freihandform 82">
                <a:extLst>
                  <a:ext uri="{FF2B5EF4-FFF2-40B4-BE49-F238E27FC236}">
                    <a16:creationId xmlns:a16="http://schemas.microsoft.com/office/drawing/2014/main" id="{3652C31E-4156-A053-DFB3-830CB7154402}"/>
                  </a:ext>
                </a:extLst>
              </p:cNvPr>
              <p:cNvSpPr/>
              <p:nvPr/>
            </p:nvSpPr>
            <p:spPr>
              <a:xfrm>
                <a:off x="4821270"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Freihandform 83">
                <a:extLst>
                  <a:ext uri="{FF2B5EF4-FFF2-40B4-BE49-F238E27FC236}">
                    <a16:creationId xmlns:a16="http://schemas.microsoft.com/office/drawing/2014/main" id="{DD159B6D-4531-9FB7-DF83-918866CC3238}"/>
                  </a:ext>
                </a:extLst>
              </p:cNvPr>
              <p:cNvSpPr/>
              <p:nvPr/>
            </p:nvSpPr>
            <p:spPr>
              <a:xfrm flipV="1">
                <a:off x="6262317"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0" name="Gerade Verbindung mit Pfeil 1039">
                <a:extLst>
                  <a:ext uri="{FF2B5EF4-FFF2-40B4-BE49-F238E27FC236}">
                    <a16:creationId xmlns:a16="http://schemas.microsoft.com/office/drawing/2014/main" id="{43BC725A-3033-9D7B-1074-C016DFF64B94}"/>
                  </a:ext>
                </a:extLst>
              </p:cNvPr>
              <p:cNvCxnSpPr>
                <a:stCxn id="1036" idx="0"/>
              </p:cNvCxnSpPr>
              <p:nvPr/>
            </p:nvCxnSpPr>
            <p:spPr>
              <a:xfrm flipV="1">
                <a:off x="1932709" y="2759473"/>
                <a:ext cx="625532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Gerade Verbindung mit Pfeil 1040">
                <a:extLst>
                  <a:ext uri="{FF2B5EF4-FFF2-40B4-BE49-F238E27FC236}">
                    <a16:creationId xmlns:a16="http://schemas.microsoft.com/office/drawing/2014/main" id="{DAA29397-F88D-C300-2282-9B877CA1EFF9}"/>
                  </a:ext>
                </a:extLst>
              </p:cNvPr>
              <p:cNvCxnSpPr/>
              <p:nvPr/>
            </p:nvCxnSpPr>
            <p:spPr>
              <a:xfrm flipV="1">
                <a:off x="1939200" y="1791031"/>
                <a:ext cx="0" cy="1936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2" name="Textfeld 1041">
                <a:extLst>
                  <a:ext uri="{FF2B5EF4-FFF2-40B4-BE49-F238E27FC236}">
                    <a16:creationId xmlns:a16="http://schemas.microsoft.com/office/drawing/2014/main" id="{7E7A6514-1FDB-622E-4921-1C23CADA5FAE}"/>
                  </a:ext>
                </a:extLst>
              </p:cNvPr>
              <p:cNvSpPr txBox="1"/>
              <p:nvPr/>
            </p:nvSpPr>
            <p:spPr>
              <a:xfrm>
                <a:off x="8140148" y="2581848"/>
                <a:ext cx="261610" cy="369332"/>
              </a:xfrm>
              <a:prstGeom prst="rect">
                <a:avLst/>
              </a:prstGeom>
              <a:noFill/>
            </p:spPr>
            <p:txBody>
              <a:bodyPr wrap="none" rtlCol="0">
                <a:spAutoFit/>
              </a:bodyPr>
              <a:lstStyle/>
              <a:p>
                <a:r>
                  <a:rPr lang="de-DE" dirty="0"/>
                  <a:t>t</a:t>
                </a:r>
              </a:p>
            </p:txBody>
          </p:sp>
        </p:grpSp>
        <p:grpSp>
          <p:nvGrpSpPr>
            <p:cNvPr id="1043" name="Gruppieren 1042">
              <a:extLst>
                <a:ext uri="{FF2B5EF4-FFF2-40B4-BE49-F238E27FC236}">
                  <a16:creationId xmlns:a16="http://schemas.microsoft.com/office/drawing/2014/main" id="{DA1BB3D1-9597-6DCD-E108-A45E575F381D}"/>
                </a:ext>
              </a:extLst>
            </p:cNvPr>
            <p:cNvGrpSpPr/>
            <p:nvPr/>
          </p:nvGrpSpPr>
          <p:grpSpPr>
            <a:xfrm>
              <a:off x="1428302" y="3477277"/>
              <a:ext cx="1088720" cy="1094415"/>
              <a:chOff x="1384514" y="3288495"/>
              <a:chExt cx="2103907" cy="2114913"/>
            </a:xfrm>
          </p:grpSpPr>
          <p:grpSp>
            <p:nvGrpSpPr>
              <p:cNvPr id="1044" name="Gruppieren 1043">
                <a:extLst>
                  <a:ext uri="{FF2B5EF4-FFF2-40B4-BE49-F238E27FC236}">
                    <a16:creationId xmlns:a16="http://schemas.microsoft.com/office/drawing/2014/main" id="{0E958330-0AC7-8434-7828-74D49AAA355A}"/>
                  </a:ext>
                </a:extLst>
              </p:cNvPr>
              <p:cNvGrpSpPr/>
              <p:nvPr/>
            </p:nvGrpSpPr>
            <p:grpSpPr>
              <a:xfrm rot="18900000">
                <a:off x="1384514" y="3722757"/>
                <a:ext cx="1244917" cy="360001"/>
                <a:chOff x="4435754" y="2566874"/>
                <a:chExt cx="1244917" cy="360001"/>
              </a:xfrm>
            </p:grpSpPr>
            <p:cxnSp>
              <p:nvCxnSpPr>
                <p:cNvPr id="1066" name="Gerader Verbinder 1065">
                  <a:extLst>
                    <a:ext uri="{FF2B5EF4-FFF2-40B4-BE49-F238E27FC236}">
                      <a16:creationId xmlns:a16="http://schemas.microsoft.com/office/drawing/2014/main" id="{92324CBB-FB48-3B04-D35D-CE30DCE60BD8}"/>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Gerader Verbinder 1066">
                  <a:extLst>
                    <a:ext uri="{FF2B5EF4-FFF2-40B4-BE49-F238E27FC236}">
                      <a16:creationId xmlns:a16="http://schemas.microsoft.com/office/drawing/2014/main" id="{170BFC22-FF2B-A753-2715-C6FA9CC4EE77}"/>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Gerader Verbinder 1067">
                  <a:extLst>
                    <a:ext uri="{FF2B5EF4-FFF2-40B4-BE49-F238E27FC236}">
                      <a16:creationId xmlns:a16="http://schemas.microsoft.com/office/drawing/2014/main" id="{6FB6DEED-DE2C-0378-6D46-C7C91B8B3A64}"/>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Gerader Verbinder 1068">
                  <a:extLst>
                    <a:ext uri="{FF2B5EF4-FFF2-40B4-BE49-F238E27FC236}">
                      <a16:creationId xmlns:a16="http://schemas.microsoft.com/office/drawing/2014/main" id="{B3C7B15C-D307-CA1A-D142-C7D5100645A4}"/>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0" name="Gerader Verbinder 1069">
                  <a:extLst>
                    <a:ext uri="{FF2B5EF4-FFF2-40B4-BE49-F238E27FC236}">
                      <a16:creationId xmlns:a16="http://schemas.microsoft.com/office/drawing/2014/main" id="{8C71B8BC-D0AC-1DB0-34D5-830D5C7C01F7}"/>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Gerader Verbinder 1070">
                  <a:extLst>
                    <a:ext uri="{FF2B5EF4-FFF2-40B4-BE49-F238E27FC236}">
                      <a16:creationId xmlns:a16="http://schemas.microsoft.com/office/drawing/2014/main" id="{464082F2-F0F9-6C9B-6949-8190F8BA424F}"/>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5" name="Gruppieren 1044">
                <a:extLst>
                  <a:ext uri="{FF2B5EF4-FFF2-40B4-BE49-F238E27FC236}">
                    <a16:creationId xmlns:a16="http://schemas.microsoft.com/office/drawing/2014/main" id="{A4366BC8-94BB-4771-72AF-F410E4493213}"/>
                  </a:ext>
                </a:extLst>
              </p:cNvPr>
              <p:cNvGrpSpPr/>
              <p:nvPr/>
            </p:nvGrpSpPr>
            <p:grpSpPr>
              <a:xfrm rot="13500000">
                <a:off x="2263608" y="3730953"/>
                <a:ext cx="1244917" cy="360001"/>
                <a:chOff x="4435754" y="2566874"/>
                <a:chExt cx="1244917" cy="360001"/>
              </a:xfrm>
            </p:grpSpPr>
            <p:cxnSp>
              <p:nvCxnSpPr>
                <p:cNvPr id="1060" name="Gerader Verbinder 1059">
                  <a:extLst>
                    <a:ext uri="{FF2B5EF4-FFF2-40B4-BE49-F238E27FC236}">
                      <a16:creationId xmlns:a16="http://schemas.microsoft.com/office/drawing/2014/main" id="{40C3AD62-D21C-B25D-31DF-FB1FD841FF6D}"/>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6AD29FC7-58E2-DBD6-781E-2A1D365F4D34}"/>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0F8C77FB-F47D-B382-E00C-487D70984CD9}"/>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Gerader Verbinder 1062">
                  <a:extLst>
                    <a:ext uri="{FF2B5EF4-FFF2-40B4-BE49-F238E27FC236}">
                      <a16:creationId xmlns:a16="http://schemas.microsoft.com/office/drawing/2014/main" id="{07D50D01-019A-DA8F-0325-025C8202D8B1}"/>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Gerader Verbinder 1063">
                  <a:extLst>
                    <a:ext uri="{FF2B5EF4-FFF2-40B4-BE49-F238E27FC236}">
                      <a16:creationId xmlns:a16="http://schemas.microsoft.com/office/drawing/2014/main" id="{BEA23C71-35CC-50BB-650D-FAE606EC69A4}"/>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Gerader Verbinder 1064">
                  <a:extLst>
                    <a:ext uri="{FF2B5EF4-FFF2-40B4-BE49-F238E27FC236}">
                      <a16:creationId xmlns:a16="http://schemas.microsoft.com/office/drawing/2014/main" id="{EF4C7468-9DB1-1933-1F50-92FA38585A9B}"/>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6" name="Gruppieren 1045">
                <a:extLst>
                  <a:ext uri="{FF2B5EF4-FFF2-40B4-BE49-F238E27FC236}">
                    <a16:creationId xmlns:a16="http://schemas.microsoft.com/office/drawing/2014/main" id="{0B11266D-D960-ECC2-470F-C92B5B109577}"/>
                  </a:ext>
                </a:extLst>
              </p:cNvPr>
              <p:cNvGrpSpPr/>
              <p:nvPr/>
            </p:nvGrpSpPr>
            <p:grpSpPr>
              <a:xfrm rot="18900000">
                <a:off x="2243504" y="4609146"/>
                <a:ext cx="1244917" cy="360001"/>
                <a:chOff x="4435754" y="2566874"/>
                <a:chExt cx="1244917" cy="360001"/>
              </a:xfrm>
            </p:grpSpPr>
            <p:cxnSp>
              <p:nvCxnSpPr>
                <p:cNvPr id="1054" name="Gerader Verbinder 1053">
                  <a:extLst>
                    <a:ext uri="{FF2B5EF4-FFF2-40B4-BE49-F238E27FC236}">
                      <a16:creationId xmlns:a16="http://schemas.microsoft.com/office/drawing/2014/main" id="{EC7AEC3E-1DEF-4F2F-D350-19E03EABF2B1}"/>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A77C1CF8-39CF-4F81-9DD3-13D613CF0DD8}"/>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5E33FE66-9DF6-B206-9479-C91CE90E68F8}"/>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Gerader Verbinder 1056">
                  <a:extLst>
                    <a:ext uri="{FF2B5EF4-FFF2-40B4-BE49-F238E27FC236}">
                      <a16:creationId xmlns:a16="http://schemas.microsoft.com/office/drawing/2014/main" id="{DBD9DB57-62E8-07CA-C27B-C09F749EB301}"/>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9C5797B6-B59D-9647-9651-ACAA5FA20538}"/>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940A7DEE-A2F8-5734-062A-B7A7CB63FEC5}"/>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7" name="Gruppieren 1046">
                <a:extLst>
                  <a:ext uri="{FF2B5EF4-FFF2-40B4-BE49-F238E27FC236}">
                    <a16:creationId xmlns:a16="http://schemas.microsoft.com/office/drawing/2014/main" id="{1D32C8CB-77F2-3235-EDB5-488F3ED669F1}"/>
                  </a:ext>
                </a:extLst>
              </p:cNvPr>
              <p:cNvGrpSpPr/>
              <p:nvPr/>
            </p:nvGrpSpPr>
            <p:grpSpPr>
              <a:xfrm rot="13500000">
                <a:off x="1369832" y="4600949"/>
                <a:ext cx="1244917" cy="360001"/>
                <a:chOff x="4435754" y="2566874"/>
                <a:chExt cx="1244917" cy="360001"/>
              </a:xfrm>
            </p:grpSpPr>
            <p:cxnSp>
              <p:nvCxnSpPr>
                <p:cNvPr id="1048" name="Gerader Verbinder 1047">
                  <a:extLst>
                    <a:ext uri="{FF2B5EF4-FFF2-40B4-BE49-F238E27FC236}">
                      <a16:creationId xmlns:a16="http://schemas.microsoft.com/office/drawing/2014/main" id="{18DCC97A-AFDC-2FA5-26DC-FB2F0595FC88}"/>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8A4A2A59-35C9-4360-D33F-8D4D29CF5C33}"/>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5678E4BD-8C1A-2FF4-68B1-CD7EBF767781}"/>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163F78CC-706B-B4FC-5F04-609953895170}"/>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Gerader Verbinder 1051">
                  <a:extLst>
                    <a:ext uri="{FF2B5EF4-FFF2-40B4-BE49-F238E27FC236}">
                      <a16:creationId xmlns:a16="http://schemas.microsoft.com/office/drawing/2014/main" id="{EAA9EBDC-4AD0-A42E-3639-7275FC5AE4BF}"/>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Gerader Verbinder 1052">
                  <a:extLst>
                    <a:ext uri="{FF2B5EF4-FFF2-40B4-BE49-F238E27FC236}">
                      <a16:creationId xmlns:a16="http://schemas.microsoft.com/office/drawing/2014/main" id="{70C90952-CD65-8141-CB53-7782D05E69FE}"/>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72" name="Ellipse 1071">
              <a:extLst>
                <a:ext uri="{FF2B5EF4-FFF2-40B4-BE49-F238E27FC236}">
                  <a16:creationId xmlns:a16="http://schemas.microsoft.com/office/drawing/2014/main" id="{0C8BD03C-CC3D-F88D-7CB4-181C928ED86B}"/>
                </a:ext>
              </a:extLst>
            </p:cNvPr>
            <p:cNvSpPr/>
            <p:nvPr/>
          </p:nvSpPr>
          <p:spPr>
            <a:xfrm>
              <a:off x="901009" y="482217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3" name="Ellipse 1072">
              <a:extLst>
                <a:ext uri="{FF2B5EF4-FFF2-40B4-BE49-F238E27FC236}">
                  <a16:creationId xmlns:a16="http://schemas.microsoft.com/office/drawing/2014/main" id="{8A65A29C-CDE4-30D4-38C0-9E2585B489A8}"/>
                </a:ext>
              </a:extLst>
            </p:cNvPr>
            <p:cNvSpPr/>
            <p:nvPr/>
          </p:nvSpPr>
          <p:spPr>
            <a:xfrm>
              <a:off x="1484490" y="396931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4" name="Ellipse 1073">
              <a:extLst>
                <a:ext uri="{FF2B5EF4-FFF2-40B4-BE49-F238E27FC236}">
                  <a16:creationId xmlns:a16="http://schemas.microsoft.com/office/drawing/2014/main" id="{81209C7A-1FA7-527A-338A-362A423DEA78}"/>
                </a:ext>
              </a:extLst>
            </p:cNvPr>
            <p:cNvSpPr/>
            <p:nvPr/>
          </p:nvSpPr>
          <p:spPr>
            <a:xfrm>
              <a:off x="897782" y="396570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5" name="Ellipse 1074">
              <a:extLst>
                <a:ext uri="{FF2B5EF4-FFF2-40B4-BE49-F238E27FC236}">
                  <a16:creationId xmlns:a16="http://schemas.microsoft.com/office/drawing/2014/main" id="{9B287895-7FAC-7316-F1D0-B229CC0DF249}"/>
                </a:ext>
              </a:extLst>
            </p:cNvPr>
            <p:cNvSpPr/>
            <p:nvPr/>
          </p:nvSpPr>
          <p:spPr>
            <a:xfrm>
              <a:off x="2354953" y="395172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6" name="Gerader Verbinder 1075">
              <a:extLst>
                <a:ext uri="{FF2B5EF4-FFF2-40B4-BE49-F238E27FC236}">
                  <a16:creationId xmlns:a16="http://schemas.microsoft.com/office/drawing/2014/main" id="{222662FE-E50E-0525-701D-7985B9F375AF}"/>
                </a:ext>
              </a:extLst>
            </p:cNvPr>
            <p:cNvCxnSpPr/>
            <p:nvPr/>
          </p:nvCxnSpPr>
          <p:spPr>
            <a:xfrm rot="10800000">
              <a:off x="953458" y="4019701"/>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7" name="Gerader Verbinder 1076">
              <a:extLst>
                <a:ext uri="{FF2B5EF4-FFF2-40B4-BE49-F238E27FC236}">
                  <a16:creationId xmlns:a16="http://schemas.microsoft.com/office/drawing/2014/main" id="{717D0DC6-66D3-1508-09FF-E3B50FCACBAB}"/>
                </a:ext>
              </a:extLst>
            </p:cNvPr>
            <p:cNvCxnSpPr/>
            <p:nvPr/>
          </p:nvCxnSpPr>
          <p:spPr>
            <a:xfrm flipH="1">
              <a:off x="953458" y="4876179"/>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8" name="Gerader Verbinder 1077">
              <a:extLst>
                <a:ext uri="{FF2B5EF4-FFF2-40B4-BE49-F238E27FC236}">
                  <a16:creationId xmlns:a16="http://schemas.microsoft.com/office/drawing/2014/main" id="{D2E6B29C-D516-45CC-6CB1-DA322B15CB5C}"/>
                </a:ext>
              </a:extLst>
            </p:cNvPr>
            <p:cNvCxnSpPr/>
            <p:nvPr/>
          </p:nvCxnSpPr>
          <p:spPr>
            <a:xfrm rot="10800000">
              <a:off x="2433486" y="400795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9" name="Gerader Verbinder 1078">
              <a:extLst>
                <a:ext uri="{FF2B5EF4-FFF2-40B4-BE49-F238E27FC236}">
                  <a16:creationId xmlns:a16="http://schemas.microsoft.com/office/drawing/2014/main" id="{B9021300-36F2-641D-BFB1-43786F1D9B52}"/>
                </a:ext>
              </a:extLst>
            </p:cNvPr>
            <p:cNvCxnSpPr/>
            <p:nvPr/>
          </p:nvCxnSpPr>
          <p:spPr>
            <a:xfrm flipV="1">
              <a:off x="2997196" y="4007953"/>
              <a:ext cx="0" cy="8682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0" name="Gerader Verbinder 1079">
              <a:extLst>
                <a:ext uri="{FF2B5EF4-FFF2-40B4-BE49-F238E27FC236}">
                  <a16:creationId xmlns:a16="http://schemas.microsoft.com/office/drawing/2014/main" id="{7CE0A011-B656-16A3-A9BD-9F68519AE73C}"/>
                </a:ext>
              </a:extLst>
            </p:cNvPr>
            <p:cNvCxnSpPr/>
            <p:nvPr/>
          </p:nvCxnSpPr>
          <p:spPr>
            <a:xfrm flipV="1">
              <a:off x="725512" y="3989159"/>
              <a:ext cx="0" cy="976384"/>
            </a:xfrm>
            <a:prstGeom prst="line">
              <a:avLst/>
            </a:prstGeom>
            <a:ln w="254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sp>
          <p:nvSpPr>
            <p:cNvPr id="1081" name="Textfeld 1080">
              <a:extLst>
                <a:ext uri="{FF2B5EF4-FFF2-40B4-BE49-F238E27FC236}">
                  <a16:creationId xmlns:a16="http://schemas.microsoft.com/office/drawing/2014/main" id="{53C9867A-5187-5505-3996-FA19D7DF73A0}"/>
                </a:ext>
              </a:extLst>
            </p:cNvPr>
            <p:cNvSpPr txBox="1"/>
            <p:nvPr/>
          </p:nvSpPr>
          <p:spPr>
            <a:xfrm>
              <a:off x="333397" y="4166803"/>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cxnSp>
          <p:nvCxnSpPr>
            <p:cNvPr id="1082" name="Gerader Verbinder 1081">
              <a:extLst>
                <a:ext uri="{FF2B5EF4-FFF2-40B4-BE49-F238E27FC236}">
                  <a16:creationId xmlns:a16="http://schemas.microsoft.com/office/drawing/2014/main" id="{D23EC304-59CF-1DDD-F176-08A0DEC0C91F}"/>
                </a:ext>
              </a:extLst>
            </p:cNvPr>
            <p:cNvCxnSpPr/>
            <p:nvPr/>
          </p:nvCxnSpPr>
          <p:spPr>
            <a:xfrm flipH="1">
              <a:off x="1979675" y="4481994"/>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3" name="Gerader Verbinder 1082">
              <a:extLst>
                <a:ext uri="{FF2B5EF4-FFF2-40B4-BE49-F238E27FC236}">
                  <a16:creationId xmlns:a16="http://schemas.microsoft.com/office/drawing/2014/main" id="{15ACE442-77B4-5377-6BBA-90A6396EF47E}"/>
                </a:ext>
              </a:extLst>
            </p:cNvPr>
            <p:cNvCxnSpPr/>
            <p:nvPr/>
          </p:nvCxnSpPr>
          <p:spPr>
            <a:xfrm flipH="1">
              <a:off x="1979675" y="3580263"/>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84" name="Ellipse 1083">
              <a:extLst>
                <a:ext uri="{FF2B5EF4-FFF2-40B4-BE49-F238E27FC236}">
                  <a16:creationId xmlns:a16="http://schemas.microsoft.com/office/drawing/2014/main" id="{5F87E53D-5AB5-FAF9-1E03-6C65956A3703}"/>
                </a:ext>
              </a:extLst>
            </p:cNvPr>
            <p:cNvSpPr/>
            <p:nvPr/>
          </p:nvSpPr>
          <p:spPr>
            <a:xfrm>
              <a:off x="3978238" y="352812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5" name="Ellipse 1084">
              <a:extLst>
                <a:ext uri="{FF2B5EF4-FFF2-40B4-BE49-F238E27FC236}">
                  <a16:creationId xmlns:a16="http://schemas.microsoft.com/office/drawing/2014/main" id="{9DE802CB-3167-9C1E-414D-6FC09717F2B0}"/>
                </a:ext>
              </a:extLst>
            </p:cNvPr>
            <p:cNvSpPr/>
            <p:nvPr/>
          </p:nvSpPr>
          <p:spPr>
            <a:xfrm>
              <a:off x="3989327" y="442748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6" name="Ellipse 1085">
              <a:extLst>
                <a:ext uri="{FF2B5EF4-FFF2-40B4-BE49-F238E27FC236}">
                  <a16:creationId xmlns:a16="http://schemas.microsoft.com/office/drawing/2014/main" id="{20DA2115-BAD1-47CC-9968-C235B13A31E1}"/>
                </a:ext>
              </a:extLst>
            </p:cNvPr>
            <p:cNvSpPr/>
            <p:nvPr/>
          </p:nvSpPr>
          <p:spPr>
            <a:xfrm>
              <a:off x="1933086" y="352548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7" name="Ellipse 1086">
              <a:extLst>
                <a:ext uri="{FF2B5EF4-FFF2-40B4-BE49-F238E27FC236}">
                  <a16:creationId xmlns:a16="http://schemas.microsoft.com/office/drawing/2014/main" id="{E288C65B-277A-A164-2336-FDA9F540EE0E}"/>
                </a:ext>
              </a:extLst>
            </p:cNvPr>
            <p:cNvSpPr/>
            <p:nvPr/>
          </p:nvSpPr>
          <p:spPr>
            <a:xfrm>
              <a:off x="1919057" y="441953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8" name="Gerader Verbinder 1087">
              <a:extLst>
                <a:ext uri="{FF2B5EF4-FFF2-40B4-BE49-F238E27FC236}">
                  <a16:creationId xmlns:a16="http://schemas.microsoft.com/office/drawing/2014/main" id="{4866CA91-3E9D-2811-A640-7220189FA4BA}"/>
                </a:ext>
              </a:extLst>
            </p:cNvPr>
            <p:cNvCxnSpPr/>
            <p:nvPr/>
          </p:nvCxnSpPr>
          <p:spPr>
            <a:xfrm flipV="1">
              <a:off x="4220242" y="3538958"/>
              <a:ext cx="0" cy="976384"/>
            </a:xfrm>
            <a:prstGeom prst="line">
              <a:avLst/>
            </a:prstGeom>
            <a:ln w="254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089" name="Textfeld 1088">
              <a:extLst>
                <a:ext uri="{FF2B5EF4-FFF2-40B4-BE49-F238E27FC236}">
                  <a16:creationId xmlns:a16="http://schemas.microsoft.com/office/drawing/2014/main" id="{EFCF2CE6-C8D0-221F-AE21-B8760A19530E}"/>
                </a:ext>
              </a:extLst>
            </p:cNvPr>
            <p:cNvSpPr txBox="1"/>
            <p:nvPr/>
          </p:nvSpPr>
          <p:spPr>
            <a:xfrm>
              <a:off x="4196688" y="3842484"/>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1090" name="Freihandform 137">
              <a:extLst>
                <a:ext uri="{FF2B5EF4-FFF2-40B4-BE49-F238E27FC236}">
                  <a16:creationId xmlns:a16="http://schemas.microsoft.com/office/drawing/2014/main" id="{7BD7A02B-F931-086C-20AC-974E0400D9D8}"/>
                </a:ext>
              </a:extLst>
            </p:cNvPr>
            <p:cNvSpPr/>
            <p:nvPr/>
          </p:nvSpPr>
          <p:spPr>
            <a:xfrm>
              <a:off x="7516494" y="3785506"/>
              <a:ext cx="1048351" cy="2552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424140"/>
                <a:gd name="connsiteY0" fmla="*/ 771369 h 771369"/>
                <a:gd name="connsiteX1" fmla="*/ 377359 w 1424140"/>
                <a:gd name="connsiteY1" fmla="*/ 0 h 771369"/>
                <a:gd name="connsiteX2" fmla="*/ 1424140 w 1424140"/>
                <a:gd name="connsiteY2" fmla="*/ 771369 h 771369"/>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97765 h 897765"/>
                <a:gd name="connsiteX1" fmla="*/ 306377 w 1424140"/>
                <a:gd name="connsiteY1" fmla="*/ 10683 h 897765"/>
                <a:gd name="connsiteX2" fmla="*/ 1424140 w 1424140"/>
                <a:gd name="connsiteY2" fmla="*/ 897765 h 897765"/>
                <a:gd name="connsiteX0" fmla="*/ 0 w 1424140"/>
                <a:gd name="connsiteY0" fmla="*/ 892580 h 892580"/>
                <a:gd name="connsiteX1" fmla="*/ 306377 w 1424140"/>
                <a:gd name="connsiteY1" fmla="*/ 5498 h 892580"/>
                <a:gd name="connsiteX2" fmla="*/ 1424140 w 1424140"/>
                <a:gd name="connsiteY2" fmla="*/ 892580 h 892580"/>
                <a:gd name="connsiteX0" fmla="*/ 0 w 1424140"/>
                <a:gd name="connsiteY0" fmla="*/ 847808 h 847808"/>
                <a:gd name="connsiteX1" fmla="*/ 448340 w 1424140"/>
                <a:gd name="connsiteY1" fmla="*/ 18582 h 847808"/>
                <a:gd name="connsiteX2" fmla="*/ 1424140 w 1424140"/>
                <a:gd name="connsiteY2" fmla="*/ 847808 h 847808"/>
              </a:gdLst>
              <a:ahLst/>
              <a:cxnLst>
                <a:cxn ang="0">
                  <a:pos x="connsiteX0" y="connsiteY0"/>
                </a:cxn>
                <a:cxn ang="0">
                  <a:pos x="connsiteX1" y="connsiteY1"/>
                </a:cxn>
                <a:cxn ang="0">
                  <a:pos x="connsiteX2" y="connsiteY2"/>
                </a:cxn>
              </a:cxnLst>
              <a:rect l="l" t="t" r="r" b="b"/>
              <a:pathLst>
                <a:path w="1424140" h="847808">
                  <a:moveTo>
                    <a:pt x="0" y="847808"/>
                  </a:moveTo>
                  <a:cubicBezTo>
                    <a:pt x="263231" y="-261083"/>
                    <a:pt x="479136" y="47509"/>
                    <a:pt x="448340" y="18582"/>
                  </a:cubicBezTo>
                  <a:cubicBezTo>
                    <a:pt x="453036" y="18582"/>
                    <a:pt x="855389" y="290541"/>
                    <a:pt x="1424140" y="84780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1" name="Textfeld 1090">
              <a:extLst>
                <a:ext uri="{FF2B5EF4-FFF2-40B4-BE49-F238E27FC236}">
                  <a16:creationId xmlns:a16="http://schemas.microsoft.com/office/drawing/2014/main" id="{E7B80B8C-695D-4EA8-1E54-A3F07C2A7D73}"/>
                </a:ext>
              </a:extLst>
            </p:cNvPr>
            <p:cNvSpPr txBox="1"/>
            <p:nvPr/>
          </p:nvSpPr>
          <p:spPr>
            <a:xfrm>
              <a:off x="1844517" y="4432353"/>
              <a:ext cx="255198" cy="369332"/>
            </a:xfrm>
            <a:prstGeom prst="rect">
              <a:avLst/>
            </a:prstGeom>
            <a:noFill/>
          </p:spPr>
          <p:txBody>
            <a:bodyPr wrap="none" rtlCol="0">
              <a:spAutoFit/>
            </a:bodyPr>
            <a:lstStyle/>
            <a:p>
              <a:r>
                <a:rPr lang="de-DE" dirty="0"/>
                <a:t>-</a:t>
              </a:r>
              <a:endParaRPr lang="de-DE" baseline="-25000" dirty="0"/>
            </a:p>
          </p:txBody>
        </p:sp>
        <p:sp>
          <p:nvSpPr>
            <p:cNvPr id="1092" name="Textfeld 1091">
              <a:extLst>
                <a:ext uri="{FF2B5EF4-FFF2-40B4-BE49-F238E27FC236}">
                  <a16:creationId xmlns:a16="http://schemas.microsoft.com/office/drawing/2014/main" id="{476818A4-4679-732D-D812-E6275148B1EA}"/>
                </a:ext>
              </a:extLst>
            </p:cNvPr>
            <p:cNvSpPr txBox="1"/>
            <p:nvPr/>
          </p:nvSpPr>
          <p:spPr>
            <a:xfrm>
              <a:off x="1318809" y="3761793"/>
              <a:ext cx="300082" cy="369332"/>
            </a:xfrm>
            <a:prstGeom prst="rect">
              <a:avLst/>
            </a:prstGeom>
            <a:noFill/>
          </p:spPr>
          <p:txBody>
            <a:bodyPr wrap="none" rtlCol="0">
              <a:spAutoFit/>
            </a:bodyPr>
            <a:lstStyle/>
            <a:p>
              <a:r>
                <a:rPr lang="de-DE" dirty="0"/>
                <a:t>~</a:t>
              </a:r>
              <a:endParaRPr lang="de-DE" baseline="-25000" dirty="0"/>
            </a:p>
          </p:txBody>
        </p:sp>
        <p:sp>
          <p:nvSpPr>
            <p:cNvPr id="1093" name="Textfeld 1092">
              <a:extLst>
                <a:ext uri="{FF2B5EF4-FFF2-40B4-BE49-F238E27FC236}">
                  <a16:creationId xmlns:a16="http://schemas.microsoft.com/office/drawing/2014/main" id="{0FFAECF0-82FD-B075-8D9F-251BFDB99AF6}"/>
                </a:ext>
              </a:extLst>
            </p:cNvPr>
            <p:cNvSpPr txBox="1"/>
            <p:nvPr/>
          </p:nvSpPr>
          <p:spPr>
            <a:xfrm>
              <a:off x="2394018" y="3764159"/>
              <a:ext cx="300082" cy="369332"/>
            </a:xfrm>
            <a:prstGeom prst="rect">
              <a:avLst/>
            </a:prstGeom>
            <a:noFill/>
          </p:spPr>
          <p:txBody>
            <a:bodyPr wrap="none" rtlCol="0">
              <a:spAutoFit/>
            </a:bodyPr>
            <a:lstStyle/>
            <a:p>
              <a:r>
                <a:rPr lang="de-DE" dirty="0"/>
                <a:t>~</a:t>
              </a:r>
              <a:endParaRPr lang="de-DE" baseline="-25000" dirty="0"/>
            </a:p>
          </p:txBody>
        </p:sp>
        <p:grpSp>
          <p:nvGrpSpPr>
            <p:cNvPr id="1094" name="Gruppieren 1093">
              <a:extLst>
                <a:ext uri="{FF2B5EF4-FFF2-40B4-BE49-F238E27FC236}">
                  <a16:creationId xmlns:a16="http://schemas.microsoft.com/office/drawing/2014/main" id="{F9B43E6D-0D53-8795-9B95-A5695DDF5166}"/>
                </a:ext>
              </a:extLst>
            </p:cNvPr>
            <p:cNvGrpSpPr/>
            <p:nvPr/>
          </p:nvGrpSpPr>
          <p:grpSpPr>
            <a:xfrm>
              <a:off x="3409469" y="3579485"/>
              <a:ext cx="360001" cy="902509"/>
              <a:chOff x="3750578" y="4088384"/>
              <a:chExt cx="360001" cy="902509"/>
            </a:xfrm>
          </p:grpSpPr>
          <p:cxnSp>
            <p:nvCxnSpPr>
              <p:cNvPr id="1095" name="Gerader Verbinder 1094">
                <a:extLst>
                  <a:ext uri="{FF2B5EF4-FFF2-40B4-BE49-F238E27FC236}">
                    <a16:creationId xmlns:a16="http://schemas.microsoft.com/office/drawing/2014/main" id="{28BFED15-2F59-2295-C900-F20C74CB31EB}"/>
                  </a:ext>
                </a:extLst>
              </p:cNvPr>
              <p:cNvCxnSpPr/>
              <p:nvPr/>
            </p:nvCxnSpPr>
            <p:spPr>
              <a:xfrm rot="10800000">
                <a:off x="3750579" y="4585918"/>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6" name="Gerader Verbinder 1095">
                <a:extLst>
                  <a:ext uri="{FF2B5EF4-FFF2-40B4-BE49-F238E27FC236}">
                    <a16:creationId xmlns:a16="http://schemas.microsoft.com/office/drawing/2014/main" id="{EF45A73C-336B-FAB6-D622-C94C8122B6B7}"/>
                  </a:ext>
                </a:extLst>
              </p:cNvPr>
              <p:cNvCxnSpPr/>
              <p:nvPr/>
            </p:nvCxnSpPr>
            <p:spPr>
              <a:xfrm flipH="1">
                <a:off x="3930578" y="4585918"/>
                <a:ext cx="1" cy="404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7" name="Gerader Verbinder 1096">
                <a:extLst>
                  <a:ext uri="{FF2B5EF4-FFF2-40B4-BE49-F238E27FC236}">
                    <a16:creationId xmlns:a16="http://schemas.microsoft.com/office/drawing/2014/main" id="{8C22B28D-F060-00F5-876D-72CFCDD91789}"/>
                  </a:ext>
                </a:extLst>
              </p:cNvPr>
              <p:cNvCxnSpPr>
                <a:endCxn id="1098" idx="0"/>
              </p:cNvCxnSpPr>
              <p:nvPr/>
            </p:nvCxnSpPr>
            <p:spPr>
              <a:xfrm>
                <a:off x="3930578" y="4088384"/>
                <a:ext cx="1" cy="3696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8" name="Rechteck 1097">
                <a:extLst>
                  <a:ext uri="{FF2B5EF4-FFF2-40B4-BE49-F238E27FC236}">
                    <a16:creationId xmlns:a16="http://schemas.microsoft.com/office/drawing/2014/main" id="{BEEBFC3A-BD01-8AB6-696A-AC7EBBAF3325}"/>
                  </a:ext>
                </a:extLst>
              </p:cNvPr>
              <p:cNvSpPr/>
              <p:nvPr/>
            </p:nvSpPr>
            <p:spPr>
              <a:xfrm>
                <a:off x="3750578" y="4458006"/>
                <a:ext cx="360001" cy="679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99" name="Gruppieren 1098">
                <a:extLst>
                  <a:ext uri="{FF2B5EF4-FFF2-40B4-BE49-F238E27FC236}">
                    <a16:creationId xmlns:a16="http://schemas.microsoft.com/office/drawing/2014/main" id="{2B39F032-2F87-72C8-F0F7-42F011F6C4F2}"/>
                  </a:ext>
                </a:extLst>
              </p:cNvPr>
              <p:cNvGrpSpPr/>
              <p:nvPr/>
            </p:nvGrpSpPr>
            <p:grpSpPr>
              <a:xfrm>
                <a:off x="3980887" y="4323080"/>
                <a:ext cx="88193" cy="89934"/>
                <a:chOff x="4036767" y="4245070"/>
                <a:chExt cx="147624" cy="147624"/>
              </a:xfrm>
            </p:grpSpPr>
            <p:cxnSp>
              <p:nvCxnSpPr>
                <p:cNvPr id="1100" name="Gerader Verbinder 1099">
                  <a:extLst>
                    <a:ext uri="{FF2B5EF4-FFF2-40B4-BE49-F238E27FC236}">
                      <a16:creationId xmlns:a16="http://schemas.microsoft.com/office/drawing/2014/main" id="{E1F739BA-372E-2534-93AB-2E897DF777AC}"/>
                    </a:ext>
                  </a:extLst>
                </p:cNvPr>
                <p:cNvCxnSpPr/>
                <p:nvPr/>
              </p:nvCxnSpPr>
              <p:spPr>
                <a:xfrm flipH="1" flipV="1">
                  <a:off x="4036767" y="4310821"/>
                  <a:ext cx="147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1" name="Gerader Verbinder 1100">
                  <a:extLst>
                    <a:ext uri="{FF2B5EF4-FFF2-40B4-BE49-F238E27FC236}">
                      <a16:creationId xmlns:a16="http://schemas.microsoft.com/office/drawing/2014/main" id="{4CF71428-7A7C-BDA2-FE19-00EA2B238CF7}"/>
                    </a:ext>
                  </a:extLst>
                </p:cNvPr>
                <p:cNvCxnSpPr/>
                <p:nvPr/>
              </p:nvCxnSpPr>
              <p:spPr>
                <a:xfrm rot="5400000" flipH="1" flipV="1">
                  <a:off x="4036767" y="4318882"/>
                  <a:ext cx="147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03" name="Ellipse 1102">
              <a:extLst>
                <a:ext uri="{FF2B5EF4-FFF2-40B4-BE49-F238E27FC236}">
                  <a16:creationId xmlns:a16="http://schemas.microsoft.com/office/drawing/2014/main" id="{169B8F11-525C-CF0D-18B0-B9158011514D}"/>
                </a:ext>
              </a:extLst>
            </p:cNvPr>
            <p:cNvSpPr/>
            <p:nvPr/>
          </p:nvSpPr>
          <p:spPr>
            <a:xfrm>
              <a:off x="3534398" y="353100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4" name="Ellipse 1103">
              <a:extLst>
                <a:ext uri="{FF2B5EF4-FFF2-40B4-BE49-F238E27FC236}">
                  <a16:creationId xmlns:a16="http://schemas.microsoft.com/office/drawing/2014/main" id="{37ABF23F-446B-14C1-FDEB-FE722CE0F73F}"/>
                </a:ext>
              </a:extLst>
            </p:cNvPr>
            <p:cNvSpPr/>
            <p:nvPr/>
          </p:nvSpPr>
          <p:spPr>
            <a:xfrm>
              <a:off x="3530878" y="443956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5" name="Freihandform 157">
              <a:extLst>
                <a:ext uri="{FF2B5EF4-FFF2-40B4-BE49-F238E27FC236}">
                  <a16:creationId xmlns:a16="http://schemas.microsoft.com/office/drawing/2014/main" id="{66B0124F-76CB-198A-7906-CF6500BEBE34}"/>
                </a:ext>
              </a:extLst>
            </p:cNvPr>
            <p:cNvSpPr/>
            <p:nvPr/>
          </p:nvSpPr>
          <p:spPr>
            <a:xfrm>
              <a:off x="6414839" y="3774071"/>
              <a:ext cx="1101656" cy="27074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424140"/>
                <a:gd name="connsiteY0" fmla="*/ 771369 h 771369"/>
                <a:gd name="connsiteX1" fmla="*/ 377359 w 1424140"/>
                <a:gd name="connsiteY1" fmla="*/ 0 h 771369"/>
                <a:gd name="connsiteX2" fmla="*/ 1424140 w 1424140"/>
                <a:gd name="connsiteY2" fmla="*/ 771369 h 771369"/>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97765 h 897765"/>
                <a:gd name="connsiteX1" fmla="*/ 306377 w 1424140"/>
                <a:gd name="connsiteY1" fmla="*/ 10683 h 897765"/>
                <a:gd name="connsiteX2" fmla="*/ 1424140 w 1424140"/>
                <a:gd name="connsiteY2" fmla="*/ 897765 h 897765"/>
                <a:gd name="connsiteX0" fmla="*/ 0 w 1424140"/>
                <a:gd name="connsiteY0" fmla="*/ 892580 h 892580"/>
                <a:gd name="connsiteX1" fmla="*/ 306377 w 1424140"/>
                <a:gd name="connsiteY1" fmla="*/ 5498 h 892580"/>
                <a:gd name="connsiteX2" fmla="*/ 1424140 w 1424140"/>
                <a:gd name="connsiteY2" fmla="*/ 892580 h 892580"/>
                <a:gd name="connsiteX0" fmla="*/ 0 w 1424140"/>
                <a:gd name="connsiteY0" fmla="*/ 847808 h 847808"/>
                <a:gd name="connsiteX1" fmla="*/ 448340 w 1424140"/>
                <a:gd name="connsiteY1" fmla="*/ 18582 h 847808"/>
                <a:gd name="connsiteX2" fmla="*/ 1424140 w 1424140"/>
                <a:gd name="connsiteY2" fmla="*/ 847808 h 847808"/>
              </a:gdLst>
              <a:ahLst/>
              <a:cxnLst>
                <a:cxn ang="0">
                  <a:pos x="connsiteX0" y="connsiteY0"/>
                </a:cxn>
                <a:cxn ang="0">
                  <a:pos x="connsiteX1" y="connsiteY1"/>
                </a:cxn>
                <a:cxn ang="0">
                  <a:pos x="connsiteX2" y="connsiteY2"/>
                </a:cxn>
              </a:cxnLst>
              <a:rect l="l" t="t" r="r" b="b"/>
              <a:pathLst>
                <a:path w="1424140" h="847808">
                  <a:moveTo>
                    <a:pt x="0" y="847808"/>
                  </a:moveTo>
                  <a:cubicBezTo>
                    <a:pt x="263231" y="-261083"/>
                    <a:pt x="479136" y="47509"/>
                    <a:pt x="448340" y="18582"/>
                  </a:cubicBezTo>
                  <a:cubicBezTo>
                    <a:pt x="453036" y="18582"/>
                    <a:pt x="855389" y="290541"/>
                    <a:pt x="1424140" y="84780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6" name="Freihandform 158">
              <a:extLst>
                <a:ext uri="{FF2B5EF4-FFF2-40B4-BE49-F238E27FC236}">
                  <a16:creationId xmlns:a16="http://schemas.microsoft.com/office/drawing/2014/main" id="{F935D22E-89F2-C21A-512A-AB52DAC1329B}"/>
                </a:ext>
              </a:extLst>
            </p:cNvPr>
            <p:cNvSpPr/>
            <p:nvPr/>
          </p:nvSpPr>
          <p:spPr>
            <a:xfrm>
              <a:off x="5366487" y="3789597"/>
              <a:ext cx="1048351" cy="2552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424140"/>
                <a:gd name="connsiteY0" fmla="*/ 771369 h 771369"/>
                <a:gd name="connsiteX1" fmla="*/ 377359 w 1424140"/>
                <a:gd name="connsiteY1" fmla="*/ 0 h 771369"/>
                <a:gd name="connsiteX2" fmla="*/ 1424140 w 1424140"/>
                <a:gd name="connsiteY2" fmla="*/ 771369 h 771369"/>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97765 h 897765"/>
                <a:gd name="connsiteX1" fmla="*/ 306377 w 1424140"/>
                <a:gd name="connsiteY1" fmla="*/ 10683 h 897765"/>
                <a:gd name="connsiteX2" fmla="*/ 1424140 w 1424140"/>
                <a:gd name="connsiteY2" fmla="*/ 897765 h 897765"/>
                <a:gd name="connsiteX0" fmla="*/ 0 w 1424140"/>
                <a:gd name="connsiteY0" fmla="*/ 892580 h 892580"/>
                <a:gd name="connsiteX1" fmla="*/ 306377 w 1424140"/>
                <a:gd name="connsiteY1" fmla="*/ 5498 h 892580"/>
                <a:gd name="connsiteX2" fmla="*/ 1424140 w 1424140"/>
                <a:gd name="connsiteY2" fmla="*/ 892580 h 892580"/>
                <a:gd name="connsiteX0" fmla="*/ 0 w 1424140"/>
                <a:gd name="connsiteY0" fmla="*/ 847808 h 847808"/>
                <a:gd name="connsiteX1" fmla="*/ 448340 w 1424140"/>
                <a:gd name="connsiteY1" fmla="*/ 18582 h 847808"/>
                <a:gd name="connsiteX2" fmla="*/ 1424140 w 1424140"/>
                <a:gd name="connsiteY2" fmla="*/ 847808 h 847808"/>
              </a:gdLst>
              <a:ahLst/>
              <a:cxnLst>
                <a:cxn ang="0">
                  <a:pos x="connsiteX0" y="connsiteY0"/>
                </a:cxn>
                <a:cxn ang="0">
                  <a:pos x="connsiteX1" y="connsiteY1"/>
                </a:cxn>
                <a:cxn ang="0">
                  <a:pos x="connsiteX2" y="connsiteY2"/>
                </a:cxn>
              </a:cxnLst>
              <a:rect l="l" t="t" r="r" b="b"/>
              <a:pathLst>
                <a:path w="1424140" h="847808">
                  <a:moveTo>
                    <a:pt x="0" y="847808"/>
                  </a:moveTo>
                  <a:cubicBezTo>
                    <a:pt x="263231" y="-261083"/>
                    <a:pt x="479136" y="47509"/>
                    <a:pt x="448340" y="18582"/>
                  </a:cubicBezTo>
                  <a:cubicBezTo>
                    <a:pt x="453036" y="18582"/>
                    <a:pt x="855389" y="290541"/>
                    <a:pt x="1424140" y="84780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7" name="Freihandform 159">
              <a:extLst>
                <a:ext uri="{FF2B5EF4-FFF2-40B4-BE49-F238E27FC236}">
                  <a16:creationId xmlns:a16="http://schemas.microsoft.com/office/drawing/2014/main" id="{B6633267-C998-1B45-EB33-06AA47DDD762}"/>
                </a:ext>
              </a:extLst>
            </p:cNvPr>
            <p:cNvSpPr/>
            <p:nvPr/>
          </p:nvSpPr>
          <p:spPr>
            <a:xfrm>
              <a:off x="8564845" y="3789597"/>
              <a:ext cx="1048351" cy="255223"/>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104723"/>
                <a:gd name="connsiteY0" fmla="*/ 771369 h 771369"/>
                <a:gd name="connsiteX1" fmla="*/ 377359 w 1104723"/>
                <a:gd name="connsiteY1" fmla="*/ 0 h 771369"/>
                <a:gd name="connsiteX2" fmla="*/ 1104723 w 1104723"/>
                <a:gd name="connsiteY2" fmla="*/ 713509 h 771369"/>
                <a:gd name="connsiteX0" fmla="*/ 0 w 1424140"/>
                <a:gd name="connsiteY0" fmla="*/ 771369 h 771369"/>
                <a:gd name="connsiteX1" fmla="*/ 377359 w 1424140"/>
                <a:gd name="connsiteY1" fmla="*/ 0 h 771369"/>
                <a:gd name="connsiteX2" fmla="*/ 1424140 w 1424140"/>
                <a:gd name="connsiteY2" fmla="*/ 771369 h 771369"/>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87082 h 887082"/>
                <a:gd name="connsiteX1" fmla="*/ 306377 w 1424140"/>
                <a:gd name="connsiteY1" fmla="*/ 0 h 887082"/>
                <a:gd name="connsiteX2" fmla="*/ 1424140 w 1424140"/>
                <a:gd name="connsiteY2" fmla="*/ 887082 h 887082"/>
                <a:gd name="connsiteX0" fmla="*/ 0 w 1424140"/>
                <a:gd name="connsiteY0" fmla="*/ 897765 h 897765"/>
                <a:gd name="connsiteX1" fmla="*/ 306377 w 1424140"/>
                <a:gd name="connsiteY1" fmla="*/ 10683 h 897765"/>
                <a:gd name="connsiteX2" fmla="*/ 1424140 w 1424140"/>
                <a:gd name="connsiteY2" fmla="*/ 897765 h 897765"/>
                <a:gd name="connsiteX0" fmla="*/ 0 w 1424140"/>
                <a:gd name="connsiteY0" fmla="*/ 892580 h 892580"/>
                <a:gd name="connsiteX1" fmla="*/ 306377 w 1424140"/>
                <a:gd name="connsiteY1" fmla="*/ 5498 h 892580"/>
                <a:gd name="connsiteX2" fmla="*/ 1424140 w 1424140"/>
                <a:gd name="connsiteY2" fmla="*/ 892580 h 892580"/>
                <a:gd name="connsiteX0" fmla="*/ 0 w 1424140"/>
                <a:gd name="connsiteY0" fmla="*/ 847808 h 847808"/>
                <a:gd name="connsiteX1" fmla="*/ 448340 w 1424140"/>
                <a:gd name="connsiteY1" fmla="*/ 18582 h 847808"/>
                <a:gd name="connsiteX2" fmla="*/ 1424140 w 1424140"/>
                <a:gd name="connsiteY2" fmla="*/ 847808 h 847808"/>
              </a:gdLst>
              <a:ahLst/>
              <a:cxnLst>
                <a:cxn ang="0">
                  <a:pos x="connsiteX0" y="connsiteY0"/>
                </a:cxn>
                <a:cxn ang="0">
                  <a:pos x="connsiteX1" y="connsiteY1"/>
                </a:cxn>
                <a:cxn ang="0">
                  <a:pos x="connsiteX2" y="connsiteY2"/>
                </a:cxn>
              </a:cxnLst>
              <a:rect l="l" t="t" r="r" b="b"/>
              <a:pathLst>
                <a:path w="1424140" h="847808">
                  <a:moveTo>
                    <a:pt x="0" y="847808"/>
                  </a:moveTo>
                  <a:cubicBezTo>
                    <a:pt x="263231" y="-261083"/>
                    <a:pt x="479136" y="47509"/>
                    <a:pt x="448340" y="18582"/>
                  </a:cubicBezTo>
                  <a:cubicBezTo>
                    <a:pt x="453036" y="18582"/>
                    <a:pt x="855389" y="290541"/>
                    <a:pt x="1424140" y="84780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8" name="Textfeld 1107">
              <a:extLst>
                <a:ext uri="{FF2B5EF4-FFF2-40B4-BE49-F238E27FC236}">
                  <a16:creationId xmlns:a16="http://schemas.microsoft.com/office/drawing/2014/main" id="{F3FA6A89-B47E-D78F-C45D-099F1D149C76}"/>
                </a:ext>
              </a:extLst>
            </p:cNvPr>
            <p:cNvSpPr txBox="1"/>
            <p:nvPr/>
          </p:nvSpPr>
          <p:spPr>
            <a:xfrm>
              <a:off x="3227625" y="4651933"/>
              <a:ext cx="1334104" cy="615553"/>
            </a:xfrm>
            <a:prstGeom prst="rect">
              <a:avLst/>
            </a:prstGeom>
            <a:noFill/>
          </p:spPr>
          <p:txBody>
            <a:bodyPr wrap="square" rtlCol="0">
              <a:spAutoFit/>
            </a:bodyPr>
            <a:lstStyle/>
            <a:p>
              <a:r>
                <a:rPr lang="de-DE" dirty="0"/>
                <a:t>Glättung</a:t>
              </a:r>
            </a:p>
            <a:p>
              <a:r>
                <a:rPr lang="de-DE" sz="1600" dirty="0"/>
                <a:t>Siebung</a:t>
              </a:r>
            </a:p>
          </p:txBody>
        </p:sp>
      </p:grpSp>
      <p:grpSp>
        <p:nvGrpSpPr>
          <p:cNvPr id="1114" name="Gruppieren 1113">
            <a:extLst>
              <a:ext uri="{FF2B5EF4-FFF2-40B4-BE49-F238E27FC236}">
                <a16:creationId xmlns:a16="http://schemas.microsoft.com/office/drawing/2014/main" id="{09E69A20-AF1A-144C-E934-D1790BA6C75D}"/>
              </a:ext>
            </a:extLst>
          </p:cNvPr>
          <p:cNvGrpSpPr/>
          <p:nvPr/>
        </p:nvGrpSpPr>
        <p:grpSpPr>
          <a:xfrm>
            <a:off x="329049" y="1106783"/>
            <a:ext cx="9566461" cy="2122840"/>
            <a:chOff x="329049" y="1106783"/>
            <a:chExt cx="9566461" cy="2122840"/>
          </a:xfrm>
        </p:grpSpPr>
        <p:grpSp>
          <p:nvGrpSpPr>
            <p:cNvPr id="6" name="Gruppieren 5">
              <a:extLst>
                <a:ext uri="{FF2B5EF4-FFF2-40B4-BE49-F238E27FC236}">
                  <a16:creationId xmlns:a16="http://schemas.microsoft.com/office/drawing/2014/main" id="{953E23AF-F656-F9E3-9A7E-7B61829A73EF}"/>
                </a:ext>
              </a:extLst>
            </p:cNvPr>
            <p:cNvGrpSpPr/>
            <p:nvPr/>
          </p:nvGrpSpPr>
          <p:grpSpPr>
            <a:xfrm>
              <a:off x="5133454" y="1646474"/>
              <a:ext cx="4762056" cy="1583149"/>
              <a:chOff x="1932709" y="1540120"/>
              <a:chExt cx="6469049" cy="2344826"/>
            </a:xfrm>
          </p:grpSpPr>
          <p:sp>
            <p:nvSpPr>
              <p:cNvPr id="7" name="Freihandform 8">
                <a:extLst>
                  <a:ext uri="{FF2B5EF4-FFF2-40B4-BE49-F238E27FC236}">
                    <a16:creationId xmlns:a16="http://schemas.microsoft.com/office/drawing/2014/main" id="{86DD0EE2-3CEC-8646-59EF-BD9371D0D489}"/>
                  </a:ext>
                </a:extLst>
              </p:cNvPr>
              <p:cNvSpPr/>
              <p:nvPr/>
            </p:nvSpPr>
            <p:spPr>
              <a:xfrm>
                <a:off x="1932709"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9">
                <a:extLst>
                  <a:ext uri="{FF2B5EF4-FFF2-40B4-BE49-F238E27FC236}">
                    <a16:creationId xmlns:a16="http://schemas.microsoft.com/office/drawing/2014/main" id="{C14181B6-FAD9-9FB2-5F50-939BF15E8085}"/>
                  </a:ext>
                </a:extLst>
              </p:cNvPr>
              <p:cNvSpPr/>
              <p:nvPr/>
            </p:nvSpPr>
            <p:spPr>
              <a:xfrm flipV="1">
                <a:off x="3373756"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10">
                <a:extLst>
                  <a:ext uri="{FF2B5EF4-FFF2-40B4-BE49-F238E27FC236}">
                    <a16:creationId xmlns:a16="http://schemas.microsoft.com/office/drawing/2014/main" id="{595C3029-50D5-D3FC-91B8-4D0617E92401}"/>
                  </a:ext>
                </a:extLst>
              </p:cNvPr>
              <p:cNvSpPr/>
              <p:nvPr/>
            </p:nvSpPr>
            <p:spPr>
              <a:xfrm>
                <a:off x="4821270" y="1540120"/>
                <a:ext cx="1447800" cy="122386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1">
                <a:extLst>
                  <a:ext uri="{FF2B5EF4-FFF2-40B4-BE49-F238E27FC236}">
                    <a16:creationId xmlns:a16="http://schemas.microsoft.com/office/drawing/2014/main" id="{B58D809B-0EC0-53F2-7C96-68F1D05491B7}"/>
                  </a:ext>
                </a:extLst>
              </p:cNvPr>
              <p:cNvSpPr/>
              <p:nvPr/>
            </p:nvSpPr>
            <p:spPr>
              <a:xfrm flipV="1">
                <a:off x="6262317" y="2763980"/>
                <a:ext cx="1447800" cy="1120966"/>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mit Pfeil 14">
                <a:extLst>
                  <a:ext uri="{FF2B5EF4-FFF2-40B4-BE49-F238E27FC236}">
                    <a16:creationId xmlns:a16="http://schemas.microsoft.com/office/drawing/2014/main" id="{B4382D47-5A75-95AA-840D-A52E97C2AF84}"/>
                  </a:ext>
                </a:extLst>
              </p:cNvPr>
              <p:cNvCxnSpPr>
                <a:stCxn id="7" idx="0"/>
              </p:cNvCxnSpPr>
              <p:nvPr/>
            </p:nvCxnSpPr>
            <p:spPr>
              <a:xfrm flipV="1">
                <a:off x="1932709" y="2759473"/>
                <a:ext cx="625532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EC5C121B-511D-07F4-07B5-10DB1080E760}"/>
                  </a:ext>
                </a:extLst>
              </p:cNvPr>
              <p:cNvCxnSpPr/>
              <p:nvPr/>
            </p:nvCxnSpPr>
            <p:spPr>
              <a:xfrm flipV="1">
                <a:off x="1939200" y="1791031"/>
                <a:ext cx="0" cy="1936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34DEF19-E6D1-19BA-F011-8F354838F349}"/>
                  </a:ext>
                </a:extLst>
              </p:cNvPr>
              <p:cNvSpPr txBox="1"/>
              <p:nvPr/>
            </p:nvSpPr>
            <p:spPr>
              <a:xfrm>
                <a:off x="8140148" y="2581848"/>
                <a:ext cx="261610" cy="369332"/>
              </a:xfrm>
              <a:prstGeom prst="rect">
                <a:avLst/>
              </a:prstGeom>
              <a:noFill/>
            </p:spPr>
            <p:txBody>
              <a:bodyPr wrap="none" rtlCol="0">
                <a:spAutoFit/>
              </a:bodyPr>
              <a:lstStyle/>
              <a:p>
                <a:r>
                  <a:rPr lang="de-DE" dirty="0"/>
                  <a:t>t</a:t>
                </a:r>
              </a:p>
            </p:txBody>
          </p:sp>
        </p:grpSp>
        <p:grpSp>
          <p:nvGrpSpPr>
            <p:cNvPr id="18" name="Gruppieren 17">
              <a:extLst>
                <a:ext uri="{FF2B5EF4-FFF2-40B4-BE49-F238E27FC236}">
                  <a16:creationId xmlns:a16="http://schemas.microsoft.com/office/drawing/2014/main" id="{D7D3995B-5C09-4F2C-C98E-D57D571208F1}"/>
                </a:ext>
              </a:extLst>
            </p:cNvPr>
            <p:cNvGrpSpPr/>
            <p:nvPr/>
          </p:nvGrpSpPr>
          <p:grpSpPr>
            <a:xfrm>
              <a:off x="1423954" y="1353561"/>
              <a:ext cx="1088720" cy="1094415"/>
              <a:chOff x="1384514" y="3288495"/>
              <a:chExt cx="2103907" cy="2114913"/>
            </a:xfrm>
          </p:grpSpPr>
          <p:grpSp>
            <p:nvGrpSpPr>
              <p:cNvPr id="19" name="Gruppieren 18">
                <a:extLst>
                  <a:ext uri="{FF2B5EF4-FFF2-40B4-BE49-F238E27FC236}">
                    <a16:creationId xmlns:a16="http://schemas.microsoft.com/office/drawing/2014/main" id="{C93AB206-B8A3-83A4-7754-36BF7AC4D00E}"/>
                  </a:ext>
                </a:extLst>
              </p:cNvPr>
              <p:cNvGrpSpPr/>
              <p:nvPr/>
            </p:nvGrpSpPr>
            <p:grpSpPr>
              <a:xfrm rot="18900000">
                <a:off x="1384514" y="3722757"/>
                <a:ext cx="1244917" cy="360001"/>
                <a:chOff x="4435754" y="2566874"/>
                <a:chExt cx="1244917" cy="360001"/>
              </a:xfrm>
            </p:grpSpPr>
            <p:cxnSp>
              <p:nvCxnSpPr>
                <p:cNvPr id="41" name="Gerader Verbinder 40">
                  <a:extLst>
                    <a:ext uri="{FF2B5EF4-FFF2-40B4-BE49-F238E27FC236}">
                      <a16:creationId xmlns:a16="http://schemas.microsoft.com/office/drawing/2014/main" id="{AA4A6ECE-1B78-2C29-10DF-B3EFAFB2C697}"/>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0F3D9CAE-A3B5-71E9-A0D2-FCFA4CF66C9D}"/>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AC1C9516-04D2-AFA4-0ECC-6861B12C4C01}"/>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BF39D860-D516-1E3A-B810-B13F6E342CEC}"/>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857C4F38-E6FD-4DD6-FEA2-3003F702C6E7}"/>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E365267D-F004-71FC-3621-37CFC2F74B67}"/>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uppieren 19">
                <a:extLst>
                  <a:ext uri="{FF2B5EF4-FFF2-40B4-BE49-F238E27FC236}">
                    <a16:creationId xmlns:a16="http://schemas.microsoft.com/office/drawing/2014/main" id="{EA2C2A4E-7111-35CE-8E91-7FABB6519C0F}"/>
                  </a:ext>
                </a:extLst>
              </p:cNvPr>
              <p:cNvGrpSpPr/>
              <p:nvPr/>
            </p:nvGrpSpPr>
            <p:grpSpPr>
              <a:xfrm rot="13500000">
                <a:off x="2263608" y="3730953"/>
                <a:ext cx="1244917" cy="360001"/>
                <a:chOff x="4435754" y="2566874"/>
                <a:chExt cx="1244917" cy="360001"/>
              </a:xfrm>
            </p:grpSpPr>
            <p:cxnSp>
              <p:nvCxnSpPr>
                <p:cNvPr id="35" name="Gerader Verbinder 34">
                  <a:extLst>
                    <a:ext uri="{FF2B5EF4-FFF2-40B4-BE49-F238E27FC236}">
                      <a16:creationId xmlns:a16="http://schemas.microsoft.com/office/drawing/2014/main" id="{17AF941A-4CD9-66C7-2435-7E733C9F1093}"/>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6B8F8CF1-441E-0925-6D75-F0365A4E4799}"/>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8CFB5DC-3CBD-30E3-D18E-645840083C83}"/>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9BC9B19-3C5C-0CDD-A975-309A05080FCC}"/>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C4F7C1B2-D9B8-E89B-A977-697F259C9175}"/>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835A5F0-60D2-CEB1-60F4-2882D04E05D0}"/>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uppieren 20">
                <a:extLst>
                  <a:ext uri="{FF2B5EF4-FFF2-40B4-BE49-F238E27FC236}">
                    <a16:creationId xmlns:a16="http://schemas.microsoft.com/office/drawing/2014/main" id="{97230164-3405-8B9E-9C3E-BB018B4997FF}"/>
                  </a:ext>
                </a:extLst>
              </p:cNvPr>
              <p:cNvGrpSpPr/>
              <p:nvPr/>
            </p:nvGrpSpPr>
            <p:grpSpPr>
              <a:xfrm rot="18900000">
                <a:off x="2243504" y="4609146"/>
                <a:ext cx="1244917" cy="360001"/>
                <a:chOff x="4435754" y="2566874"/>
                <a:chExt cx="1244917" cy="360001"/>
              </a:xfrm>
            </p:grpSpPr>
            <p:cxnSp>
              <p:nvCxnSpPr>
                <p:cNvPr id="29" name="Gerader Verbinder 28">
                  <a:extLst>
                    <a:ext uri="{FF2B5EF4-FFF2-40B4-BE49-F238E27FC236}">
                      <a16:creationId xmlns:a16="http://schemas.microsoft.com/office/drawing/2014/main" id="{3B6D2552-EB83-54FF-873B-9E61D6E20DC8}"/>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8903DFC-B3EE-D4B4-CEDD-66308CF7C51B}"/>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D519B3C-EAD3-C9EC-0386-2F0B275F14B7}"/>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175487EB-7327-E9EC-746B-D09C4F90DACB}"/>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23ECCBD-ADC3-9258-7BEA-B246739EE6ED}"/>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E0A02E4-EA37-4A4E-64B4-6EE70C02CBC5}"/>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uppieren 21">
                <a:extLst>
                  <a:ext uri="{FF2B5EF4-FFF2-40B4-BE49-F238E27FC236}">
                    <a16:creationId xmlns:a16="http://schemas.microsoft.com/office/drawing/2014/main" id="{6D2A0EA4-F610-15EE-FE6A-239EF2B5057A}"/>
                  </a:ext>
                </a:extLst>
              </p:cNvPr>
              <p:cNvGrpSpPr/>
              <p:nvPr/>
            </p:nvGrpSpPr>
            <p:grpSpPr>
              <a:xfrm rot="13500000">
                <a:off x="1369832" y="4600949"/>
                <a:ext cx="1244917" cy="360001"/>
                <a:chOff x="4435754" y="2566874"/>
                <a:chExt cx="1244917" cy="360001"/>
              </a:xfrm>
            </p:grpSpPr>
            <p:cxnSp>
              <p:nvCxnSpPr>
                <p:cNvPr id="23" name="Gerader Verbinder 22">
                  <a:extLst>
                    <a:ext uri="{FF2B5EF4-FFF2-40B4-BE49-F238E27FC236}">
                      <a16:creationId xmlns:a16="http://schemas.microsoft.com/office/drawing/2014/main" id="{C1B66558-317D-D584-6852-BA223D0DFA18}"/>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430EB314-5FE7-DF77-EBCA-CED968F966A5}"/>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B2F9CE6C-9A67-4BEE-7F20-D6E1A2151A9A}"/>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C8854CE4-F0D7-0B3E-87EA-2CC6255A4FCB}"/>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546850E-B678-B640-C5F4-0ACFBEED293E}"/>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73C2FFAC-4744-48DE-D36A-95FC1E20B93B}"/>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7" name="Ellipse 46">
              <a:extLst>
                <a:ext uri="{FF2B5EF4-FFF2-40B4-BE49-F238E27FC236}">
                  <a16:creationId xmlns:a16="http://schemas.microsoft.com/office/drawing/2014/main" id="{C405266B-2443-B3D3-08BD-1ED2842227A0}"/>
                </a:ext>
              </a:extLst>
            </p:cNvPr>
            <p:cNvSpPr/>
            <p:nvPr/>
          </p:nvSpPr>
          <p:spPr>
            <a:xfrm>
              <a:off x="896661" y="269846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95F92AAC-AA03-5B11-4524-A1AE75872E1A}"/>
                </a:ext>
              </a:extLst>
            </p:cNvPr>
            <p:cNvSpPr/>
            <p:nvPr/>
          </p:nvSpPr>
          <p:spPr>
            <a:xfrm>
              <a:off x="1480142" y="184559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77C104F9-DFD4-EF47-7B1C-6C2DCBE82ED6}"/>
                </a:ext>
              </a:extLst>
            </p:cNvPr>
            <p:cNvSpPr/>
            <p:nvPr/>
          </p:nvSpPr>
          <p:spPr>
            <a:xfrm>
              <a:off x="893434" y="184198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850B9C0C-0E55-2EFC-0764-610152824382}"/>
                </a:ext>
              </a:extLst>
            </p:cNvPr>
            <p:cNvSpPr/>
            <p:nvPr/>
          </p:nvSpPr>
          <p:spPr>
            <a:xfrm>
              <a:off x="2350605" y="182800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1" name="Gerader Verbinder 50">
              <a:extLst>
                <a:ext uri="{FF2B5EF4-FFF2-40B4-BE49-F238E27FC236}">
                  <a16:creationId xmlns:a16="http://schemas.microsoft.com/office/drawing/2014/main" id="{B7CB748E-CF17-5B77-1F3A-AA5F1B807445}"/>
                </a:ext>
              </a:extLst>
            </p:cNvPr>
            <p:cNvCxnSpPr/>
            <p:nvPr/>
          </p:nvCxnSpPr>
          <p:spPr>
            <a:xfrm rot="10800000">
              <a:off x="949110" y="1895985"/>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7319DDAC-19AA-F934-3F48-2D78B06919B0}"/>
                </a:ext>
              </a:extLst>
            </p:cNvPr>
            <p:cNvCxnSpPr/>
            <p:nvPr/>
          </p:nvCxnSpPr>
          <p:spPr>
            <a:xfrm flipH="1">
              <a:off x="949110" y="2752463"/>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ED91D59D-D458-8876-7BEA-E5CC327FB04F}"/>
                </a:ext>
              </a:extLst>
            </p:cNvPr>
            <p:cNvCxnSpPr/>
            <p:nvPr/>
          </p:nvCxnSpPr>
          <p:spPr>
            <a:xfrm rot="10800000">
              <a:off x="2429138" y="188423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EE9328A6-8492-46C7-7E6D-774F0A3ADA70}"/>
                </a:ext>
              </a:extLst>
            </p:cNvPr>
            <p:cNvCxnSpPr/>
            <p:nvPr/>
          </p:nvCxnSpPr>
          <p:spPr>
            <a:xfrm flipV="1">
              <a:off x="2992848" y="1884237"/>
              <a:ext cx="0" cy="8682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587ACDD6-D1C3-5D4A-0EE1-03D1A50E9830}"/>
                </a:ext>
              </a:extLst>
            </p:cNvPr>
            <p:cNvCxnSpPr/>
            <p:nvPr/>
          </p:nvCxnSpPr>
          <p:spPr>
            <a:xfrm flipV="1">
              <a:off x="721164" y="1865443"/>
              <a:ext cx="0" cy="976384"/>
            </a:xfrm>
            <a:prstGeom prst="line">
              <a:avLst/>
            </a:prstGeom>
            <a:ln w="254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9D8FD75A-D54B-06AF-BA27-28A0763F37F5}"/>
                </a:ext>
              </a:extLst>
            </p:cNvPr>
            <p:cNvSpPr txBox="1"/>
            <p:nvPr/>
          </p:nvSpPr>
          <p:spPr>
            <a:xfrm>
              <a:off x="329049" y="2043087"/>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cxnSp>
          <p:nvCxnSpPr>
            <p:cNvPr id="59" name="Gerader Verbinder 58">
              <a:extLst>
                <a:ext uri="{FF2B5EF4-FFF2-40B4-BE49-F238E27FC236}">
                  <a16:creationId xmlns:a16="http://schemas.microsoft.com/office/drawing/2014/main" id="{CFB7D10D-67E8-D293-1BA5-30EB8D98EF66}"/>
                </a:ext>
              </a:extLst>
            </p:cNvPr>
            <p:cNvCxnSpPr/>
            <p:nvPr/>
          </p:nvCxnSpPr>
          <p:spPr>
            <a:xfrm flipH="1">
              <a:off x="1975327" y="2358278"/>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81603BB1-2B97-0172-084C-6B43CB8A3EF4}"/>
                </a:ext>
              </a:extLst>
            </p:cNvPr>
            <p:cNvCxnSpPr/>
            <p:nvPr/>
          </p:nvCxnSpPr>
          <p:spPr>
            <a:xfrm flipH="1">
              <a:off x="1975327" y="1456547"/>
              <a:ext cx="204373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a16="http://schemas.microsoft.com/office/drawing/2014/main" id="{0E8DA33B-3862-FFEB-2501-E16A908256AD}"/>
                </a:ext>
              </a:extLst>
            </p:cNvPr>
            <p:cNvSpPr/>
            <p:nvPr/>
          </p:nvSpPr>
          <p:spPr>
            <a:xfrm>
              <a:off x="3973890" y="14044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a:extLst>
                <a:ext uri="{FF2B5EF4-FFF2-40B4-BE49-F238E27FC236}">
                  <a16:creationId xmlns:a16="http://schemas.microsoft.com/office/drawing/2014/main" id="{0A8FA97B-35A6-48A5-82F3-7663BAEC1C99}"/>
                </a:ext>
              </a:extLst>
            </p:cNvPr>
            <p:cNvSpPr/>
            <p:nvPr/>
          </p:nvSpPr>
          <p:spPr>
            <a:xfrm>
              <a:off x="3984979" y="230376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C317C8BA-F6DA-5237-A7DA-7E6A49E5E0C0}"/>
                </a:ext>
              </a:extLst>
            </p:cNvPr>
            <p:cNvSpPr/>
            <p:nvPr/>
          </p:nvSpPr>
          <p:spPr>
            <a:xfrm>
              <a:off x="1928738" y="140176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Ellipse 1023">
              <a:extLst>
                <a:ext uri="{FF2B5EF4-FFF2-40B4-BE49-F238E27FC236}">
                  <a16:creationId xmlns:a16="http://schemas.microsoft.com/office/drawing/2014/main" id="{89B87527-05A6-CC63-FB43-CABE063A5D69}"/>
                </a:ext>
              </a:extLst>
            </p:cNvPr>
            <p:cNvSpPr/>
            <p:nvPr/>
          </p:nvSpPr>
          <p:spPr>
            <a:xfrm>
              <a:off x="1914709" y="229581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5" name="Gerader Verbinder 1024">
              <a:extLst>
                <a:ext uri="{FF2B5EF4-FFF2-40B4-BE49-F238E27FC236}">
                  <a16:creationId xmlns:a16="http://schemas.microsoft.com/office/drawing/2014/main" id="{E59CD6BE-CDC8-2510-3F77-B7FED7EF6AA4}"/>
                </a:ext>
              </a:extLst>
            </p:cNvPr>
            <p:cNvCxnSpPr/>
            <p:nvPr/>
          </p:nvCxnSpPr>
          <p:spPr>
            <a:xfrm flipV="1">
              <a:off x="4215894" y="1415242"/>
              <a:ext cx="0" cy="976384"/>
            </a:xfrm>
            <a:prstGeom prst="line">
              <a:avLst/>
            </a:prstGeom>
            <a:ln w="254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027" name="Textfeld 1026">
              <a:extLst>
                <a:ext uri="{FF2B5EF4-FFF2-40B4-BE49-F238E27FC236}">
                  <a16:creationId xmlns:a16="http://schemas.microsoft.com/office/drawing/2014/main" id="{0FC9CEDA-A990-0DE2-9F2E-789E4A025504}"/>
                </a:ext>
              </a:extLst>
            </p:cNvPr>
            <p:cNvSpPr txBox="1"/>
            <p:nvPr/>
          </p:nvSpPr>
          <p:spPr>
            <a:xfrm>
              <a:off x="4192340" y="171876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1028" name="Freihandform 69">
              <a:extLst>
                <a:ext uri="{FF2B5EF4-FFF2-40B4-BE49-F238E27FC236}">
                  <a16:creationId xmlns:a16="http://schemas.microsoft.com/office/drawing/2014/main" id="{A8B24E62-06CF-5755-3DBA-F306210A4C08}"/>
                </a:ext>
              </a:extLst>
            </p:cNvPr>
            <p:cNvSpPr/>
            <p:nvPr/>
          </p:nvSpPr>
          <p:spPr>
            <a:xfrm>
              <a:off x="5133454" y="1636263"/>
              <a:ext cx="1065768" cy="82631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9" name="Freihandform 71">
              <a:extLst>
                <a:ext uri="{FF2B5EF4-FFF2-40B4-BE49-F238E27FC236}">
                  <a16:creationId xmlns:a16="http://schemas.microsoft.com/office/drawing/2014/main" id="{4A20CD36-806A-C07D-DD5C-7139E584664F}"/>
                </a:ext>
              </a:extLst>
            </p:cNvPr>
            <p:cNvSpPr/>
            <p:nvPr/>
          </p:nvSpPr>
          <p:spPr>
            <a:xfrm>
              <a:off x="7259808" y="1636263"/>
              <a:ext cx="1065768" cy="82631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Freihandform 73">
              <a:extLst>
                <a:ext uri="{FF2B5EF4-FFF2-40B4-BE49-F238E27FC236}">
                  <a16:creationId xmlns:a16="http://schemas.microsoft.com/office/drawing/2014/main" id="{F5B9A799-733D-D91F-76EF-829D7A791B11}"/>
                </a:ext>
              </a:extLst>
            </p:cNvPr>
            <p:cNvSpPr/>
            <p:nvPr/>
          </p:nvSpPr>
          <p:spPr>
            <a:xfrm>
              <a:off x="6210719" y="1625080"/>
              <a:ext cx="1065768" cy="82631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Freihandform 74">
              <a:extLst>
                <a:ext uri="{FF2B5EF4-FFF2-40B4-BE49-F238E27FC236}">
                  <a16:creationId xmlns:a16="http://schemas.microsoft.com/office/drawing/2014/main" id="{590558B7-E666-41DF-F643-DD8882A95B4D}"/>
                </a:ext>
              </a:extLst>
            </p:cNvPr>
            <p:cNvSpPr/>
            <p:nvPr/>
          </p:nvSpPr>
          <p:spPr>
            <a:xfrm>
              <a:off x="8322452" y="1631623"/>
              <a:ext cx="1065768" cy="82631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Textfeld 1031">
              <a:extLst>
                <a:ext uri="{FF2B5EF4-FFF2-40B4-BE49-F238E27FC236}">
                  <a16:creationId xmlns:a16="http://schemas.microsoft.com/office/drawing/2014/main" id="{EE0D810A-FEE4-5099-BF7B-EE13930922C9}"/>
                </a:ext>
              </a:extLst>
            </p:cNvPr>
            <p:cNvSpPr txBox="1"/>
            <p:nvPr/>
          </p:nvSpPr>
          <p:spPr>
            <a:xfrm>
              <a:off x="1840169" y="2308637"/>
              <a:ext cx="255198" cy="369332"/>
            </a:xfrm>
            <a:prstGeom prst="rect">
              <a:avLst/>
            </a:prstGeom>
            <a:noFill/>
          </p:spPr>
          <p:txBody>
            <a:bodyPr wrap="none" rtlCol="0">
              <a:spAutoFit/>
            </a:bodyPr>
            <a:lstStyle/>
            <a:p>
              <a:r>
                <a:rPr lang="de-DE" dirty="0"/>
                <a:t>-</a:t>
              </a:r>
              <a:endParaRPr lang="de-DE" baseline="-25000" dirty="0"/>
            </a:p>
          </p:txBody>
        </p:sp>
        <p:sp>
          <p:nvSpPr>
            <p:cNvPr id="1033" name="Textfeld 1032">
              <a:extLst>
                <a:ext uri="{FF2B5EF4-FFF2-40B4-BE49-F238E27FC236}">
                  <a16:creationId xmlns:a16="http://schemas.microsoft.com/office/drawing/2014/main" id="{36AD2AF6-7523-DACD-29C6-2E62BE686116}"/>
                </a:ext>
              </a:extLst>
            </p:cNvPr>
            <p:cNvSpPr txBox="1"/>
            <p:nvPr/>
          </p:nvSpPr>
          <p:spPr>
            <a:xfrm>
              <a:off x="1314461" y="1638077"/>
              <a:ext cx="300082" cy="369332"/>
            </a:xfrm>
            <a:prstGeom prst="rect">
              <a:avLst/>
            </a:prstGeom>
            <a:noFill/>
          </p:spPr>
          <p:txBody>
            <a:bodyPr wrap="none" rtlCol="0">
              <a:spAutoFit/>
            </a:bodyPr>
            <a:lstStyle/>
            <a:p>
              <a:r>
                <a:rPr lang="de-DE" dirty="0"/>
                <a:t>~</a:t>
              </a:r>
              <a:endParaRPr lang="de-DE" baseline="-25000" dirty="0"/>
            </a:p>
          </p:txBody>
        </p:sp>
        <p:sp>
          <p:nvSpPr>
            <p:cNvPr id="1034" name="Textfeld 1033">
              <a:extLst>
                <a:ext uri="{FF2B5EF4-FFF2-40B4-BE49-F238E27FC236}">
                  <a16:creationId xmlns:a16="http://schemas.microsoft.com/office/drawing/2014/main" id="{1B4BF51A-C68D-C2A4-02DB-F2E87E1F5CF2}"/>
                </a:ext>
              </a:extLst>
            </p:cNvPr>
            <p:cNvSpPr txBox="1"/>
            <p:nvPr/>
          </p:nvSpPr>
          <p:spPr>
            <a:xfrm>
              <a:off x="2389670" y="1640443"/>
              <a:ext cx="300082" cy="369332"/>
            </a:xfrm>
            <a:prstGeom prst="rect">
              <a:avLst/>
            </a:prstGeom>
            <a:noFill/>
          </p:spPr>
          <p:txBody>
            <a:bodyPr wrap="none" rtlCol="0">
              <a:spAutoFit/>
            </a:bodyPr>
            <a:lstStyle/>
            <a:p>
              <a:r>
                <a:rPr lang="de-DE" dirty="0"/>
                <a:t>~</a:t>
              </a:r>
              <a:endParaRPr lang="de-DE" baseline="-25000" dirty="0"/>
            </a:p>
          </p:txBody>
        </p:sp>
        <p:sp>
          <p:nvSpPr>
            <p:cNvPr id="1111" name="Textfeld 1110">
              <a:extLst>
                <a:ext uri="{FF2B5EF4-FFF2-40B4-BE49-F238E27FC236}">
                  <a16:creationId xmlns:a16="http://schemas.microsoft.com/office/drawing/2014/main" id="{EA599072-6A1A-E854-8B29-9CB1F5EA7203}"/>
                </a:ext>
              </a:extLst>
            </p:cNvPr>
            <p:cNvSpPr txBox="1"/>
            <p:nvPr/>
          </p:nvSpPr>
          <p:spPr>
            <a:xfrm>
              <a:off x="1840169" y="1106783"/>
              <a:ext cx="300082" cy="369332"/>
            </a:xfrm>
            <a:prstGeom prst="rect">
              <a:avLst/>
            </a:prstGeom>
            <a:noFill/>
          </p:spPr>
          <p:txBody>
            <a:bodyPr wrap="none" rtlCol="0">
              <a:spAutoFit/>
            </a:bodyPr>
            <a:lstStyle/>
            <a:p>
              <a:r>
                <a:rPr lang="de-DE" dirty="0"/>
                <a:t>+</a:t>
              </a:r>
              <a:endParaRPr lang="de-DE" baseline="-25000" dirty="0"/>
            </a:p>
          </p:txBody>
        </p:sp>
      </p:grpSp>
    </p:spTree>
    <p:extLst>
      <p:ext uri="{BB962C8B-B14F-4D97-AF65-F5344CB8AC3E}">
        <p14:creationId xmlns:p14="http://schemas.microsoft.com/office/powerpoint/2010/main" val="353847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Transistor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12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6" name="Picture 2" descr="0876A28C-768D-443C-B001-593FABE27388-L0-001">
            <a:extLst>
              <a:ext uri="{FF2B5EF4-FFF2-40B4-BE49-F238E27FC236}">
                <a16:creationId xmlns:a16="http://schemas.microsoft.com/office/drawing/2014/main" id="{89F522DC-BAA8-9FCB-3E74-ED67AAEE1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162" y="1153196"/>
            <a:ext cx="5911004" cy="443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2866D04A-85F3-25CE-DCE7-D2F6FD975EB6}"/>
              </a:ext>
            </a:extLst>
          </p:cNvPr>
          <p:cNvSpPr txBox="1"/>
          <p:nvPr/>
        </p:nvSpPr>
        <p:spPr>
          <a:xfrm>
            <a:off x="2436162" y="5245899"/>
            <a:ext cx="1152880" cy="230832"/>
          </a:xfrm>
          <a:prstGeom prst="rect">
            <a:avLst/>
          </a:prstGeom>
          <a:noFill/>
        </p:spPr>
        <p:txBody>
          <a:bodyPr wrap="none" rtlCol="0">
            <a:spAutoFit/>
          </a:bodyPr>
          <a:lstStyle/>
          <a:p>
            <a:r>
              <a:rPr lang="de-DE" sz="900" dirty="0"/>
              <a:t>Foto: Martin Triebke</a:t>
            </a:r>
          </a:p>
        </p:txBody>
      </p:sp>
    </p:spTree>
    <p:extLst>
      <p:ext uri="{BB962C8B-B14F-4D97-AF65-F5344CB8AC3E}">
        <p14:creationId xmlns:p14="http://schemas.microsoft.com/office/powerpoint/2010/main" val="2760953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bipolare Transistor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NPN- und PNP-Transistoren sind bipolare Transistoren</a:t>
            </a:r>
          </a:p>
          <a:p>
            <a:pPr>
              <a:defRPr/>
            </a:pPr>
            <a:r>
              <a:rPr lang="de-DE" dirty="0">
                <a:solidFill>
                  <a:srgbClr val="000000"/>
                </a:solidFill>
              </a:rPr>
              <a:t>Der Emitter ist immer durch den Pfeil gekennzeichnet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056C6781-58EB-66D9-65D9-C494836E4D8A}"/>
              </a:ext>
            </a:extLst>
          </p:cNvPr>
          <p:cNvGrpSpPr/>
          <p:nvPr/>
        </p:nvGrpSpPr>
        <p:grpSpPr>
          <a:xfrm>
            <a:off x="3633689" y="1741687"/>
            <a:ext cx="2345579" cy="907511"/>
            <a:chOff x="2065572" y="1654829"/>
            <a:chExt cx="2345579" cy="907511"/>
          </a:xfrm>
        </p:grpSpPr>
        <p:sp>
          <p:nvSpPr>
            <p:cNvPr id="7" name="Rechteck 6">
              <a:extLst>
                <a:ext uri="{FF2B5EF4-FFF2-40B4-BE49-F238E27FC236}">
                  <a16:creationId xmlns:a16="http://schemas.microsoft.com/office/drawing/2014/main" id="{A5EBF2B4-75D3-0BEF-EC6E-2D8029D613A1}"/>
                </a:ext>
              </a:extLst>
            </p:cNvPr>
            <p:cNvSpPr/>
            <p:nvPr/>
          </p:nvSpPr>
          <p:spPr>
            <a:xfrm>
              <a:off x="2425572" y="2022340"/>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N</a:t>
              </a:r>
            </a:p>
          </p:txBody>
        </p:sp>
        <p:cxnSp>
          <p:nvCxnSpPr>
            <p:cNvPr id="8" name="Gerader Verbinder 7">
              <a:extLst>
                <a:ext uri="{FF2B5EF4-FFF2-40B4-BE49-F238E27FC236}">
                  <a16:creationId xmlns:a16="http://schemas.microsoft.com/office/drawing/2014/main" id="{AA32E2A1-CB19-A453-D6F9-4CAC1A5E337D}"/>
                </a:ext>
              </a:extLst>
            </p:cNvPr>
            <p:cNvCxnSpPr/>
            <p:nvPr/>
          </p:nvCxnSpPr>
          <p:spPr>
            <a:xfrm flipH="1">
              <a:off x="4051151" y="229234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F33E9F05-91B9-E567-90F8-D49E399407D4}"/>
                </a:ext>
              </a:extLst>
            </p:cNvPr>
            <p:cNvCxnSpPr/>
            <p:nvPr/>
          </p:nvCxnSpPr>
          <p:spPr>
            <a:xfrm flipH="1" flipV="1">
              <a:off x="2065572" y="22943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8C226DCD-EC75-4EF3-2452-5619DDCFAD5E}"/>
                </a:ext>
              </a:extLst>
            </p:cNvPr>
            <p:cNvSpPr/>
            <p:nvPr/>
          </p:nvSpPr>
          <p:spPr>
            <a:xfrm>
              <a:off x="3505572" y="2022340"/>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N</a:t>
              </a:r>
            </a:p>
          </p:txBody>
        </p:sp>
        <p:sp>
          <p:nvSpPr>
            <p:cNvPr id="15" name="Rechteck 14">
              <a:extLst>
                <a:ext uri="{FF2B5EF4-FFF2-40B4-BE49-F238E27FC236}">
                  <a16:creationId xmlns:a16="http://schemas.microsoft.com/office/drawing/2014/main" id="{21952D03-87E1-1B1E-6008-E3E51BD71DF9}"/>
                </a:ext>
              </a:extLst>
            </p:cNvPr>
            <p:cNvSpPr/>
            <p:nvPr/>
          </p:nvSpPr>
          <p:spPr>
            <a:xfrm>
              <a:off x="2965572" y="2022340"/>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P</a:t>
              </a:r>
            </a:p>
          </p:txBody>
        </p:sp>
        <p:cxnSp>
          <p:nvCxnSpPr>
            <p:cNvPr id="16" name="Gerader Verbinder 15">
              <a:extLst>
                <a:ext uri="{FF2B5EF4-FFF2-40B4-BE49-F238E27FC236}">
                  <a16:creationId xmlns:a16="http://schemas.microsoft.com/office/drawing/2014/main" id="{2AC64A0B-2213-4F2E-B55A-60A4BAB2DE10}"/>
                </a:ext>
              </a:extLst>
            </p:cNvPr>
            <p:cNvCxnSpPr/>
            <p:nvPr/>
          </p:nvCxnSpPr>
          <p:spPr>
            <a:xfrm rot="5400000" flipH="1">
              <a:off x="3055571" y="1834828"/>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feld 16">
            <a:extLst>
              <a:ext uri="{FF2B5EF4-FFF2-40B4-BE49-F238E27FC236}">
                <a16:creationId xmlns:a16="http://schemas.microsoft.com/office/drawing/2014/main" id="{5B2A3423-60F1-6D2E-E4F9-93A8CA090F65}"/>
              </a:ext>
            </a:extLst>
          </p:cNvPr>
          <p:cNvSpPr txBox="1"/>
          <p:nvPr/>
        </p:nvSpPr>
        <p:spPr>
          <a:xfrm>
            <a:off x="3157205" y="2351123"/>
            <a:ext cx="877804" cy="369332"/>
          </a:xfrm>
          <a:prstGeom prst="rect">
            <a:avLst/>
          </a:prstGeom>
          <a:noFill/>
        </p:spPr>
        <p:txBody>
          <a:bodyPr wrap="none" rtlCol="0">
            <a:spAutoFit/>
          </a:bodyPr>
          <a:lstStyle/>
          <a:p>
            <a:r>
              <a:rPr lang="de-DE" dirty="0"/>
              <a:t>Emitter</a:t>
            </a:r>
          </a:p>
        </p:txBody>
      </p:sp>
      <p:sp>
        <p:nvSpPr>
          <p:cNvPr id="18" name="Textfeld 17">
            <a:extLst>
              <a:ext uri="{FF2B5EF4-FFF2-40B4-BE49-F238E27FC236}">
                <a16:creationId xmlns:a16="http://schemas.microsoft.com/office/drawing/2014/main" id="{9477CEF5-73CB-3175-343B-EEBBC989CBCC}"/>
              </a:ext>
            </a:extLst>
          </p:cNvPr>
          <p:cNvSpPr txBox="1"/>
          <p:nvPr/>
        </p:nvSpPr>
        <p:spPr>
          <a:xfrm>
            <a:off x="5650986" y="2373407"/>
            <a:ext cx="1025602" cy="369332"/>
          </a:xfrm>
          <a:prstGeom prst="rect">
            <a:avLst/>
          </a:prstGeom>
          <a:noFill/>
        </p:spPr>
        <p:txBody>
          <a:bodyPr wrap="none" rtlCol="0">
            <a:spAutoFit/>
          </a:bodyPr>
          <a:lstStyle/>
          <a:p>
            <a:r>
              <a:rPr lang="de-DE" dirty="0"/>
              <a:t>Kollektor</a:t>
            </a:r>
          </a:p>
        </p:txBody>
      </p:sp>
      <p:sp>
        <p:nvSpPr>
          <p:cNvPr id="19" name="Textfeld 18">
            <a:extLst>
              <a:ext uri="{FF2B5EF4-FFF2-40B4-BE49-F238E27FC236}">
                <a16:creationId xmlns:a16="http://schemas.microsoft.com/office/drawing/2014/main" id="{9BD6416C-BD89-C0AC-74EA-03F3E6223D27}"/>
              </a:ext>
            </a:extLst>
          </p:cNvPr>
          <p:cNvSpPr txBox="1"/>
          <p:nvPr/>
        </p:nvSpPr>
        <p:spPr>
          <a:xfrm>
            <a:off x="4443823" y="1425600"/>
            <a:ext cx="652743" cy="369332"/>
          </a:xfrm>
          <a:prstGeom prst="rect">
            <a:avLst/>
          </a:prstGeom>
          <a:noFill/>
        </p:spPr>
        <p:txBody>
          <a:bodyPr wrap="none" rtlCol="0">
            <a:spAutoFit/>
          </a:bodyPr>
          <a:lstStyle/>
          <a:p>
            <a:r>
              <a:rPr lang="de-DE" dirty="0"/>
              <a:t>Basis</a:t>
            </a:r>
          </a:p>
        </p:txBody>
      </p:sp>
      <p:grpSp>
        <p:nvGrpSpPr>
          <p:cNvPr id="20" name="Gruppieren 19">
            <a:extLst>
              <a:ext uri="{FF2B5EF4-FFF2-40B4-BE49-F238E27FC236}">
                <a16:creationId xmlns:a16="http://schemas.microsoft.com/office/drawing/2014/main" id="{55535529-F35C-9E16-522C-52CE9A962FA0}"/>
              </a:ext>
            </a:extLst>
          </p:cNvPr>
          <p:cNvGrpSpPr/>
          <p:nvPr/>
        </p:nvGrpSpPr>
        <p:grpSpPr>
          <a:xfrm>
            <a:off x="7693072" y="1741687"/>
            <a:ext cx="2345579" cy="907511"/>
            <a:chOff x="2065572" y="1654829"/>
            <a:chExt cx="2345579" cy="907511"/>
          </a:xfrm>
        </p:grpSpPr>
        <p:sp>
          <p:nvSpPr>
            <p:cNvPr id="21" name="Rechteck 20">
              <a:extLst>
                <a:ext uri="{FF2B5EF4-FFF2-40B4-BE49-F238E27FC236}">
                  <a16:creationId xmlns:a16="http://schemas.microsoft.com/office/drawing/2014/main" id="{44B6D466-439E-E529-AAC1-1690C2894948}"/>
                </a:ext>
              </a:extLst>
            </p:cNvPr>
            <p:cNvSpPr/>
            <p:nvPr/>
          </p:nvSpPr>
          <p:spPr>
            <a:xfrm>
              <a:off x="2425572" y="2022340"/>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P</a:t>
              </a:r>
            </a:p>
          </p:txBody>
        </p:sp>
        <p:cxnSp>
          <p:nvCxnSpPr>
            <p:cNvPr id="22" name="Gerader Verbinder 21">
              <a:extLst>
                <a:ext uri="{FF2B5EF4-FFF2-40B4-BE49-F238E27FC236}">
                  <a16:creationId xmlns:a16="http://schemas.microsoft.com/office/drawing/2014/main" id="{60FA4D12-D921-52E2-9D62-A1DA860D0AFA}"/>
                </a:ext>
              </a:extLst>
            </p:cNvPr>
            <p:cNvCxnSpPr/>
            <p:nvPr/>
          </p:nvCxnSpPr>
          <p:spPr>
            <a:xfrm flipH="1">
              <a:off x="4051151" y="229234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6A515187-E85D-4F58-EBC9-72424AA23E8C}"/>
                </a:ext>
              </a:extLst>
            </p:cNvPr>
            <p:cNvCxnSpPr/>
            <p:nvPr/>
          </p:nvCxnSpPr>
          <p:spPr>
            <a:xfrm flipH="1" flipV="1">
              <a:off x="2065572" y="22943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FF8441E2-7483-5707-98F2-1C3A6E055A90}"/>
                </a:ext>
              </a:extLst>
            </p:cNvPr>
            <p:cNvSpPr/>
            <p:nvPr/>
          </p:nvSpPr>
          <p:spPr>
            <a:xfrm>
              <a:off x="3505572" y="2022340"/>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P</a:t>
              </a:r>
            </a:p>
          </p:txBody>
        </p:sp>
        <p:sp>
          <p:nvSpPr>
            <p:cNvPr id="25" name="Rechteck 24">
              <a:extLst>
                <a:ext uri="{FF2B5EF4-FFF2-40B4-BE49-F238E27FC236}">
                  <a16:creationId xmlns:a16="http://schemas.microsoft.com/office/drawing/2014/main" id="{01322FFC-5B83-CF62-2781-C65C09E0D2F8}"/>
                </a:ext>
              </a:extLst>
            </p:cNvPr>
            <p:cNvSpPr/>
            <p:nvPr/>
          </p:nvSpPr>
          <p:spPr>
            <a:xfrm>
              <a:off x="2965572" y="2022340"/>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N</a:t>
              </a:r>
            </a:p>
          </p:txBody>
        </p:sp>
        <p:cxnSp>
          <p:nvCxnSpPr>
            <p:cNvPr id="26" name="Gerader Verbinder 25">
              <a:extLst>
                <a:ext uri="{FF2B5EF4-FFF2-40B4-BE49-F238E27FC236}">
                  <a16:creationId xmlns:a16="http://schemas.microsoft.com/office/drawing/2014/main" id="{763AE62B-F80F-FC66-D1C7-C3D434F77C41}"/>
                </a:ext>
              </a:extLst>
            </p:cNvPr>
            <p:cNvCxnSpPr/>
            <p:nvPr/>
          </p:nvCxnSpPr>
          <p:spPr>
            <a:xfrm rot="5400000" flipH="1">
              <a:off x="3055571" y="1834828"/>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feld 26">
            <a:extLst>
              <a:ext uri="{FF2B5EF4-FFF2-40B4-BE49-F238E27FC236}">
                <a16:creationId xmlns:a16="http://schemas.microsoft.com/office/drawing/2014/main" id="{4602CB24-663A-2546-DBDE-61B7356970D6}"/>
              </a:ext>
            </a:extLst>
          </p:cNvPr>
          <p:cNvSpPr txBox="1"/>
          <p:nvPr/>
        </p:nvSpPr>
        <p:spPr>
          <a:xfrm>
            <a:off x="7049670" y="2347739"/>
            <a:ext cx="1025602" cy="369332"/>
          </a:xfrm>
          <a:prstGeom prst="rect">
            <a:avLst/>
          </a:prstGeom>
          <a:noFill/>
        </p:spPr>
        <p:txBody>
          <a:bodyPr wrap="none" rtlCol="0">
            <a:spAutoFit/>
          </a:bodyPr>
          <a:lstStyle/>
          <a:p>
            <a:r>
              <a:rPr lang="de-DE" dirty="0"/>
              <a:t>Kollektor</a:t>
            </a:r>
          </a:p>
        </p:txBody>
      </p:sp>
      <p:sp>
        <p:nvSpPr>
          <p:cNvPr id="28" name="Textfeld 27">
            <a:extLst>
              <a:ext uri="{FF2B5EF4-FFF2-40B4-BE49-F238E27FC236}">
                <a16:creationId xmlns:a16="http://schemas.microsoft.com/office/drawing/2014/main" id="{676CD35C-6FB8-BC79-D080-D3A0C980C1DA}"/>
              </a:ext>
            </a:extLst>
          </p:cNvPr>
          <p:cNvSpPr txBox="1"/>
          <p:nvPr/>
        </p:nvSpPr>
        <p:spPr>
          <a:xfrm>
            <a:off x="8503206" y="1425600"/>
            <a:ext cx="652743" cy="369332"/>
          </a:xfrm>
          <a:prstGeom prst="rect">
            <a:avLst/>
          </a:prstGeom>
          <a:noFill/>
        </p:spPr>
        <p:txBody>
          <a:bodyPr wrap="none" rtlCol="0">
            <a:spAutoFit/>
          </a:bodyPr>
          <a:lstStyle/>
          <a:p>
            <a:r>
              <a:rPr lang="de-DE" dirty="0"/>
              <a:t>Basis</a:t>
            </a:r>
          </a:p>
        </p:txBody>
      </p:sp>
      <p:grpSp>
        <p:nvGrpSpPr>
          <p:cNvPr id="29" name="Gruppieren 28">
            <a:extLst>
              <a:ext uri="{FF2B5EF4-FFF2-40B4-BE49-F238E27FC236}">
                <a16:creationId xmlns:a16="http://schemas.microsoft.com/office/drawing/2014/main" id="{F5CA16FC-7F34-3559-37FC-90C1EE8790BB}"/>
              </a:ext>
            </a:extLst>
          </p:cNvPr>
          <p:cNvGrpSpPr/>
          <p:nvPr/>
        </p:nvGrpSpPr>
        <p:grpSpPr>
          <a:xfrm>
            <a:off x="4202003" y="2955185"/>
            <a:ext cx="1203367" cy="793223"/>
            <a:chOff x="1947892" y="3574250"/>
            <a:chExt cx="1203367" cy="793223"/>
          </a:xfrm>
        </p:grpSpPr>
        <p:sp>
          <p:nvSpPr>
            <p:cNvPr id="30" name="Ellipse 29">
              <a:extLst>
                <a:ext uri="{FF2B5EF4-FFF2-40B4-BE49-F238E27FC236}">
                  <a16:creationId xmlns:a16="http://schemas.microsoft.com/office/drawing/2014/main" id="{E8DF3A8F-8928-B0A5-338A-46A569352E5F}"/>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2571D10E-F47D-8032-EE33-BB764083DFDD}"/>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C06FBBA1-C2DD-810A-09FE-293D75C6B8C3}"/>
                </a:ext>
              </a:extLst>
            </p:cNvPr>
            <p:cNvCxnSpPr/>
            <p:nvPr/>
          </p:nvCxnSpPr>
          <p:spPr>
            <a:xfrm rot="5400000" flipH="1">
              <a:off x="2384942" y="3754249"/>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4588DE27-8366-C122-21FE-FC1420A2DA05}"/>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E23F7218-37E7-9651-2B8E-4B120261D4B5}"/>
                </a:ext>
              </a:extLst>
            </p:cNvPr>
            <p:cNvCxnSpPr/>
            <p:nvPr/>
          </p:nvCxnSpPr>
          <p:spPr>
            <a:xfrm flipH="1">
              <a:off x="1947892"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F5A00E5C-FF88-CDF7-195A-AAF3497872DD}"/>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E3B014E-6A69-476A-5741-3481B5D18575}"/>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45306218-312A-3A57-2B8F-C8C4BAA45BB1}"/>
              </a:ext>
            </a:extLst>
          </p:cNvPr>
          <p:cNvGrpSpPr/>
          <p:nvPr/>
        </p:nvGrpSpPr>
        <p:grpSpPr>
          <a:xfrm>
            <a:off x="8223648" y="2973136"/>
            <a:ext cx="1203367" cy="793223"/>
            <a:chOff x="1947892" y="3574250"/>
            <a:chExt cx="1203367" cy="793223"/>
          </a:xfrm>
        </p:grpSpPr>
        <p:sp>
          <p:nvSpPr>
            <p:cNvPr id="38" name="Ellipse 37">
              <a:extLst>
                <a:ext uri="{FF2B5EF4-FFF2-40B4-BE49-F238E27FC236}">
                  <a16:creationId xmlns:a16="http://schemas.microsoft.com/office/drawing/2014/main" id="{1717DBEB-AD0F-B632-B952-97D94EA2B588}"/>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r Verbinder 38">
              <a:extLst>
                <a:ext uri="{FF2B5EF4-FFF2-40B4-BE49-F238E27FC236}">
                  <a16:creationId xmlns:a16="http://schemas.microsoft.com/office/drawing/2014/main" id="{82DCE0E9-F070-54A8-14A6-07DF2AAC4A56}"/>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AC3B221A-6CA3-2EEB-F55C-428CAC939E20}"/>
                </a:ext>
              </a:extLst>
            </p:cNvPr>
            <p:cNvCxnSpPr/>
            <p:nvPr/>
          </p:nvCxnSpPr>
          <p:spPr>
            <a:xfrm rot="5400000" flipH="1">
              <a:off x="2384942" y="3754249"/>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A25A0A4D-7C00-042D-9BF8-7C31D55CC391}"/>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74683C1B-C4FE-F1A6-9D7F-AB57F8C6495C}"/>
                </a:ext>
              </a:extLst>
            </p:cNvPr>
            <p:cNvCxnSpPr/>
            <p:nvPr/>
          </p:nvCxnSpPr>
          <p:spPr>
            <a:xfrm flipH="1">
              <a:off x="1947892"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77B2F709-A910-637A-1480-8FF186FE31C3}"/>
                </a:ext>
              </a:extLst>
            </p:cNvPr>
            <p:cNvCxnSpPr/>
            <p:nvPr/>
          </p:nvCxnSpPr>
          <p:spPr>
            <a:xfrm rot="3600000" flipH="1">
              <a:off x="2547683" y="4090133"/>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E7428640-F267-A1C4-E335-E97CC3CD48F3}"/>
                </a:ext>
              </a:extLst>
            </p:cNvPr>
            <p:cNvCxnSpPr/>
            <p:nvPr/>
          </p:nvCxnSpPr>
          <p:spPr>
            <a:xfrm rot="-3600000" flipH="1">
              <a:off x="2238417" y="4090134"/>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5" name="Textfeld 44">
            <a:extLst>
              <a:ext uri="{FF2B5EF4-FFF2-40B4-BE49-F238E27FC236}">
                <a16:creationId xmlns:a16="http://schemas.microsoft.com/office/drawing/2014/main" id="{106E1DB2-EA7C-4B0F-B6F4-ACF2E2850262}"/>
              </a:ext>
            </a:extLst>
          </p:cNvPr>
          <p:cNvSpPr txBox="1"/>
          <p:nvPr/>
        </p:nvSpPr>
        <p:spPr>
          <a:xfrm>
            <a:off x="9410845" y="3440300"/>
            <a:ext cx="296876" cy="369332"/>
          </a:xfrm>
          <a:prstGeom prst="rect">
            <a:avLst/>
          </a:prstGeom>
          <a:noFill/>
        </p:spPr>
        <p:txBody>
          <a:bodyPr wrap="none" rtlCol="0">
            <a:spAutoFit/>
          </a:bodyPr>
          <a:lstStyle/>
          <a:p>
            <a:r>
              <a:rPr lang="de-DE" dirty="0"/>
              <a:t>E</a:t>
            </a:r>
          </a:p>
        </p:txBody>
      </p:sp>
      <p:sp>
        <p:nvSpPr>
          <p:cNvPr id="46" name="Textfeld 45">
            <a:extLst>
              <a:ext uri="{FF2B5EF4-FFF2-40B4-BE49-F238E27FC236}">
                <a16:creationId xmlns:a16="http://schemas.microsoft.com/office/drawing/2014/main" id="{E9246491-CE86-CD8F-07CA-C36093A8205D}"/>
              </a:ext>
            </a:extLst>
          </p:cNvPr>
          <p:cNvSpPr txBox="1"/>
          <p:nvPr/>
        </p:nvSpPr>
        <p:spPr>
          <a:xfrm>
            <a:off x="8694173" y="2662172"/>
            <a:ext cx="309700" cy="369332"/>
          </a:xfrm>
          <a:prstGeom prst="rect">
            <a:avLst/>
          </a:prstGeom>
          <a:noFill/>
        </p:spPr>
        <p:txBody>
          <a:bodyPr wrap="none" rtlCol="0">
            <a:spAutoFit/>
          </a:bodyPr>
          <a:lstStyle/>
          <a:p>
            <a:r>
              <a:rPr lang="de-DE" dirty="0"/>
              <a:t>B</a:t>
            </a:r>
          </a:p>
        </p:txBody>
      </p:sp>
      <p:sp>
        <p:nvSpPr>
          <p:cNvPr id="47" name="Textfeld 46">
            <a:extLst>
              <a:ext uri="{FF2B5EF4-FFF2-40B4-BE49-F238E27FC236}">
                <a16:creationId xmlns:a16="http://schemas.microsoft.com/office/drawing/2014/main" id="{C9B218C8-37E8-55CE-DA81-C2C3C262BD3C}"/>
              </a:ext>
            </a:extLst>
          </p:cNvPr>
          <p:cNvSpPr txBox="1"/>
          <p:nvPr/>
        </p:nvSpPr>
        <p:spPr>
          <a:xfrm>
            <a:off x="7963615" y="3455912"/>
            <a:ext cx="308098" cy="369332"/>
          </a:xfrm>
          <a:prstGeom prst="rect">
            <a:avLst/>
          </a:prstGeom>
          <a:noFill/>
        </p:spPr>
        <p:txBody>
          <a:bodyPr wrap="none" rtlCol="0">
            <a:spAutoFit/>
          </a:bodyPr>
          <a:lstStyle/>
          <a:p>
            <a:r>
              <a:rPr lang="de-DE" dirty="0"/>
              <a:t>C</a:t>
            </a:r>
          </a:p>
        </p:txBody>
      </p:sp>
      <p:sp>
        <p:nvSpPr>
          <p:cNvPr id="48" name="Textfeld 47">
            <a:extLst>
              <a:ext uri="{FF2B5EF4-FFF2-40B4-BE49-F238E27FC236}">
                <a16:creationId xmlns:a16="http://schemas.microsoft.com/office/drawing/2014/main" id="{595F91BD-C8A6-26AD-9C3B-5BA3C2E99600}"/>
              </a:ext>
            </a:extLst>
          </p:cNvPr>
          <p:cNvSpPr txBox="1"/>
          <p:nvPr/>
        </p:nvSpPr>
        <p:spPr>
          <a:xfrm>
            <a:off x="3937423" y="3430965"/>
            <a:ext cx="296876" cy="369332"/>
          </a:xfrm>
          <a:prstGeom prst="rect">
            <a:avLst/>
          </a:prstGeom>
          <a:noFill/>
        </p:spPr>
        <p:txBody>
          <a:bodyPr wrap="none" rtlCol="0">
            <a:spAutoFit/>
          </a:bodyPr>
          <a:lstStyle/>
          <a:p>
            <a:r>
              <a:rPr lang="de-DE" dirty="0"/>
              <a:t>E</a:t>
            </a:r>
          </a:p>
        </p:txBody>
      </p:sp>
      <p:sp>
        <p:nvSpPr>
          <p:cNvPr id="49" name="Textfeld 48">
            <a:extLst>
              <a:ext uri="{FF2B5EF4-FFF2-40B4-BE49-F238E27FC236}">
                <a16:creationId xmlns:a16="http://schemas.microsoft.com/office/drawing/2014/main" id="{1BE9CDA4-1C9E-294B-240F-1C7B94DEB5D6}"/>
              </a:ext>
            </a:extLst>
          </p:cNvPr>
          <p:cNvSpPr txBox="1"/>
          <p:nvPr/>
        </p:nvSpPr>
        <p:spPr>
          <a:xfrm>
            <a:off x="4656857" y="2652837"/>
            <a:ext cx="309700" cy="369332"/>
          </a:xfrm>
          <a:prstGeom prst="rect">
            <a:avLst/>
          </a:prstGeom>
          <a:noFill/>
        </p:spPr>
        <p:txBody>
          <a:bodyPr wrap="none" rtlCol="0">
            <a:spAutoFit/>
          </a:bodyPr>
          <a:lstStyle/>
          <a:p>
            <a:r>
              <a:rPr lang="de-DE" dirty="0"/>
              <a:t>B</a:t>
            </a:r>
          </a:p>
        </p:txBody>
      </p:sp>
      <p:sp>
        <p:nvSpPr>
          <p:cNvPr id="50" name="Textfeld 49">
            <a:extLst>
              <a:ext uri="{FF2B5EF4-FFF2-40B4-BE49-F238E27FC236}">
                <a16:creationId xmlns:a16="http://schemas.microsoft.com/office/drawing/2014/main" id="{160D1883-CF69-EFBB-C2D7-AE5B1B179BA6}"/>
              </a:ext>
            </a:extLst>
          </p:cNvPr>
          <p:cNvSpPr txBox="1"/>
          <p:nvPr/>
        </p:nvSpPr>
        <p:spPr>
          <a:xfrm>
            <a:off x="5389200" y="3437131"/>
            <a:ext cx="308098" cy="369332"/>
          </a:xfrm>
          <a:prstGeom prst="rect">
            <a:avLst/>
          </a:prstGeom>
          <a:noFill/>
        </p:spPr>
        <p:txBody>
          <a:bodyPr wrap="none" rtlCol="0">
            <a:spAutoFit/>
          </a:bodyPr>
          <a:lstStyle/>
          <a:p>
            <a:r>
              <a:rPr lang="de-DE" dirty="0"/>
              <a:t>C</a:t>
            </a:r>
          </a:p>
        </p:txBody>
      </p:sp>
      <p:sp>
        <p:nvSpPr>
          <p:cNvPr id="51" name="Rechteck 50">
            <a:extLst>
              <a:ext uri="{FF2B5EF4-FFF2-40B4-BE49-F238E27FC236}">
                <a16:creationId xmlns:a16="http://schemas.microsoft.com/office/drawing/2014/main" id="{600B9203-EF80-CF19-FDD5-E2E78CDAE028}"/>
              </a:ext>
            </a:extLst>
          </p:cNvPr>
          <p:cNvSpPr/>
          <p:nvPr/>
        </p:nvSpPr>
        <p:spPr>
          <a:xfrm>
            <a:off x="1127514" y="2103931"/>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N</a:t>
            </a:r>
          </a:p>
        </p:txBody>
      </p:sp>
      <p:sp>
        <p:nvSpPr>
          <p:cNvPr id="53" name="Rechteck 52">
            <a:extLst>
              <a:ext uri="{FF2B5EF4-FFF2-40B4-BE49-F238E27FC236}">
                <a16:creationId xmlns:a16="http://schemas.microsoft.com/office/drawing/2014/main" id="{A6FF733E-66F2-1B05-737F-DC3B088F3998}"/>
              </a:ext>
            </a:extLst>
          </p:cNvPr>
          <p:cNvSpPr/>
          <p:nvPr/>
        </p:nvSpPr>
        <p:spPr>
          <a:xfrm>
            <a:off x="1667514" y="2103931"/>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P</a:t>
            </a:r>
          </a:p>
        </p:txBody>
      </p:sp>
      <p:cxnSp>
        <p:nvCxnSpPr>
          <p:cNvPr id="55" name="Gerader Verbinder 54">
            <a:extLst>
              <a:ext uri="{FF2B5EF4-FFF2-40B4-BE49-F238E27FC236}">
                <a16:creationId xmlns:a16="http://schemas.microsoft.com/office/drawing/2014/main" id="{2916A5DE-BD07-51B9-D2BF-01A60FCF1AA4}"/>
              </a:ext>
            </a:extLst>
          </p:cNvPr>
          <p:cNvCxnSpPr/>
          <p:nvPr/>
        </p:nvCxnSpPr>
        <p:spPr>
          <a:xfrm flipH="1">
            <a:off x="2191815" y="2373407"/>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13D8F840-BD44-CCEE-1826-6E14988EBCCD}"/>
              </a:ext>
            </a:extLst>
          </p:cNvPr>
          <p:cNvCxnSpPr/>
          <p:nvPr/>
        </p:nvCxnSpPr>
        <p:spPr>
          <a:xfrm flipH="1">
            <a:off x="748866" y="2369285"/>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uppieren 56">
            <a:extLst>
              <a:ext uri="{FF2B5EF4-FFF2-40B4-BE49-F238E27FC236}">
                <a16:creationId xmlns:a16="http://schemas.microsoft.com/office/drawing/2014/main" id="{7386743E-2B54-7CB3-D700-343F61BB3771}"/>
              </a:ext>
            </a:extLst>
          </p:cNvPr>
          <p:cNvGrpSpPr/>
          <p:nvPr/>
        </p:nvGrpSpPr>
        <p:grpSpPr>
          <a:xfrm rot="16200000">
            <a:off x="1516268" y="2904451"/>
            <a:ext cx="360001" cy="896820"/>
            <a:chOff x="2521981" y="4359304"/>
            <a:chExt cx="360001" cy="896820"/>
          </a:xfrm>
        </p:grpSpPr>
        <p:cxnSp>
          <p:nvCxnSpPr>
            <p:cNvPr id="58" name="Gerader Verbinder 57">
              <a:extLst>
                <a:ext uri="{FF2B5EF4-FFF2-40B4-BE49-F238E27FC236}">
                  <a16:creationId xmlns:a16="http://schemas.microsoft.com/office/drawing/2014/main" id="{ECBE8511-8659-1C39-C9A8-49A817E48C51}"/>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92774F8F-E7C5-34BD-4505-615186F43D05}"/>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1500DEFF-C220-2626-91BB-37ACA9546251}"/>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52EBA870-5BED-3A84-FB89-B986E621C0BA}"/>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04D8D4C6-A98C-1436-2AD1-977C00B68409}"/>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7EAA6EC5-EF20-A76A-5F4F-3327751D97CC}"/>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 name="Textfeld 1023">
            <a:extLst>
              <a:ext uri="{FF2B5EF4-FFF2-40B4-BE49-F238E27FC236}">
                <a16:creationId xmlns:a16="http://schemas.microsoft.com/office/drawing/2014/main" id="{1FDF40A0-A0FA-CC74-E913-A72A6C94C01E}"/>
              </a:ext>
            </a:extLst>
          </p:cNvPr>
          <p:cNvSpPr txBox="1"/>
          <p:nvPr/>
        </p:nvSpPr>
        <p:spPr>
          <a:xfrm>
            <a:off x="567041" y="1438395"/>
            <a:ext cx="2254143" cy="369332"/>
          </a:xfrm>
          <a:prstGeom prst="rect">
            <a:avLst/>
          </a:prstGeom>
          <a:noFill/>
        </p:spPr>
        <p:txBody>
          <a:bodyPr wrap="none" rtlCol="0">
            <a:spAutoFit/>
          </a:bodyPr>
          <a:lstStyle/>
          <a:p>
            <a:r>
              <a:rPr lang="de-DE" dirty="0"/>
              <a:t>Zur Erinnerung: Diode</a:t>
            </a:r>
          </a:p>
        </p:txBody>
      </p:sp>
      <p:sp>
        <p:nvSpPr>
          <p:cNvPr id="1025" name="Textfeld 1024">
            <a:extLst>
              <a:ext uri="{FF2B5EF4-FFF2-40B4-BE49-F238E27FC236}">
                <a16:creationId xmlns:a16="http://schemas.microsoft.com/office/drawing/2014/main" id="{5E0D6F97-8260-6771-0075-5AD46BFDBAAD}"/>
              </a:ext>
            </a:extLst>
          </p:cNvPr>
          <p:cNvSpPr txBox="1"/>
          <p:nvPr/>
        </p:nvSpPr>
        <p:spPr>
          <a:xfrm>
            <a:off x="4035009" y="3732396"/>
            <a:ext cx="1584280" cy="369332"/>
          </a:xfrm>
          <a:prstGeom prst="rect">
            <a:avLst/>
          </a:prstGeom>
          <a:noFill/>
        </p:spPr>
        <p:txBody>
          <a:bodyPr wrap="none" rtlCol="0">
            <a:spAutoFit/>
          </a:bodyPr>
          <a:lstStyle/>
          <a:p>
            <a:r>
              <a:rPr lang="de-DE" dirty="0"/>
              <a:t>NPN-Transistor</a:t>
            </a:r>
          </a:p>
        </p:txBody>
      </p:sp>
      <p:sp>
        <p:nvSpPr>
          <p:cNvPr id="1027" name="Textfeld 1026">
            <a:extLst>
              <a:ext uri="{FF2B5EF4-FFF2-40B4-BE49-F238E27FC236}">
                <a16:creationId xmlns:a16="http://schemas.microsoft.com/office/drawing/2014/main" id="{74C4AABF-5C82-7376-D441-0568A3D8536B}"/>
              </a:ext>
            </a:extLst>
          </p:cNvPr>
          <p:cNvSpPr txBox="1"/>
          <p:nvPr/>
        </p:nvSpPr>
        <p:spPr>
          <a:xfrm>
            <a:off x="8064368" y="3735921"/>
            <a:ext cx="1553823" cy="369332"/>
          </a:xfrm>
          <a:prstGeom prst="rect">
            <a:avLst/>
          </a:prstGeom>
          <a:noFill/>
        </p:spPr>
        <p:txBody>
          <a:bodyPr wrap="none" rtlCol="0">
            <a:spAutoFit/>
          </a:bodyPr>
          <a:lstStyle/>
          <a:p>
            <a:r>
              <a:rPr lang="de-DE" dirty="0"/>
              <a:t>PNP-Transistor</a:t>
            </a:r>
          </a:p>
        </p:txBody>
      </p:sp>
      <p:sp>
        <p:nvSpPr>
          <p:cNvPr id="1028" name="Rechteck 1027">
            <a:extLst>
              <a:ext uri="{FF2B5EF4-FFF2-40B4-BE49-F238E27FC236}">
                <a16:creationId xmlns:a16="http://schemas.microsoft.com/office/drawing/2014/main" id="{B15A06C6-11A4-2427-6391-9DA342799D58}"/>
              </a:ext>
            </a:extLst>
          </p:cNvPr>
          <p:cNvSpPr/>
          <p:nvPr/>
        </p:nvSpPr>
        <p:spPr>
          <a:xfrm>
            <a:off x="3976271" y="2084269"/>
            <a:ext cx="1126951" cy="5892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9" name="Rechteck 1028">
            <a:extLst>
              <a:ext uri="{FF2B5EF4-FFF2-40B4-BE49-F238E27FC236}">
                <a16:creationId xmlns:a16="http://schemas.microsoft.com/office/drawing/2014/main" id="{6E80177B-B58A-92C7-BEEF-C84AAD66877E}"/>
              </a:ext>
            </a:extLst>
          </p:cNvPr>
          <p:cNvSpPr/>
          <p:nvPr/>
        </p:nvSpPr>
        <p:spPr>
          <a:xfrm>
            <a:off x="8571225" y="2080532"/>
            <a:ext cx="1126951" cy="5892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Rechteck 1029">
            <a:extLst>
              <a:ext uri="{FF2B5EF4-FFF2-40B4-BE49-F238E27FC236}">
                <a16:creationId xmlns:a16="http://schemas.microsoft.com/office/drawing/2014/main" id="{DF896B7C-EA12-B83A-D129-D07A95961354}"/>
              </a:ext>
            </a:extLst>
          </p:cNvPr>
          <p:cNvSpPr/>
          <p:nvPr/>
        </p:nvSpPr>
        <p:spPr>
          <a:xfrm>
            <a:off x="1096395" y="2080532"/>
            <a:ext cx="1126951" cy="5892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1" name="Textfeld 1030">
            <a:extLst>
              <a:ext uri="{FF2B5EF4-FFF2-40B4-BE49-F238E27FC236}">
                <a16:creationId xmlns:a16="http://schemas.microsoft.com/office/drawing/2014/main" id="{626676DA-0F5A-A4D8-C6F0-768644844923}"/>
              </a:ext>
            </a:extLst>
          </p:cNvPr>
          <p:cNvSpPr txBox="1"/>
          <p:nvPr/>
        </p:nvSpPr>
        <p:spPr>
          <a:xfrm>
            <a:off x="7911153" y="5296508"/>
            <a:ext cx="2489592" cy="369332"/>
          </a:xfrm>
          <a:prstGeom prst="rect">
            <a:avLst/>
          </a:prstGeom>
          <a:noFill/>
        </p:spPr>
        <p:txBody>
          <a:bodyPr wrap="none" rtlCol="0">
            <a:spAutoFit/>
          </a:bodyPr>
          <a:lstStyle/>
          <a:p>
            <a:r>
              <a:rPr lang="de-DE" dirty="0"/>
              <a:t>Kollektor: engl. </a:t>
            </a:r>
            <a:r>
              <a:rPr lang="de-DE" dirty="0" err="1"/>
              <a:t>collector</a:t>
            </a:r>
            <a:endParaRPr lang="de-DE" dirty="0"/>
          </a:p>
        </p:txBody>
      </p:sp>
    </p:spTree>
    <p:extLst>
      <p:ext uri="{BB962C8B-B14F-4D97-AF65-F5344CB8AC3E}">
        <p14:creationId xmlns:p14="http://schemas.microsoft.com/office/powerpoint/2010/main" val="20439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bipolare Transistor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sz="800" dirty="0"/>
          </a:p>
          <a:p>
            <a:pPr>
              <a:defRPr/>
            </a:pPr>
            <a:r>
              <a:rPr lang="de-DE" dirty="0"/>
              <a:t>Gilt für den NPN- und PNP-</a:t>
            </a:r>
            <a:r>
              <a:rPr lang="de-DE" dirty="0" err="1"/>
              <a:t>Transitor</a:t>
            </a:r>
            <a:r>
              <a:rPr lang="de-DE" dirty="0"/>
              <a:t> (Benennung und Spannungs- und Stromrichtungen beachten!):</a:t>
            </a:r>
          </a:p>
          <a:p>
            <a:pPr lvl="1">
              <a:defRPr/>
            </a:pPr>
            <a:r>
              <a:rPr lang="de-DE" dirty="0"/>
              <a:t>U</a:t>
            </a:r>
            <a:r>
              <a:rPr lang="de-DE" baseline="-25000" dirty="0"/>
              <a:t>BE</a:t>
            </a:r>
            <a:r>
              <a:rPr lang="de-DE" dirty="0"/>
              <a:t> = Basis-Emitter-Spannung (prüfungsrelevanter Betrag: 0,6V)</a:t>
            </a:r>
          </a:p>
          <a:p>
            <a:pPr lvl="1">
              <a:defRPr/>
            </a:pPr>
            <a:r>
              <a:rPr lang="de-DE" dirty="0"/>
              <a:t>U</a:t>
            </a:r>
            <a:r>
              <a:rPr lang="de-DE" baseline="-25000" dirty="0"/>
              <a:t>CE</a:t>
            </a:r>
            <a:r>
              <a:rPr lang="de-DE" dirty="0"/>
              <a:t> = Kollektor-Emitter-Spannung, U</a:t>
            </a:r>
            <a:r>
              <a:rPr lang="de-DE" baseline="-25000" dirty="0"/>
              <a:t>EC</a:t>
            </a:r>
            <a:r>
              <a:rPr lang="de-DE" dirty="0"/>
              <a:t> = Emitter-Kollektor-Spannung</a:t>
            </a:r>
          </a:p>
          <a:p>
            <a:pPr lvl="1">
              <a:defRPr/>
            </a:pPr>
            <a:r>
              <a:rPr lang="de-DE" dirty="0"/>
              <a:t>I</a:t>
            </a:r>
            <a:r>
              <a:rPr lang="de-DE" baseline="-25000" dirty="0"/>
              <a:t>B</a:t>
            </a:r>
            <a:r>
              <a:rPr lang="de-DE" dirty="0"/>
              <a:t> =  Basisstrom, I</a:t>
            </a:r>
            <a:r>
              <a:rPr lang="de-DE" baseline="-25000" dirty="0"/>
              <a:t>C</a:t>
            </a:r>
            <a:r>
              <a:rPr lang="de-DE" dirty="0"/>
              <a:t> =  Kollektorstrom, I</a:t>
            </a:r>
            <a:r>
              <a:rPr lang="de-DE" baseline="-25000" dirty="0"/>
              <a:t>E</a:t>
            </a:r>
            <a:r>
              <a:rPr lang="de-DE" dirty="0"/>
              <a:t> =  </a:t>
            </a:r>
            <a:r>
              <a:rPr lang="de-DE" dirty="0" err="1"/>
              <a:t>Emitterstrom</a:t>
            </a:r>
            <a:r>
              <a:rPr lang="de-DE" dirty="0"/>
              <a:t> ( I</a:t>
            </a:r>
            <a:r>
              <a:rPr lang="de-DE" baseline="-25000" dirty="0"/>
              <a:t>E</a:t>
            </a:r>
            <a:r>
              <a:rPr lang="de-DE" dirty="0"/>
              <a:t> = I</a:t>
            </a:r>
            <a:r>
              <a:rPr lang="de-DE" baseline="-25000" dirty="0"/>
              <a:t>C </a:t>
            </a:r>
            <a:r>
              <a:rPr lang="de-DE" dirty="0"/>
              <a:t>+ I</a:t>
            </a:r>
            <a:r>
              <a:rPr lang="de-DE" baseline="-25000" dirty="0"/>
              <a:t>B</a:t>
            </a:r>
            <a:r>
              <a:rPr lang="de-DE" dirty="0"/>
              <a:t> )</a:t>
            </a:r>
          </a:p>
          <a:p>
            <a:pPr lvl="1">
              <a:defRPr/>
            </a:pPr>
            <a:r>
              <a:rPr lang="de-DE" b="1" dirty="0"/>
              <a:t>Stromgesteuert</a:t>
            </a:r>
            <a:r>
              <a:rPr lang="de-DE" dirty="0"/>
              <a:t>: Stromverstärkung: I</a:t>
            </a:r>
            <a:r>
              <a:rPr lang="de-DE" baseline="-25000" dirty="0"/>
              <a:t>C</a:t>
            </a:r>
            <a:r>
              <a:rPr lang="de-DE" dirty="0"/>
              <a:t> = </a:t>
            </a:r>
            <a:r>
              <a:rPr lang="de-DE" dirty="0">
                <a:latin typeface="Symbol" panose="05050102010706020507" pitchFamily="18" charset="2"/>
              </a:rPr>
              <a:t>b</a:t>
            </a:r>
            <a:r>
              <a:rPr lang="de-DE" dirty="0"/>
              <a:t> * I</a:t>
            </a:r>
            <a:r>
              <a:rPr lang="de-DE" baseline="-25000" dirty="0"/>
              <a:t>B  </a:t>
            </a:r>
            <a:r>
              <a:rPr lang="de-DE" dirty="0"/>
              <a:t>, übliche Werte für Bipolartransistoren: </a:t>
            </a:r>
            <a:r>
              <a:rPr lang="de-DE" dirty="0">
                <a:latin typeface="Symbol" panose="05050102010706020507" pitchFamily="18" charset="2"/>
              </a:rPr>
              <a:t>b</a:t>
            </a:r>
            <a:r>
              <a:rPr lang="de-DE" dirty="0"/>
              <a:t> = 10…900</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3946530A-3ED6-9619-E6F9-9AF8BA0AC119}"/>
              </a:ext>
            </a:extLst>
          </p:cNvPr>
          <p:cNvGrpSpPr/>
          <p:nvPr/>
        </p:nvGrpSpPr>
        <p:grpSpPr>
          <a:xfrm rot="5400000">
            <a:off x="248105" y="2187920"/>
            <a:ext cx="1161932" cy="1108224"/>
            <a:chOff x="3727442" y="4212657"/>
            <a:chExt cx="1161932" cy="1108224"/>
          </a:xfrm>
        </p:grpSpPr>
        <p:grpSp>
          <p:nvGrpSpPr>
            <p:cNvPr id="7" name="Gruppieren 6">
              <a:extLst>
                <a:ext uri="{FF2B5EF4-FFF2-40B4-BE49-F238E27FC236}">
                  <a16:creationId xmlns:a16="http://schemas.microsoft.com/office/drawing/2014/main" id="{F9F1766B-B869-FAB6-CD20-E0E69E9ACBEE}"/>
                </a:ext>
              </a:extLst>
            </p:cNvPr>
            <p:cNvGrpSpPr/>
            <p:nvPr/>
          </p:nvGrpSpPr>
          <p:grpSpPr>
            <a:xfrm rot="5400000">
              <a:off x="4260963" y="4561044"/>
              <a:ext cx="360001" cy="896820"/>
              <a:chOff x="2521981" y="4359304"/>
              <a:chExt cx="360001" cy="896820"/>
            </a:xfrm>
          </p:grpSpPr>
          <p:cxnSp>
            <p:nvCxnSpPr>
              <p:cNvPr id="16" name="Gerader Verbinder 15">
                <a:extLst>
                  <a:ext uri="{FF2B5EF4-FFF2-40B4-BE49-F238E27FC236}">
                    <a16:creationId xmlns:a16="http://schemas.microsoft.com/office/drawing/2014/main" id="{BCC423C0-B3C5-E32A-8BBB-C817EA95C31D}"/>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86565CF4-54F5-F6EC-6DAB-4776F8D0266E}"/>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2D91574-9081-575B-2ECF-B7D2B68CAA10}"/>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1ABB300-8477-284B-B7B7-669AA5C22F8B}"/>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B2105973-33F4-AD50-511D-07731EF5D4B7}"/>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C850FD34-FC70-0E9F-36A9-4AAB5D2B9FE9}"/>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Gerader Verbinder 7">
              <a:extLst>
                <a:ext uri="{FF2B5EF4-FFF2-40B4-BE49-F238E27FC236}">
                  <a16:creationId xmlns:a16="http://schemas.microsoft.com/office/drawing/2014/main" id="{6FE5F494-713B-E826-8DDB-B58490FA86FB}"/>
                </a:ext>
              </a:extLst>
            </p:cNvPr>
            <p:cNvCxnSpPr/>
            <p:nvPr/>
          </p:nvCxnSpPr>
          <p:spPr>
            <a:xfrm rot="-5400000" flipV="1">
              <a:off x="4381705" y="4169781"/>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7328F4C-895B-AADD-6160-952156B9D87A}"/>
                </a:ext>
              </a:extLst>
            </p:cNvPr>
            <p:cNvSpPr txBox="1"/>
            <p:nvPr/>
          </p:nvSpPr>
          <p:spPr>
            <a:xfrm rot="16200000">
              <a:off x="4168346" y="4241351"/>
              <a:ext cx="426720" cy="369332"/>
            </a:xfrm>
            <a:prstGeom prst="rect">
              <a:avLst/>
            </a:prstGeom>
            <a:noFill/>
          </p:spPr>
          <p:txBody>
            <a:bodyPr wrap="none" rtlCol="0">
              <a:spAutoFit/>
            </a:bodyPr>
            <a:lstStyle/>
            <a:p>
              <a:r>
                <a:rPr lang="de-DE" dirty="0"/>
                <a:t>U</a:t>
              </a:r>
              <a:r>
                <a:rPr lang="de-DE" baseline="-25000" dirty="0"/>
                <a:t>D</a:t>
              </a:r>
            </a:p>
          </p:txBody>
        </p:sp>
        <p:cxnSp>
          <p:nvCxnSpPr>
            <p:cNvPr id="14" name="Gerader Verbinder 13">
              <a:extLst>
                <a:ext uri="{FF2B5EF4-FFF2-40B4-BE49-F238E27FC236}">
                  <a16:creationId xmlns:a16="http://schemas.microsoft.com/office/drawing/2014/main" id="{41313ED5-EC5D-BF35-A3FD-0495612966C6}"/>
                </a:ext>
              </a:extLst>
            </p:cNvPr>
            <p:cNvCxnSpPr/>
            <p:nvPr/>
          </p:nvCxnSpPr>
          <p:spPr>
            <a:xfrm rot="-5400000" flipV="1">
              <a:off x="3971538" y="4765357"/>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FAD1A484-9ED9-70B2-2F6A-4B62F3A168B6}"/>
                </a:ext>
              </a:extLst>
            </p:cNvPr>
            <p:cNvSpPr txBox="1"/>
            <p:nvPr/>
          </p:nvSpPr>
          <p:spPr>
            <a:xfrm rot="16200000">
              <a:off x="3963915" y="5015028"/>
              <a:ext cx="242374" cy="369332"/>
            </a:xfrm>
            <a:prstGeom prst="rect">
              <a:avLst/>
            </a:prstGeom>
            <a:noFill/>
          </p:spPr>
          <p:txBody>
            <a:bodyPr wrap="none" rtlCol="0">
              <a:spAutoFit/>
            </a:bodyPr>
            <a:lstStyle/>
            <a:p>
              <a:r>
                <a:rPr lang="de-DE" dirty="0"/>
                <a:t>I</a:t>
              </a:r>
              <a:endParaRPr lang="de-DE" baseline="-25000" dirty="0"/>
            </a:p>
          </p:txBody>
        </p:sp>
      </p:grpSp>
      <p:grpSp>
        <p:nvGrpSpPr>
          <p:cNvPr id="22" name="Gruppieren 21">
            <a:extLst>
              <a:ext uri="{FF2B5EF4-FFF2-40B4-BE49-F238E27FC236}">
                <a16:creationId xmlns:a16="http://schemas.microsoft.com/office/drawing/2014/main" id="{0E4D2F54-3245-23DB-AD9A-D744D9533F40}"/>
              </a:ext>
            </a:extLst>
          </p:cNvPr>
          <p:cNvGrpSpPr/>
          <p:nvPr/>
        </p:nvGrpSpPr>
        <p:grpSpPr>
          <a:xfrm>
            <a:off x="3023535" y="1398038"/>
            <a:ext cx="3008158" cy="2451744"/>
            <a:chOff x="3066005" y="1479734"/>
            <a:chExt cx="3008158" cy="2451744"/>
          </a:xfrm>
        </p:grpSpPr>
        <p:grpSp>
          <p:nvGrpSpPr>
            <p:cNvPr id="23" name="Gruppieren 22">
              <a:extLst>
                <a:ext uri="{FF2B5EF4-FFF2-40B4-BE49-F238E27FC236}">
                  <a16:creationId xmlns:a16="http://schemas.microsoft.com/office/drawing/2014/main" id="{665EE3AB-05A3-A400-0C99-58529BC08FE1}"/>
                </a:ext>
              </a:extLst>
            </p:cNvPr>
            <p:cNvGrpSpPr/>
            <p:nvPr/>
          </p:nvGrpSpPr>
          <p:grpSpPr>
            <a:xfrm>
              <a:off x="3586228" y="1846209"/>
              <a:ext cx="2243839" cy="1866179"/>
              <a:chOff x="4216016" y="3076436"/>
              <a:chExt cx="1203367" cy="1000829"/>
            </a:xfrm>
          </p:grpSpPr>
          <p:grpSp>
            <p:nvGrpSpPr>
              <p:cNvPr id="34" name="Gruppieren 33">
                <a:extLst>
                  <a:ext uri="{FF2B5EF4-FFF2-40B4-BE49-F238E27FC236}">
                    <a16:creationId xmlns:a16="http://schemas.microsoft.com/office/drawing/2014/main" id="{9546FD46-607B-61F4-48D6-488329C83133}"/>
                  </a:ext>
                </a:extLst>
              </p:cNvPr>
              <p:cNvGrpSpPr/>
              <p:nvPr/>
            </p:nvGrpSpPr>
            <p:grpSpPr>
              <a:xfrm>
                <a:off x="4216016" y="3076436"/>
                <a:ext cx="1203367" cy="793223"/>
                <a:chOff x="1961905" y="3574250"/>
                <a:chExt cx="1203367" cy="793223"/>
              </a:xfrm>
            </p:grpSpPr>
            <p:sp>
              <p:nvSpPr>
                <p:cNvPr id="38" name="Ellipse 37">
                  <a:extLst>
                    <a:ext uri="{FF2B5EF4-FFF2-40B4-BE49-F238E27FC236}">
                      <a16:creationId xmlns:a16="http://schemas.microsoft.com/office/drawing/2014/main" id="{72ABFA97-30E1-5CFF-99D8-6503333E53F3}"/>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r Verbinder 38">
                  <a:extLst>
                    <a:ext uri="{FF2B5EF4-FFF2-40B4-BE49-F238E27FC236}">
                      <a16:creationId xmlns:a16="http://schemas.microsoft.com/office/drawing/2014/main" id="{DEC56BCD-9110-42BA-50D8-268151EF9981}"/>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6340C9D-3734-2D73-C52F-770A56732E78}"/>
                    </a:ext>
                  </a:extLst>
                </p:cNvPr>
                <p:cNvCxnSpPr/>
                <p:nvPr/>
              </p:nvCxnSpPr>
              <p:spPr>
                <a:xfrm rot="5400000" flipH="1">
                  <a:off x="2384942" y="3754249"/>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6238480A-4078-4AB8-1EE2-62BEDEAE3984}"/>
                    </a:ext>
                  </a:extLst>
                </p:cNvPr>
                <p:cNvCxnSpPr/>
                <p:nvPr/>
              </p:nvCxnSpPr>
              <p:spPr>
                <a:xfrm flipH="1">
                  <a:off x="2805272"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46893F55-BECA-22CC-98E4-7D6AB15FF935}"/>
                    </a:ext>
                  </a:extLst>
                </p:cNvPr>
                <p:cNvCxnSpPr/>
                <p:nvPr/>
              </p:nvCxnSpPr>
              <p:spPr>
                <a:xfrm flipH="1">
                  <a:off x="1961905" y="4239367"/>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CC321BA5-461A-DC66-98CE-528DEE4F522E}"/>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E40BD5E4-05D8-FC55-2B34-FDAA83A5F772}"/>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249EB0EC-F607-B36C-5230-C9E011E5804E}"/>
                  </a:ext>
                </a:extLst>
              </p:cNvPr>
              <p:cNvSpPr txBox="1"/>
              <p:nvPr/>
            </p:nvSpPr>
            <p:spPr>
              <a:xfrm>
                <a:off x="4456738" y="3702488"/>
                <a:ext cx="296876" cy="369332"/>
              </a:xfrm>
              <a:prstGeom prst="rect">
                <a:avLst/>
              </a:prstGeom>
              <a:noFill/>
            </p:spPr>
            <p:txBody>
              <a:bodyPr wrap="none" rtlCol="0">
                <a:spAutoFit/>
              </a:bodyPr>
              <a:lstStyle/>
              <a:p>
                <a:r>
                  <a:rPr lang="de-DE" dirty="0"/>
                  <a:t>E</a:t>
                </a:r>
              </a:p>
            </p:txBody>
          </p:sp>
          <p:sp>
            <p:nvSpPr>
              <p:cNvPr id="36" name="Textfeld 35">
                <a:extLst>
                  <a:ext uri="{FF2B5EF4-FFF2-40B4-BE49-F238E27FC236}">
                    <a16:creationId xmlns:a16="http://schemas.microsoft.com/office/drawing/2014/main" id="{E2DE6D6B-D445-2E01-EF7E-0A75D63B97F8}"/>
                  </a:ext>
                </a:extLst>
              </p:cNvPr>
              <p:cNvSpPr txBox="1"/>
              <p:nvPr/>
            </p:nvSpPr>
            <p:spPr>
              <a:xfrm>
                <a:off x="4795294" y="3118218"/>
                <a:ext cx="309700" cy="369332"/>
              </a:xfrm>
              <a:prstGeom prst="rect">
                <a:avLst/>
              </a:prstGeom>
              <a:noFill/>
            </p:spPr>
            <p:txBody>
              <a:bodyPr wrap="none" rtlCol="0">
                <a:spAutoFit/>
              </a:bodyPr>
              <a:lstStyle/>
              <a:p>
                <a:r>
                  <a:rPr lang="de-DE" dirty="0"/>
                  <a:t>B</a:t>
                </a:r>
              </a:p>
            </p:txBody>
          </p:sp>
          <p:sp>
            <p:nvSpPr>
              <p:cNvPr id="37" name="Textfeld 36">
                <a:extLst>
                  <a:ext uri="{FF2B5EF4-FFF2-40B4-BE49-F238E27FC236}">
                    <a16:creationId xmlns:a16="http://schemas.microsoft.com/office/drawing/2014/main" id="{1A36B552-F0BF-CC99-8DD3-BE0DC8A4E3E5}"/>
                  </a:ext>
                </a:extLst>
              </p:cNvPr>
              <p:cNvSpPr txBox="1"/>
              <p:nvPr/>
            </p:nvSpPr>
            <p:spPr>
              <a:xfrm>
                <a:off x="5020833" y="3707933"/>
                <a:ext cx="308098" cy="369332"/>
              </a:xfrm>
              <a:prstGeom prst="rect">
                <a:avLst/>
              </a:prstGeom>
              <a:noFill/>
            </p:spPr>
            <p:txBody>
              <a:bodyPr wrap="none" rtlCol="0">
                <a:spAutoFit/>
              </a:bodyPr>
              <a:lstStyle/>
              <a:p>
                <a:r>
                  <a:rPr lang="de-DE" dirty="0"/>
                  <a:t>C</a:t>
                </a:r>
              </a:p>
            </p:txBody>
          </p:sp>
        </p:grpSp>
        <p:cxnSp>
          <p:nvCxnSpPr>
            <p:cNvPr id="24" name="Gerader Verbinder 23">
              <a:extLst>
                <a:ext uri="{FF2B5EF4-FFF2-40B4-BE49-F238E27FC236}">
                  <a16:creationId xmlns:a16="http://schemas.microsoft.com/office/drawing/2014/main" id="{0304AC76-866B-A8B2-075D-F5C84FE81DC3}"/>
                </a:ext>
              </a:extLst>
            </p:cNvPr>
            <p:cNvCxnSpPr/>
            <p:nvPr/>
          </p:nvCxnSpPr>
          <p:spPr>
            <a:xfrm rot="1800000" flipV="1">
              <a:off x="4078153" y="1923074"/>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65799AB-373A-9FF2-5B18-1E3F611A0B37}"/>
                </a:ext>
              </a:extLst>
            </p:cNvPr>
            <p:cNvSpPr txBox="1"/>
            <p:nvPr/>
          </p:nvSpPr>
          <p:spPr>
            <a:xfrm>
              <a:off x="3066005" y="2022047"/>
              <a:ext cx="1135247" cy="369332"/>
            </a:xfrm>
            <a:prstGeom prst="rect">
              <a:avLst/>
            </a:prstGeom>
            <a:noFill/>
          </p:spPr>
          <p:txBody>
            <a:bodyPr wrap="none" rtlCol="0">
              <a:spAutoFit/>
            </a:bodyPr>
            <a:lstStyle/>
            <a:p>
              <a:r>
                <a:rPr lang="de-DE" dirty="0"/>
                <a:t>U</a:t>
              </a:r>
              <a:r>
                <a:rPr lang="de-DE" baseline="-25000" dirty="0"/>
                <a:t>BE</a:t>
              </a:r>
              <a:r>
                <a:rPr lang="de-DE" dirty="0"/>
                <a:t> = 0,6V</a:t>
              </a:r>
              <a:endParaRPr lang="de-DE" baseline="-25000" dirty="0"/>
            </a:p>
          </p:txBody>
        </p:sp>
        <p:cxnSp>
          <p:nvCxnSpPr>
            <p:cNvPr id="26" name="Gerader Verbinder 25">
              <a:extLst>
                <a:ext uri="{FF2B5EF4-FFF2-40B4-BE49-F238E27FC236}">
                  <a16:creationId xmlns:a16="http://schemas.microsoft.com/office/drawing/2014/main" id="{A8E283CE-1100-FDE5-D296-7C818D5BB884}"/>
                </a:ext>
              </a:extLst>
            </p:cNvPr>
            <p:cNvCxnSpPr/>
            <p:nvPr/>
          </p:nvCxnSpPr>
          <p:spPr>
            <a:xfrm rot="5400000" flipV="1">
              <a:off x="4757829" y="3128854"/>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51D38476-AC76-2652-3F69-1198F567C874}"/>
                </a:ext>
              </a:extLst>
            </p:cNvPr>
            <p:cNvSpPr txBox="1"/>
            <p:nvPr/>
          </p:nvSpPr>
          <p:spPr>
            <a:xfrm>
              <a:off x="4567095" y="3562146"/>
              <a:ext cx="490840" cy="369332"/>
            </a:xfrm>
            <a:prstGeom prst="rect">
              <a:avLst/>
            </a:prstGeom>
            <a:noFill/>
          </p:spPr>
          <p:txBody>
            <a:bodyPr wrap="none" rtlCol="0">
              <a:spAutoFit/>
            </a:bodyPr>
            <a:lstStyle/>
            <a:p>
              <a:r>
                <a:rPr lang="de-DE" dirty="0"/>
                <a:t>U</a:t>
              </a:r>
              <a:r>
                <a:rPr lang="de-DE" baseline="-25000" dirty="0"/>
                <a:t>CE</a:t>
              </a:r>
            </a:p>
          </p:txBody>
        </p:sp>
        <p:cxnSp>
          <p:nvCxnSpPr>
            <p:cNvPr id="28" name="Gerader Verbinder 27">
              <a:extLst>
                <a:ext uri="{FF2B5EF4-FFF2-40B4-BE49-F238E27FC236}">
                  <a16:creationId xmlns:a16="http://schemas.microsoft.com/office/drawing/2014/main" id="{12EB4DEE-6C5E-F412-F076-A598EC204E07}"/>
                </a:ext>
              </a:extLst>
            </p:cNvPr>
            <p:cNvCxnSpPr/>
            <p:nvPr/>
          </p:nvCxnSpPr>
          <p:spPr>
            <a:xfrm flipV="1">
              <a:off x="4708488" y="1479734"/>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4C766AB7-003C-5D69-B5F9-68389B22ECA1}"/>
                </a:ext>
              </a:extLst>
            </p:cNvPr>
            <p:cNvCxnSpPr/>
            <p:nvPr/>
          </p:nvCxnSpPr>
          <p:spPr>
            <a:xfrm rot="5400000" flipV="1">
              <a:off x="5830067" y="2832819"/>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79B60BC4-FDCC-1476-FF80-CD6DC694CA76}"/>
                </a:ext>
              </a:extLst>
            </p:cNvPr>
            <p:cNvCxnSpPr/>
            <p:nvPr/>
          </p:nvCxnSpPr>
          <p:spPr>
            <a:xfrm rot="5400000" flipV="1">
              <a:off x="3389533" y="2838208"/>
              <a:ext cx="0" cy="488192"/>
            </a:xfrm>
            <a:prstGeom prst="line">
              <a:avLst/>
            </a:prstGeom>
            <a:ln w="254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B5EE7083-5E8A-A5DA-2D8E-F4928B528545}"/>
                </a:ext>
              </a:extLst>
            </p:cNvPr>
            <p:cNvSpPr txBox="1"/>
            <p:nvPr/>
          </p:nvSpPr>
          <p:spPr>
            <a:xfrm>
              <a:off x="4726757" y="1564139"/>
              <a:ext cx="325730" cy="369332"/>
            </a:xfrm>
            <a:prstGeom prst="rect">
              <a:avLst/>
            </a:prstGeom>
            <a:noFill/>
          </p:spPr>
          <p:txBody>
            <a:bodyPr wrap="none" rtlCol="0">
              <a:spAutoFit/>
            </a:bodyPr>
            <a:lstStyle/>
            <a:p>
              <a:r>
                <a:rPr lang="de-DE" dirty="0"/>
                <a:t>I</a:t>
              </a:r>
              <a:r>
                <a:rPr lang="de-DE" baseline="-25000" dirty="0"/>
                <a:t>B</a:t>
              </a:r>
            </a:p>
          </p:txBody>
        </p:sp>
        <p:sp>
          <p:nvSpPr>
            <p:cNvPr id="32" name="Textfeld 31">
              <a:extLst>
                <a:ext uri="{FF2B5EF4-FFF2-40B4-BE49-F238E27FC236}">
                  <a16:creationId xmlns:a16="http://schemas.microsoft.com/office/drawing/2014/main" id="{7D62EDA1-C161-A9DB-4A93-D29556C94C58}"/>
                </a:ext>
              </a:extLst>
            </p:cNvPr>
            <p:cNvSpPr txBox="1"/>
            <p:nvPr/>
          </p:nvSpPr>
          <p:spPr>
            <a:xfrm>
              <a:off x="5634400" y="2666160"/>
              <a:ext cx="325730" cy="369332"/>
            </a:xfrm>
            <a:prstGeom prst="rect">
              <a:avLst/>
            </a:prstGeom>
            <a:noFill/>
          </p:spPr>
          <p:txBody>
            <a:bodyPr wrap="none" rtlCol="0">
              <a:spAutoFit/>
            </a:bodyPr>
            <a:lstStyle/>
            <a:p>
              <a:r>
                <a:rPr lang="de-DE" dirty="0"/>
                <a:t>I</a:t>
              </a:r>
              <a:r>
                <a:rPr lang="de-DE" baseline="-25000" dirty="0"/>
                <a:t>C</a:t>
              </a:r>
            </a:p>
          </p:txBody>
        </p:sp>
        <p:sp>
          <p:nvSpPr>
            <p:cNvPr id="33" name="Textfeld 32">
              <a:extLst>
                <a:ext uri="{FF2B5EF4-FFF2-40B4-BE49-F238E27FC236}">
                  <a16:creationId xmlns:a16="http://schemas.microsoft.com/office/drawing/2014/main" id="{DF52D85A-C10F-77AB-4111-5138E0999540}"/>
                </a:ext>
              </a:extLst>
            </p:cNvPr>
            <p:cNvSpPr txBox="1"/>
            <p:nvPr/>
          </p:nvSpPr>
          <p:spPr>
            <a:xfrm>
              <a:off x="3451701" y="3050209"/>
              <a:ext cx="325730" cy="369332"/>
            </a:xfrm>
            <a:prstGeom prst="rect">
              <a:avLst/>
            </a:prstGeom>
            <a:noFill/>
          </p:spPr>
          <p:txBody>
            <a:bodyPr wrap="none" rtlCol="0">
              <a:spAutoFit/>
            </a:bodyPr>
            <a:lstStyle/>
            <a:p>
              <a:r>
                <a:rPr lang="de-DE" dirty="0"/>
                <a:t>I</a:t>
              </a:r>
              <a:r>
                <a:rPr lang="de-DE" baseline="-25000" dirty="0"/>
                <a:t>E</a:t>
              </a:r>
            </a:p>
          </p:txBody>
        </p:sp>
      </p:grpSp>
      <p:grpSp>
        <p:nvGrpSpPr>
          <p:cNvPr id="45" name="Gruppieren 44">
            <a:extLst>
              <a:ext uri="{FF2B5EF4-FFF2-40B4-BE49-F238E27FC236}">
                <a16:creationId xmlns:a16="http://schemas.microsoft.com/office/drawing/2014/main" id="{2F049C0F-6A5D-9D5D-9CC5-DE6B7AF14C4E}"/>
              </a:ext>
            </a:extLst>
          </p:cNvPr>
          <p:cNvGrpSpPr/>
          <p:nvPr/>
        </p:nvGrpSpPr>
        <p:grpSpPr>
          <a:xfrm>
            <a:off x="1589667" y="2513321"/>
            <a:ext cx="459896" cy="658771"/>
            <a:chOff x="1885101" y="1873674"/>
            <a:chExt cx="720000" cy="1199921"/>
          </a:xfrm>
        </p:grpSpPr>
        <p:sp>
          <p:nvSpPr>
            <p:cNvPr id="46" name="Freihandform 142">
              <a:extLst>
                <a:ext uri="{FF2B5EF4-FFF2-40B4-BE49-F238E27FC236}">
                  <a16:creationId xmlns:a16="http://schemas.microsoft.com/office/drawing/2014/main" id="{501506ED-C1A3-2ECF-C9CB-ECAB8DE71CF2}"/>
                </a:ext>
              </a:extLst>
            </p:cNvPr>
            <p:cNvSpPr/>
            <p:nvPr/>
          </p:nvSpPr>
          <p:spPr>
            <a:xfrm>
              <a:off x="2047287" y="1873674"/>
              <a:ext cx="403744" cy="1085504"/>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30793"/>
                <a:gd name="connsiteY0" fmla="*/ 1465887 h 1465887"/>
                <a:gd name="connsiteX1" fmla="*/ 127112 w 130793"/>
                <a:gd name="connsiteY1" fmla="*/ 0 h 1465887"/>
                <a:gd name="connsiteX0" fmla="*/ 0 w 127672"/>
                <a:gd name="connsiteY0" fmla="*/ 1465887 h 1465907"/>
                <a:gd name="connsiteX1" fmla="*/ 127112 w 127672"/>
                <a:gd name="connsiteY1" fmla="*/ 0 h 1465907"/>
                <a:gd name="connsiteX0" fmla="*/ 0 w 127379"/>
                <a:gd name="connsiteY0" fmla="*/ 1465887 h 1465963"/>
                <a:gd name="connsiteX1" fmla="*/ 127112 w 127379"/>
                <a:gd name="connsiteY1" fmla="*/ 0 h 1465963"/>
                <a:gd name="connsiteX0" fmla="*/ 0 w 127112"/>
                <a:gd name="connsiteY0" fmla="*/ 1465887 h 1466762"/>
                <a:gd name="connsiteX1" fmla="*/ 127112 w 127112"/>
                <a:gd name="connsiteY1" fmla="*/ 0 h 1466762"/>
              </a:gdLst>
              <a:ahLst/>
              <a:cxnLst>
                <a:cxn ang="0">
                  <a:pos x="connsiteX0" y="connsiteY0"/>
                </a:cxn>
                <a:cxn ang="0">
                  <a:pos x="connsiteX1" y="connsiteY1"/>
                </a:cxn>
              </a:cxnLst>
              <a:rect l="l" t="t" r="r" b="b"/>
              <a:pathLst>
                <a:path w="127112" h="1466762">
                  <a:moveTo>
                    <a:pt x="0" y="1465887"/>
                  </a:moveTo>
                  <a:cubicBezTo>
                    <a:pt x="63960" y="1478170"/>
                    <a:pt x="78191" y="1379080"/>
                    <a:pt x="127112"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mit Pfeil 46">
              <a:extLst>
                <a:ext uri="{FF2B5EF4-FFF2-40B4-BE49-F238E27FC236}">
                  <a16:creationId xmlns:a16="http://schemas.microsoft.com/office/drawing/2014/main" id="{1C028A4D-776C-8FCE-F87E-00C05B7FEF9C}"/>
                </a:ext>
              </a:extLst>
            </p:cNvPr>
            <p:cNvCxnSpPr/>
            <p:nvPr/>
          </p:nvCxnSpPr>
          <p:spPr>
            <a:xfrm>
              <a:off x="1885101" y="2960915"/>
              <a:ext cx="720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520FD2F5-A122-747C-01A0-A149DF4F0F4C}"/>
                </a:ext>
              </a:extLst>
            </p:cNvPr>
            <p:cNvCxnSpPr/>
            <p:nvPr/>
          </p:nvCxnSpPr>
          <p:spPr>
            <a:xfrm flipH="1" flipV="1">
              <a:off x="2044491" y="1873674"/>
              <a:ext cx="2796" cy="11999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feld 48">
            <a:extLst>
              <a:ext uri="{FF2B5EF4-FFF2-40B4-BE49-F238E27FC236}">
                <a16:creationId xmlns:a16="http://schemas.microsoft.com/office/drawing/2014/main" id="{AA8A9B67-B0ED-950B-3548-544AB037C3C0}"/>
              </a:ext>
            </a:extLst>
          </p:cNvPr>
          <p:cNvSpPr txBox="1"/>
          <p:nvPr/>
        </p:nvSpPr>
        <p:spPr>
          <a:xfrm>
            <a:off x="250720" y="1561786"/>
            <a:ext cx="2307042" cy="646331"/>
          </a:xfrm>
          <a:prstGeom prst="rect">
            <a:avLst/>
          </a:prstGeom>
          <a:noFill/>
        </p:spPr>
        <p:txBody>
          <a:bodyPr wrap="none" rtlCol="0">
            <a:spAutoFit/>
          </a:bodyPr>
          <a:lstStyle/>
          <a:p>
            <a:r>
              <a:rPr lang="de-DE" dirty="0"/>
              <a:t>Zur Erinnerung Diode: </a:t>
            </a:r>
          </a:p>
          <a:p>
            <a:r>
              <a:rPr lang="de-DE" dirty="0"/>
              <a:t>Durchlassspannung</a:t>
            </a:r>
          </a:p>
        </p:txBody>
      </p:sp>
      <p:grpSp>
        <p:nvGrpSpPr>
          <p:cNvPr id="50" name="Gruppieren 49">
            <a:extLst>
              <a:ext uri="{FF2B5EF4-FFF2-40B4-BE49-F238E27FC236}">
                <a16:creationId xmlns:a16="http://schemas.microsoft.com/office/drawing/2014/main" id="{279E63F3-5071-3630-A0F2-B68D0A146E1B}"/>
              </a:ext>
            </a:extLst>
          </p:cNvPr>
          <p:cNvGrpSpPr/>
          <p:nvPr/>
        </p:nvGrpSpPr>
        <p:grpSpPr>
          <a:xfrm>
            <a:off x="6587646" y="1398038"/>
            <a:ext cx="3449022" cy="2451744"/>
            <a:chOff x="3145437" y="1479734"/>
            <a:chExt cx="3449022" cy="2451744"/>
          </a:xfrm>
        </p:grpSpPr>
        <p:grpSp>
          <p:nvGrpSpPr>
            <p:cNvPr id="51" name="Gruppieren 50">
              <a:extLst>
                <a:ext uri="{FF2B5EF4-FFF2-40B4-BE49-F238E27FC236}">
                  <a16:creationId xmlns:a16="http://schemas.microsoft.com/office/drawing/2014/main" id="{A8311989-71DB-04E2-810A-C31B5E25655F}"/>
                </a:ext>
              </a:extLst>
            </p:cNvPr>
            <p:cNvGrpSpPr/>
            <p:nvPr/>
          </p:nvGrpSpPr>
          <p:grpSpPr>
            <a:xfrm>
              <a:off x="3586228" y="1846206"/>
              <a:ext cx="2243839" cy="1870879"/>
              <a:chOff x="4216016" y="3076436"/>
              <a:chExt cx="1203367" cy="1003350"/>
            </a:xfrm>
          </p:grpSpPr>
          <p:grpSp>
            <p:nvGrpSpPr>
              <p:cNvPr id="1024" name="Gruppieren 1023">
                <a:extLst>
                  <a:ext uri="{FF2B5EF4-FFF2-40B4-BE49-F238E27FC236}">
                    <a16:creationId xmlns:a16="http://schemas.microsoft.com/office/drawing/2014/main" id="{B53D35BA-0FE2-1E1C-174A-FCB985129683}"/>
                  </a:ext>
                </a:extLst>
              </p:cNvPr>
              <p:cNvGrpSpPr/>
              <p:nvPr/>
            </p:nvGrpSpPr>
            <p:grpSpPr>
              <a:xfrm>
                <a:off x="4216016" y="3076436"/>
                <a:ext cx="1203367" cy="793223"/>
                <a:chOff x="1961905" y="3574250"/>
                <a:chExt cx="1203367" cy="793223"/>
              </a:xfrm>
            </p:grpSpPr>
            <p:sp>
              <p:nvSpPr>
                <p:cNvPr id="1029" name="Ellipse 1028">
                  <a:extLst>
                    <a:ext uri="{FF2B5EF4-FFF2-40B4-BE49-F238E27FC236}">
                      <a16:creationId xmlns:a16="http://schemas.microsoft.com/office/drawing/2014/main" id="{AE7855B2-A363-1529-CDEE-CA47320D89AA}"/>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0" name="Gerader Verbinder 1029">
                  <a:extLst>
                    <a:ext uri="{FF2B5EF4-FFF2-40B4-BE49-F238E27FC236}">
                      <a16:creationId xmlns:a16="http://schemas.microsoft.com/office/drawing/2014/main" id="{B330C9FD-31FA-DA64-2A11-0FF52D003ED1}"/>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8BCEE356-71FF-12C9-9B9C-B644C952B65E}"/>
                    </a:ext>
                  </a:extLst>
                </p:cNvPr>
                <p:cNvCxnSpPr/>
                <p:nvPr/>
              </p:nvCxnSpPr>
              <p:spPr>
                <a:xfrm rot="5400000" flipH="1">
                  <a:off x="2384942" y="3754249"/>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5D51236A-C3B6-4954-AD84-AF4395F7EE02}"/>
                    </a:ext>
                  </a:extLst>
                </p:cNvPr>
                <p:cNvCxnSpPr/>
                <p:nvPr/>
              </p:nvCxnSpPr>
              <p:spPr>
                <a:xfrm flipH="1">
                  <a:off x="2805272"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60F7E841-ACEF-4A99-1443-D6410D536D7B}"/>
                    </a:ext>
                  </a:extLst>
                </p:cNvPr>
                <p:cNvCxnSpPr/>
                <p:nvPr/>
              </p:nvCxnSpPr>
              <p:spPr>
                <a:xfrm flipH="1">
                  <a:off x="1961905" y="4239367"/>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033682BF-DAD6-D19B-CFA4-70BE5E73604B}"/>
                    </a:ext>
                  </a:extLst>
                </p:cNvPr>
                <p:cNvCxnSpPr/>
                <p:nvPr/>
              </p:nvCxnSpPr>
              <p:spPr>
                <a:xfrm rot="3600000" flipH="1">
                  <a:off x="2547683" y="4090133"/>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A6843E4F-7E0E-3693-73C4-7D21D6B32AA2}"/>
                    </a:ext>
                  </a:extLst>
                </p:cNvPr>
                <p:cNvCxnSpPr/>
                <p:nvPr/>
              </p:nvCxnSpPr>
              <p:spPr>
                <a:xfrm rot="-3600000" flipH="1">
                  <a:off x="2238417" y="4090134"/>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025" name="Textfeld 1024">
                <a:extLst>
                  <a:ext uri="{FF2B5EF4-FFF2-40B4-BE49-F238E27FC236}">
                    <a16:creationId xmlns:a16="http://schemas.microsoft.com/office/drawing/2014/main" id="{0B482FBC-94E0-4656-6D8B-588493D60AA9}"/>
                  </a:ext>
                </a:extLst>
              </p:cNvPr>
              <p:cNvSpPr txBox="1"/>
              <p:nvPr/>
            </p:nvSpPr>
            <p:spPr>
              <a:xfrm>
                <a:off x="5028997" y="3704159"/>
                <a:ext cx="296876" cy="369332"/>
              </a:xfrm>
              <a:prstGeom prst="rect">
                <a:avLst/>
              </a:prstGeom>
              <a:noFill/>
            </p:spPr>
            <p:txBody>
              <a:bodyPr wrap="none" rtlCol="0">
                <a:spAutoFit/>
              </a:bodyPr>
              <a:lstStyle/>
              <a:p>
                <a:r>
                  <a:rPr lang="de-DE" dirty="0"/>
                  <a:t>E</a:t>
                </a:r>
              </a:p>
            </p:txBody>
          </p:sp>
          <p:sp>
            <p:nvSpPr>
              <p:cNvPr id="1027" name="Textfeld 1026">
                <a:extLst>
                  <a:ext uri="{FF2B5EF4-FFF2-40B4-BE49-F238E27FC236}">
                    <a16:creationId xmlns:a16="http://schemas.microsoft.com/office/drawing/2014/main" id="{9B297A41-21EF-EDF8-28B1-79DD55812BD5}"/>
                  </a:ext>
                </a:extLst>
              </p:cNvPr>
              <p:cNvSpPr txBox="1"/>
              <p:nvPr/>
            </p:nvSpPr>
            <p:spPr>
              <a:xfrm>
                <a:off x="4790386" y="3124652"/>
                <a:ext cx="309700" cy="369332"/>
              </a:xfrm>
              <a:prstGeom prst="rect">
                <a:avLst/>
              </a:prstGeom>
              <a:noFill/>
            </p:spPr>
            <p:txBody>
              <a:bodyPr wrap="none" rtlCol="0">
                <a:spAutoFit/>
              </a:bodyPr>
              <a:lstStyle/>
              <a:p>
                <a:r>
                  <a:rPr lang="de-DE" dirty="0"/>
                  <a:t>B</a:t>
                </a:r>
              </a:p>
            </p:txBody>
          </p:sp>
          <p:sp>
            <p:nvSpPr>
              <p:cNvPr id="1028" name="Textfeld 1027">
                <a:extLst>
                  <a:ext uri="{FF2B5EF4-FFF2-40B4-BE49-F238E27FC236}">
                    <a16:creationId xmlns:a16="http://schemas.microsoft.com/office/drawing/2014/main" id="{63CEB416-A1F3-04DA-AC80-F2E73B3A0023}"/>
                  </a:ext>
                </a:extLst>
              </p:cNvPr>
              <p:cNvSpPr txBox="1"/>
              <p:nvPr/>
            </p:nvSpPr>
            <p:spPr>
              <a:xfrm>
                <a:off x="4457046" y="3710454"/>
                <a:ext cx="308098" cy="369332"/>
              </a:xfrm>
              <a:prstGeom prst="rect">
                <a:avLst/>
              </a:prstGeom>
              <a:noFill/>
            </p:spPr>
            <p:txBody>
              <a:bodyPr wrap="none" rtlCol="0">
                <a:spAutoFit/>
              </a:bodyPr>
              <a:lstStyle/>
              <a:p>
                <a:r>
                  <a:rPr lang="de-DE" dirty="0"/>
                  <a:t>C</a:t>
                </a:r>
              </a:p>
            </p:txBody>
          </p:sp>
        </p:grpSp>
        <p:cxnSp>
          <p:nvCxnSpPr>
            <p:cNvPr id="53" name="Gerader Verbinder 52">
              <a:extLst>
                <a:ext uri="{FF2B5EF4-FFF2-40B4-BE49-F238E27FC236}">
                  <a16:creationId xmlns:a16="http://schemas.microsoft.com/office/drawing/2014/main" id="{2D545B20-2B3C-7C8F-D6C6-049E2AE9A42E}"/>
                </a:ext>
              </a:extLst>
            </p:cNvPr>
            <p:cNvCxnSpPr/>
            <p:nvPr/>
          </p:nvCxnSpPr>
          <p:spPr>
            <a:xfrm rot="19800000" flipV="1">
              <a:off x="5304771" y="1958575"/>
              <a:ext cx="0" cy="976384"/>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CAEF56F3-AC5C-BC14-9501-B55B64F32247}"/>
                </a:ext>
              </a:extLst>
            </p:cNvPr>
            <p:cNvSpPr txBox="1"/>
            <p:nvPr/>
          </p:nvSpPr>
          <p:spPr>
            <a:xfrm>
              <a:off x="5388680" y="2009316"/>
              <a:ext cx="1205779" cy="830997"/>
            </a:xfrm>
            <a:prstGeom prst="rect">
              <a:avLst/>
            </a:prstGeom>
            <a:noFill/>
          </p:spPr>
          <p:txBody>
            <a:bodyPr wrap="none" rtlCol="0">
              <a:spAutoFit/>
            </a:bodyPr>
            <a:lstStyle/>
            <a:p>
              <a:r>
                <a:rPr lang="de-DE" dirty="0"/>
                <a:t>U</a:t>
              </a:r>
              <a:r>
                <a:rPr lang="de-DE" baseline="-25000" dirty="0"/>
                <a:t>EB</a:t>
              </a:r>
              <a:r>
                <a:rPr lang="de-DE" dirty="0"/>
                <a:t> = 0,6V</a:t>
              </a:r>
            </a:p>
            <a:p>
              <a:r>
                <a:rPr lang="de-DE" dirty="0"/>
                <a:t>U</a:t>
              </a:r>
              <a:r>
                <a:rPr lang="de-DE" baseline="-25000" dirty="0"/>
                <a:t>BE</a:t>
              </a:r>
              <a:r>
                <a:rPr lang="de-DE" dirty="0"/>
                <a:t> = -0,6V</a:t>
              </a:r>
              <a:endParaRPr lang="de-DE" baseline="-25000" dirty="0"/>
            </a:p>
            <a:p>
              <a:endParaRPr lang="de-DE" baseline="-25000" dirty="0"/>
            </a:p>
          </p:txBody>
        </p:sp>
        <p:cxnSp>
          <p:nvCxnSpPr>
            <p:cNvPr id="56" name="Gerader Verbinder 55">
              <a:extLst>
                <a:ext uri="{FF2B5EF4-FFF2-40B4-BE49-F238E27FC236}">
                  <a16:creationId xmlns:a16="http://schemas.microsoft.com/office/drawing/2014/main" id="{661A3C93-E819-3D9C-FA42-3941091FEF20}"/>
                </a:ext>
              </a:extLst>
            </p:cNvPr>
            <p:cNvCxnSpPr/>
            <p:nvPr/>
          </p:nvCxnSpPr>
          <p:spPr>
            <a:xfrm rot="5400000" flipV="1">
              <a:off x="4757829" y="3128854"/>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0825FE34-7D74-3E40-A2E9-898A02EBD3C9}"/>
                </a:ext>
              </a:extLst>
            </p:cNvPr>
            <p:cNvSpPr txBox="1"/>
            <p:nvPr/>
          </p:nvSpPr>
          <p:spPr>
            <a:xfrm>
              <a:off x="4567095" y="3562146"/>
              <a:ext cx="487441" cy="369332"/>
            </a:xfrm>
            <a:prstGeom prst="rect">
              <a:avLst/>
            </a:prstGeom>
            <a:noFill/>
          </p:spPr>
          <p:txBody>
            <a:bodyPr wrap="none" rtlCol="0">
              <a:spAutoFit/>
            </a:bodyPr>
            <a:lstStyle/>
            <a:p>
              <a:r>
                <a:rPr lang="de-DE" dirty="0"/>
                <a:t>U</a:t>
              </a:r>
              <a:r>
                <a:rPr lang="de-DE" baseline="-25000" dirty="0"/>
                <a:t>EC</a:t>
              </a:r>
            </a:p>
          </p:txBody>
        </p:sp>
        <p:cxnSp>
          <p:nvCxnSpPr>
            <p:cNvPr id="58" name="Gerader Verbinder 57">
              <a:extLst>
                <a:ext uri="{FF2B5EF4-FFF2-40B4-BE49-F238E27FC236}">
                  <a16:creationId xmlns:a16="http://schemas.microsoft.com/office/drawing/2014/main" id="{26EBD6EA-0D32-204C-D398-069828C02B95}"/>
                </a:ext>
              </a:extLst>
            </p:cNvPr>
            <p:cNvCxnSpPr/>
            <p:nvPr/>
          </p:nvCxnSpPr>
          <p:spPr>
            <a:xfrm flipV="1">
              <a:off x="4708488" y="1479734"/>
              <a:ext cx="0" cy="488192"/>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564FCBA-F38B-1EB9-721B-50E79906A742}"/>
                </a:ext>
              </a:extLst>
            </p:cNvPr>
            <p:cNvCxnSpPr/>
            <p:nvPr/>
          </p:nvCxnSpPr>
          <p:spPr>
            <a:xfrm rot="5400000" flipV="1">
              <a:off x="5830067" y="2832819"/>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3AD7E427-6D22-72E2-C8AC-EADE9F68EEDE}"/>
                </a:ext>
              </a:extLst>
            </p:cNvPr>
            <p:cNvCxnSpPr/>
            <p:nvPr/>
          </p:nvCxnSpPr>
          <p:spPr>
            <a:xfrm rot="5400000" flipV="1">
              <a:off x="3389533" y="2838208"/>
              <a:ext cx="0" cy="488192"/>
            </a:xfrm>
            <a:prstGeom prst="line">
              <a:avLst/>
            </a:prstGeom>
            <a:ln w="254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76945BB1-3CF6-5540-E8D3-51339158B4F2}"/>
                </a:ext>
              </a:extLst>
            </p:cNvPr>
            <p:cNvSpPr txBox="1"/>
            <p:nvPr/>
          </p:nvSpPr>
          <p:spPr>
            <a:xfrm>
              <a:off x="4726757" y="1564139"/>
              <a:ext cx="325730" cy="369332"/>
            </a:xfrm>
            <a:prstGeom prst="rect">
              <a:avLst/>
            </a:prstGeom>
            <a:noFill/>
          </p:spPr>
          <p:txBody>
            <a:bodyPr wrap="none" rtlCol="0">
              <a:spAutoFit/>
            </a:bodyPr>
            <a:lstStyle/>
            <a:p>
              <a:r>
                <a:rPr lang="de-DE" dirty="0"/>
                <a:t>I</a:t>
              </a:r>
              <a:r>
                <a:rPr lang="de-DE" baseline="-25000" dirty="0"/>
                <a:t>B</a:t>
              </a:r>
            </a:p>
          </p:txBody>
        </p:sp>
        <p:sp>
          <p:nvSpPr>
            <p:cNvPr id="62" name="Textfeld 61">
              <a:extLst>
                <a:ext uri="{FF2B5EF4-FFF2-40B4-BE49-F238E27FC236}">
                  <a16:creationId xmlns:a16="http://schemas.microsoft.com/office/drawing/2014/main" id="{60E3A74C-A15C-AD53-7883-A844A48E71C1}"/>
                </a:ext>
              </a:extLst>
            </p:cNvPr>
            <p:cNvSpPr txBox="1"/>
            <p:nvPr/>
          </p:nvSpPr>
          <p:spPr>
            <a:xfrm>
              <a:off x="5634400" y="2666160"/>
              <a:ext cx="325730" cy="369332"/>
            </a:xfrm>
            <a:prstGeom prst="rect">
              <a:avLst/>
            </a:prstGeom>
            <a:noFill/>
          </p:spPr>
          <p:txBody>
            <a:bodyPr wrap="none" rtlCol="0">
              <a:spAutoFit/>
            </a:bodyPr>
            <a:lstStyle/>
            <a:p>
              <a:r>
                <a:rPr lang="de-DE" dirty="0"/>
                <a:t>I</a:t>
              </a:r>
              <a:r>
                <a:rPr lang="de-DE" baseline="-25000" dirty="0"/>
                <a:t>E</a:t>
              </a:r>
            </a:p>
          </p:txBody>
        </p:sp>
        <p:sp>
          <p:nvSpPr>
            <p:cNvPr id="63" name="Textfeld 62">
              <a:extLst>
                <a:ext uri="{FF2B5EF4-FFF2-40B4-BE49-F238E27FC236}">
                  <a16:creationId xmlns:a16="http://schemas.microsoft.com/office/drawing/2014/main" id="{9A25B220-6989-6F24-0C57-0F241AC53EBD}"/>
                </a:ext>
              </a:extLst>
            </p:cNvPr>
            <p:cNvSpPr txBox="1"/>
            <p:nvPr/>
          </p:nvSpPr>
          <p:spPr>
            <a:xfrm>
              <a:off x="3451701" y="3050209"/>
              <a:ext cx="324128" cy="369332"/>
            </a:xfrm>
            <a:prstGeom prst="rect">
              <a:avLst/>
            </a:prstGeom>
            <a:noFill/>
          </p:spPr>
          <p:txBody>
            <a:bodyPr wrap="none" rtlCol="0">
              <a:spAutoFit/>
            </a:bodyPr>
            <a:lstStyle/>
            <a:p>
              <a:r>
                <a:rPr lang="de-DE" dirty="0"/>
                <a:t>I</a:t>
              </a:r>
              <a:r>
                <a:rPr lang="de-DE" baseline="-25000" dirty="0"/>
                <a:t>C</a:t>
              </a:r>
            </a:p>
          </p:txBody>
        </p:sp>
      </p:grpSp>
      <p:sp>
        <p:nvSpPr>
          <p:cNvPr id="1036" name="Textfeld 1035">
            <a:extLst>
              <a:ext uri="{FF2B5EF4-FFF2-40B4-BE49-F238E27FC236}">
                <a16:creationId xmlns:a16="http://schemas.microsoft.com/office/drawing/2014/main" id="{DEFC08E8-1733-CEA0-880B-502B2F6B68FE}"/>
              </a:ext>
            </a:extLst>
          </p:cNvPr>
          <p:cNvSpPr txBox="1"/>
          <p:nvPr/>
        </p:nvSpPr>
        <p:spPr>
          <a:xfrm>
            <a:off x="8747469" y="1067098"/>
            <a:ext cx="1570558" cy="1169551"/>
          </a:xfrm>
          <a:prstGeom prst="rect">
            <a:avLst/>
          </a:prstGeom>
          <a:noFill/>
        </p:spPr>
        <p:txBody>
          <a:bodyPr wrap="none" rtlCol="0">
            <a:spAutoFit/>
          </a:bodyPr>
          <a:lstStyle/>
          <a:p>
            <a:pPr algn="ctr"/>
            <a:r>
              <a:rPr lang="de-DE" sz="4400" b="1" dirty="0">
                <a:solidFill>
                  <a:srgbClr val="FF0000"/>
                </a:solidFill>
              </a:rPr>
              <a:t>! </a:t>
            </a:r>
          </a:p>
          <a:p>
            <a:pPr algn="ctr"/>
            <a:r>
              <a:rPr lang="de-DE" sz="1400" b="1" dirty="0">
                <a:solidFill>
                  <a:srgbClr val="FF0000"/>
                </a:solidFill>
              </a:rPr>
              <a:t>Richtung beachten</a:t>
            </a:r>
            <a:endParaRPr lang="de-DE" sz="1400" b="1" baseline="-25000" dirty="0">
              <a:solidFill>
                <a:srgbClr val="FF0000"/>
              </a:solidFill>
            </a:endParaRPr>
          </a:p>
          <a:p>
            <a:endParaRPr lang="de-DE" baseline="-25000" dirty="0"/>
          </a:p>
        </p:txBody>
      </p:sp>
    </p:spTree>
    <p:extLst>
      <p:ext uri="{BB962C8B-B14F-4D97-AF65-F5344CB8AC3E}">
        <p14:creationId xmlns:p14="http://schemas.microsoft.com/office/powerpoint/2010/main" val="231767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Transistor als Schalter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Liegt an einem bipolaren Transistor zwischen Basis und Emitter eine Spannung an, die in Durchlassrichtung oberhalb der Durchlassspannung der Basis-Emitter-Strecke liegt (&gt;0,6V), so wird die Emitter-Kollektor-Strecke leitend. </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Rechteck 5">
            <a:extLst>
              <a:ext uri="{FF2B5EF4-FFF2-40B4-BE49-F238E27FC236}">
                <a16:creationId xmlns:a16="http://schemas.microsoft.com/office/drawing/2014/main" id="{7765FEB8-58E4-668C-F8A7-53FF43048811}"/>
              </a:ext>
            </a:extLst>
          </p:cNvPr>
          <p:cNvSpPr/>
          <p:nvPr/>
        </p:nvSpPr>
        <p:spPr>
          <a:xfrm>
            <a:off x="5638820" y="2843399"/>
            <a:ext cx="940075" cy="23935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602FE969-3F2B-2B84-48D7-894EECCB32F7}"/>
              </a:ext>
            </a:extLst>
          </p:cNvPr>
          <p:cNvGrpSpPr/>
          <p:nvPr/>
        </p:nvGrpSpPr>
        <p:grpSpPr>
          <a:xfrm rot="16200000">
            <a:off x="1657242" y="4232564"/>
            <a:ext cx="1671250" cy="793223"/>
            <a:chOff x="1480009" y="3574250"/>
            <a:chExt cx="1671250" cy="793223"/>
          </a:xfrm>
        </p:grpSpPr>
        <p:sp>
          <p:nvSpPr>
            <p:cNvPr id="8" name="Ellipse 7">
              <a:extLst>
                <a:ext uri="{FF2B5EF4-FFF2-40B4-BE49-F238E27FC236}">
                  <a16:creationId xmlns:a16="http://schemas.microsoft.com/office/drawing/2014/main" id="{BAF2CBC5-93EA-6BF6-ECDB-55580E7875EF}"/>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41B62695-778C-94A5-9FA1-70701CFC8E39}"/>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8D560D-6FDB-0DC3-F99E-C16CE94AB800}"/>
                </a:ext>
              </a:extLst>
            </p:cNvPr>
            <p:cNvCxnSpPr/>
            <p:nvPr/>
          </p:nvCxnSpPr>
          <p:spPr>
            <a:xfrm rot="5400000" flipH="1">
              <a:off x="2384942" y="3754249"/>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B19C31B-0F95-F29F-1C53-008B4BEA23DE}"/>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3B4E091-8199-E633-6DF0-AD75AD7C71FA}"/>
                </a:ext>
              </a:extLst>
            </p:cNvPr>
            <p:cNvCxnSpPr/>
            <p:nvPr/>
          </p:nvCxnSpPr>
          <p:spPr>
            <a:xfrm rot="5400000" flipH="1">
              <a:off x="1893948" y="3820754"/>
              <a:ext cx="4" cy="8278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755C14DE-F91E-10A4-2B89-B005F4E27AAF}"/>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CCBDEFB-FECA-FB89-6C6F-D44A52DF9337}"/>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1AE32C01-A805-FE7E-A199-0E153125619E}"/>
              </a:ext>
            </a:extLst>
          </p:cNvPr>
          <p:cNvGrpSpPr/>
          <p:nvPr/>
        </p:nvGrpSpPr>
        <p:grpSpPr>
          <a:xfrm>
            <a:off x="988009" y="4266074"/>
            <a:ext cx="1359634" cy="226422"/>
            <a:chOff x="1753727" y="3680842"/>
            <a:chExt cx="1359634" cy="226422"/>
          </a:xfrm>
        </p:grpSpPr>
        <p:sp>
          <p:nvSpPr>
            <p:cNvPr id="20" name="Rechteck 19">
              <a:extLst>
                <a:ext uri="{FF2B5EF4-FFF2-40B4-BE49-F238E27FC236}">
                  <a16:creationId xmlns:a16="http://schemas.microsoft.com/office/drawing/2014/main" id="{D17B836C-1090-3957-D607-8D0671F95221}"/>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7F2B6BAA-1493-2512-4239-9469F1E3758B}"/>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0DA523ED-A98F-70F4-F533-C07A872275B8}"/>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ieren 22">
            <a:extLst>
              <a:ext uri="{FF2B5EF4-FFF2-40B4-BE49-F238E27FC236}">
                <a16:creationId xmlns:a16="http://schemas.microsoft.com/office/drawing/2014/main" id="{0DFD846E-38A2-05BB-69C4-BE47D38FA9F8}"/>
              </a:ext>
            </a:extLst>
          </p:cNvPr>
          <p:cNvGrpSpPr/>
          <p:nvPr/>
        </p:nvGrpSpPr>
        <p:grpSpPr>
          <a:xfrm rot="16200000">
            <a:off x="2076883" y="3280338"/>
            <a:ext cx="1359634" cy="226422"/>
            <a:chOff x="1753727" y="3680842"/>
            <a:chExt cx="1359634" cy="226422"/>
          </a:xfrm>
        </p:grpSpPr>
        <p:sp>
          <p:nvSpPr>
            <p:cNvPr id="24" name="Rechteck 23">
              <a:extLst>
                <a:ext uri="{FF2B5EF4-FFF2-40B4-BE49-F238E27FC236}">
                  <a16:creationId xmlns:a16="http://schemas.microsoft.com/office/drawing/2014/main" id="{CD03D82A-DBA8-5A6A-06E6-2CBEF00D803B}"/>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r Verbinder 24">
              <a:extLst>
                <a:ext uri="{FF2B5EF4-FFF2-40B4-BE49-F238E27FC236}">
                  <a16:creationId xmlns:a16="http://schemas.microsoft.com/office/drawing/2014/main" id="{A5EC329D-DEC3-80CA-7D03-0432C95D4FE1}"/>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9B264B98-FEB9-D83E-0D13-AB88A1C97442}"/>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26">
            <a:extLst>
              <a:ext uri="{FF2B5EF4-FFF2-40B4-BE49-F238E27FC236}">
                <a16:creationId xmlns:a16="http://schemas.microsoft.com/office/drawing/2014/main" id="{65D95325-5FE5-D061-79B6-68D852E0F93B}"/>
              </a:ext>
            </a:extLst>
          </p:cNvPr>
          <p:cNvCxnSpPr>
            <a:stCxn id="30" idx="2"/>
          </p:cNvCxnSpPr>
          <p:nvPr/>
        </p:nvCxnSpPr>
        <p:spPr>
          <a:xfrm flipH="1">
            <a:off x="2361633" y="5290960"/>
            <a:ext cx="111051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D2547D8C-681B-9166-1CFA-A6F8841CF1A8}"/>
              </a:ext>
            </a:extLst>
          </p:cNvPr>
          <p:cNvSpPr/>
          <p:nvPr/>
        </p:nvSpPr>
        <p:spPr>
          <a:xfrm>
            <a:off x="892399" y="432569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r Verbinder 28">
            <a:extLst>
              <a:ext uri="{FF2B5EF4-FFF2-40B4-BE49-F238E27FC236}">
                <a16:creationId xmlns:a16="http://schemas.microsoft.com/office/drawing/2014/main" id="{89E6FE96-22B9-05A7-0971-8CCF943EF1D9}"/>
              </a:ext>
            </a:extLst>
          </p:cNvPr>
          <p:cNvCxnSpPr>
            <a:cxnSpLocks/>
            <a:stCxn id="36" idx="2"/>
          </p:cNvCxnSpPr>
          <p:nvPr/>
        </p:nvCxnSpPr>
        <p:spPr>
          <a:xfrm flipH="1">
            <a:off x="892399" y="5290960"/>
            <a:ext cx="181291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CD001B1A-BFE4-C76B-D3C7-586881B71A34}"/>
              </a:ext>
            </a:extLst>
          </p:cNvPr>
          <p:cNvSpPr/>
          <p:nvPr/>
        </p:nvSpPr>
        <p:spPr>
          <a:xfrm>
            <a:off x="3472151" y="523696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BA88DEA7-43CD-18BB-62E4-536E4D2B7C37}"/>
              </a:ext>
            </a:extLst>
          </p:cNvPr>
          <p:cNvSpPr/>
          <p:nvPr/>
        </p:nvSpPr>
        <p:spPr>
          <a:xfrm>
            <a:off x="878040" y="523944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31FED114-EF83-292A-A15F-7E4332A8900C}"/>
              </a:ext>
            </a:extLst>
          </p:cNvPr>
          <p:cNvCxnSpPr/>
          <p:nvPr/>
        </p:nvCxnSpPr>
        <p:spPr>
          <a:xfrm flipV="1">
            <a:off x="3534532" y="4152927"/>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8635483A-9F98-96B6-CEEC-404D59AAF30D}"/>
              </a:ext>
            </a:extLst>
          </p:cNvPr>
          <p:cNvSpPr txBox="1"/>
          <p:nvPr/>
        </p:nvSpPr>
        <p:spPr>
          <a:xfrm>
            <a:off x="3174271" y="439421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34" name="Gerader Verbinder 33">
            <a:extLst>
              <a:ext uri="{FF2B5EF4-FFF2-40B4-BE49-F238E27FC236}">
                <a16:creationId xmlns:a16="http://schemas.microsoft.com/office/drawing/2014/main" id="{2A9684D4-3EF6-5B49-48AF-F7E36DD3464A}"/>
              </a:ext>
            </a:extLst>
          </p:cNvPr>
          <p:cNvCxnSpPr/>
          <p:nvPr/>
        </p:nvCxnSpPr>
        <p:spPr>
          <a:xfrm flipH="1" flipV="1">
            <a:off x="779214" y="4526392"/>
            <a:ext cx="0" cy="662528"/>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A14A8D5A-C3AD-BA45-304D-A9F4F79D2B2D}"/>
              </a:ext>
            </a:extLst>
          </p:cNvPr>
          <p:cNvSpPr txBox="1"/>
          <p:nvPr/>
        </p:nvSpPr>
        <p:spPr>
          <a:xfrm>
            <a:off x="370128" y="4559868"/>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36" name="Ellipse 35">
            <a:extLst>
              <a:ext uri="{FF2B5EF4-FFF2-40B4-BE49-F238E27FC236}">
                <a16:creationId xmlns:a16="http://schemas.microsoft.com/office/drawing/2014/main" id="{1FCAF869-5E96-5972-4037-EAF35AAEE304}"/>
              </a:ext>
            </a:extLst>
          </p:cNvPr>
          <p:cNvSpPr/>
          <p:nvPr/>
        </p:nvSpPr>
        <p:spPr>
          <a:xfrm>
            <a:off x="2705315" y="523696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EAFFDC7C-575D-30FB-AD1D-5C2DAE62C7A2}"/>
              </a:ext>
            </a:extLst>
          </p:cNvPr>
          <p:cNvCxnSpPr>
            <a:stCxn id="38" idx="2"/>
          </p:cNvCxnSpPr>
          <p:nvPr/>
        </p:nvCxnSpPr>
        <p:spPr>
          <a:xfrm flipH="1">
            <a:off x="2768024" y="3893727"/>
            <a:ext cx="65850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 name="Ellipse 37">
            <a:extLst>
              <a:ext uri="{FF2B5EF4-FFF2-40B4-BE49-F238E27FC236}">
                <a16:creationId xmlns:a16="http://schemas.microsoft.com/office/drawing/2014/main" id="{05372DB7-EB0C-6060-82E8-78E4EF9F3FDE}"/>
              </a:ext>
            </a:extLst>
          </p:cNvPr>
          <p:cNvSpPr/>
          <p:nvPr/>
        </p:nvSpPr>
        <p:spPr>
          <a:xfrm>
            <a:off x="3426532" y="383972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8FD3EF77-014D-DAB0-03AF-8A3490B0336A}"/>
              </a:ext>
            </a:extLst>
          </p:cNvPr>
          <p:cNvSpPr/>
          <p:nvPr/>
        </p:nvSpPr>
        <p:spPr>
          <a:xfrm>
            <a:off x="2707849" y="383617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62F0F9F1-25B4-48CA-93E6-BDC348429A68}"/>
              </a:ext>
            </a:extLst>
          </p:cNvPr>
          <p:cNvSpPr/>
          <p:nvPr/>
        </p:nvSpPr>
        <p:spPr>
          <a:xfrm>
            <a:off x="2707529" y="265029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1A9BDD0B-9E2C-2F8D-6AE8-F0DFE3D698B5}"/>
              </a:ext>
            </a:extLst>
          </p:cNvPr>
          <p:cNvSpPr txBox="1"/>
          <p:nvPr/>
        </p:nvSpPr>
        <p:spPr>
          <a:xfrm>
            <a:off x="2805868" y="2474067"/>
            <a:ext cx="548548" cy="369332"/>
          </a:xfrm>
          <a:prstGeom prst="rect">
            <a:avLst/>
          </a:prstGeom>
          <a:noFill/>
        </p:spPr>
        <p:txBody>
          <a:bodyPr wrap="none" rtlCol="0">
            <a:spAutoFit/>
          </a:bodyPr>
          <a:lstStyle/>
          <a:p>
            <a:r>
              <a:rPr lang="de-DE" dirty="0"/>
              <a:t>+5V</a:t>
            </a:r>
            <a:endParaRPr lang="de-DE" baseline="-25000" dirty="0"/>
          </a:p>
        </p:txBody>
      </p:sp>
      <p:cxnSp>
        <p:nvCxnSpPr>
          <p:cNvPr id="42" name="Gerader Verbinder 41">
            <a:extLst>
              <a:ext uri="{FF2B5EF4-FFF2-40B4-BE49-F238E27FC236}">
                <a16:creationId xmlns:a16="http://schemas.microsoft.com/office/drawing/2014/main" id="{44C86510-2217-436E-32BC-A54E52347F41}"/>
              </a:ext>
            </a:extLst>
          </p:cNvPr>
          <p:cNvCxnSpPr/>
          <p:nvPr/>
        </p:nvCxnSpPr>
        <p:spPr>
          <a:xfrm flipH="1">
            <a:off x="2667280" y="5464800"/>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BBDFF932-51A9-851F-C6F9-704A569E799F}"/>
              </a:ext>
            </a:extLst>
          </p:cNvPr>
          <p:cNvCxnSpPr/>
          <p:nvPr/>
        </p:nvCxnSpPr>
        <p:spPr>
          <a:xfrm flipV="1">
            <a:off x="4734187" y="5099849"/>
            <a:ext cx="460472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BD788FD-4680-3B56-D878-0C953223E248}"/>
              </a:ext>
            </a:extLst>
          </p:cNvPr>
          <p:cNvCxnSpPr/>
          <p:nvPr/>
        </p:nvCxnSpPr>
        <p:spPr>
          <a:xfrm flipV="1">
            <a:off x="4734187" y="2474067"/>
            <a:ext cx="0" cy="26167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BFD3FCEF-5FA5-6B91-B5E2-0534879EBF33}"/>
              </a:ext>
            </a:extLst>
          </p:cNvPr>
          <p:cNvCxnSpPr/>
          <p:nvPr/>
        </p:nvCxnSpPr>
        <p:spPr>
          <a:xfrm flipV="1">
            <a:off x="4734187" y="3555759"/>
            <a:ext cx="3950383" cy="153692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133DE2FA-B73A-0321-32AA-F72C41FFAEC9}"/>
              </a:ext>
            </a:extLst>
          </p:cNvPr>
          <p:cNvSpPr txBox="1"/>
          <p:nvPr/>
        </p:nvSpPr>
        <p:spPr>
          <a:xfrm>
            <a:off x="4707931" y="2191384"/>
            <a:ext cx="409086" cy="369332"/>
          </a:xfrm>
          <a:prstGeom prst="rect">
            <a:avLst/>
          </a:prstGeom>
          <a:noFill/>
        </p:spPr>
        <p:txBody>
          <a:bodyPr wrap="none" rtlCol="0">
            <a:spAutoFit/>
          </a:bodyPr>
          <a:lstStyle/>
          <a:p>
            <a:r>
              <a:rPr lang="de-DE" dirty="0" err="1">
                <a:solidFill>
                  <a:srgbClr val="00B0F0"/>
                </a:solidFill>
              </a:rPr>
              <a:t>U</a:t>
            </a:r>
            <a:r>
              <a:rPr lang="de-DE" baseline="-25000" dirty="0" err="1">
                <a:solidFill>
                  <a:srgbClr val="00B0F0"/>
                </a:solidFill>
              </a:rPr>
              <a:t>e</a:t>
            </a:r>
            <a:endParaRPr lang="de-DE" baseline="-25000" dirty="0">
              <a:solidFill>
                <a:srgbClr val="00B0F0"/>
              </a:solidFill>
            </a:endParaRPr>
          </a:p>
        </p:txBody>
      </p:sp>
      <p:sp>
        <p:nvSpPr>
          <p:cNvPr id="47" name="Textfeld 46">
            <a:extLst>
              <a:ext uri="{FF2B5EF4-FFF2-40B4-BE49-F238E27FC236}">
                <a16:creationId xmlns:a16="http://schemas.microsoft.com/office/drawing/2014/main" id="{7A1E3992-BF5E-069E-9946-82611A6E9357}"/>
              </a:ext>
            </a:extLst>
          </p:cNvPr>
          <p:cNvSpPr txBox="1"/>
          <p:nvPr/>
        </p:nvSpPr>
        <p:spPr>
          <a:xfrm>
            <a:off x="4711137" y="2443206"/>
            <a:ext cx="405880" cy="369332"/>
          </a:xfrm>
          <a:prstGeom prst="rect">
            <a:avLst/>
          </a:prstGeom>
          <a:noFill/>
        </p:spPr>
        <p:txBody>
          <a:bodyPr wrap="none" rtlCol="0">
            <a:spAutoFit/>
          </a:bodyPr>
          <a:lstStyle/>
          <a:p>
            <a:r>
              <a:rPr lang="de-DE" dirty="0" err="1">
                <a:solidFill>
                  <a:srgbClr val="FF0000"/>
                </a:solidFill>
              </a:rPr>
              <a:t>U</a:t>
            </a:r>
            <a:r>
              <a:rPr lang="de-DE" baseline="-25000" dirty="0" err="1">
                <a:solidFill>
                  <a:srgbClr val="FF0000"/>
                </a:solidFill>
              </a:rPr>
              <a:t>a</a:t>
            </a:r>
            <a:endParaRPr lang="de-DE" baseline="-25000" dirty="0">
              <a:solidFill>
                <a:srgbClr val="FF0000"/>
              </a:solidFill>
            </a:endParaRPr>
          </a:p>
        </p:txBody>
      </p:sp>
      <p:cxnSp>
        <p:nvCxnSpPr>
          <p:cNvPr id="48" name="Gerade Verbindung mit Pfeil 47">
            <a:extLst>
              <a:ext uri="{FF2B5EF4-FFF2-40B4-BE49-F238E27FC236}">
                <a16:creationId xmlns:a16="http://schemas.microsoft.com/office/drawing/2014/main" id="{50C72AA9-4A5C-ED5B-B1EA-DD16DDAD9C2E}"/>
              </a:ext>
            </a:extLst>
          </p:cNvPr>
          <p:cNvCxnSpPr/>
          <p:nvPr/>
        </p:nvCxnSpPr>
        <p:spPr>
          <a:xfrm flipV="1">
            <a:off x="4734186" y="4679309"/>
            <a:ext cx="4604729" cy="0"/>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88A9E25D-8CB9-EFB8-7207-6F37D00274B2}"/>
              </a:ext>
            </a:extLst>
          </p:cNvPr>
          <p:cNvSpPr txBox="1"/>
          <p:nvPr/>
        </p:nvSpPr>
        <p:spPr>
          <a:xfrm>
            <a:off x="4189752" y="4494643"/>
            <a:ext cx="607859" cy="369332"/>
          </a:xfrm>
          <a:prstGeom prst="rect">
            <a:avLst/>
          </a:prstGeom>
          <a:noFill/>
        </p:spPr>
        <p:txBody>
          <a:bodyPr wrap="none" rtlCol="0">
            <a:spAutoFit/>
          </a:bodyPr>
          <a:lstStyle/>
          <a:p>
            <a:r>
              <a:rPr lang="de-DE" dirty="0"/>
              <a:t>0,6V</a:t>
            </a:r>
            <a:endParaRPr lang="de-DE" baseline="-25000" dirty="0"/>
          </a:p>
        </p:txBody>
      </p:sp>
      <p:cxnSp>
        <p:nvCxnSpPr>
          <p:cNvPr id="50" name="Gerade Verbindung mit Pfeil 49">
            <a:extLst>
              <a:ext uri="{FF2B5EF4-FFF2-40B4-BE49-F238E27FC236}">
                <a16:creationId xmlns:a16="http://schemas.microsoft.com/office/drawing/2014/main" id="{6A02275D-C161-37F4-EFC1-CCFD00FBA47B}"/>
              </a:ext>
            </a:extLst>
          </p:cNvPr>
          <p:cNvCxnSpPr/>
          <p:nvPr/>
        </p:nvCxnSpPr>
        <p:spPr>
          <a:xfrm flipV="1">
            <a:off x="4734185" y="3105167"/>
            <a:ext cx="4604729" cy="0"/>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C1516393-CFCA-8573-0ED3-EBD245E637F6}"/>
              </a:ext>
            </a:extLst>
          </p:cNvPr>
          <p:cNvSpPr txBox="1"/>
          <p:nvPr/>
        </p:nvSpPr>
        <p:spPr>
          <a:xfrm>
            <a:off x="4189752" y="2931404"/>
            <a:ext cx="433132" cy="369332"/>
          </a:xfrm>
          <a:prstGeom prst="rect">
            <a:avLst/>
          </a:prstGeom>
          <a:noFill/>
        </p:spPr>
        <p:txBody>
          <a:bodyPr wrap="none" rtlCol="0">
            <a:spAutoFit/>
          </a:bodyPr>
          <a:lstStyle/>
          <a:p>
            <a:r>
              <a:rPr lang="de-DE" dirty="0"/>
              <a:t>5V</a:t>
            </a:r>
            <a:endParaRPr lang="de-DE" baseline="-25000" dirty="0"/>
          </a:p>
        </p:txBody>
      </p:sp>
      <p:cxnSp>
        <p:nvCxnSpPr>
          <p:cNvPr id="53" name="Gerader Verbinder 52">
            <a:extLst>
              <a:ext uri="{FF2B5EF4-FFF2-40B4-BE49-F238E27FC236}">
                <a16:creationId xmlns:a16="http://schemas.microsoft.com/office/drawing/2014/main" id="{52A7CF1B-1A42-7FF6-B7A3-5423E994A667}"/>
              </a:ext>
            </a:extLst>
          </p:cNvPr>
          <p:cNvCxnSpPr>
            <a:endCxn id="56" idx="0"/>
          </p:cNvCxnSpPr>
          <p:nvPr/>
        </p:nvCxnSpPr>
        <p:spPr>
          <a:xfrm>
            <a:off x="4734185" y="3105167"/>
            <a:ext cx="904635" cy="37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A818C838-F1BF-0113-CA10-50A0C2FAB318}"/>
              </a:ext>
            </a:extLst>
          </p:cNvPr>
          <p:cNvCxnSpPr/>
          <p:nvPr/>
        </p:nvCxnSpPr>
        <p:spPr>
          <a:xfrm>
            <a:off x="6569392" y="5050857"/>
            <a:ext cx="2542903" cy="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Freihandform 28">
            <a:extLst>
              <a:ext uri="{FF2B5EF4-FFF2-40B4-BE49-F238E27FC236}">
                <a16:creationId xmlns:a16="http://schemas.microsoft.com/office/drawing/2014/main" id="{86E764DA-2138-7417-409F-8B7E48005D8F}"/>
              </a:ext>
            </a:extLst>
          </p:cNvPr>
          <p:cNvSpPr/>
          <p:nvPr/>
        </p:nvSpPr>
        <p:spPr>
          <a:xfrm>
            <a:off x="5638820" y="3108961"/>
            <a:ext cx="940075" cy="1941896"/>
          </a:xfrm>
          <a:custGeom>
            <a:avLst/>
            <a:gdLst>
              <a:gd name="connsiteX0" fmla="*/ 0 w 426720"/>
              <a:gd name="connsiteY0" fmla="*/ 0 h 1959429"/>
              <a:gd name="connsiteX1" fmla="*/ 426720 w 426720"/>
              <a:gd name="connsiteY1" fmla="*/ 1959429 h 1959429"/>
              <a:gd name="connsiteX0" fmla="*/ 0 w 426720"/>
              <a:gd name="connsiteY0" fmla="*/ 0 h 1959429"/>
              <a:gd name="connsiteX1" fmla="*/ 426720 w 426720"/>
              <a:gd name="connsiteY1" fmla="*/ 1959429 h 1959429"/>
              <a:gd name="connsiteX0" fmla="*/ 0 w 426720"/>
              <a:gd name="connsiteY0" fmla="*/ 0 h 1959429"/>
              <a:gd name="connsiteX1" fmla="*/ 426720 w 426720"/>
              <a:gd name="connsiteY1" fmla="*/ 1959429 h 1959429"/>
              <a:gd name="connsiteX0" fmla="*/ 0 w 426720"/>
              <a:gd name="connsiteY0" fmla="*/ 0 h 1959429"/>
              <a:gd name="connsiteX1" fmla="*/ 426720 w 426720"/>
              <a:gd name="connsiteY1" fmla="*/ 1959429 h 1959429"/>
              <a:gd name="connsiteX0" fmla="*/ 0 w 426720"/>
              <a:gd name="connsiteY0" fmla="*/ 0 h 1959432"/>
              <a:gd name="connsiteX1" fmla="*/ 426720 w 426720"/>
              <a:gd name="connsiteY1" fmla="*/ 1959429 h 1959432"/>
              <a:gd name="connsiteX0" fmla="*/ 0 w 426720"/>
              <a:gd name="connsiteY0" fmla="*/ 20 h 1959452"/>
              <a:gd name="connsiteX1" fmla="*/ 426720 w 426720"/>
              <a:gd name="connsiteY1" fmla="*/ 1959449 h 1959452"/>
              <a:gd name="connsiteX0" fmla="*/ 0 w 426720"/>
              <a:gd name="connsiteY0" fmla="*/ 20 h 1959452"/>
              <a:gd name="connsiteX1" fmla="*/ 426720 w 426720"/>
              <a:gd name="connsiteY1" fmla="*/ 1959449 h 1959452"/>
              <a:gd name="connsiteX0" fmla="*/ 0 w 426720"/>
              <a:gd name="connsiteY0" fmla="*/ 20 h 1959449"/>
              <a:gd name="connsiteX1" fmla="*/ 426720 w 426720"/>
              <a:gd name="connsiteY1" fmla="*/ 1959449 h 1959449"/>
              <a:gd name="connsiteX0" fmla="*/ 0 w 426720"/>
              <a:gd name="connsiteY0" fmla="*/ 0 h 1959429"/>
              <a:gd name="connsiteX1" fmla="*/ 426720 w 426720"/>
              <a:gd name="connsiteY1" fmla="*/ 1959429 h 1959429"/>
              <a:gd name="connsiteX0" fmla="*/ 0 w 426720"/>
              <a:gd name="connsiteY0" fmla="*/ 0 h 1959429"/>
              <a:gd name="connsiteX1" fmla="*/ 426720 w 426720"/>
              <a:gd name="connsiteY1" fmla="*/ 1959429 h 1959429"/>
            </a:gdLst>
            <a:ahLst/>
            <a:cxnLst>
              <a:cxn ang="0">
                <a:pos x="connsiteX0" y="connsiteY0"/>
              </a:cxn>
              <a:cxn ang="0">
                <a:pos x="connsiteX1" y="connsiteY1"/>
              </a:cxn>
            </a:cxnLst>
            <a:rect l="l" t="t" r="r" b="b"/>
            <a:pathLst>
              <a:path w="426720" h="1959429">
                <a:moveTo>
                  <a:pt x="0" y="0"/>
                </a:moveTo>
                <a:cubicBezTo>
                  <a:pt x="239835" y="1372"/>
                  <a:pt x="242690" y="1953544"/>
                  <a:pt x="426720" y="195942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A825BD84-5F3E-EBFF-01AB-99E2FB3C95E4}"/>
              </a:ext>
            </a:extLst>
          </p:cNvPr>
          <p:cNvSpPr txBox="1"/>
          <p:nvPr/>
        </p:nvSpPr>
        <p:spPr>
          <a:xfrm>
            <a:off x="5638820" y="2446651"/>
            <a:ext cx="1624355" cy="461665"/>
          </a:xfrm>
          <a:prstGeom prst="rect">
            <a:avLst/>
          </a:prstGeom>
          <a:noFill/>
        </p:spPr>
        <p:txBody>
          <a:bodyPr wrap="none" rtlCol="0">
            <a:spAutoFit/>
          </a:bodyPr>
          <a:lstStyle/>
          <a:p>
            <a:r>
              <a:rPr lang="de-DE" sz="1200" dirty="0"/>
              <a:t>Steilheit abhängig</a:t>
            </a:r>
          </a:p>
          <a:p>
            <a:r>
              <a:rPr lang="de-DE" sz="1200" dirty="0"/>
              <a:t>von Transistorkennlinie</a:t>
            </a:r>
            <a:endParaRPr lang="de-DE" sz="1200" baseline="-25000" dirty="0"/>
          </a:p>
        </p:txBody>
      </p:sp>
    </p:spTree>
    <p:extLst>
      <p:ext uri="{BB962C8B-B14F-4D97-AF65-F5344CB8AC3E}">
        <p14:creationId xmlns:p14="http://schemas.microsoft.com/office/powerpoint/2010/main" val="5477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Transistor als Spannungsverstärker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EE8ABF76-E39D-91A7-A5E2-81F3EE1FE786}"/>
              </a:ext>
            </a:extLst>
          </p:cNvPr>
          <p:cNvGrpSpPr/>
          <p:nvPr/>
        </p:nvGrpSpPr>
        <p:grpSpPr>
          <a:xfrm>
            <a:off x="349998" y="2986066"/>
            <a:ext cx="1177972" cy="360000"/>
            <a:chOff x="5316144" y="2659793"/>
            <a:chExt cx="1177972" cy="360000"/>
          </a:xfrm>
        </p:grpSpPr>
        <p:cxnSp>
          <p:nvCxnSpPr>
            <p:cNvPr id="7" name="Gerader Verbinder 6">
              <a:extLst>
                <a:ext uri="{FF2B5EF4-FFF2-40B4-BE49-F238E27FC236}">
                  <a16:creationId xmlns:a16="http://schemas.microsoft.com/office/drawing/2014/main" id="{90E16642-F699-4E33-0A47-4B72ABDAA9FD}"/>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E24C357-3C9F-45AF-9EA4-4904540EF7F7}"/>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F9C7BD5B-1A5D-A122-A95E-E12671F70EAE}"/>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0DAF278-B7EF-B88A-AD35-E8AA972B7CB8}"/>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Inhaltsplatzhalter 4">
            <a:extLst>
              <a:ext uri="{FF2B5EF4-FFF2-40B4-BE49-F238E27FC236}">
                <a16:creationId xmlns:a16="http://schemas.microsoft.com/office/drawing/2014/main" id="{55A8DA84-0190-F42F-0244-D67A3FBF9113}"/>
              </a:ext>
            </a:extLst>
          </p:cNvPr>
          <p:cNvSpPr txBox="1">
            <a:spLocks/>
          </p:cNvSpPr>
          <p:nvPr/>
        </p:nvSpPr>
        <p:spPr>
          <a:xfrm>
            <a:off x="4092394" y="1164395"/>
            <a:ext cx="6617168" cy="4474981"/>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sz="1600" dirty="0">
                <a:solidFill>
                  <a:srgbClr val="000000"/>
                </a:solidFill>
                <a:latin typeface="Calibri" panose="020F0502020204030204" pitchFamily="34" charset="0"/>
              </a:rPr>
              <a:t>R</a:t>
            </a:r>
            <a:r>
              <a:rPr lang="de-DE" sz="1600" baseline="-25000" dirty="0">
                <a:solidFill>
                  <a:srgbClr val="000000"/>
                </a:solidFill>
                <a:latin typeface="Calibri" panose="020F0502020204030204" pitchFamily="34" charset="0"/>
              </a:rPr>
              <a:t>1</a:t>
            </a:r>
            <a:r>
              <a:rPr lang="de-DE" sz="1600" dirty="0">
                <a:solidFill>
                  <a:srgbClr val="000000"/>
                </a:solidFill>
                <a:latin typeface="Calibri" panose="020F0502020204030204" pitchFamily="34" charset="0"/>
              </a:rPr>
              <a:t> und R</a:t>
            </a:r>
            <a:r>
              <a:rPr lang="de-DE" sz="1600" baseline="-25000" dirty="0">
                <a:solidFill>
                  <a:srgbClr val="000000"/>
                </a:solidFill>
                <a:latin typeface="Calibri" panose="020F0502020204030204" pitchFamily="34" charset="0"/>
              </a:rPr>
              <a:t>2</a:t>
            </a:r>
            <a:r>
              <a:rPr lang="de-DE" sz="1600" dirty="0">
                <a:solidFill>
                  <a:srgbClr val="000000"/>
                </a:solidFill>
                <a:latin typeface="Calibri" panose="020F0502020204030204" pitchFamily="34" charset="0"/>
              </a:rPr>
              <a:t> dienen zur Einstellung des Arbeitspunktes (Basisvorspannung)</a:t>
            </a:r>
          </a:p>
          <a:p>
            <a:pPr lvl="1">
              <a:defRPr/>
            </a:pPr>
            <a:r>
              <a:rPr lang="de-DE" sz="1400" b="1" dirty="0">
                <a:solidFill>
                  <a:srgbClr val="000000"/>
                </a:solidFill>
                <a:latin typeface="Calibri" panose="020F0502020204030204" pitchFamily="34" charset="0"/>
              </a:rPr>
              <a:t>Der Strom durch R</a:t>
            </a:r>
            <a:r>
              <a:rPr lang="de-DE" sz="1400" b="1" baseline="-25000" dirty="0">
                <a:solidFill>
                  <a:srgbClr val="000000"/>
                </a:solidFill>
                <a:latin typeface="Calibri" panose="020F0502020204030204" pitchFamily="34" charset="0"/>
              </a:rPr>
              <a:t>2</a:t>
            </a:r>
            <a:r>
              <a:rPr lang="de-DE" sz="1400" b="1" dirty="0">
                <a:solidFill>
                  <a:srgbClr val="000000"/>
                </a:solidFill>
                <a:latin typeface="Calibri" panose="020F0502020204030204" pitchFamily="34" charset="0"/>
              </a:rPr>
              <a:t> sollte etwa 10 mal größer sein als der Basisstrom, damit der Arbeitspunkt stabil bleibt</a:t>
            </a:r>
          </a:p>
          <a:p>
            <a:pPr>
              <a:defRPr/>
            </a:pPr>
            <a:r>
              <a:rPr lang="de-DE" sz="1600" dirty="0">
                <a:solidFill>
                  <a:srgbClr val="000000"/>
                </a:solidFill>
                <a:latin typeface="Calibri" panose="020F0502020204030204" pitchFamily="34" charset="0"/>
              </a:rPr>
              <a:t>R</a:t>
            </a:r>
            <a:r>
              <a:rPr lang="de-DE" sz="1600" baseline="-25000" dirty="0">
                <a:solidFill>
                  <a:srgbClr val="000000"/>
                </a:solidFill>
                <a:latin typeface="Calibri" panose="020F0502020204030204" pitchFamily="34" charset="0"/>
              </a:rPr>
              <a:t>3</a:t>
            </a:r>
            <a:r>
              <a:rPr lang="de-DE" sz="1600" dirty="0">
                <a:solidFill>
                  <a:srgbClr val="000000"/>
                </a:solidFill>
                <a:latin typeface="Calibri" panose="020F0502020204030204" pitchFamily="34" charset="0"/>
              </a:rPr>
              <a:t> (oft als Kollektorwiderstand R</a:t>
            </a:r>
            <a:r>
              <a:rPr lang="de-DE" sz="1600" baseline="-25000" dirty="0">
                <a:solidFill>
                  <a:srgbClr val="000000"/>
                </a:solidFill>
                <a:latin typeface="Calibri" panose="020F0502020204030204" pitchFamily="34" charset="0"/>
              </a:rPr>
              <a:t>C</a:t>
            </a:r>
            <a:r>
              <a:rPr lang="de-DE" sz="1600" dirty="0">
                <a:solidFill>
                  <a:srgbClr val="000000"/>
                </a:solidFill>
                <a:latin typeface="Calibri" panose="020F0502020204030204" pitchFamily="34" charset="0"/>
              </a:rPr>
              <a:t> bezeichnet) bestimmt den Kollektorstrom</a:t>
            </a:r>
          </a:p>
          <a:p>
            <a:pPr>
              <a:defRPr/>
            </a:pPr>
            <a:r>
              <a:rPr lang="de-DE" sz="1600" dirty="0">
                <a:solidFill>
                  <a:srgbClr val="000000"/>
                </a:solidFill>
                <a:latin typeface="Calibri" panose="020F0502020204030204" pitchFamily="34" charset="0"/>
              </a:rPr>
              <a:t>R</a:t>
            </a:r>
            <a:r>
              <a:rPr lang="de-DE" sz="1600" baseline="-25000" dirty="0">
                <a:solidFill>
                  <a:srgbClr val="000000"/>
                </a:solidFill>
                <a:latin typeface="Calibri" panose="020F0502020204030204" pitchFamily="34" charset="0"/>
              </a:rPr>
              <a:t>4</a:t>
            </a:r>
            <a:r>
              <a:rPr lang="de-DE" sz="1600" dirty="0">
                <a:solidFill>
                  <a:srgbClr val="000000"/>
                </a:solidFill>
                <a:latin typeface="Calibri" panose="020F0502020204030204" pitchFamily="34" charset="0"/>
              </a:rPr>
              <a:t> (oft als </a:t>
            </a:r>
            <a:r>
              <a:rPr lang="de-DE" sz="1600" dirty="0" err="1">
                <a:solidFill>
                  <a:srgbClr val="000000"/>
                </a:solidFill>
                <a:latin typeface="Calibri" panose="020F0502020204030204" pitchFamily="34" charset="0"/>
              </a:rPr>
              <a:t>Emitterwiderstand</a:t>
            </a:r>
            <a:r>
              <a:rPr lang="de-DE" sz="1600" dirty="0">
                <a:solidFill>
                  <a:srgbClr val="000000"/>
                </a:solidFill>
                <a:latin typeface="Calibri" panose="020F0502020204030204" pitchFamily="34" charset="0"/>
              </a:rPr>
              <a:t> R</a:t>
            </a:r>
            <a:r>
              <a:rPr lang="de-DE" sz="1600" baseline="-25000" dirty="0">
                <a:solidFill>
                  <a:srgbClr val="000000"/>
                </a:solidFill>
                <a:latin typeface="Calibri" panose="020F0502020204030204" pitchFamily="34" charset="0"/>
              </a:rPr>
              <a:t>E</a:t>
            </a:r>
            <a:r>
              <a:rPr lang="de-DE" sz="1600" dirty="0">
                <a:solidFill>
                  <a:srgbClr val="000000"/>
                </a:solidFill>
                <a:latin typeface="Calibri" panose="020F0502020204030204" pitchFamily="34" charset="0"/>
              </a:rPr>
              <a:t> bezeichnet) dient zur Stromgegenkopplung</a:t>
            </a:r>
          </a:p>
          <a:p>
            <a:pPr>
              <a:defRPr/>
            </a:pPr>
            <a:r>
              <a:rPr lang="de-DE" sz="1600" dirty="0">
                <a:solidFill>
                  <a:srgbClr val="000000"/>
                </a:solidFill>
                <a:latin typeface="Calibri" panose="020F0502020204030204" pitchFamily="34" charset="0"/>
              </a:rPr>
              <a:t>C</a:t>
            </a:r>
            <a:r>
              <a:rPr lang="de-DE" sz="1600" baseline="-25000" dirty="0">
                <a:solidFill>
                  <a:srgbClr val="000000"/>
                </a:solidFill>
                <a:latin typeface="Calibri" panose="020F0502020204030204" pitchFamily="34" charset="0"/>
              </a:rPr>
              <a:t>1</a:t>
            </a:r>
            <a:r>
              <a:rPr lang="de-DE" sz="1600" dirty="0">
                <a:solidFill>
                  <a:srgbClr val="000000"/>
                </a:solidFill>
                <a:latin typeface="Calibri" panose="020F0502020204030204" pitchFamily="34" charset="0"/>
              </a:rPr>
              <a:t> und C</a:t>
            </a:r>
            <a:r>
              <a:rPr lang="de-DE" sz="1600" baseline="-25000" dirty="0">
                <a:solidFill>
                  <a:srgbClr val="000000"/>
                </a:solidFill>
                <a:latin typeface="Calibri" panose="020F0502020204030204" pitchFamily="34" charset="0"/>
              </a:rPr>
              <a:t>2</a:t>
            </a:r>
            <a:r>
              <a:rPr lang="de-DE" sz="1600" dirty="0">
                <a:solidFill>
                  <a:srgbClr val="000000"/>
                </a:solidFill>
                <a:latin typeface="Calibri" panose="020F0502020204030204" pitchFamily="34" charset="0"/>
              </a:rPr>
              <a:t> sind Koppelkondensatoren</a:t>
            </a:r>
            <a:br>
              <a:rPr lang="de-DE" sz="1600" dirty="0">
                <a:solidFill>
                  <a:srgbClr val="000000"/>
                </a:solidFill>
                <a:latin typeface="Calibri" panose="020F0502020204030204" pitchFamily="34" charset="0"/>
              </a:rPr>
            </a:br>
            <a:r>
              <a:rPr lang="de-DE" sz="1600" dirty="0">
                <a:solidFill>
                  <a:srgbClr val="000000"/>
                </a:solidFill>
                <a:latin typeface="Calibri" panose="020F0502020204030204" pitchFamily="34" charset="0"/>
              </a:rPr>
              <a:t>(Wechselstromkopplung und Gleichspannungsentkopplung)</a:t>
            </a:r>
          </a:p>
          <a:p>
            <a:pPr>
              <a:defRPr/>
            </a:pPr>
            <a:r>
              <a:rPr lang="de-DE" sz="1600" dirty="0">
                <a:solidFill>
                  <a:srgbClr val="000000"/>
                </a:solidFill>
                <a:latin typeface="Calibri" panose="020F0502020204030204" pitchFamily="34" charset="0"/>
              </a:rPr>
              <a:t>C</a:t>
            </a:r>
            <a:r>
              <a:rPr lang="de-DE" sz="1600" baseline="-25000" dirty="0">
                <a:solidFill>
                  <a:srgbClr val="000000"/>
                </a:solidFill>
                <a:latin typeface="Calibri" panose="020F0502020204030204" pitchFamily="34" charset="0"/>
              </a:rPr>
              <a:t>3</a:t>
            </a:r>
            <a:r>
              <a:rPr lang="de-DE" sz="1600" dirty="0">
                <a:solidFill>
                  <a:srgbClr val="000000"/>
                </a:solidFill>
                <a:latin typeface="Calibri" panose="020F0502020204030204" pitchFamily="34" charset="0"/>
              </a:rPr>
              <a:t> unterdrückt die Gegenkopplung für die vom Eingangssignal hervorgerufene (hochfrequente) Kollektorstromänderung und dient so zur Maximierung der Wechselspannungsverstärkung</a:t>
            </a:r>
          </a:p>
          <a:p>
            <a:pPr>
              <a:defRPr/>
            </a:pPr>
            <a:endParaRPr lang="de-DE" sz="1600" dirty="0">
              <a:solidFill>
                <a:srgbClr val="000000"/>
              </a:solidFill>
              <a:latin typeface="Calibri" panose="020F0502020204030204" pitchFamily="34" charset="0"/>
            </a:endParaRPr>
          </a:p>
          <a:p>
            <a:pPr>
              <a:defRPr/>
            </a:pPr>
            <a:r>
              <a:rPr lang="de-DE" sz="1600" dirty="0">
                <a:solidFill>
                  <a:srgbClr val="000000"/>
                </a:solidFill>
                <a:latin typeface="Calibri" panose="020F0502020204030204" pitchFamily="34" charset="0"/>
              </a:rPr>
              <a:t>Was benötigt man zur Berechnung:</a:t>
            </a:r>
          </a:p>
          <a:p>
            <a:pPr>
              <a:defRPr/>
            </a:pPr>
            <a:r>
              <a:rPr lang="de-DE" sz="1600" dirty="0">
                <a:solidFill>
                  <a:srgbClr val="000000"/>
                </a:solidFill>
                <a:latin typeface="Calibri" panose="020F0502020204030204" pitchFamily="34" charset="0"/>
              </a:rPr>
              <a:t>Knotenregel, Maschenregel</a:t>
            </a:r>
          </a:p>
          <a:p>
            <a:pPr>
              <a:defRPr/>
            </a:pPr>
            <a:r>
              <a:rPr lang="de-DE" sz="1600" dirty="0">
                <a:solidFill>
                  <a:srgbClr val="000000"/>
                </a:solidFill>
                <a:latin typeface="Calibri" panose="020F0502020204030204" pitchFamily="34" charset="0"/>
              </a:rPr>
              <a:t>Stromverstärkung </a:t>
            </a:r>
            <a:r>
              <a:rPr lang="de-DE" sz="1600" dirty="0">
                <a:latin typeface="Symbol" panose="05050102010706020507" pitchFamily="18" charset="2"/>
              </a:rPr>
              <a:t>b</a:t>
            </a:r>
          </a:p>
          <a:p>
            <a:pPr>
              <a:defRPr/>
            </a:pPr>
            <a:r>
              <a:rPr lang="de-DE" sz="1600" dirty="0">
                <a:solidFill>
                  <a:srgbClr val="000000"/>
                </a:solidFill>
                <a:latin typeface="Calibri" panose="020F0502020204030204" pitchFamily="34" charset="0"/>
              </a:rPr>
              <a:t>max. Amplitude von </a:t>
            </a:r>
            <a:r>
              <a:rPr lang="de-DE" sz="1600" dirty="0" err="1">
                <a:solidFill>
                  <a:srgbClr val="000000"/>
                </a:solidFill>
                <a:latin typeface="Calibri" panose="020F0502020204030204" pitchFamily="34" charset="0"/>
              </a:rPr>
              <a:t>U</a:t>
            </a:r>
            <a:r>
              <a:rPr lang="de-DE" sz="1600" baseline="-25000" dirty="0" err="1">
                <a:solidFill>
                  <a:srgbClr val="000000"/>
                </a:solidFill>
                <a:latin typeface="Calibri" panose="020F0502020204030204" pitchFamily="34" charset="0"/>
              </a:rPr>
              <a:t>e</a:t>
            </a:r>
            <a:endParaRPr lang="de-DE" sz="1600" baseline="-25000"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p:txBody>
      </p:sp>
      <p:grpSp>
        <p:nvGrpSpPr>
          <p:cNvPr id="16" name="Gruppieren 15">
            <a:extLst>
              <a:ext uri="{FF2B5EF4-FFF2-40B4-BE49-F238E27FC236}">
                <a16:creationId xmlns:a16="http://schemas.microsoft.com/office/drawing/2014/main" id="{A1669DC4-5D9C-FD99-F4E5-00652BD97DE7}"/>
              </a:ext>
            </a:extLst>
          </p:cNvPr>
          <p:cNvGrpSpPr/>
          <p:nvPr/>
        </p:nvGrpSpPr>
        <p:grpSpPr>
          <a:xfrm rot="16200000">
            <a:off x="1594955" y="2542509"/>
            <a:ext cx="873736" cy="952237"/>
            <a:chOff x="2277523" y="3415236"/>
            <a:chExt cx="873736" cy="952237"/>
          </a:xfrm>
        </p:grpSpPr>
        <p:sp>
          <p:nvSpPr>
            <p:cNvPr id="17" name="Ellipse 16">
              <a:extLst>
                <a:ext uri="{FF2B5EF4-FFF2-40B4-BE49-F238E27FC236}">
                  <a16:creationId xmlns:a16="http://schemas.microsoft.com/office/drawing/2014/main" id="{CE4802F4-1AF4-6112-FB46-470EF9B0040F}"/>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0453B90B-6F33-6160-2116-ADAE9A5B68A0}"/>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07CAB76A-D431-0FFE-C1B9-B3B2FDB4D753}"/>
                </a:ext>
              </a:extLst>
            </p:cNvPr>
            <p:cNvCxnSpPr/>
            <p:nvPr/>
          </p:nvCxnSpPr>
          <p:spPr>
            <a:xfrm rot="5400000" flipH="1" flipV="1">
              <a:off x="2305726" y="3674452"/>
              <a:ext cx="519014" cy="5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BF7135B-5AA2-A06F-82B3-49C353A72C1F}"/>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12FCED64-715E-C968-11E0-D261E0F64A06}"/>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CFCCADA-7F13-3A56-B59E-2789A74E09BA}"/>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3" name="Gruppieren 22">
            <a:extLst>
              <a:ext uri="{FF2B5EF4-FFF2-40B4-BE49-F238E27FC236}">
                <a16:creationId xmlns:a16="http://schemas.microsoft.com/office/drawing/2014/main" id="{5B60EB63-6862-B81A-4930-474CAF455B0A}"/>
              </a:ext>
            </a:extLst>
          </p:cNvPr>
          <p:cNvGrpSpPr/>
          <p:nvPr/>
        </p:nvGrpSpPr>
        <p:grpSpPr>
          <a:xfrm rot="16200000">
            <a:off x="1695345" y="2068546"/>
            <a:ext cx="1359634" cy="226422"/>
            <a:chOff x="1753727" y="3680842"/>
            <a:chExt cx="1359634" cy="226422"/>
          </a:xfrm>
        </p:grpSpPr>
        <p:sp>
          <p:nvSpPr>
            <p:cNvPr id="24" name="Rechteck 23">
              <a:extLst>
                <a:ext uri="{FF2B5EF4-FFF2-40B4-BE49-F238E27FC236}">
                  <a16:creationId xmlns:a16="http://schemas.microsoft.com/office/drawing/2014/main" id="{F53A4203-BAEE-67D3-5888-A05DA7960B72}"/>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r Verbinder 24">
              <a:extLst>
                <a:ext uri="{FF2B5EF4-FFF2-40B4-BE49-F238E27FC236}">
                  <a16:creationId xmlns:a16="http://schemas.microsoft.com/office/drawing/2014/main" id="{EB22F7C1-EEB1-77B0-50E4-50D2F8C1BB24}"/>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A82BCCE6-FCCF-A4E6-DB20-EECB9812F762}"/>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26">
            <a:extLst>
              <a:ext uri="{FF2B5EF4-FFF2-40B4-BE49-F238E27FC236}">
                <a16:creationId xmlns:a16="http://schemas.microsoft.com/office/drawing/2014/main" id="{0A26A27D-AD3D-512A-133D-6AAE44CF64C0}"/>
              </a:ext>
            </a:extLst>
          </p:cNvPr>
          <p:cNvCxnSpPr>
            <a:cxnSpLocks/>
            <a:endCxn id="31" idx="6"/>
          </p:cNvCxnSpPr>
          <p:nvPr/>
        </p:nvCxnSpPr>
        <p:spPr>
          <a:xfrm flipH="1">
            <a:off x="473886" y="4767954"/>
            <a:ext cx="3001995" cy="167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85CA8795-C0D0-8A46-8627-2C21099D7C49}"/>
              </a:ext>
            </a:extLst>
          </p:cNvPr>
          <p:cNvSpPr/>
          <p:nvPr/>
        </p:nvSpPr>
        <p:spPr>
          <a:xfrm>
            <a:off x="354099" y="311390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6C3A5786-BD23-9DD4-30E7-2CD07C06A12B}"/>
              </a:ext>
            </a:extLst>
          </p:cNvPr>
          <p:cNvSpPr/>
          <p:nvPr/>
        </p:nvSpPr>
        <p:spPr>
          <a:xfrm>
            <a:off x="3475881" y="471395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06ADB08B-E7BD-62E7-A37B-A6BEC317F2E7}"/>
              </a:ext>
            </a:extLst>
          </p:cNvPr>
          <p:cNvSpPr/>
          <p:nvPr/>
        </p:nvSpPr>
        <p:spPr>
          <a:xfrm>
            <a:off x="365886" y="471562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55C55A36-008A-72BC-70A3-182923FB558C}"/>
              </a:ext>
            </a:extLst>
          </p:cNvPr>
          <p:cNvCxnSpPr/>
          <p:nvPr/>
        </p:nvCxnSpPr>
        <p:spPr>
          <a:xfrm flipV="1">
            <a:off x="3583881" y="2826409"/>
            <a:ext cx="0" cy="1734235"/>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754C37C8-194C-8BE7-A4C3-D374A7B322D5}"/>
              </a:ext>
            </a:extLst>
          </p:cNvPr>
          <p:cNvSpPr txBox="1"/>
          <p:nvPr/>
        </p:nvSpPr>
        <p:spPr>
          <a:xfrm>
            <a:off x="3547387" y="3270830"/>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34" name="Gerader Verbinder 33">
            <a:extLst>
              <a:ext uri="{FF2B5EF4-FFF2-40B4-BE49-F238E27FC236}">
                <a16:creationId xmlns:a16="http://schemas.microsoft.com/office/drawing/2014/main" id="{B50AAC84-0CEF-4581-067C-7E34F0B53421}"/>
              </a:ext>
            </a:extLst>
          </p:cNvPr>
          <p:cNvCxnSpPr/>
          <p:nvPr/>
        </p:nvCxnSpPr>
        <p:spPr>
          <a:xfrm flipV="1">
            <a:off x="365886" y="3362262"/>
            <a:ext cx="0" cy="119838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EF847539-AEB9-4AC7-13D1-4A052691110C}"/>
              </a:ext>
            </a:extLst>
          </p:cNvPr>
          <p:cNvSpPr txBox="1"/>
          <p:nvPr/>
        </p:nvSpPr>
        <p:spPr>
          <a:xfrm>
            <a:off x="333194" y="3672657"/>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36" name="Ellipse 35">
            <a:extLst>
              <a:ext uri="{FF2B5EF4-FFF2-40B4-BE49-F238E27FC236}">
                <a16:creationId xmlns:a16="http://schemas.microsoft.com/office/drawing/2014/main" id="{C83BF27A-9885-9A30-0A0F-B67F880B091C}"/>
              </a:ext>
            </a:extLst>
          </p:cNvPr>
          <p:cNvSpPr/>
          <p:nvPr/>
        </p:nvSpPr>
        <p:spPr>
          <a:xfrm>
            <a:off x="2323777" y="471314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34D819A2-1910-BD2E-16F3-0415ECA12AC5}"/>
              </a:ext>
            </a:extLst>
          </p:cNvPr>
          <p:cNvSpPr/>
          <p:nvPr/>
        </p:nvSpPr>
        <p:spPr>
          <a:xfrm>
            <a:off x="3477028" y="25547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41A1F80A-CD2E-52C9-38EC-AE93DD9A4CE7}"/>
              </a:ext>
            </a:extLst>
          </p:cNvPr>
          <p:cNvSpPr/>
          <p:nvPr/>
        </p:nvSpPr>
        <p:spPr>
          <a:xfrm>
            <a:off x="2326311" y="25547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86A7D681-1B2A-F864-7D65-E9CDEE2A81C5}"/>
              </a:ext>
            </a:extLst>
          </p:cNvPr>
          <p:cNvSpPr/>
          <p:nvPr/>
        </p:nvSpPr>
        <p:spPr>
          <a:xfrm>
            <a:off x="2325991" y="143850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BCFB19AB-686A-DB4D-9133-36F481801601}"/>
              </a:ext>
            </a:extLst>
          </p:cNvPr>
          <p:cNvSpPr txBox="1"/>
          <p:nvPr/>
        </p:nvSpPr>
        <p:spPr>
          <a:xfrm>
            <a:off x="3180448" y="1291245"/>
            <a:ext cx="548548" cy="369332"/>
          </a:xfrm>
          <a:prstGeom prst="rect">
            <a:avLst/>
          </a:prstGeom>
          <a:noFill/>
        </p:spPr>
        <p:txBody>
          <a:bodyPr wrap="none" rtlCol="0">
            <a:spAutoFit/>
          </a:bodyPr>
          <a:lstStyle/>
          <a:p>
            <a:r>
              <a:rPr lang="de-DE" dirty="0"/>
              <a:t>+9V</a:t>
            </a:r>
            <a:endParaRPr lang="de-DE" baseline="-25000" dirty="0"/>
          </a:p>
        </p:txBody>
      </p:sp>
      <p:cxnSp>
        <p:nvCxnSpPr>
          <p:cNvPr id="41" name="Gerader Verbinder 40">
            <a:extLst>
              <a:ext uri="{FF2B5EF4-FFF2-40B4-BE49-F238E27FC236}">
                <a16:creationId xmlns:a16="http://schemas.microsoft.com/office/drawing/2014/main" id="{C6075038-21D9-2FF5-3910-E2F80EECFCC4}"/>
              </a:ext>
            </a:extLst>
          </p:cNvPr>
          <p:cNvCxnSpPr/>
          <p:nvPr/>
        </p:nvCxnSpPr>
        <p:spPr>
          <a:xfrm flipH="1">
            <a:off x="2294451" y="4940981"/>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2" name="Gruppieren 41">
            <a:extLst>
              <a:ext uri="{FF2B5EF4-FFF2-40B4-BE49-F238E27FC236}">
                <a16:creationId xmlns:a16="http://schemas.microsoft.com/office/drawing/2014/main" id="{2460EA8A-6D49-E8C6-AAFF-29B4C122B7F0}"/>
              </a:ext>
            </a:extLst>
          </p:cNvPr>
          <p:cNvGrpSpPr/>
          <p:nvPr/>
        </p:nvGrpSpPr>
        <p:grpSpPr>
          <a:xfrm rot="16200000">
            <a:off x="687569" y="2247428"/>
            <a:ext cx="1736272" cy="226422"/>
            <a:chOff x="1386527" y="3680842"/>
            <a:chExt cx="1736272" cy="226422"/>
          </a:xfrm>
        </p:grpSpPr>
        <p:sp>
          <p:nvSpPr>
            <p:cNvPr id="43" name="Rechteck 42">
              <a:extLst>
                <a:ext uri="{FF2B5EF4-FFF2-40B4-BE49-F238E27FC236}">
                  <a16:creationId xmlns:a16="http://schemas.microsoft.com/office/drawing/2014/main" id="{2E5405B5-0C4F-7E78-79F1-67D3ED4BAD65}"/>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43">
              <a:extLst>
                <a:ext uri="{FF2B5EF4-FFF2-40B4-BE49-F238E27FC236}">
                  <a16:creationId xmlns:a16="http://schemas.microsoft.com/office/drawing/2014/main" id="{04D89D7E-11DA-11B1-8D11-F7BDE58A328F}"/>
                </a:ext>
              </a:extLst>
            </p:cNvPr>
            <p:cNvCxnSpPr/>
            <p:nvPr/>
          </p:nvCxnSpPr>
          <p:spPr>
            <a:xfrm rot="5400000" flipH="1" flipV="1">
              <a:off x="1774778" y="3414511"/>
              <a:ext cx="0" cy="7765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090DCEB9-6D55-7224-893B-B9C94534F675}"/>
                </a:ext>
              </a:extLst>
            </p:cNvPr>
            <p:cNvCxnSpPr/>
            <p:nvPr/>
          </p:nvCxnSpPr>
          <p:spPr>
            <a:xfrm rot="5400000" flipH="1" flipV="1">
              <a:off x="2912879" y="3584133"/>
              <a:ext cx="1" cy="419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6D405757-F684-F683-5D37-C1FD41F058EE}"/>
              </a:ext>
            </a:extLst>
          </p:cNvPr>
          <p:cNvGrpSpPr/>
          <p:nvPr/>
        </p:nvGrpSpPr>
        <p:grpSpPr>
          <a:xfrm rot="16200000">
            <a:off x="785547" y="3879010"/>
            <a:ext cx="1546193" cy="226422"/>
            <a:chOff x="1753727" y="3680842"/>
            <a:chExt cx="1546193" cy="226422"/>
          </a:xfrm>
        </p:grpSpPr>
        <p:sp>
          <p:nvSpPr>
            <p:cNvPr id="47" name="Rechteck 46">
              <a:extLst>
                <a:ext uri="{FF2B5EF4-FFF2-40B4-BE49-F238E27FC236}">
                  <a16:creationId xmlns:a16="http://schemas.microsoft.com/office/drawing/2014/main" id="{6125CC56-B1EB-F9FA-699D-8186803B1FDD}"/>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54F2C126-A83A-8424-C32C-426EB10AB4C7}"/>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D567F24B-FB7B-532C-7D31-A3D1FB152175}"/>
                </a:ext>
              </a:extLst>
            </p:cNvPr>
            <p:cNvCxnSpPr/>
            <p:nvPr/>
          </p:nvCxnSpPr>
          <p:spPr>
            <a:xfrm rot="5400000" flipV="1">
              <a:off x="3006277" y="3501822"/>
              <a:ext cx="0" cy="587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Ellipse 49">
            <a:extLst>
              <a:ext uri="{FF2B5EF4-FFF2-40B4-BE49-F238E27FC236}">
                <a16:creationId xmlns:a16="http://schemas.microsoft.com/office/drawing/2014/main" id="{0A9932CC-5837-2C7C-D238-39E1AEA0790B}"/>
              </a:ext>
            </a:extLst>
          </p:cNvPr>
          <p:cNvSpPr/>
          <p:nvPr/>
        </p:nvSpPr>
        <p:spPr>
          <a:xfrm>
            <a:off x="1508947" y="311238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1" name="Gerader Verbinder 50">
            <a:extLst>
              <a:ext uri="{FF2B5EF4-FFF2-40B4-BE49-F238E27FC236}">
                <a16:creationId xmlns:a16="http://schemas.microsoft.com/office/drawing/2014/main" id="{2836F5D5-53C6-7289-78E2-DD42E5321A4A}"/>
              </a:ext>
            </a:extLst>
          </p:cNvPr>
          <p:cNvCxnSpPr/>
          <p:nvPr/>
        </p:nvCxnSpPr>
        <p:spPr>
          <a:xfrm flipH="1">
            <a:off x="1555703" y="1492338"/>
            <a:ext cx="1489291" cy="16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66F8C542-1DBE-E6A0-DE8A-0E70631C70A6}"/>
              </a:ext>
            </a:extLst>
          </p:cNvPr>
          <p:cNvSpPr/>
          <p:nvPr/>
        </p:nvSpPr>
        <p:spPr>
          <a:xfrm>
            <a:off x="3044994" y="142950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E93E6418-D3BA-7885-305A-0979EEBEF92B}"/>
              </a:ext>
            </a:extLst>
          </p:cNvPr>
          <p:cNvSpPr/>
          <p:nvPr/>
        </p:nvSpPr>
        <p:spPr>
          <a:xfrm>
            <a:off x="1501703" y="471129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6" name="Gruppieren 55">
            <a:extLst>
              <a:ext uri="{FF2B5EF4-FFF2-40B4-BE49-F238E27FC236}">
                <a16:creationId xmlns:a16="http://schemas.microsoft.com/office/drawing/2014/main" id="{6B5374D5-F57C-8378-FD39-8CA078823A4E}"/>
              </a:ext>
            </a:extLst>
          </p:cNvPr>
          <p:cNvGrpSpPr/>
          <p:nvPr/>
        </p:nvGrpSpPr>
        <p:grpSpPr>
          <a:xfrm>
            <a:off x="2334700" y="2422688"/>
            <a:ext cx="1177972" cy="360000"/>
            <a:chOff x="5316144" y="2659793"/>
            <a:chExt cx="1177972" cy="360000"/>
          </a:xfrm>
        </p:grpSpPr>
        <p:cxnSp>
          <p:nvCxnSpPr>
            <p:cNvPr id="57" name="Gerader Verbinder 56">
              <a:extLst>
                <a:ext uri="{FF2B5EF4-FFF2-40B4-BE49-F238E27FC236}">
                  <a16:creationId xmlns:a16="http://schemas.microsoft.com/office/drawing/2014/main" id="{60450AD0-9041-39D4-FFC8-B1D9EB62748C}"/>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5DBDC880-7481-217A-A75C-FF1B6B90AA16}"/>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7631A4FE-5A21-0923-395A-15792ADF729C}"/>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DB8127D6-549B-BF88-C5AE-D38553473E30}"/>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198AAB59-668A-AE05-714C-6CCDF0485D3B}"/>
              </a:ext>
            </a:extLst>
          </p:cNvPr>
          <p:cNvGrpSpPr/>
          <p:nvPr/>
        </p:nvGrpSpPr>
        <p:grpSpPr>
          <a:xfrm rot="16200000">
            <a:off x="1614010" y="4061973"/>
            <a:ext cx="1531595" cy="226422"/>
            <a:chOff x="1581766" y="3680842"/>
            <a:chExt cx="1531595" cy="226422"/>
          </a:xfrm>
        </p:grpSpPr>
        <p:sp>
          <p:nvSpPr>
            <p:cNvPr id="62" name="Rechteck 61">
              <a:extLst>
                <a:ext uri="{FF2B5EF4-FFF2-40B4-BE49-F238E27FC236}">
                  <a16:creationId xmlns:a16="http://schemas.microsoft.com/office/drawing/2014/main" id="{98755F16-F510-3564-5C2E-F0C96A8C1BC9}"/>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r Verbinder 62">
              <a:extLst>
                <a:ext uri="{FF2B5EF4-FFF2-40B4-BE49-F238E27FC236}">
                  <a16:creationId xmlns:a16="http://schemas.microsoft.com/office/drawing/2014/main" id="{0F863EA1-0AB1-B4A2-35A4-28A9010AF104}"/>
                </a:ext>
              </a:extLst>
            </p:cNvPr>
            <p:cNvCxnSpPr/>
            <p:nvPr/>
          </p:nvCxnSpPr>
          <p:spPr>
            <a:xfrm rot="5400000" flipH="1" flipV="1">
              <a:off x="1872398" y="3503421"/>
              <a:ext cx="0" cy="5812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53808852-6660-8A7E-FD5A-22969F4E6649}"/>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5" name="Gruppieren 1024">
            <a:extLst>
              <a:ext uri="{FF2B5EF4-FFF2-40B4-BE49-F238E27FC236}">
                <a16:creationId xmlns:a16="http://schemas.microsoft.com/office/drawing/2014/main" id="{CE7F8ACD-3398-0383-4171-87F43231515E}"/>
              </a:ext>
            </a:extLst>
          </p:cNvPr>
          <p:cNvGrpSpPr/>
          <p:nvPr/>
        </p:nvGrpSpPr>
        <p:grpSpPr>
          <a:xfrm rot="5400000">
            <a:off x="2306950" y="3996309"/>
            <a:ext cx="1177972" cy="360000"/>
            <a:chOff x="5316144" y="2659793"/>
            <a:chExt cx="1177972" cy="360000"/>
          </a:xfrm>
        </p:grpSpPr>
        <p:cxnSp>
          <p:nvCxnSpPr>
            <p:cNvPr id="1027" name="Gerader Verbinder 1026">
              <a:extLst>
                <a:ext uri="{FF2B5EF4-FFF2-40B4-BE49-F238E27FC236}">
                  <a16:creationId xmlns:a16="http://schemas.microsoft.com/office/drawing/2014/main" id="{C94B0102-350E-D3AC-AECB-F68E0CE90E9E}"/>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044D5CFD-5ED3-5760-C588-2028BC849B78}"/>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C5172B3D-D468-8995-BD8D-B34DC410B313}"/>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FFBAA044-CD61-1BF5-133B-DE772EB786B7}"/>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1" name="Gerader Verbinder 1030">
            <a:extLst>
              <a:ext uri="{FF2B5EF4-FFF2-40B4-BE49-F238E27FC236}">
                <a16:creationId xmlns:a16="http://schemas.microsoft.com/office/drawing/2014/main" id="{B927DE5F-62D1-A531-214B-C82C4E1B5930}"/>
              </a:ext>
            </a:extLst>
          </p:cNvPr>
          <p:cNvCxnSpPr/>
          <p:nvPr/>
        </p:nvCxnSpPr>
        <p:spPr>
          <a:xfrm flipH="1" flipV="1">
            <a:off x="2384451" y="3586406"/>
            <a:ext cx="510276" cy="152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32" name="Ellipse 1031">
            <a:extLst>
              <a:ext uri="{FF2B5EF4-FFF2-40B4-BE49-F238E27FC236}">
                <a16:creationId xmlns:a16="http://schemas.microsoft.com/office/drawing/2014/main" id="{B9897B51-8C2C-9D62-8EAD-E1BC80E86CA9}"/>
              </a:ext>
            </a:extLst>
          </p:cNvPr>
          <p:cNvSpPr/>
          <p:nvPr/>
        </p:nvSpPr>
        <p:spPr>
          <a:xfrm>
            <a:off x="2327053" y="352818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Ellipse 1032">
            <a:extLst>
              <a:ext uri="{FF2B5EF4-FFF2-40B4-BE49-F238E27FC236}">
                <a16:creationId xmlns:a16="http://schemas.microsoft.com/office/drawing/2014/main" id="{CE239282-BED3-F1FA-7B5D-B1EC56A2045C}"/>
              </a:ext>
            </a:extLst>
          </p:cNvPr>
          <p:cNvSpPr/>
          <p:nvPr/>
        </p:nvSpPr>
        <p:spPr>
          <a:xfrm>
            <a:off x="2840727" y="471309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Textfeld 1033">
            <a:extLst>
              <a:ext uri="{FF2B5EF4-FFF2-40B4-BE49-F238E27FC236}">
                <a16:creationId xmlns:a16="http://schemas.microsoft.com/office/drawing/2014/main" id="{9906D426-C697-BF06-5E65-B0F51E5AE20E}"/>
              </a:ext>
            </a:extLst>
          </p:cNvPr>
          <p:cNvSpPr txBox="1"/>
          <p:nvPr/>
        </p:nvSpPr>
        <p:spPr>
          <a:xfrm>
            <a:off x="1106602" y="1955004"/>
            <a:ext cx="388248" cy="369332"/>
          </a:xfrm>
          <a:prstGeom prst="rect">
            <a:avLst/>
          </a:prstGeom>
          <a:noFill/>
        </p:spPr>
        <p:txBody>
          <a:bodyPr wrap="none" rtlCol="0">
            <a:spAutoFit/>
          </a:bodyPr>
          <a:lstStyle/>
          <a:p>
            <a:r>
              <a:rPr lang="de-DE" dirty="0"/>
              <a:t>R</a:t>
            </a:r>
            <a:r>
              <a:rPr lang="de-DE" baseline="-25000" dirty="0"/>
              <a:t>1</a:t>
            </a:r>
          </a:p>
        </p:txBody>
      </p:sp>
      <p:sp>
        <p:nvSpPr>
          <p:cNvPr id="1035" name="Textfeld 1034">
            <a:extLst>
              <a:ext uri="{FF2B5EF4-FFF2-40B4-BE49-F238E27FC236}">
                <a16:creationId xmlns:a16="http://schemas.microsoft.com/office/drawing/2014/main" id="{D97B3C5C-7789-66B9-7423-D62FDFAF8D5E}"/>
              </a:ext>
            </a:extLst>
          </p:cNvPr>
          <p:cNvSpPr txBox="1"/>
          <p:nvPr/>
        </p:nvSpPr>
        <p:spPr>
          <a:xfrm>
            <a:off x="1095173" y="3848415"/>
            <a:ext cx="388248" cy="369332"/>
          </a:xfrm>
          <a:prstGeom prst="rect">
            <a:avLst/>
          </a:prstGeom>
          <a:noFill/>
        </p:spPr>
        <p:txBody>
          <a:bodyPr wrap="none" rtlCol="0">
            <a:spAutoFit/>
          </a:bodyPr>
          <a:lstStyle/>
          <a:p>
            <a:r>
              <a:rPr lang="de-DE" dirty="0"/>
              <a:t>R</a:t>
            </a:r>
            <a:r>
              <a:rPr lang="de-DE" baseline="-25000" dirty="0"/>
              <a:t>2</a:t>
            </a:r>
          </a:p>
        </p:txBody>
      </p:sp>
      <p:sp>
        <p:nvSpPr>
          <p:cNvPr id="1036" name="Textfeld 1035">
            <a:extLst>
              <a:ext uri="{FF2B5EF4-FFF2-40B4-BE49-F238E27FC236}">
                <a16:creationId xmlns:a16="http://schemas.microsoft.com/office/drawing/2014/main" id="{867E6386-E5D9-7A5B-C654-83B03E4AB74E}"/>
              </a:ext>
            </a:extLst>
          </p:cNvPr>
          <p:cNvSpPr txBox="1"/>
          <p:nvPr/>
        </p:nvSpPr>
        <p:spPr>
          <a:xfrm>
            <a:off x="690222" y="2571357"/>
            <a:ext cx="386644" cy="369332"/>
          </a:xfrm>
          <a:prstGeom prst="rect">
            <a:avLst/>
          </a:prstGeom>
          <a:noFill/>
        </p:spPr>
        <p:txBody>
          <a:bodyPr wrap="none" rtlCol="0">
            <a:spAutoFit/>
          </a:bodyPr>
          <a:lstStyle/>
          <a:p>
            <a:r>
              <a:rPr lang="de-DE" dirty="0"/>
              <a:t>C</a:t>
            </a:r>
            <a:r>
              <a:rPr lang="de-DE" baseline="-25000" dirty="0"/>
              <a:t>1</a:t>
            </a:r>
          </a:p>
        </p:txBody>
      </p:sp>
      <p:sp>
        <p:nvSpPr>
          <p:cNvPr id="1037" name="Textfeld 1036">
            <a:extLst>
              <a:ext uri="{FF2B5EF4-FFF2-40B4-BE49-F238E27FC236}">
                <a16:creationId xmlns:a16="http://schemas.microsoft.com/office/drawing/2014/main" id="{3CAA6FCA-5A87-F9B3-FF91-719A9A0D5270}"/>
              </a:ext>
            </a:extLst>
          </p:cNvPr>
          <p:cNvSpPr txBox="1"/>
          <p:nvPr/>
        </p:nvSpPr>
        <p:spPr>
          <a:xfrm>
            <a:off x="2907441" y="2114226"/>
            <a:ext cx="386644" cy="369332"/>
          </a:xfrm>
          <a:prstGeom prst="rect">
            <a:avLst/>
          </a:prstGeom>
          <a:noFill/>
        </p:spPr>
        <p:txBody>
          <a:bodyPr wrap="none" rtlCol="0">
            <a:spAutoFit/>
          </a:bodyPr>
          <a:lstStyle/>
          <a:p>
            <a:r>
              <a:rPr lang="de-DE" dirty="0"/>
              <a:t>C</a:t>
            </a:r>
            <a:r>
              <a:rPr lang="de-DE" baseline="-25000" dirty="0"/>
              <a:t>2</a:t>
            </a:r>
          </a:p>
        </p:txBody>
      </p:sp>
      <p:sp>
        <p:nvSpPr>
          <p:cNvPr id="1038" name="Textfeld 1037">
            <a:extLst>
              <a:ext uri="{FF2B5EF4-FFF2-40B4-BE49-F238E27FC236}">
                <a16:creationId xmlns:a16="http://schemas.microsoft.com/office/drawing/2014/main" id="{0ED97352-952A-64E6-43B0-FB338986FAD2}"/>
              </a:ext>
            </a:extLst>
          </p:cNvPr>
          <p:cNvSpPr txBox="1"/>
          <p:nvPr/>
        </p:nvSpPr>
        <p:spPr>
          <a:xfrm>
            <a:off x="2459489" y="2962629"/>
            <a:ext cx="375424" cy="369332"/>
          </a:xfrm>
          <a:prstGeom prst="rect">
            <a:avLst/>
          </a:prstGeom>
          <a:noFill/>
        </p:spPr>
        <p:txBody>
          <a:bodyPr wrap="none" rtlCol="0">
            <a:spAutoFit/>
          </a:bodyPr>
          <a:lstStyle/>
          <a:p>
            <a:r>
              <a:rPr lang="de-DE" dirty="0"/>
              <a:t>T</a:t>
            </a:r>
            <a:r>
              <a:rPr lang="de-DE" baseline="-25000" dirty="0"/>
              <a:t>1</a:t>
            </a:r>
          </a:p>
        </p:txBody>
      </p:sp>
      <p:sp>
        <p:nvSpPr>
          <p:cNvPr id="1039" name="Textfeld 1038">
            <a:extLst>
              <a:ext uri="{FF2B5EF4-FFF2-40B4-BE49-F238E27FC236}">
                <a16:creationId xmlns:a16="http://schemas.microsoft.com/office/drawing/2014/main" id="{858B3954-3D9F-7376-B7B2-B7ADA4B8AF76}"/>
              </a:ext>
            </a:extLst>
          </p:cNvPr>
          <p:cNvSpPr txBox="1"/>
          <p:nvPr/>
        </p:nvSpPr>
        <p:spPr>
          <a:xfrm>
            <a:off x="2445465" y="1907783"/>
            <a:ext cx="388248" cy="369332"/>
          </a:xfrm>
          <a:prstGeom prst="rect">
            <a:avLst/>
          </a:prstGeom>
          <a:noFill/>
        </p:spPr>
        <p:txBody>
          <a:bodyPr wrap="none" rtlCol="0">
            <a:spAutoFit/>
          </a:bodyPr>
          <a:lstStyle/>
          <a:p>
            <a:r>
              <a:rPr lang="de-DE" dirty="0"/>
              <a:t>R</a:t>
            </a:r>
            <a:r>
              <a:rPr lang="de-DE" baseline="-25000" dirty="0"/>
              <a:t>3</a:t>
            </a:r>
          </a:p>
        </p:txBody>
      </p:sp>
      <p:sp>
        <p:nvSpPr>
          <p:cNvPr id="1040" name="Textfeld 1039">
            <a:extLst>
              <a:ext uri="{FF2B5EF4-FFF2-40B4-BE49-F238E27FC236}">
                <a16:creationId xmlns:a16="http://schemas.microsoft.com/office/drawing/2014/main" id="{6E671C16-A0EA-0016-9955-87E6DC67F990}"/>
              </a:ext>
            </a:extLst>
          </p:cNvPr>
          <p:cNvSpPr txBox="1"/>
          <p:nvPr/>
        </p:nvSpPr>
        <p:spPr>
          <a:xfrm>
            <a:off x="1935529" y="3899955"/>
            <a:ext cx="388248" cy="369332"/>
          </a:xfrm>
          <a:prstGeom prst="rect">
            <a:avLst/>
          </a:prstGeom>
          <a:noFill/>
        </p:spPr>
        <p:txBody>
          <a:bodyPr wrap="none" rtlCol="0">
            <a:spAutoFit/>
          </a:bodyPr>
          <a:lstStyle/>
          <a:p>
            <a:r>
              <a:rPr lang="de-DE" dirty="0"/>
              <a:t>R</a:t>
            </a:r>
            <a:r>
              <a:rPr lang="de-DE" baseline="-25000" dirty="0"/>
              <a:t>4</a:t>
            </a:r>
          </a:p>
        </p:txBody>
      </p:sp>
      <p:sp>
        <p:nvSpPr>
          <p:cNvPr id="1041" name="Textfeld 1040">
            <a:extLst>
              <a:ext uri="{FF2B5EF4-FFF2-40B4-BE49-F238E27FC236}">
                <a16:creationId xmlns:a16="http://schemas.microsoft.com/office/drawing/2014/main" id="{B6EC9E10-38C9-7989-06E4-F6CD8EFE9329}"/>
              </a:ext>
            </a:extLst>
          </p:cNvPr>
          <p:cNvSpPr txBox="1"/>
          <p:nvPr/>
        </p:nvSpPr>
        <p:spPr>
          <a:xfrm>
            <a:off x="2922736" y="3781751"/>
            <a:ext cx="386644" cy="369332"/>
          </a:xfrm>
          <a:prstGeom prst="rect">
            <a:avLst/>
          </a:prstGeom>
          <a:noFill/>
        </p:spPr>
        <p:txBody>
          <a:bodyPr wrap="none" rtlCol="0">
            <a:spAutoFit/>
          </a:bodyPr>
          <a:lstStyle/>
          <a:p>
            <a:r>
              <a:rPr lang="de-DE" dirty="0"/>
              <a:t>C</a:t>
            </a:r>
            <a:r>
              <a:rPr lang="de-DE" baseline="-25000" dirty="0"/>
              <a:t>3</a:t>
            </a:r>
          </a:p>
        </p:txBody>
      </p:sp>
      <p:sp>
        <p:nvSpPr>
          <p:cNvPr id="1042" name="Textfeld 1041">
            <a:extLst>
              <a:ext uri="{FF2B5EF4-FFF2-40B4-BE49-F238E27FC236}">
                <a16:creationId xmlns:a16="http://schemas.microsoft.com/office/drawing/2014/main" id="{9A514C88-2E4E-34BE-FF5A-4CA7983C4BA0}"/>
              </a:ext>
            </a:extLst>
          </p:cNvPr>
          <p:cNvSpPr txBox="1"/>
          <p:nvPr/>
        </p:nvSpPr>
        <p:spPr>
          <a:xfrm>
            <a:off x="633273" y="5002793"/>
            <a:ext cx="2551404" cy="646331"/>
          </a:xfrm>
          <a:prstGeom prst="rect">
            <a:avLst/>
          </a:prstGeom>
          <a:noFill/>
        </p:spPr>
        <p:txBody>
          <a:bodyPr wrap="none" rtlCol="0">
            <a:spAutoFit/>
          </a:bodyPr>
          <a:lstStyle/>
          <a:p>
            <a:pPr algn="ctr"/>
            <a:r>
              <a:rPr lang="de-DE" dirty="0" err="1"/>
              <a:t>Emitterschaltung</a:t>
            </a:r>
            <a:br>
              <a:rPr lang="de-DE" dirty="0"/>
            </a:br>
            <a:r>
              <a:rPr lang="de-DE" dirty="0"/>
              <a:t>mit Stromgegenkopplung</a:t>
            </a:r>
          </a:p>
        </p:txBody>
      </p:sp>
      <p:cxnSp>
        <p:nvCxnSpPr>
          <p:cNvPr id="1043" name="Gerader Verbinder 1042">
            <a:extLst>
              <a:ext uri="{FF2B5EF4-FFF2-40B4-BE49-F238E27FC236}">
                <a16:creationId xmlns:a16="http://schemas.microsoft.com/office/drawing/2014/main" id="{C9D03F69-3E82-F5A5-DC3C-4F43F1A00DF3}"/>
              </a:ext>
            </a:extLst>
          </p:cNvPr>
          <p:cNvCxnSpPr/>
          <p:nvPr/>
        </p:nvCxnSpPr>
        <p:spPr>
          <a:xfrm flipH="1">
            <a:off x="1684905" y="3168906"/>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44" name="Textfeld 1043">
            <a:extLst>
              <a:ext uri="{FF2B5EF4-FFF2-40B4-BE49-F238E27FC236}">
                <a16:creationId xmlns:a16="http://schemas.microsoft.com/office/drawing/2014/main" id="{AE898BD5-C384-9051-D9E2-5EBDA1CCEF21}"/>
              </a:ext>
            </a:extLst>
          </p:cNvPr>
          <p:cNvSpPr txBox="1"/>
          <p:nvPr/>
        </p:nvSpPr>
        <p:spPr>
          <a:xfrm>
            <a:off x="1609799" y="2789064"/>
            <a:ext cx="325730" cy="369332"/>
          </a:xfrm>
          <a:prstGeom prst="rect">
            <a:avLst/>
          </a:prstGeom>
          <a:noFill/>
        </p:spPr>
        <p:txBody>
          <a:bodyPr wrap="none" rtlCol="0">
            <a:spAutoFit/>
          </a:bodyPr>
          <a:lstStyle/>
          <a:p>
            <a:r>
              <a:rPr lang="de-DE" dirty="0"/>
              <a:t>I</a:t>
            </a:r>
            <a:r>
              <a:rPr lang="de-DE" baseline="-25000" dirty="0"/>
              <a:t>B</a:t>
            </a:r>
          </a:p>
        </p:txBody>
      </p:sp>
      <p:cxnSp>
        <p:nvCxnSpPr>
          <p:cNvPr id="1045" name="Gerader Verbinder 1044">
            <a:extLst>
              <a:ext uri="{FF2B5EF4-FFF2-40B4-BE49-F238E27FC236}">
                <a16:creationId xmlns:a16="http://schemas.microsoft.com/office/drawing/2014/main" id="{B15A2ECC-A38E-9F14-1066-DB98B4F07B2E}"/>
              </a:ext>
            </a:extLst>
          </p:cNvPr>
          <p:cNvCxnSpPr/>
          <p:nvPr/>
        </p:nvCxnSpPr>
        <p:spPr>
          <a:xfrm rot="5400000" flipH="1">
            <a:off x="2291077" y="2766037"/>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46" name="Textfeld 1045">
            <a:extLst>
              <a:ext uri="{FF2B5EF4-FFF2-40B4-BE49-F238E27FC236}">
                <a16:creationId xmlns:a16="http://schemas.microsoft.com/office/drawing/2014/main" id="{327DF3B6-D98C-1716-F701-F5CF1A53E508}"/>
              </a:ext>
            </a:extLst>
          </p:cNvPr>
          <p:cNvSpPr txBox="1"/>
          <p:nvPr/>
        </p:nvSpPr>
        <p:spPr>
          <a:xfrm>
            <a:off x="2056117" y="2497569"/>
            <a:ext cx="325730" cy="369332"/>
          </a:xfrm>
          <a:prstGeom prst="rect">
            <a:avLst/>
          </a:prstGeom>
          <a:noFill/>
        </p:spPr>
        <p:txBody>
          <a:bodyPr wrap="none" rtlCol="0">
            <a:spAutoFit/>
          </a:bodyPr>
          <a:lstStyle/>
          <a:p>
            <a:r>
              <a:rPr lang="de-DE" dirty="0"/>
              <a:t>I</a:t>
            </a:r>
            <a:r>
              <a:rPr lang="de-DE" baseline="-25000" dirty="0"/>
              <a:t>C</a:t>
            </a:r>
          </a:p>
        </p:txBody>
      </p:sp>
    </p:spTree>
    <p:extLst>
      <p:ext uri="{BB962C8B-B14F-4D97-AF65-F5344CB8AC3E}">
        <p14:creationId xmlns:p14="http://schemas.microsoft.com/office/powerpoint/2010/main" val="387591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Modulations- und Übertragungsverfahren</a:t>
            </a:r>
            <a:endParaRPr lang="de-DE" dirty="0">
              <a:solidFill>
                <a:srgbClr val="000000"/>
              </a:solidFill>
            </a:endParaRPr>
          </a:p>
          <a:p>
            <a:pPr lvl="1">
              <a:defRPr/>
            </a:pPr>
            <a:r>
              <a:rPr lang="de-DE" dirty="0">
                <a:solidFill>
                  <a:srgbClr val="000000"/>
                </a:solidFill>
              </a:rPr>
              <a:t>Modulation allgemein</a:t>
            </a:r>
          </a:p>
          <a:p>
            <a:pPr lvl="1">
              <a:defRPr/>
            </a:pPr>
            <a:r>
              <a:rPr lang="de-DE" dirty="0">
                <a:solidFill>
                  <a:srgbClr val="000000"/>
                </a:solidFill>
              </a:rPr>
              <a:t>Amplitudenmodulation AM, SSB, CW</a:t>
            </a:r>
          </a:p>
          <a:p>
            <a:pPr lvl="1">
              <a:defRPr/>
            </a:pPr>
            <a:r>
              <a:rPr lang="de-DE" dirty="0">
                <a:solidFill>
                  <a:srgbClr val="000000"/>
                </a:solidFill>
              </a:rPr>
              <a:t>Frequenz- und Phasenmodulation,</a:t>
            </a:r>
          </a:p>
          <a:p>
            <a:pPr lvl="1">
              <a:defRPr/>
            </a:pPr>
            <a:r>
              <a:rPr lang="de-DE" dirty="0">
                <a:solidFill>
                  <a:srgbClr val="000000"/>
                </a:solidFill>
              </a:rPr>
              <a:t>Digitale Übertragungsverfahren</a:t>
            </a:r>
          </a:p>
          <a:p>
            <a:pPr>
              <a:defRPr/>
            </a:pPr>
            <a:endParaRPr lang="de-DE" sz="400" dirty="0">
              <a:solidFill>
                <a:srgbClr val="000000"/>
              </a:solidFill>
            </a:endParaRPr>
          </a:p>
          <a:p>
            <a:pPr>
              <a:defRPr/>
            </a:pPr>
            <a:r>
              <a:rPr lang="de-DE" b="1" dirty="0">
                <a:solidFill>
                  <a:srgbClr val="000000"/>
                </a:solidFill>
              </a:rPr>
              <a:t>Sender und Empfänger</a:t>
            </a:r>
          </a:p>
          <a:p>
            <a:pPr lvl="1">
              <a:defRPr/>
            </a:pPr>
            <a:r>
              <a:rPr lang="de-DE" dirty="0">
                <a:solidFill>
                  <a:srgbClr val="000000"/>
                </a:solidFill>
              </a:rPr>
              <a:t>Empfänger</a:t>
            </a:r>
          </a:p>
          <a:p>
            <a:pPr lvl="1">
              <a:defRPr/>
            </a:pPr>
            <a:r>
              <a:rPr lang="de-DE" dirty="0">
                <a:solidFill>
                  <a:srgbClr val="000000"/>
                </a:solidFill>
              </a:rPr>
              <a:t>Empfängerstufen</a:t>
            </a:r>
          </a:p>
          <a:p>
            <a:pPr lvl="1">
              <a:defRPr/>
            </a:pPr>
            <a:r>
              <a:rPr lang="de-DE" dirty="0">
                <a:solidFill>
                  <a:srgbClr val="000000"/>
                </a:solidFill>
              </a:rPr>
              <a:t>Sender und Sendestufen</a:t>
            </a:r>
          </a:p>
          <a:p>
            <a:pPr lvl="1">
              <a:defRPr/>
            </a:pPr>
            <a:r>
              <a:rPr lang="de-DE" dirty="0">
                <a:solidFill>
                  <a:srgbClr val="000000"/>
                </a:solidFill>
              </a:rPr>
              <a:t>Leistungsverstärker</a:t>
            </a:r>
          </a:p>
          <a:p>
            <a:pPr lvl="1">
              <a:defRPr/>
            </a:pPr>
            <a:r>
              <a:rPr lang="de-DE" dirty="0">
                <a:solidFill>
                  <a:srgbClr val="000000"/>
                </a:solidFill>
              </a:rPr>
              <a:t>Konverter und </a:t>
            </a:r>
            <a:r>
              <a:rPr lang="de-DE" dirty="0" err="1">
                <a:solidFill>
                  <a:srgbClr val="000000"/>
                </a:solidFill>
              </a:rPr>
              <a:t>Transverter</a:t>
            </a:r>
            <a:endParaRPr lang="de-DE" dirty="0">
              <a:solidFill>
                <a:srgbClr val="000000"/>
              </a:solidFill>
            </a:endParaRPr>
          </a:p>
          <a:p>
            <a:pPr lvl="1">
              <a:defRPr/>
            </a:pPr>
            <a:r>
              <a:rPr lang="de-DE" dirty="0">
                <a:solidFill>
                  <a:srgbClr val="000000"/>
                </a:solidFill>
              </a:rPr>
              <a:t>Digitale Signalverarbeitung</a:t>
            </a:r>
          </a:p>
          <a:p>
            <a:pPr lvl="1">
              <a:defRPr/>
            </a:pPr>
            <a:r>
              <a:rPr lang="de-DE" dirty="0">
                <a:solidFill>
                  <a:srgbClr val="000000"/>
                </a:solidFill>
              </a:rPr>
              <a:t>Remote-Station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2C63938B-4B9B-F083-5C09-0A1AAD326879}"/>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9298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Calibri" panose="020F0502020204030204" pitchFamily="34" charset="0"/>
              </a:rPr>
              <a:t>Eigenschaften der Transistorgrundschaltungen</a:t>
            </a: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r>
              <a:rPr lang="de-DE" dirty="0">
                <a:solidFill>
                  <a:srgbClr val="000000"/>
                </a:solidFill>
                <a:latin typeface="Calibri" panose="020F0502020204030204" pitchFamily="34" charset="0"/>
              </a:rPr>
              <a:t>Erkennungsmerkmal (um welche Grundschaltung es sich handelt):</a:t>
            </a:r>
          </a:p>
          <a:p>
            <a:pPr lvl="1">
              <a:defRPr/>
            </a:pPr>
            <a:r>
              <a:rPr lang="de-DE" dirty="0">
                <a:solidFill>
                  <a:srgbClr val="000000"/>
                </a:solidFill>
                <a:latin typeface="Calibri" panose="020F0502020204030204" pitchFamily="34" charset="0"/>
              </a:rPr>
              <a:t>Welcher </a:t>
            </a:r>
            <a:r>
              <a:rPr lang="de-DE" dirty="0" err="1">
                <a:solidFill>
                  <a:srgbClr val="000000"/>
                </a:solidFill>
                <a:latin typeface="Calibri" panose="020F0502020204030204" pitchFamily="34" charset="0"/>
              </a:rPr>
              <a:t>Transistoranschluß</a:t>
            </a:r>
            <a:r>
              <a:rPr lang="de-DE" dirty="0">
                <a:solidFill>
                  <a:srgbClr val="000000"/>
                </a:solidFill>
                <a:latin typeface="Calibri" panose="020F0502020204030204" pitchFamily="34" charset="0"/>
              </a:rPr>
              <a:t> wird von Eingang und Ausgang gemeinsam benutzt?</a:t>
            </a:r>
          </a:p>
          <a:p>
            <a:pPr>
              <a:defRPr/>
            </a:pPr>
            <a:r>
              <a:rPr lang="de-DE" dirty="0" err="1">
                <a:solidFill>
                  <a:srgbClr val="000000"/>
                </a:solidFill>
                <a:latin typeface="Calibri" panose="020F0502020204030204" pitchFamily="34" charset="0"/>
              </a:rPr>
              <a:t>Emitterfolger</a:t>
            </a:r>
            <a:r>
              <a:rPr lang="de-DE" dirty="0">
                <a:solidFill>
                  <a:srgbClr val="000000"/>
                </a:solidFill>
                <a:latin typeface="Calibri" panose="020F0502020204030204" pitchFamily="34" charset="0"/>
              </a:rPr>
              <a:t>: Ausgang hängt am Emitter (folgt dem Emitter)</a:t>
            </a:r>
          </a:p>
          <a:p>
            <a:pPr>
              <a:defRPr/>
            </a:pPr>
            <a:r>
              <a:rPr lang="de-DE" dirty="0">
                <a:solidFill>
                  <a:srgbClr val="000000"/>
                </a:solidFill>
                <a:latin typeface="Calibri" panose="020F0502020204030204" pitchFamily="34" charset="0"/>
              </a:rPr>
              <a:t>Aufgrund seiner großen Eingangsimpedanz eignet sich die Kollektorschaltung als Pufferstufe z. B. zwischen Oszillator und nachfolgendem Schaltungsteil (Last)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aphicFrame>
        <p:nvGraphicFramePr>
          <p:cNvPr id="7" name="Tabelle 6">
            <a:extLst>
              <a:ext uri="{FF2B5EF4-FFF2-40B4-BE49-F238E27FC236}">
                <a16:creationId xmlns:a16="http://schemas.microsoft.com/office/drawing/2014/main" id="{D9A76BDC-C5BB-C732-4D1F-C78F231C03D3}"/>
              </a:ext>
            </a:extLst>
          </p:cNvPr>
          <p:cNvGraphicFramePr>
            <a:graphicFrameLocks noGrp="1"/>
          </p:cNvGraphicFramePr>
          <p:nvPr>
            <p:extLst>
              <p:ext uri="{D42A27DB-BD31-4B8C-83A1-F6EECF244321}">
                <p14:modId xmlns:p14="http://schemas.microsoft.com/office/powerpoint/2010/main" val="998338583"/>
              </p:ext>
            </p:extLst>
          </p:nvPr>
        </p:nvGraphicFramePr>
        <p:xfrm>
          <a:off x="258760" y="1141117"/>
          <a:ext cx="10450800" cy="2908022"/>
        </p:xfrm>
        <a:graphic>
          <a:graphicData uri="http://schemas.openxmlformats.org/drawingml/2006/table">
            <a:tbl>
              <a:tblPr firstRow="1" bandRow="1">
                <a:tableStyleId>{5C22544A-7EE6-4342-B048-85BDC9FD1C3A}</a:tableStyleId>
              </a:tblPr>
              <a:tblGrid>
                <a:gridCol w="2088655">
                  <a:extLst>
                    <a:ext uri="{9D8B030D-6E8A-4147-A177-3AD203B41FA5}">
                      <a16:colId xmlns:a16="http://schemas.microsoft.com/office/drawing/2014/main" val="1237250389"/>
                    </a:ext>
                  </a:extLst>
                </a:gridCol>
                <a:gridCol w="2156346">
                  <a:extLst>
                    <a:ext uri="{9D8B030D-6E8A-4147-A177-3AD203B41FA5}">
                      <a16:colId xmlns:a16="http://schemas.microsoft.com/office/drawing/2014/main" val="1101012010"/>
                    </a:ext>
                  </a:extLst>
                </a:gridCol>
                <a:gridCol w="2538484">
                  <a:extLst>
                    <a:ext uri="{9D8B030D-6E8A-4147-A177-3AD203B41FA5}">
                      <a16:colId xmlns:a16="http://schemas.microsoft.com/office/drawing/2014/main" val="3928165257"/>
                    </a:ext>
                  </a:extLst>
                </a:gridCol>
                <a:gridCol w="3667315">
                  <a:extLst>
                    <a:ext uri="{9D8B030D-6E8A-4147-A177-3AD203B41FA5}">
                      <a16:colId xmlns:a16="http://schemas.microsoft.com/office/drawing/2014/main" val="1381101549"/>
                    </a:ext>
                  </a:extLst>
                </a:gridCol>
              </a:tblGrid>
              <a:tr h="1424662">
                <a:tc>
                  <a:txBody>
                    <a:bodyPr/>
                    <a:lstStyle/>
                    <a:p>
                      <a:endParaRPr lang="de-DE" dirty="0"/>
                    </a:p>
                  </a:txBody>
                  <a:tcPr>
                    <a:solidFill>
                      <a:schemeClr val="bg1">
                        <a:lumMod val="85000"/>
                      </a:schemeClr>
                    </a:solidFill>
                  </a:tcPr>
                </a:tc>
                <a:tc>
                  <a:txBody>
                    <a:bodyPr/>
                    <a:lstStyle/>
                    <a:p>
                      <a:pPr algn="ctr"/>
                      <a:r>
                        <a:rPr lang="de-DE" dirty="0" err="1">
                          <a:solidFill>
                            <a:schemeClr val="tx1"/>
                          </a:solidFill>
                        </a:rPr>
                        <a:t>Emitterschaltung</a:t>
                      </a:r>
                      <a:endParaRPr lang="de-DE" dirty="0">
                        <a:solidFill>
                          <a:schemeClr val="tx1"/>
                        </a:solidFill>
                      </a:endParaRPr>
                    </a:p>
                  </a:txBody>
                  <a:tcPr>
                    <a:solidFill>
                      <a:schemeClr val="bg1">
                        <a:lumMod val="85000"/>
                      </a:schemeClr>
                    </a:solidFill>
                  </a:tcPr>
                </a:tc>
                <a:tc>
                  <a:txBody>
                    <a:bodyPr/>
                    <a:lstStyle/>
                    <a:p>
                      <a:pPr algn="ctr"/>
                      <a:r>
                        <a:rPr lang="de-DE" dirty="0">
                          <a:solidFill>
                            <a:schemeClr val="tx1"/>
                          </a:solidFill>
                        </a:rPr>
                        <a:t>Basisschaltung</a:t>
                      </a:r>
                    </a:p>
                  </a:txBody>
                  <a:tcPr>
                    <a:solidFill>
                      <a:schemeClr val="bg1">
                        <a:lumMod val="85000"/>
                      </a:schemeClr>
                    </a:solidFill>
                  </a:tcPr>
                </a:tc>
                <a:tc>
                  <a:txBody>
                    <a:bodyPr/>
                    <a:lstStyle/>
                    <a:p>
                      <a:pPr algn="ctr"/>
                      <a:r>
                        <a:rPr lang="de-DE" dirty="0">
                          <a:solidFill>
                            <a:schemeClr val="tx1"/>
                          </a:solidFill>
                        </a:rPr>
                        <a:t>Kollektorschaltung (</a:t>
                      </a:r>
                      <a:r>
                        <a:rPr lang="de-DE" dirty="0" err="1">
                          <a:solidFill>
                            <a:schemeClr val="tx1"/>
                          </a:solidFill>
                        </a:rPr>
                        <a:t>Emitterfolger</a:t>
                      </a:r>
                      <a:r>
                        <a:rPr lang="de-DE" dirty="0">
                          <a:solidFill>
                            <a:schemeClr val="tx1"/>
                          </a:solidFill>
                        </a:rPr>
                        <a:t>)</a:t>
                      </a:r>
                    </a:p>
                  </a:txBody>
                  <a:tcPr>
                    <a:solidFill>
                      <a:schemeClr val="bg1">
                        <a:lumMod val="85000"/>
                      </a:schemeClr>
                    </a:solidFill>
                  </a:tcPr>
                </a:tc>
                <a:extLst>
                  <a:ext uri="{0D108BD9-81ED-4DB2-BD59-A6C34878D82A}">
                    <a16:rowId xmlns:a16="http://schemas.microsoft.com/office/drawing/2014/main" val="1715193012"/>
                  </a:ext>
                </a:extLst>
              </a:tr>
              <a:tr h="370840">
                <a:tc>
                  <a:txBody>
                    <a:bodyPr/>
                    <a:lstStyle/>
                    <a:p>
                      <a:r>
                        <a:rPr lang="de-DE" dirty="0"/>
                        <a:t>Eingangsimpedanz</a:t>
                      </a:r>
                    </a:p>
                  </a:txBody>
                  <a:tcPr/>
                </a:tc>
                <a:tc>
                  <a:txBody>
                    <a:bodyPr/>
                    <a:lstStyle/>
                    <a:p>
                      <a:pPr algn="ctr"/>
                      <a:r>
                        <a:rPr lang="de-DE" u="none" dirty="0"/>
                        <a:t>mittelklein</a:t>
                      </a:r>
                    </a:p>
                  </a:txBody>
                  <a:tcPr/>
                </a:tc>
                <a:tc>
                  <a:txBody>
                    <a:bodyPr/>
                    <a:lstStyle/>
                    <a:p>
                      <a:pPr algn="ctr"/>
                      <a:r>
                        <a:rPr lang="de-DE" u="none" dirty="0"/>
                        <a:t>klein</a:t>
                      </a:r>
                    </a:p>
                  </a:txBody>
                  <a:tcPr/>
                </a:tc>
                <a:tc>
                  <a:txBody>
                    <a:bodyPr/>
                    <a:lstStyle/>
                    <a:p>
                      <a:pPr algn="ctr"/>
                      <a:r>
                        <a:rPr lang="de-DE" u="none" dirty="0"/>
                        <a:t>groß (10..200k</a:t>
                      </a:r>
                      <a:r>
                        <a:rPr lang="de-DE" sz="1600" u="none" dirty="0">
                          <a:latin typeface="Symbol" panose="05050102010706020507" pitchFamily="18" charset="2"/>
                        </a:rPr>
                        <a:t>W</a:t>
                      </a:r>
                      <a:r>
                        <a:rPr lang="de-DE" u="none" dirty="0"/>
                        <a:t>)</a:t>
                      </a:r>
                    </a:p>
                  </a:txBody>
                  <a:tcPr/>
                </a:tc>
                <a:extLst>
                  <a:ext uri="{0D108BD9-81ED-4DB2-BD59-A6C34878D82A}">
                    <a16:rowId xmlns:a16="http://schemas.microsoft.com/office/drawing/2014/main" val="245823780"/>
                  </a:ext>
                </a:extLst>
              </a:tr>
              <a:tr h="370840">
                <a:tc>
                  <a:txBody>
                    <a:bodyPr/>
                    <a:lstStyle/>
                    <a:p>
                      <a:r>
                        <a:rPr lang="de-DE" dirty="0"/>
                        <a:t>Ausgangsimpedanz</a:t>
                      </a:r>
                    </a:p>
                  </a:txBody>
                  <a:tcPr/>
                </a:tc>
                <a:tc>
                  <a:txBody>
                    <a:bodyPr/>
                    <a:lstStyle/>
                    <a:p>
                      <a:pPr algn="ctr"/>
                      <a:r>
                        <a:rPr lang="de-DE" u="none" dirty="0"/>
                        <a:t>mittelgroß</a:t>
                      </a:r>
                    </a:p>
                  </a:txBody>
                  <a:tcPr/>
                </a:tc>
                <a:tc>
                  <a:txBody>
                    <a:bodyPr/>
                    <a:lstStyle/>
                    <a:p>
                      <a:pPr algn="ctr"/>
                      <a:r>
                        <a:rPr lang="de-DE" u="none" dirty="0"/>
                        <a:t>groß</a:t>
                      </a:r>
                    </a:p>
                  </a:txBody>
                  <a:tcPr/>
                </a:tc>
                <a:tc>
                  <a:txBody>
                    <a:bodyPr/>
                    <a:lstStyle/>
                    <a:p>
                      <a:pPr algn="ctr"/>
                      <a:r>
                        <a:rPr lang="de-DE" u="none" dirty="0"/>
                        <a:t>Klein (4…100</a:t>
                      </a:r>
                      <a:r>
                        <a:rPr lang="de-DE" sz="1600" u="none" dirty="0">
                          <a:latin typeface="Symbol" panose="05050102010706020507" pitchFamily="18" charset="2"/>
                        </a:rPr>
                        <a:t>W)</a:t>
                      </a:r>
                      <a:endParaRPr lang="de-DE" u="none" dirty="0"/>
                    </a:p>
                  </a:txBody>
                  <a:tcPr/>
                </a:tc>
                <a:extLst>
                  <a:ext uri="{0D108BD9-81ED-4DB2-BD59-A6C34878D82A}">
                    <a16:rowId xmlns:a16="http://schemas.microsoft.com/office/drawing/2014/main" val="3467052105"/>
                  </a:ext>
                </a:extLst>
              </a:tr>
              <a:tr h="370840">
                <a:tc>
                  <a:txBody>
                    <a:bodyPr/>
                    <a:lstStyle/>
                    <a:p>
                      <a:r>
                        <a:rPr lang="de-DE" dirty="0"/>
                        <a:t>Spannungsverstärkung</a:t>
                      </a:r>
                    </a:p>
                  </a:txBody>
                  <a:tcPr/>
                </a:tc>
                <a:tc>
                  <a:txBody>
                    <a:bodyPr/>
                    <a:lstStyle/>
                    <a:p>
                      <a:pPr algn="ctr"/>
                      <a:r>
                        <a:rPr lang="de-DE" u="none" dirty="0"/>
                        <a:t>groß</a:t>
                      </a:r>
                    </a:p>
                  </a:txBody>
                  <a:tcPr/>
                </a:tc>
                <a:tc>
                  <a:txBody>
                    <a:bodyPr/>
                    <a:lstStyle/>
                    <a:p>
                      <a:pPr algn="ctr"/>
                      <a:r>
                        <a:rPr lang="de-DE" u="none" dirty="0"/>
                        <a:t>groß</a:t>
                      </a:r>
                    </a:p>
                  </a:txBody>
                  <a:tcPr/>
                </a:tc>
                <a:tc>
                  <a:txBody>
                    <a:bodyPr/>
                    <a:lstStyle/>
                    <a:p>
                      <a:pPr algn="ctr"/>
                      <a:r>
                        <a:rPr lang="de-DE" u="none" dirty="0"/>
                        <a:t>&lt;1</a:t>
                      </a:r>
                    </a:p>
                  </a:txBody>
                  <a:tcPr/>
                </a:tc>
                <a:extLst>
                  <a:ext uri="{0D108BD9-81ED-4DB2-BD59-A6C34878D82A}">
                    <a16:rowId xmlns:a16="http://schemas.microsoft.com/office/drawing/2014/main" val="3743419623"/>
                  </a:ext>
                </a:extLst>
              </a:tr>
              <a:tr h="370840">
                <a:tc>
                  <a:txBody>
                    <a:bodyPr/>
                    <a:lstStyle/>
                    <a:p>
                      <a:r>
                        <a:rPr lang="de-DE" dirty="0"/>
                        <a:t>Phasendrehung</a:t>
                      </a:r>
                    </a:p>
                  </a:txBody>
                  <a:tcPr/>
                </a:tc>
                <a:tc>
                  <a:txBody>
                    <a:bodyPr/>
                    <a:lstStyle/>
                    <a:p>
                      <a:pPr algn="ctr"/>
                      <a:r>
                        <a:rPr lang="de-DE" u="none" dirty="0"/>
                        <a:t>180°</a:t>
                      </a:r>
                    </a:p>
                  </a:txBody>
                  <a:tcPr/>
                </a:tc>
                <a:tc>
                  <a:txBody>
                    <a:bodyPr/>
                    <a:lstStyle/>
                    <a:p>
                      <a:pPr algn="ctr"/>
                      <a:r>
                        <a:rPr lang="de-DE" u="none" dirty="0"/>
                        <a:t>0°</a:t>
                      </a:r>
                    </a:p>
                  </a:txBody>
                  <a:tcPr/>
                </a:tc>
                <a:tc>
                  <a:txBody>
                    <a:bodyPr/>
                    <a:lstStyle/>
                    <a:p>
                      <a:pPr algn="ctr"/>
                      <a:r>
                        <a:rPr lang="de-DE" u="none" dirty="0"/>
                        <a:t>0°</a:t>
                      </a:r>
                    </a:p>
                  </a:txBody>
                  <a:tcPr/>
                </a:tc>
                <a:extLst>
                  <a:ext uri="{0D108BD9-81ED-4DB2-BD59-A6C34878D82A}">
                    <a16:rowId xmlns:a16="http://schemas.microsoft.com/office/drawing/2014/main" val="227129029"/>
                  </a:ext>
                </a:extLst>
              </a:tr>
            </a:tbl>
          </a:graphicData>
        </a:graphic>
      </p:graphicFrame>
    </p:spTree>
    <p:extLst>
      <p:ext uri="{BB962C8B-B14F-4D97-AF65-F5344CB8AC3E}">
        <p14:creationId xmlns:p14="http://schemas.microsoft.com/office/powerpoint/2010/main" val="259054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Leistungsverstärker, Betriebsart / Arbeitspunkte </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A-Betrieb:</a:t>
            </a:r>
          </a:p>
          <a:p>
            <a:pPr marL="233983" lvl="1" indent="0">
              <a:buNone/>
              <a:defRPr/>
            </a:pPr>
            <a:r>
              <a:rPr lang="de-DE" dirty="0">
                <a:solidFill>
                  <a:srgbClr val="000000"/>
                </a:solidFill>
              </a:rPr>
              <a:t>(+) linear </a:t>
            </a:r>
            <a:r>
              <a:rPr lang="de-DE" dirty="0">
                <a:solidFill>
                  <a:srgbClr val="000000"/>
                </a:solidFill>
                <a:sym typeface="Wingdings" panose="05000000000000000000" pitchFamily="2" charset="2"/>
              </a:rPr>
              <a:t> geringst möglicher Oberwellenanteil</a:t>
            </a:r>
          </a:p>
          <a:p>
            <a:pPr marL="233983" lvl="1" indent="0">
              <a:buNone/>
              <a:defRPr/>
            </a:pPr>
            <a:r>
              <a:rPr lang="de-DE" dirty="0">
                <a:solidFill>
                  <a:srgbClr val="000000"/>
                </a:solidFill>
                <a:sym typeface="Wingdings" panose="05000000000000000000" pitchFamily="2" charset="2"/>
              </a:rPr>
              <a:t>(-) Wirkungsgrad ca. 40%</a:t>
            </a:r>
          </a:p>
          <a:p>
            <a:pPr marL="233983" lvl="1" indent="0">
              <a:buNone/>
              <a:defRPr/>
            </a:pPr>
            <a:r>
              <a:rPr lang="de-DE" dirty="0">
                <a:solidFill>
                  <a:srgbClr val="000000"/>
                </a:solidFill>
                <a:sym typeface="Wingdings" panose="05000000000000000000" pitchFamily="2" charset="2"/>
              </a:rPr>
              <a:t>(-) hoher Ruhestrom</a:t>
            </a:r>
          </a:p>
          <a:p>
            <a:pPr lvl="1">
              <a:defRPr/>
            </a:pPr>
            <a:endParaRPr lang="de-DE" sz="800" dirty="0">
              <a:solidFill>
                <a:srgbClr val="000000"/>
              </a:solidFill>
            </a:endParaRPr>
          </a:p>
          <a:p>
            <a:pPr marL="0" indent="0">
              <a:buNone/>
              <a:defRPr/>
            </a:pPr>
            <a:r>
              <a:rPr lang="de-DE" dirty="0">
                <a:solidFill>
                  <a:srgbClr val="000000"/>
                </a:solidFill>
              </a:rPr>
              <a:t>B-Betrieb:</a:t>
            </a:r>
          </a:p>
          <a:p>
            <a:pPr marL="233983" lvl="1" indent="0">
              <a:buNone/>
              <a:defRPr/>
            </a:pPr>
            <a:r>
              <a:rPr lang="de-DE" dirty="0">
                <a:solidFill>
                  <a:srgbClr val="000000"/>
                </a:solidFill>
              </a:rPr>
              <a:t>(+-) </a:t>
            </a:r>
            <a:r>
              <a:rPr lang="de-DE" dirty="0">
                <a:solidFill>
                  <a:srgbClr val="000000"/>
                </a:solidFill>
                <a:sym typeface="Wingdings" panose="05000000000000000000" pitchFamily="2" charset="2"/>
              </a:rPr>
              <a:t>geringer Oberwellenanteil (Gegentaktbetrieb)</a:t>
            </a:r>
          </a:p>
          <a:p>
            <a:pPr marL="233983" lvl="1" indent="0">
              <a:buNone/>
              <a:defRPr/>
            </a:pPr>
            <a:r>
              <a:rPr lang="de-DE" dirty="0">
                <a:solidFill>
                  <a:srgbClr val="000000"/>
                </a:solidFill>
                <a:sym typeface="Wingdings" panose="05000000000000000000" pitchFamily="2" charset="2"/>
              </a:rPr>
              <a:t>(+) Wirkungsgrad bis ca. 80%</a:t>
            </a:r>
          </a:p>
          <a:p>
            <a:pPr marL="233983" lvl="1" indent="0">
              <a:buNone/>
              <a:defRPr/>
            </a:pPr>
            <a:r>
              <a:rPr lang="de-DE" dirty="0">
                <a:solidFill>
                  <a:srgbClr val="000000"/>
                </a:solidFill>
                <a:sym typeface="Wingdings" panose="05000000000000000000" pitchFamily="2" charset="2"/>
              </a:rPr>
              <a:t>(+) sehr geringer Ruhestrom</a:t>
            </a:r>
          </a:p>
          <a:p>
            <a:pPr lvl="1">
              <a:defRPr/>
            </a:pPr>
            <a:endParaRPr lang="de-DE" sz="800" dirty="0">
              <a:solidFill>
                <a:srgbClr val="000000"/>
              </a:solidFill>
            </a:endParaRPr>
          </a:p>
          <a:p>
            <a:pPr marL="0" indent="0">
              <a:buNone/>
              <a:defRPr/>
            </a:pPr>
            <a:r>
              <a:rPr lang="de-DE" dirty="0">
                <a:solidFill>
                  <a:srgbClr val="000000"/>
                </a:solidFill>
              </a:rPr>
              <a:t>C-Betrieb:</a:t>
            </a:r>
          </a:p>
          <a:p>
            <a:pPr marL="233983" lvl="1" indent="0">
              <a:buNone/>
              <a:defRPr/>
            </a:pPr>
            <a:r>
              <a:rPr lang="de-DE" dirty="0">
                <a:solidFill>
                  <a:srgbClr val="000000"/>
                </a:solidFill>
              </a:rPr>
              <a:t>(-) </a:t>
            </a:r>
            <a:r>
              <a:rPr lang="de-DE" dirty="0">
                <a:solidFill>
                  <a:srgbClr val="000000"/>
                </a:solidFill>
                <a:sym typeface="Wingdings" panose="05000000000000000000" pitchFamily="2" charset="2"/>
              </a:rPr>
              <a:t>hoher Oberwellenanteil</a:t>
            </a:r>
          </a:p>
          <a:p>
            <a:pPr marL="233983" lvl="1" indent="0">
              <a:buNone/>
              <a:defRPr/>
            </a:pPr>
            <a:r>
              <a:rPr lang="de-DE" dirty="0">
                <a:solidFill>
                  <a:srgbClr val="000000"/>
                </a:solidFill>
                <a:sym typeface="Wingdings" panose="05000000000000000000" pitchFamily="2" charset="2"/>
              </a:rPr>
              <a:t>(+) Wirkungsgrad ca. 80% - 87%</a:t>
            </a:r>
          </a:p>
          <a:p>
            <a:pPr marL="233983" lvl="1" indent="0">
              <a:buNone/>
              <a:defRPr/>
            </a:pPr>
            <a:r>
              <a:rPr lang="de-DE" dirty="0">
                <a:solidFill>
                  <a:srgbClr val="000000"/>
                </a:solidFill>
                <a:sym typeface="Wingdings" panose="05000000000000000000" pitchFamily="2" charset="2"/>
              </a:rPr>
              <a:t>(+) Ruhestrom fast Null</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1108" name="Gruppieren 1107">
            <a:extLst>
              <a:ext uri="{FF2B5EF4-FFF2-40B4-BE49-F238E27FC236}">
                <a16:creationId xmlns:a16="http://schemas.microsoft.com/office/drawing/2014/main" id="{1EC8E424-3C9B-709A-04B3-7AB3F085B82F}"/>
              </a:ext>
            </a:extLst>
          </p:cNvPr>
          <p:cNvGrpSpPr/>
          <p:nvPr/>
        </p:nvGrpSpPr>
        <p:grpSpPr>
          <a:xfrm>
            <a:off x="6175278" y="1456477"/>
            <a:ext cx="3461317" cy="3581909"/>
            <a:chOff x="6567168" y="1809178"/>
            <a:chExt cx="3461317" cy="3581909"/>
          </a:xfrm>
        </p:grpSpPr>
        <p:sp>
          <p:nvSpPr>
            <p:cNvPr id="1109" name="Freihandform 7">
              <a:extLst>
                <a:ext uri="{FF2B5EF4-FFF2-40B4-BE49-F238E27FC236}">
                  <a16:creationId xmlns:a16="http://schemas.microsoft.com/office/drawing/2014/main" id="{B39AB01D-EBE0-42CA-54E6-E63CEEF474CA}"/>
                </a:ext>
              </a:extLst>
            </p:cNvPr>
            <p:cNvSpPr/>
            <p:nvPr/>
          </p:nvSpPr>
          <p:spPr>
            <a:xfrm>
              <a:off x="6662080" y="1944387"/>
              <a:ext cx="1415891" cy="1945898"/>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30793"/>
                <a:gd name="connsiteY0" fmla="*/ 1465887 h 1465887"/>
                <a:gd name="connsiteX1" fmla="*/ 127112 w 130793"/>
                <a:gd name="connsiteY1" fmla="*/ 0 h 1465887"/>
                <a:gd name="connsiteX0" fmla="*/ 0 w 127672"/>
                <a:gd name="connsiteY0" fmla="*/ 1465887 h 1465907"/>
                <a:gd name="connsiteX1" fmla="*/ 127112 w 127672"/>
                <a:gd name="connsiteY1" fmla="*/ 0 h 1465907"/>
                <a:gd name="connsiteX0" fmla="*/ 0 w 127379"/>
                <a:gd name="connsiteY0" fmla="*/ 1465887 h 1465963"/>
                <a:gd name="connsiteX1" fmla="*/ 127112 w 127379"/>
                <a:gd name="connsiteY1" fmla="*/ 0 h 1465963"/>
                <a:gd name="connsiteX0" fmla="*/ 0 w 127112"/>
                <a:gd name="connsiteY0" fmla="*/ 1465887 h 1466762"/>
                <a:gd name="connsiteX1" fmla="*/ 127112 w 127112"/>
                <a:gd name="connsiteY1" fmla="*/ 0 h 1466762"/>
                <a:gd name="connsiteX0" fmla="*/ 0 w 127112"/>
                <a:gd name="connsiteY0" fmla="*/ 1465887 h 1466256"/>
                <a:gd name="connsiteX1" fmla="*/ 127112 w 127112"/>
                <a:gd name="connsiteY1" fmla="*/ 0 h 1466256"/>
                <a:gd name="connsiteX0" fmla="*/ 0 w 127112"/>
                <a:gd name="connsiteY0" fmla="*/ 1465887 h 1467213"/>
                <a:gd name="connsiteX1" fmla="*/ 127112 w 127112"/>
                <a:gd name="connsiteY1" fmla="*/ 0 h 1467213"/>
                <a:gd name="connsiteX0" fmla="*/ 0 w 127112"/>
                <a:gd name="connsiteY0" fmla="*/ 1465887 h 1466343"/>
                <a:gd name="connsiteX1" fmla="*/ 127112 w 127112"/>
                <a:gd name="connsiteY1" fmla="*/ 0 h 1466343"/>
                <a:gd name="connsiteX0" fmla="*/ 0 w 127112"/>
                <a:gd name="connsiteY0" fmla="*/ 1465887 h 1470212"/>
                <a:gd name="connsiteX1" fmla="*/ 127112 w 127112"/>
                <a:gd name="connsiteY1" fmla="*/ 0 h 1470212"/>
                <a:gd name="connsiteX0" fmla="*/ 0 w 127112"/>
                <a:gd name="connsiteY0" fmla="*/ 1465887 h 1468310"/>
                <a:gd name="connsiteX1" fmla="*/ 127112 w 127112"/>
                <a:gd name="connsiteY1" fmla="*/ 0 h 1468310"/>
                <a:gd name="connsiteX0" fmla="*/ 0 w 127112"/>
                <a:gd name="connsiteY0" fmla="*/ 1465887 h 1465888"/>
                <a:gd name="connsiteX1" fmla="*/ 127112 w 127112"/>
                <a:gd name="connsiteY1" fmla="*/ 0 h 1465888"/>
                <a:gd name="connsiteX0" fmla="*/ 0 w 127112"/>
                <a:gd name="connsiteY0" fmla="*/ 1465887 h 1466415"/>
                <a:gd name="connsiteX1" fmla="*/ 127112 w 127112"/>
                <a:gd name="connsiteY1" fmla="*/ 0 h 1466415"/>
              </a:gdLst>
              <a:ahLst/>
              <a:cxnLst>
                <a:cxn ang="0">
                  <a:pos x="connsiteX0" y="connsiteY0"/>
                </a:cxn>
                <a:cxn ang="0">
                  <a:pos x="connsiteX1" y="connsiteY1"/>
                </a:cxn>
              </a:cxnLst>
              <a:rect l="l" t="t" r="r" b="b"/>
              <a:pathLst>
                <a:path w="127112" h="1466415">
                  <a:moveTo>
                    <a:pt x="0" y="1465887"/>
                  </a:moveTo>
                  <a:cubicBezTo>
                    <a:pt x="92044" y="1472126"/>
                    <a:pt x="81397" y="1447036"/>
                    <a:pt x="127112"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10" name="Gerade Verbindung mit Pfeil 1109">
              <a:extLst>
                <a:ext uri="{FF2B5EF4-FFF2-40B4-BE49-F238E27FC236}">
                  <a16:creationId xmlns:a16="http://schemas.microsoft.com/office/drawing/2014/main" id="{5BB37913-4CF3-6DC6-8EED-4BDC765BDFB4}"/>
                </a:ext>
              </a:extLst>
            </p:cNvPr>
            <p:cNvCxnSpPr/>
            <p:nvPr/>
          </p:nvCxnSpPr>
          <p:spPr>
            <a:xfrm>
              <a:off x="6567168" y="3890566"/>
              <a:ext cx="255473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1" name="Gerade Verbindung mit Pfeil 1110">
              <a:extLst>
                <a:ext uri="{FF2B5EF4-FFF2-40B4-BE49-F238E27FC236}">
                  <a16:creationId xmlns:a16="http://schemas.microsoft.com/office/drawing/2014/main" id="{731161FF-4AA9-0490-BDC6-F2BA7239B075}"/>
                </a:ext>
              </a:extLst>
            </p:cNvPr>
            <p:cNvCxnSpPr/>
            <p:nvPr/>
          </p:nvCxnSpPr>
          <p:spPr>
            <a:xfrm flipV="1">
              <a:off x="6662080" y="1930768"/>
              <a:ext cx="0" cy="21020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2" name="Textfeld 1111">
              <a:extLst>
                <a:ext uri="{FF2B5EF4-FFF2-40B4-BE49-F238E27FC236}">
                  <a16:creationId xmlns:a16="http://schemas.microsoft.com/office/drawing/2014/main" id="{E7FA640E-8C67-6B4D-47CC-136D7E0511D3}"/>
                </a:ext>
              </a:extLst>
            </p:cNvPr>
            <p:cNvSpPr txBox="1"/>
            <p:nvPr/>
          </p:nvSpPr>
          <p:spPr>
            <a:xfrm>
              <a:off x="8764664" y="3521234"/>
              <a:ext cx="647347" cy="369332"/>
            </a:xfrm>
            <a:prstGeom prst="rect">
              <a:avLst/>
            </a:prstGeom>
            <a:noFill/>
          </p:spPr>
          <p:txBody>
            <a:bodyPr wrap="square" rtlCol="0">
              <a:spAutoFit/>
            </a:bodyPr>
            <a:lstStyle/>
            <a:p>
              <a:r>
                <a:rPr lang="de-DE" dirty="0"/>
                <a:t>U</a:t>
              </a:r>
              <a:r>
                <a:rPr lang="de-DE" baseline="-25000" dirty="0"/>
                <a:t>BE</a:t>
              </a:r>
            </a:p>
          </p:txBody>
        </p:sp>
        <p:sp>
          <p:nvSpPr>
            <p:cNvPr id="1113" name="Textfeld 1112">
              <a:extLst>
                <a:ext uri="{FF2B5EF4-FFF2-40B4-BE49-F238E27FC236}">
                  <a16:creationId xmlns:a16="http://schemas.microsoft.com/office/drawing/2014/main" id="{D4E4630E-06E0-32AF-38F4-5A1324FAEF11}"/>
                </a:ext>
              </a:extLst>
            </p:cNvPr>
            <p:cNvSpPr txBox="1"/>
            <p:nvPr/>
          </p:nvSpPr>
          <p:spPr>
            <a:xfrm>
              <a:off x="6659435" y="1809178"/>
              <a:ext cx="322596" cy="369332"/>
            </a:xfrm>
            <a:prstGeom prst="rect">
              <a:avLst/>
            </a:prstGeom>
            <a:noFill/>
          </p:spPr>
          <p:txBody>
            <a:bodyPr wrap="square" rtlCol="0">
              <a:spAutoFit/>
            </a:bodyPr>
            <a:lstStyle/>
            <a:p>
              <a:r>
                <a:rPr lang="de-DE" dirty="0"/>
                <a:t>I</a:t>
              </a:r>
              <a:r>
                <a:rPr lang="de-DE" baseline="-25000" dirty="0"/>
                <a:t>C</a:t>
              </a:r>
            </a:p>
          </p:txBody>
        </p:sp>
        <p:sp>
          <p:nvSpPr>
            <p:cNvPr id="1114" name="Ellipse 1113">
              <a:extLst>
                <a:ext uri="{FF2B5EF4-FFF2-40B4-BE49-F238E27FC236}">
                  <a16:creationId xmlns:a16="http://schemas.microsoft.com/office/drawing/2014/main" id="{9972A327-D856-5F61-B76F-1BA9CFB748E4}"/>
                </a:ext>
              </a:extLst>
            </p:cNvPr>
            <p:cNvSpPr/>
            <p:nvPr/>
          </p:nvSpPr>
          <p:spPr>
            <a:xfrm>
              <a:off x="6605435" y="383656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5" name="Ellipse 1114">
              <a:extLst>
                <a:ext uri="{FF2B5EF4-FFF2-40B4-BE49-F238E27FC236}">
                  <a16:creationId xmlns:a16="http://schemas.microsoft.com/office/drawing/2014/main" id="{1FB6E3BC-75E0-8631-DBD0-B88735F26378}"/>
                </a:ext>
              </a:extLst>
            </p:cNvPr>
            <p:cNvSpPr/>
            <p:nvPr/>
          </p:nvSpPr>
          <p:spPr>
            <a:xfrm>
              <a:off x="7159575" y="382627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6" name="Ellipse 1115">
              <a:extLst>
                <a:ext uri="{FF2B5EF4-FFF2-40B4-BE49-F238E27FC236}">
                  <a16:creationId xmlns:a16="http://schemas.microsoft.com/office/drawing/2014/main" id="{DDC3F72A-B305-2C81-B65F-CB1B08209A3E}"/>
                </a:ext>
              </a:extLst>
            </p:cNvPr>
            <p:cNvSpPr/>
            <p:nvPr/>
          </p:nvSpPr>
          <p:spPr>
            <a:xfrm>
              <a:off x="7610195" y="338885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7" name="Ellipse 1116">
              <a:extLst>
                <a:ext uri="{FF2B5EF4-FFF2-40B4-BE49-F238E27FC236}">
                  <a16:creationId xmlns:a16="http://schemas.microsoft.com/office/drawing/2014/main" id="{DD8DD64C-92FD-824D-5E12-8B155436347A}"/>
                </a:ext>
              </a:extLst>
            </p:cNvPr>
            <p:cNvSpPr/>
            <p:nvPr/>
          </p:nvSpPr>
          <p:spPr>
            <a:xfrm>
              <a:off x="7817316" y="265102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18" name="Gruppieren 1117">
              <a:extLst>
                <a:ext uri="{FF2B5EF4-FFF2-40B4-BE49-F238E27FC236}">
                  <a16:creationId xmlns:a16="http://schemas.microsoft.com/office/drawing/2014/main" id="{5AEB20E1-C621-FD80-1CAD-0D744D557942}"/>
                </a:ext>
              </a:extLst>
            </p:cNvPr>
            <p:cNvGrpSpPr/>
            <p:nvPr/>
          </p:nvGrpSpPr>
          <p:grpSpPr>
            <a:xfrm rot="5400000">
              <a:off x="7627870" y="4100899"/>
              <a:ext cx="471484" cy="217831"/>
              <a:chOff x="4569962" y="3491256"/>
              <a:chExt cx="4252919" cy="967858"/>
            </a:xfrm>
          </p:grpSpPr>
          <p:sp>
            <p:nvSpPr>
              <p:cNvPr id="1152" name="Freihandform 92">
                <a:extLst>
                  <a:ext uri="{FF2B5EF4-FFF2-40B4-BE49-F238E27FC236}">
                    <a16:creationId xmlns:a16="http://schemas.microsoft.com/office/drawing/2014/main" id="{51874392-EF0F-6CFC-1C20-6120154E4AFE}"/>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3" name="Freihandform 93">
                <a:extLst>
                  <a:ext uri="{FF2B5EF4-FFF2-40B4-BE49-F238E27FC236}">
                    <a16:creationId xmlns:a16="http://schemas.microsoft.com/office/drawing/2014/main" id="{4B21892A-686F-0A2E-4280-F7811857EAAD}"/>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4" name="Freihandform 94">
                <a:extLst>
                  <a:ext uri="{FF2B5EF4-FFF2-40B4-BE49-F238E27FC236}">
                    <a16:creationId xmlns:a16="http://schemas.microsoft.com/office/drawing/2014/main" id="{0FDFDD9E-10A7-E1B8-E86D-2C22F984030B}"/>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5" name="Freihandform 95">
                <a:extLst>
                  <a:ext uri="{FF2B5EF4-FFF2-40B4-BE49-F238E27FC236}">
                    <a16:creationId xmlns:a16="http://schemas.microsoft.com/office/drawing/2014/main" id="{A36A9C9E-071F-95AC-7AB6-EC39266696BF}"/>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19" name="Gruppieren 1118">
              <a:extLst>
                <a:ext uri="{FF2B5EF4-FFF2-40B4-BE49-F238E27FC236}">
                  <a16:creationId xmlns:a16="http://schemas.microsoft.com/office/drawing/2014/main" id="{A5B90E22-32B7-FA2A-D37D-EE0108968F50}"/>
                </a:ext>
              </a:extLst>
            </p:cNvPr>
            <p:cNvGrpSpPr/>
            <p:nvPr/>
          </p:nvGrpSpPr>
          <p:grpSpPr>
            <a:xfrm rot="5400000">
              <a:off x="7626657" y="4569878"/>
              <a:ext cx="471484" cy="217831"/>
              <a:chOff x="4569962" y="3491256"/>
              <a:chExt cx="4252919" cy="967858"/>
            </a:xfrm>
          </p:grpSpPr>
          <p:sp>
            <p:nvSpPr>
              <p:cNvPr id="1148" name="Freihandform 88">
                <a:extLst>
                  <a:ext uri="{FF2B5EF4-FFF2-40B4-BE49-F238E27FC236}">
                    <a16:creationId xmlns:a16="http://schemas.microsoft.com/office/drawing/2014/main" id="{1C527932-2C48-B8A2-0C8B-F473E39C90FD}"/>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9" name="Freihandform 89">
                <a:extLst>
                  <a:ext uri="{FF2B5EF4-FFF2-40B4-BE49-F238E27FC236}">
                    <a16:creationId xmlns:a16="http://schemas.microsoft.com/office/drawing/2014/main" id="{882F0D54-C694-182F-7FB8-4BD4D2DADD19}"/>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0" name="Freihandform 90">
                <a:extLst>
                  <a:ext uri="{FF2B5EF4-FFF2-40B4-BE49-F238E27FC236}">
                    <a16:creationId xmlns:a16="http://schemas.microsoft.com/office/drawing/2014/main" id="{C3046156-B2F8-B06D-28BE-7BBC8C89455B}"/>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1" name="Freihandform 91">
                <a:extLst>
                  <a:ext uri="{FF2B5EF4-FFF2-40B4-BE49-F238E27FC236}">
                    <a16:creationId xmlns:a16="http://schemas.microsoft.com/office/drawing/2014/main" id="{8A83BEF9-F989-D518-E31B-31D54A0BDEEC}"/>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20" name="Gruppieren 1119">
              <a:extLst>
                <a:ext uri="{FF2B5EF4-FFF2-40B4-BE49-F238E27FC236}">
                  <a16:creationId xmlns:a16="http://schemas.microsoft.com/office/drawing/2014/main" id="{7DA57994-4FC7-7806-57EB-6705EB7131E2}"/>
                </a:ext>
              </a:extLst>
            </p:cNvPr>
            <p:cNvGrpSpPr/>
            <p:nvPr/>
          </p:nvGrpSpPr>
          <p:grpSpPr>
            <a:xfrm rot="5400000">
              <a:off x="7625575" y="5046429"/>
              <a:ext cx="471484" cy="217831"/>
              <a:chOff x="4569962" y="3491256"/>
              <a:chExt cx="4252919" cy="967858"/>
            </a:xfrm>
          </p:grpSpPr>
          <p:sp>
            <p:nvSpPr>
              <p:cNvPr id="1144" name="Freihandform 84">
                <a:extLst>
                  <a:ext uri="{FF2B5EF4-FFF2-40B4-BE49-F238E27FC236}">
                    <a16:creationId xmlns:a16="http://schemas.microsoft.com/office/drawing/2014/main" id="{4EFE5ED6-323A-DC49-9962-664532361276}"/>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5" name="Freihandform 85">
                <a:extLst>
                  <a:ext uri="{FF2B5EF4-FFF2-40B4-BE49-F238E27FC236}">
                    <a16:creationId xmlns:a16="http://schemas.microsoft.com/office/drawing/2014/main" id="{C8CB2F47-CEA9-81C6-C23E-80ED44D6B2F7}"/>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6" name="Freihandform 86">
                <a:extLst>
                  <a:ext uri="{FF2B5EF4-FFF2-40B4-BE49-F238E27FC236}">
                    <a16:creationId xmlns:a16="http://schemas.microsoft.com/office/drawing/2014/main" id="{5FBC9BCD-55E0-768D-3778-DA2DEC702FF6}"/>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7" name="Freihandform 87">
                <a:extLst>
                  <a:ext uri="{FF2B5EF4-FFF2-40B4-BE49-F238E27FC236}">
                    <a16:creationId xmlns:a16="http://schemas.microsoft.com/office/drawing/2014/main" id="{13153EA2-1FE2-59C5-21C5-B75C8737D732}"/>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21" name="Gruppieren 1120">
              <a:extLst>
                <a:ext uri="{FF2B5EF4-FFF2-40B4-BE49-F238E27FC236}">
                  <a16:creationId xmlns:a16="http://schemas.microsoft.com/office/drawing/2014/main" id="{BE836A95-B557-3133-86EF-8BDA5BA1EC6E}"/>
                </a:ext>
              </a:extLst>
            </p:cNvPr>
            <p:cNvGrpSpPr/>
            <p:nvPr/>
          </p:nvGrpSpPr>
          <p:grpSpPr>
            <a:xfrm>
              <a:off x="8335143" y="2309426"/>
              <a:ext cx="471484" cy="781705"/>
              <a:chOff x="4569962" y="3491256"/>
              <a:chExt cx="4252919" cy="967858"/>
            </a:xfrm>
          </p:grpSpPr>
          <p:sp>
            <p:nvSpPr>
              <p:cNvPr id="1140" name="Freihandform 109">
                <a:extLst>
                  <a:ext uri="{FF2B5EF4-FFF2-40B4-BE49-F238E27FC236}">
                    <a16:creationId xmlns:a16="http://schemas.microsoft.com/office/drawing/2014/main" id="{D4DDBA6D-2757-7F0F-637A-922C6390B24F}"/>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1" name="Freihandform 110">
                <a:extLst>
                  <a:ext uri="{FF2B5EF4-FFF2-40B4-BE49-F238E27FC236}">
                    <a16:creationId xmlns:a16="http://schemas.microsoft.com/office/drawing/2014/main" id="{43BA9CA3-CD4A-961F-E788-7414E8F90134}"/>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2" name="Freihandform 111">
                <a:extLst>
                  <a:ext uri="{FF2B5EF4-FFF2-40B4-BE49-F238E27FC236}">
                    <a16:creationId xmlns:a16="http://schemas.microsoft.com/office/drawing/2014/main" id="{3B3CC452-0B3C-BC7A-116A-FBDACADAEF1C}"/>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3" name="Freihandform 112">
                <a:extLst>
                  <a:ext uri="{FF2B5EF4-FFF2-40B4-BE49-F238E27FC236}">
                    <a16:creationId xmlns:a16="http://schemas.microsoft.com/office/drawing/2014/main" id="{1580FAEE-17CC-D031-B563-36016A02270E}"/>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22" name="Gruppieren 1121">
              <a:extLst>
                <a:ext uri="{FF2B5EF4-FFF2-40B4-BE49-F238E27FC236}">
                  <a16:creationId xmlns:a16="http://schemas.microsoft.com/office/drawing/2014/main" id="{C5B7A7F0-87EE-B8D7-9509-6CAFFE6F8216}"/>
                </a:ext>
              </a:extLst>
            </p:cNvPr>
            <p:cNvGrpSpPr/>
            <p:nvPr/>
          </p:nvGrpSpPr>
          <p:grpSpPr>
            <a:xfrm>
              <a:off x="8804122" y="2313779"/>
              <a:ext cx="471484" cy="781705"/>
              <a:chOff x="4569962" y="3491256"/>
              <a:chExt cx="4252919" cy="967858"/>
            </a:xfrm>
          </p:grpSpPr>
          <p:sp>
            <p:nvSpPr>
              <p:cNvPr id="1136" name="Freihandform 105">
                <a:extLst>
                  <a:ext uri="{FF2B5EF4-FFF2-40B4-BE49-F238E27FC236}">
                    <a16:creationId xmlns:a16="http://schemas.microsoft.com/office/drawing/2014/main" id="{15F428B2-AC19-F38D-D81C-CD579BB20417}"/>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7" name="Freihandform 106">
                <a:extLst>
                  <a:ext uri="{FF2B5EF4-FFF2-40B4-BE49-F238E27FC236}">
                    <a16:creationId xmlns:a16="http://schemas.microsoft.com/office/drawing/2014/main" id="{89A72322-79B8-3E7F-5693-C3EDDD94F554}"/>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8" name="Freihandform 107">
                <a:extLst>
                  <a:ext uri="{FF2B5EF4-FFF2-40B4-BE49-F238E27FC236}">
                    <a16:creationId xmlns:a16="http://schemas.microsoft.com/office/drawing/2014/main" id="{9FEDE1AF-0A61-E6BD-59B4-304BD8B9827D}"/>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9" name="Freihandform 108">
                <a:extLst>
                  <a:ext uri="{FF2B5EF4-FFF2-40B4-BE49-F238E27FC236}">
                    <a16:creationId xmlns:a16="http://schemas.microsoft.com/office/drawing/2014/main" id="{51429C79-43A4-8CB0-6438-5CA1FB5719E4}"/>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23" name="Gruppieren 1122">
              <a:extLst>
                <a:ext uri="{FF2B5EF4-FFF2-40B4-BE49-F238E27FC236}">
                  <a16:creationId xmlns:a16="http://schemas.microsoft.com/office/drawing/2014/main" id="{63653002-0A4A-451D-AB8E-3A22C7F8930F}"/>
                </a:ext>
              </a:extLst>
            </p:cNvPr>
            <p:cNvGrpSpPr/>
            <p:nvPr/>
          </p:nvGrpSpPr>
          <p:grpSpPr>
            <a:xfrm>
              <a:off x="9272652" y="2317661"/>
              <a:ext cx="471484" cy="781705"/>
              <a:chOff x="4569962" y="3491256"/>
              <a:chExt cx="4252919" cy="967858"/>
            </a:xfrm>
          </p:grpSpPr>
          <p:sp>
            <p:nvSpPr>
              <p:cNvPr id="1132" name="Freihandform 101">
                <a:extLst>
                  <a:ext uri="{FF2B5EF4-FFF2-40B4-BE49-F238E27FC236}">
                    <a16:creationId xmlns:a16="http://schemas.microsoft.com/office/drawing/2014/main" id="{6027FD33-2EFE-6CE3-0151-7BB83D9CA5CF}"/>
                  </a:ext>
                </a:extLst>
              </p:cNvPr>
              <p:cNvSpPr/>
              <p:nvPr/>
            </p:nvSpPr>
            <p:spPr>
              <a:xfrm>
                <a:off x="4569962"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3" name="Freihandform 102">
                <a:extLst>
                  <a:ext uri="{FF2B5EF4-FFF2-40B4-BE49-F238E27FC236}">
                    <a16:creationId xmlns:a16="http://schemas.microsoft.com/office/drawing/2014/main" id="{5D334A4B-5A07-BE6B-344B-4CF49F5E67FC}"/>
                  </a:ext>
                </a:extLst>
              </p:cNvPr>
              <p:cNvSpPr/>
              <p:nvPr/>
            </p:nvSpPr>
            <p:spPr>
              <a:xfrm flipV="1">
                <a:off x="5630759"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4" name="Freihandform 103">
                <a:extLst>
                  <a:ext uri="{FF2B5EF4-FFF2-40B4-BE49-F238E27FC236}">
                    <a16:creationId xmlns:a16="http://schemas.microsoft.com/office/drawing/2014/main" id="{ED445F7A-33AB-6108-FC76-7C2C143E50A5}"/>
                  </a:ext>
                </a:extLst>
              </p:cNvPr>
              <p:cNvSpPr/>
              <p:nvPr/>
            </p:nvSpPr>
            <p:spPr>
              <a:xfrm>
                <a:off x="6696316" y="3491256"/>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5" name="Freihandform 104">
                <a:extLst>
                  <a:ext uri="{FF2B5EF4-FFF2-40B4-BE49-F238E27FC236}">
                    <a16:creationId xmlns:a16="http://schemas.microsoft.com/office/drawing/2014/main" id="{08D9EAC5-C262-BB6F-5BAE-5F7FF795AE33}"/>
                  </a:ext>
                </a:extLst>
              </p:cNvPr>
              <p:cNvSpPr/>
              <p:nvPr/>
            </p:nvSpPr>
            <p:spPr>
              <a:xfrm flipV="1">
                <a:off x="7757113" y="3972994"/>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124" name="Gerade Verbindung mit Pfeil 1123">
              <a:extLst>
                <a:ext uri="{FF2B5EF4-FFF2-40B4-BE49-F238E27FC236}">
                  <a16:creationId xmlns:a16="http://schemas.microsoft.com/office/drawing/2014/main" id="{358FB931-CC0E-56C9-DCAD-46475DD9F528}"/>
                </a:ext>
              </a:extLst>
            </p:cNvPr>
            <p:cNvCxnSpPr>
              <a:stCxn id="1152" idx="1"/>
            </p:cNvCxnSpPr>
            <p:nvPr/>
          </p:nvCxnSpPr>
          <p:spPr>
            <a:xfrm flipH="1" flipV="1">
              <a:off x="7970232" y="1835384"/>
              <a:ext cx="2295" cy="2197482"/>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1125" name="Gerade Verbindung mit Pfeil 1124">
              <a:extLst>
                <a:ext uri="{FF2B5EF4-FFF2-40B4-BE49-F238E27FC236}">
                  <a16:creationId xmlns:a16="http://schemas.microsoft.com/office/drawing/2014/main" id="{A7439CDF-0E82-4D1D-E414-158B5BB97ECF}"/>
                </a:ext>
              </a:extLst>
            </p:cNvPr>
            <p:cNvCxnSpPr/>
            <p:nvPr/>
          </p:nvCxnSpPr>
          <p:spPr>
            <a:xfrm flipH="1" flipV="1">
              <a:off x="7755684" y="1950499"/>
              <a:ext cx="2295" cy="2197482"/>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1126" name="Gerade Verbindung mit Pfeil 1125">
              <a:extLst>
                <a:ext uri="{FF2B5EF4-FFF2-40B4-BE49-F238E27FC236}">
                  <a16:creationId xmlns:a16="http://schemas.microsoft.com/office/drawing/2014/main" id="{F642A5CE-86FC-33A8-BB08-147BBFB79B1D}"/>
                </a:ext>
              </a:extLst>
            </p:cNvPr>
            <p:cNvCxnSpPr/>
            <p:nvPr/>
          </p:nvCxnSpPr>
          <p:spPr>
            <a:xfrm rot="5400000" flipH="1" flipV="1">
              <a:off x="8928596" y="1224416"/>
              <a:ext cx="2295" cy="2197482"/>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1127" name="Gerade Verbindung mit Pfeil 1126">
              <a:extLst>
                <a:ext uri="{FF2B5EF4-FFF2-40B4-BE49-F238E27FC236}">
                  <a16:creationId xmlns:a16="http://schemas.microsoft.com/office/drawing/2014/main" id="{64245ACE-F7DB-A588-6D8E-E370AA987B6F}"/>
                </a:ext>
              </a:extLst>
            </p:cNvPr>
            <p:cNvCxnSpPr/>
            <p:nvPr/>
          </p:nvCxnSpPr>
          <p:spPr>
            <a:xfrm rot="5400000" flipH="1" flipV="1">
              <a:off x="8857532" y="1989494"/>
              <a:ext cx="2295" cy="2197482"/>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1128" name="Textfeld 1127">
              <a:extLst>
                <a:ext uri="{FF2B5EF4-FFF2-40B4-BE49-F238E27FC236}">
                  <a16:creationId xmlns:a16="http://schemas.microsoft.com/office/drawing/2014/main" id="{381120C9-406D-875A-6094-A357E431935C}"/>
                </a:ext>
              </a:extLst>
            </p:cNvPr>
            <p:cNvSpPr txBox="1"/>
            <p:nvPr/>
          </p:nvSpPr>
          <p:spPr>
            <a:xfrm>
              <a:off x="6601633" y="3545875"/>
              <a:ext cx="322596" cy="369332"/>
            </a:xfrm>
            <a:prstGeom prst="rect">
              <a:avLst/>
            </a:prstGeom>
            <a:noFill/>
          </p:spPr>
          <p:txBody>
            <a:bodyPr wrap="square" rtlCol="0">
              <a:spAutoFit/>
            </a:bodyPr>
            <a:lstStyle/>
            <a:p>
              <a:r>
                <a:rPr lang="de-DE" dirty="0"/>
                <a:t>C</a:t>
              </a:r>
              <a:endParaRPr lang="de-DE" baseline="-25000" dirty="0"/>
            </a:p>
          </p:txBody>
        </p:sp>
        <p:sp>
          <p:nvSpPr>
            <p:cNvPr id="1129" name="Textfeld 1128">
              <a:extLst>
                <a:ext uri="{FF2B5EF4-FFF2-40B4-BE49-F238E27FC236}">
                  <a16:creationId xmlns:a16="http://schemas.microsoft.com/office/drawing/2014/main" id="{2CA681D6-AC27-24A7-1374-60746524DBB5}"/>
                </a:ext>
              </a:extLst>
            </p:cNvPr>
            <p:cNvSpPr txBox="1"/>
            <p:nvPr/>
          </p:nvSpPr>
          <p:spPr>
            <a:xfrm>
              <a:off x="7054690" y="3534360"/>
              <a:ext cx="322596" cy="369332"/>
            </a:xfrm>
            <a:prstGeom prst="rect">
              <a:avLst/>
            </a:prstGeom>
            <a:noFill/>
          </p:spPr>
          <p:txBody>
            <a:bodyPr wrap="square" rtlCol="0">
              <a:spAutoFit/>
            </a:bodyPr>
            <a:lstStyle/>
            <a:p>
              <a:r>
                <a:rPr lang="de-DE" dirty="0"/>
                <a:t>B</a:t>
              </a:r>
              <a:endParaRPr lang="de-DE" baseline="-25000" dirty="0"/>
            </a:p>
          </p:txBody>
        </p:sp>
        <p:sp>
          <p:nvSpPr>
            <p:cNvPr id="1130" name="Textfeld 1129">
              <a:extLst>
                <a:ext uri="{FF2B5EF4-FFF2-40B4-BE49-F238E27FC236}">
                  <a16:creationId xmlns:a16="http://schemas.microsoft.com/office/drawing/2014/main" id="{B7C8EADC-295B-D5DE-7891-384649D78CC6}"/>
                </a:ext>
              </a:extLst>
            </p:cNvPr>
            <p:cNvSpPr txBox="1"/>
            <p:nvPr/>
          </p:nvSpPr>
          <p:spPr>
            <a:xfrm>
              <a:off x="7493123" y="2495139"/>
              <a:ext cx="322596" cy="369332"/>
            </a:xfrm>
            <a:prstGeom prst="rect">
              <a:avLst/>
            </a:prstGeom>
            <a:noFill/>
          </p:spPr>
          <p:txBody>
            <a:bodyPr wrap="square" rtlCol="0">
              <a:spAutoFit/>
            </a:bodyPr>
            <a:lstStyle/>
            <a:p>
              <a:r>
                <a:rPr lang="de-DE" dirty="0"/>
                <a:t>A</a:t>
              </a:r>
              <a:endParaRPr lang="de-DE" baseline="-25000" dirty="0"/>
            </a:p>
          </p:txBody>
        </p:sp>
        <p:sp>
          <p:nvSpPr>
            <p:cNvPr id="1131" name="Textfeld 1130">
              <a:extLst>
                <a:ext uri="{FF2B5EF4-FFF2-40B4-BE49-F238E27FC236}">
                  <a16:creationId xmlns:a16="http://schemas.microsoft.com/office/drawing/2014/main" id="{6C5C9697-A9C3-C786-51B9-FA61130F52A0}"/>
                </a:ext>
              </a:extLst>
            </p:cNvPr>
            <p:cNvSpPr txBox="1"/>
            <p:nvPr/>
          </p:nvSpPr>
          <p:spPr>
            <a:xfrm>
              <a:off x="7254164" y="3192532"/>
              <a:ext cx="507166" cy="369332"/>
            </a:xfrm>
            <a:prstGeom prst="rect">
              <a:avLst/>
            </a:prstGeom>
            <a:noFill/>
          </p:spPr>
          <p:txBody>
            <a:bodyPr wrap="square" rtlCol="0">
              <a:spAutoFit/>
            </a:bodyPr>
            <a:lstStyle/>
            <a:p>
              <a:r>
                <a:rPr lang="de-DE" dirty="0"/>
                <a:t>AB</a:t>
              </a:r>
              <a:endParaRPr lang="de-DE" baseline="-25000" dirty="0"/>
            </a:p>
          </p:txBody>
        </p:sp>
      </p:grpSp>
      <p:sp>
        <p:nvSpPr>
          <p:cNvPr id="1156" name="Textfeld 1155">
            <a:extLst>
              <a:ext uri="{FF2B5EF4-FFF2-40B4-BE49-F238E27FC236}">
                <a16:creationId xmlns:a16="http://schemas.microsoft.com/office/drawing/2014/main" id="{8A3A46B3-8F36-1055-6EEA-20C705B6C6AE}"/>
              </a:ext>
            </a:extLst>
          </p:cNvPr>
          <p:cNvSpPr txBox="1"/>
          <p:nvPr/>
        </p:nvSpPr>
        <p:spPr>
          <a:xfrm>
            <a:off x="7879705" y="3849009"/>
            <a:ext cx="2802349" cy="738664"/>
          </a:xfrm>
          <a:prstGeom prst="rect">
            <a:avLst/>
          </a:prstGeom>
          <a:noFill/>
        </p:spPr>
        <p:txBody>
          <a:bodyPr wrap="square" rtlCol="0">
            <a:spAutoFit/>
          </a:bodyPr>
          <a:lstStyle/>
          <a:p>
            <a:r>
              <a:rPr lang="de-DE" sz="1400" dirty="0"/>
              <a:t>Linearverstärker:</a:t>
            </a:r>
          </a:p>
          <a:p>
            <a:r>
              <a:rPr lang="de-DE" sz="1400" dirty="0"/>
              <a:t>Kurvenform am Ausgang entspricht der Kurvenform am Eingang</a:t>
            </a:r>
          </a:p>
        </p:txBody>
      </p:sp>
    </p:spTree>
    <p:extLst>
      <p:ext uri="{BB962C8B-B14F-4D97-AF65-F5344CB8AC3E}">
        <p14:creationId xmlns:p14="http://schemas.microsoft.com/office/powerpoint/2010/main" val="132538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Calibri" panose="020F0502020204030204" pitchFamily="34" charset="0"/>
              </a:rPr>
              <a:t>Gegentaktendstufe</a:t>
            </a:r>
            <a:endParaRPr kumimoji="0" lang="de-DE" sz="4000" b="0" i="0" u="none" strike="noStrike" kern="1200" cap="none" spc="0" normalizeH="0" baseline="0" noProof="0" dirty="0">
              <a:ln>
                <a:noFill/>
              </a:ln>
              <a:solidFill>
                <a:srgbClr val="A80163"/>
              </a:solidFill>
              <a:effectLst/>
              <a:uLnTx/>
              <a:uFillTx/>
              <a:latin typeface="Calibri" panose="020F0502020204030204" pitchFamily="34" charset="0"/>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AB-Betrieb:</a:t>
            </a:r>
          </a:p>
          <a:p>
            <a:pPr lvl="1">
              <a:defRPr/>
            </a:pPr>
            <a:r>
              <a:rPr lang="de-DE" dirty="0">
                <a:solidFill>
                  <a:srgbClr val="000000"/>
                </a:solidFill>
              </a:rPr>
              <a:t>Etwas Ruhestrom, ansonsten ähnlich B-Betrieb</a:t>
            </a:r>
          </a:p>
          <a:p>
            <a:pPr lvl="1">
              <a:defRPr/>
            </a:pPr>
            <a:r>
              <a:rPr lang="de-DE" dirty="0">
                <a:solidFill>
                  <a:srgbClr val="000000"/>
                </a:solidFill>
              </a:rPr>
              <a:t>Verhalten bei kleinen Signalen wie A-Betrieb, bei großen Signalen wie B-Betrieb</a:t>
            </a: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a:defRPr/>
            </a:pPr>
            <a:r>
              <a:rPr lang="de-DE" dirty="0">
                <a:solidFill>
                  <a:srgbClr val="000000"/>
                </a:solidFill>
              </a:rPr>
              <a:t>AB-Betrieb in der Gegentaktendstufe:</a:t>
            </a:r>
          </a:p>
          <a:p>
            <a:pPr lvl="1">
              <a:defRPr/>
            </a:pPr>
            <a:r>
              <a:rPr lang="de-DE" dirty="0">
                <a:solidFill>
                  <a:srgbClr val="000000"/>
                </a:solidFill>
              </a:rPr>
              <a:t>Zwei entgegengesetzt arbeitende Transistoren:</a:t>
            </a:r>
            <a:br>
              <a:rPr lang="de-DE" dirty="0">
                <a:solidFill>
                  <a:srgbClr val="000000"/>
                </a:solidFill>
              </a:rPr>
            </a:br>
            <a:r>
              <a:rPr lang="de-DE" dirty="0">
                <a:solidFill>
                  <a:srgbClr val="000000"/>
                </a:solidFill>
              </a:rPr>
              <a:t>	einer „übernimmt“ die positive Halbwelle, der andere die negative</a:t>
            </a:r>
          </a:p>
          <a:p>
            <a:pPr lvl="1">
              <a:defRPr/>
            </a:pPr>
            <a:r>
              <a:rPr lang="de-DE" dirty="0">
                <a:solidFill>
                  <a:srgbClr val="000000"/>
                </a:solidFill>
              </a:rPr>
              <a:t>Verzerrungsarm (reduzierter Oberwellenanteil)</a:t>
            </a:r>
          </a:p>
          <a:p>
            <a:pPr lvl="1">
              <a:defRPr/>
            </a:pPr>
            <a:r>
              <a:rPr lang="de-DE" dirty="0">
                <a:solidFill>
                  <a:srgbClr val="000000"/>
                </a:solidFill>
              </a:rPr>
              <a:t>schlechterer Wirkungsgrad als reiner B-Betrieb</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5FCE1908-B354-1E43-EB15-A2D14C0EBC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0841" y="2445306"/>
            <a:ext cx="2989450" cy="2911464"/>
          </a:xfrm>
          <a:prstGeom prst="rect">
            <a:avLst/>
          </a:prstGeom>
        </p:spPr>
      </p:pic>
      <p:sp>
        <p:nvSpPr>
          <p:cNvPr id="8" name="Textfeld 7">
            <a:extLst>
              <a:ext uri="{FF2B5EF4-FFF2-40B4-BE49-F238E27FC236}">
                <a16:creationId xmlns:a16="http://schemas.microsoft.com/office/drawing/2014/main" id="{B11207A3-0E21-2A0F-3468-E6DC6FC9C309}"/>
              </a:ext>
            </a:extLst>
          </p:cNvPr>
          <p:cNvSpPr txBox="1"/>
          <p:nvPr/>
        </p:nvSpPr>
        <p:spPr>
          <a:xfrm>
            <a:off x="9196113" y="5399583"/>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41073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Wirkungsgrad, Sendeleistungsbezeichnungen </a:t>
            </a:r>
            <a:endParaRPr kumimoji="0" lang="de-DE" sz="40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Wirkungsgrad: Verhältnis von Ausgangsleistung zu Eingangsleistung (aufgenommener Leistung)</a:t>
            </a:r>
          </a:p>
          <a:p>
            <a:pPr>
              <a:defRPr/>
            </a:pPr>
            <a:r>
              <a:rPr lang="de-DE" dirty="0">
                <a:solidFill>
                  <a:srgbClr val="000000"/>
                </a:solidFill>
              </a:rPr>
              <a:t> Wirkungsgrad eines HF-Generators: Verhältnis der HF-Ausgangsleistung zur aufgenommenen Gleichstromleistung</a:t>
            </a:r>
          </a:p>
          <a:p>
            <a:pPr lvl="2">
              <a:defRPr/>
            </a:pPr>
            <a:endParaRPr lang="de-DE" u="sng" dirty="0">
              <a:solidFill>
                <a:srgbClr val="000000"/>
              </a:solidFill>
            </a:endParaRPr>
          </a:p>
          <a:p>
            <a:pPr lvl="2">
              <a:defRPr/>
            </a:pPr>
            <a:endParaRPr lang="de-DE" u="sng" dirty="0">
              <a:solidFill>
                <a:srgbClr val="000000"/>
              </a:solidFill>
            </a:endParaRPr>
          </a:p>
          <a:p>
            <a:pPr lvl="2">
              <a:defRPr/>
            </a:pPr>
            <a:endParaRPr lang="de-DE" u="sng" dirty="0">
              <a:solidFill>
                <a:srgbClr val="000000"/>
              </a:solidFill>
            </a:endParaRPr>
          </a:p>
          <a:p>
            <a:pPr>
              <a:defRPr/>
            </a:pPr>
            <a:r>
              <a:rPr lang="de-DE" dirty="0">
                <a:solidFill>
                  <a:srgbClr val="000000"/>
                </a:solidFill>
              </a:rPr>
              <a:t>PEP = Peak </a:t>
            </a:r>
            <a:r>
              <a:rPr lang="de-DE" dirty="0" err="1">
                <a:solidFill>
                  <a:srgbClr val="000000"/>
                </a:solidFill>
              </a:rPr>
              <a:t>envelope</a:t>
            </a:r>
            <a:r>
              <a:rPr lang="de-DE" dirty="0">
                <a:solidFill>
                  <a:srgbClr val="000000"/>
                </a:solidFill>
              </a:rPr>
              <a:t> power			</a:t>
            </a:r>
            <a:r>
              <a:rPr lang="de-DE" dirty="0" err="1">
                <a:solidFill>
                  <a:srgbClr val="000000"/>
                </a:solidFill>
              </a:rPr>
              <a:t>peak</a:t>
            </a:r>
            <a:r>
              <a:rPr lang="de-DE" dirty="0">
                <a:solidFill>
                  <a:srgbClr val="000000"/>
                </a:solidFill>
              </a:rPr>
              <a:t> bezieht sich auf die Spitze der Modulation</a:t>
            </a:r>
          </a:p>
          <a:p>
            <a:pPr>
              <a:defRPr/>
            </a:pPr>
            <a:r>
              <a:rPr lang="de-DE" dirty="0">
                <a:solidFill>
                  <a:srgbClr val="000000"/>
                </a:solidFill>
              </a:rPr>
              <a:t>ERP = </a:t>
            </a:r>
            <a:r>
              <a:rPr lang="de-DE" dirty="0" err="1">
                <a:solidFill>
                  <a:srgbClr val="000000"/>
                </a:solidFill>
              </a:rPr>
              <a:t>effective</a:t>
            </a:r>
            <a:r>
              <a:rPr lang="de-DE" dirty="0">
                <a:solidFill>
                  <a:srgbClr val="000000"/>
                </a:solidFill>
              </a:rPr>
              <a:t> </a:t>
            </a:r>
            <a:r>
              <a:rPr lang="de-DE" dirty="0" err="1">
                <a:solidFill>
                  <a:srgbClr val="000000"/>
                </a:solidFill>
              </a:rPr>
              <a:t>radiated</a:t>
            </a:r>
            <a:r>
              <a:rPr lang="de-DE" dirty="0">
                <a:solidFill>
                  <a:srgbClr val="000000"/>
                </a:solidFill>
              </a:rPr>
              <a:t> power			bezogen auf Halbwellendipol</a:t>
            </a:r>
          </a:p>
          <a:p>
            <a:pPr>
              <a:defRPr/>
            </a:pPr>
            <a:r>
              <a:rPr lang="de-DE" dirty="0">
                <a:solidFill>
                  <a:srgbClr val="000000"/>
                </a:solidFill>
              </a:rPr>
              <a:t>EIRP = </a:t>
            </a:r>
            <a:r>
              <a:rPr lang="de-DE" dirty="0" err="1">
                <a:solidFill>
                  <a:srgbClr val="000000"/>
                </a:solidFill>
              </a:rPr>
              <a:t>equivalent</a:t>
            </a:r>
            <a:r>
              <a:rPr lang="de-DE" dirty="0">
                <a:solidFill>
                  <a:srgbClr val="000000"/>
                </a:solidFill>
              </a:rPr>
              <a:t> </a:t>
            </a:r>
            <a:r>
              <a:rPr lang="de-DE" dirty="0" err="1">
                <a:solidFill>
                  <a:srgbClr val="000000"/>
                </a:solidFill>
              </a:rPr>
              <a:t>isotropic</a:t>
            </a:r>
            <a:r>
              <a:rPr lang="de-DE" dirty="0">
                <a:solidFill>
                  <a:srgbClr val="000000"/>
                </a:solidFill>
              </a:rPr>
              <a:t> </a:t>
            </a:r>
            <a:r>
              <a:rPr lang="de-DE" dirty="0" err="1">
                <a:solidFill>
                  <a:srgbClr val="000000"/>
                </a:solidFill>
              </a:rPr>
              <a:t>radiated</a:t>
            </a:r>
            <a:r>
              <a:rPr lang="de-DE" dirty="0">
                <a:solidFill>
                  <a:srgbClr val="000000"/>
                </a:solidFill>
              </a:rPr>
              <a:t> power		bezogen auf isotropen Kugelstrahler</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3290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lang="de-DE" dirty="0">
                <a:solidFill>
                  <a:schemeClr val="tx1"/>
                </a:solidFill>
                <a:latin typeface="+mn-lt"/>
              </a:rPr>
              <a:t>Freilaufdiode</a:t>
            </a: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t>Werden mit einem Transistor induktive Lasten geschaltet,</a:t>
            </a:r>
            <a:br>
              <a:rPr lang="de-DE" dirty="0"/>
            </a:br>
            <a:r>
              <a:rPr lang="de-DE" dirty="0"/>
              <a:t>z. B. die Spule eines Relais, so ist folgendes zu beachten:</a:t>
            </a:r>
          </a:p>
          <a:p>
            <a:pPr marL="0" indent="0">
              <a:buNone/>
              <a:defRPr/>
            </a:pPr>
            <a:endParaRPr lang="de-DE" dirty="0"/>
          </a:p>
          <a:p>
            <a:pPr marL="0" indent="0">
              <a:buNone/>
              <a:defRPr/>
            </a:pPr>
            <a:r>
              <a:rPr lang="de-DE" dirty="0"/>
              <a:t>Beim Abschalten, also dem Zusammenbruch des Magnetfeldes in</a:t>
            </a:r>
            <a:br>
              <a:rPr lang="de-DE" dirty="0"/>
            </a:br>
            <a:r>
              <a:rPr lang="de-DE" dirty="0"/>
              <a:t>der Spule, werden in dieser hohe Spannungen induziert, die der</a:t>
            </a:r>
            <a:br>
              <a:rPr lang="de-DE" dirty="0"/>
            </a:br>
            <a:r>
              <a:rPr lang="de-DE" dirty="0"/>
              <a:t>zuvor anliegenden Spannung entgegengesetzt sind.</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Um Schäden durch diese Induktionsspannung zu vermeiden, wird der</a:t>
            </a:r>
            <a:br>
              <a:rPr lang="de-DE" dirty="0">
                <a:solidFill>
                  <a:srgbClr val="000000"/>
                </a:solidFill>
              </a:rPr>
            </a:br>
            <a:r>
              <a:rPr lang="de-DE" dirty="0">
                <a:solidFill>
                  <a:srgbClr val="000000"/>
                </a:solidFill>
              </a:rPr>
              <a:t>induktiven Last eine sogenannte Freilaufdiode parallelgeschaltet, die die</a:t>
            </a:r>
            <a:br>
              <a:rPr lang="de-DE" dirty="0">
                <a:solidFill>
                  <a:srgbClr val="000000"/>
                </a:solidFill>
              </a:rPr>
            </a:br>
            <a:r>
              <a:rPr lang="de-DE" dirty="0">
                <a:solidFill>
                  <a:srgbClr val="000000"/>
                </a:solidFill>
              </a:rPr>
              <a:t>erzeugte Induktionsspannung „kurzschließt“ und somit die restliche Schaltung</a:t>
            </a:r>
            <a:br>
              <a:rPr lang="de-DE" dirty="0">
                <a:solidFill>
                  <a:srgbClr val="000000"/>
                </a:solidFill>
              </a:rPr>
            </a:br>
            <a:r>
              <a:rPr lang="de-DE" dirty="0">
                <a:solidFill>
                  <a:srgbClr val="000000"/>
                </a:solidFill>
              </a:rPr>
              <a:t>vor Überspannung schützt.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105E499D-2DF3-6490-B43E-51C3385A7B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5830" y="1112283"/>
            <a:ext cx="2523558" cy="4410330"/>
          </a:xfrm>
          <a:prstGeom prst="rect">
            <a:avLst/>
          </a:prstGeom>
        </p:spPr>
      </p:pic>
      <p:sp>
        <p:nvSpPr>
          <p:cNvPr id="8" name="Textfeld 7">
            <a:extLst>
              <a:ext uri="{FF2B5EF4-FFF2-40B4-BE49-F238E27FC236}">
                <a16:creationId xmlns:a16="http://schemas.microsoft.com/office/drawing/2014/main" id="{D96AFAE3-E7FF-B67D-7CBD-9C8B9369F346}"/>
              </a:ext>
            </a:extLst>
          </p:cNvPr>
          <p:cNvSpPr txBox="1"/>
          <p:nvPr/>
        </p:nvSpPr>
        <p:spPr>
          <a:xfrm>
            <a:off x="9442306" y="4408335"/>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12301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Sperrschicht-Feldeffekttransistor (FET)</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endParaRPr lang="de-DE" dirty="0">
              <a:solidFill>
                <a:srgbClr val="000000"/>
              </a:solidFill>
              <a:latin typeface="Calibri" panose="020F0502020204030204" pitchFamily="34" charset="0"/>
            </a:endParaRPr>
          </a:p>
          <a:p>
            <a:pPr>
              <a:defRPr/>
            </a:pPr>
            <a:r>
              <a:rPr lang="de-DE" b="1" dirty="0">
                <a:latin typeface="Calibri" panose="020F0502020204030204" pitchFamily="34" charset="0"/>
              </a:rPr>
              <a:t>Der Feldeffekttransistor ist ein spannungsgesteuerter Transistor</a:t>
            </a:r>
          </a:p>
          <a:p>
            <a:pPr>
              <a:defRPr/>
            </a:pPr>
            <a:r>
              <a:rPr lang="de-DE" b="1" dirty="0">
                <a:latin typeface="Calibri" panose="020F0502020204030204" pitchFamily="34" charset="0"/>
              </a:rPr>
              <a:t>Die </a:t>
            </a:r>
            <a:r>
              <a:rPr lang="de-DE" b="1" dirty="0" err="1">
                <a:latin typeface="Calibri" panose="020F0502020204030204" pitchFamily="34" charset="0"/>
              </a:rPr>
              <a:t>Gatespannung</a:t>
            </a:r>
            <a:r>
              <a:rPr lang="de-DE" b="1" dirty="0">
                <a:latin typeface="Calibri" panose="020F0502020204030204" pitchFamily="34" charset="0"/>
              </a:rPr>
              <a:t> steuert den Widerstand R</a:t>
            </a:r>
            <a:r>
              <a:rPr lang="de-DE" b="1" baseline="-25000" dirty="0">
                <a:latin typeface="Calibri" panose="020F0502020204030204" pitchFamily="34" charset="0"/>
              </a:rPr>
              <a:t>DS</a:t>
            </a:r>
            <a:r>
              <a:rPr lang="de-DE" b="1" dirty="0">
                <a:latin typeface="Calibri" panose="020F0502020204030204" pitchFamily="34" charset="0"/>
              </a:rPr>
              <a:t> des Kanals zwischen Source und Drain</a:t>
            </a:r>
          </a:p>
          <a:p>
            <a:pPr>
              <a:defRPr/>
            </a:pPr>
            <a:r>
              <a:rPr lang="de-DE" dirty="0">
                <a:latin typeface="Calibri" panose="020F0502020204030204" pitchFamily="34" charset="0"/>
              </a:rPr>
              <a:t>Merkhilfe: Source ist der </a:t>
            </a:r>
            <a:r>
              <a:rPr lang="de-DE" dirty="0" err="1">
                <a:latin typeface="Calibri" panose="020F0502020204030204" pitchFamily="34" charset="0"/>
              </a:rPr>
              <a:t>Anschluß</a:t>
            </a:r>
            <a:r>
              <a:rPr lang="de-DE" dirty="0">
                <a:latin typeface="Calibri" panose="020F0502020204030204" pitchFamily="34" charset="0"/>
              </a:rPr>
              <a:t>, der im Symbol „direkter am Pfeil liegt“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BCAB5EA2-128F-E867-6D08-74A6FD351B41}"/>
              </a:ext>
            </a:extLst>
          </p:cNvPr>
          <p:cNvGrpSpPr/>
          <p:nvPr/>
        </p:nvGrpSpPr>
        <p:grpSpPr>
          <a:xfrm>
            <a:off x="1118888" y="1265009"/>
            <a:ext cx="2871068" cy="1469698"/>
            <a:chOff x="4045244" y="3117807"/>
            <a:chExt cx="1539751" cy="788198"/>
          </a:xfrm>
        </p:grpSpPr>
        <p:grpSp>
          <p:nvGrpSpPr>
            <p:cNvPr id="7" name="Gruppieren 6">
              <a:extLst>
                <a:ext uri="{FF2B5EF4-FFF2-40B4-BE49-F238E27FC236}">
                  <a16:creationId xmlns:a16="http://schemas.microsoft.com/office/drawing/2014/main" id="{043F692B-EA21-7983-5818-868A50F0C8A3}"/>
                </a:ext>
              </a:extLst>
            </p:cNvPr>
            <p:cNvGrpSpPr/>
            <p:nvPr/>
          </p:nvGrpSpPr>
          <p:grpSpPr>
            <a:xfrm>
              <a:off x="4328120" y="3146501"/>
              <a:ext cx="997850" cy="745369"/>
              <a:chOff x="2074009" y="3644315"/>
              <a:chExt cx="997850" cy="745369"/>
            </a:xfrm>
          </p:grpSpPr>
          <p:sp>
            <p:nvSpPr>
              <p:cNvPr id="15" name="Ellipse 14">
                <a:extLst>
                  <a:ext uri="{FF2B5EF4-FFF2-40B4-BE49-F238E27FC236}">
                    <a16:creationId xmlns:a16="http://schemas.microsoft.com/office/drawing/2014/main" id="{A97BE94E-660B-2CC9-B04D-E9A64D95FC68}"/>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EAB16885-5194-6762-1635-3B52A5AA17F6}"/>
                  </a:ext>
                </a:extLst>
              </p:cNvPr>
              <p:cNvCxnSpPr/>
              <p:nvPr/>
            </p:nvCxnSpPr>
            <p:spPr>
              <a:xfrm flipH="1">
                <a:off x="2384942" y="4018324"/>
                <a:ext cx="360000" cy="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B5A3040-216D-88E7-B829-5DF107BCF20A}"/>
                  </a:ext>
                </a:extLst>
              </p:cNvPr>
              <p:cNvCxnSpPr/>
              <p:nvPr/>
            </p:nvCxnSpPr>
            <p:spPr>
              <a:xfrm rot="5400000" flipH="1">
                <a:off x="2254162" y="3824314"/>
                <a:ext cx="360000"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D174935-BFF3-D551-560A-B4648FCF22C6}"/>
                  </a:ext>
                </a:extLst>
              </p:cNvPr>
              <p:cNvCxnSpPr/>
              <p:nvPr/>
            </p:nvCxnSpPr>
            <p:spPr>
              <a:xfrm flipH="1">
                <a:off x="2711859" y="4384137"/>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95282CB5-EF99-01C0-7195-CDE9448460F9}"/>
                  </a:ext>
                </a:extLst>
              </p:cNvPr>
              <p:cNvCxnSpPr/>
              <p:nvPr/>
            </p:nvCxnSpPr>
            <p:spPr>
              <a:xfrm flipH="1">
                <a:off x="2074009" y="4384150"/>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C7EE6B41-6588-A5E9-381B-EECFC9AD020D}"/>
                  </a:ext>
                </a:extLst>
              </p:cNvPr>
              <p:cNvCxnSpPr/>
              <p:nvPr/>
            </p:nvCxnSpPr>
            <p:spPr>
              <a:xfrm rot="5400000" flipH="1">
                <a:off x="2520600" y="4196616"/>
                <a:ext cx="386135"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F32512E-97D7-78E5-3D60-3AB5EF73A9CE}"/>
                  </a:ext>
                </a:extLst>
              </p:cNvPr>
              <p:cNvCxnSpPr/>
              <p:nvPr/>
            </p:nvCxnSpPr>
            <p:spPr>
              <a:xfrm rot="5400000" flipH="1">
                <a:off x="2239362" y="4196616"/>
                <a:ext cx="386135"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4A5D0ED2-8788-4B1E-F6F7-CE8FB01BA9EA}"/>
                </a:ext>
              </a:extLst>
            </p:cNvPr>
            <p:cNvSpPr txBox="1"/>
            <p:nvPr/>
          </p:nvSpPr>
          <p:spPr>
            <a:xfrm>
              <a:off x="4045244" y="3698802"/>
              <a:ext cx="588955" cy="198072"/>
            </a:xfrm>
            <a:prstGeom prst="rect">
              <a:avLst/>
            </a:prstGeom>
            <a:noFill/>
          </p:spPr>
          <p:txBody>
            <a:bodyPr wrap="none" rtlCol="0">
              <a:spAutoFit/>
            </a:bodyPr>
            <a:lstStyle/>
            <a:p>
              <a:r>
                <a:rPr lang="de-DE" dirty="0"/>
                <a:t>S =Source</a:t>
              </a:r>
            </a:p>
          </p:txBody>
        </p:sp>
        <p:sp>
          <p:nvSpPr>
            <p:cNvPr id="9" name="Textfeld 8">
              <a:extLst>
                <a:ext uri="{FF2B5EF4-FFF2-40B4-BE49-F238E27FC236}">
                  <a16:creationId xmlns:a16="http://schemas.microsoft.com/office/drawing/2014/main" id="{7F537E06-6D19-BBAC-8BED-815F5389ADB8}"/>
                </a:ext>
              </a:extLst>
            </p:cNvPr>
            <p:cNvSpPr txBox="1"/>
            <p:nvPr/>
          </p:nvSpPr>
          <p:spPr>
            <a:xfrm>
              <a:off x="4662548" y="3117807"/>
              <a:ext cx="534141" cy="198072"/>
            </a:xfrm>
            <a:prstGeom prst="rect">
              <a:avLst/>
            </a:prstGeom>
            <a:noFill/>
          </p:spPr>
          <p:txBody>
            <a:bodyPr wrap="none" rtlCol="0">
              <a:spAutoFit/>
            </a:bodyPr>
            <a:lstStyle/>
            <a:p>
              <a:r>
                <a:rPr lang="de-DE" dirty="0"/>
                <a:t>G = Gate</a:t>
              </a:r>
            </a:p>
          </p:txBody>
        </p:sp>
        <p:sp>
          <p:nvSpPr>
            <p:cNvPr id="14" name="Textfeld 13">
              <a:extLst>
                <a:ext uri="{FF2B5EF4-FFF2-40B4-BE49-F238E27FC236}">
                  <a16:creationId xmlns:a16="http://schemas.microsoft.com/office/drawing/2014/main" id="{061B17FD-3D57-BB40-82F5-96C9F035CFC4}"/>
                </a:ext>
              </a:extLst>
            </p:cNvPr>
            <p:cNvSpPr txBox="1"/>
            <p:nvPr/>
          </p:nvSpPr>
          <p:spPr>
            <a:xfrm>
              <a:off x="5020833" y="3707933"/>
              <a:ext cx="564162" cy="198072"/>
            </a:xfrm>
            <a:prstGeom prst="rect">
              <a:avLst/>
            </a:prstGeom>
            <a:noFill/>
          </p:spPr>
          <p:txBody>
            <a:bodyPr wrap="none" rtlCol="0">
              <a:spAutoFit/>
            </a:bodyPr>
            <a:lstStyle/>
            <a:p>
              <a:r>
                <a:rPr lang="de-DE" dirty="0"/>
                <a:t>D = Drain</a:t>
              </a:r>
            </a:p>
          </p:txBody>
        </p:sp>
      </p:grpSp>
      <p:sp>
        <p:nvSpPr>
          <p:cNvPr id="22" name="Textfeld 21">
            <a:extLst>
              <a:ext uri="{FF2B5EF4-FFF2-40B4-BE49-F238E27FC236}">
                <a16:creationId xmlns:a16="http://schemas.microsoft.com/office/drawing/2014/main" id="{567EB266-43B4-CFA0-74CA-E46F106DF0CE}"/>
              </a:ext>
            </a:extLst>
          </p:cNvPr>
          <p:cNvSpPr txBox="1"/>
          <p:nvPr/>
        </p:nvSpPr>
        <p:spPr>
          <a:xfrm>
            <a:off x="266094" y="2848606"/>
            <a:ext cx="4591321" cy="369332"/>
          </a:xfrm>
          <a:prstGeom prst="rect">
            <a:avLst/>
          </a:prstGeom>
          <a:noFill/>
        </p:spPr>
        <p:txBody>
          <a:bodyPr wrap="none" rtlCol="0">
            <a:spAutoFit/>
          </a:bodyPr>
          <a:lstStyle/>
          <a:p>
            <a:r>
              <a:rPr lang="de-DE" dirty="0"/>
              <a:t>Selbstleitender N-Kanal-Sperrschichttransistor</a:t>
            </a:r>
          </a:p>
        </p:txBody>
      </p:sp>
      <p:sp>
        <p:nvSpPr>
          <p:cNvPr id="23" name="Textfeld 22">
            <a:extLst>
              <a:ext uri="{FF2B5EF4-FFF2-40B4-BE49-F238E27FC236}">
                <a16:creationId xmlns:a16="http://schemas.microsoft.com/office/drawing/2014/main" id="{F2143E86-1A25-01C9-DF15-25CAF38B0753}"/>
              </a:ext>
            </a:extLst>
          </p:cNvPr>
          <p:cNvSpPr txBox="1"/>
          <p:nvPr/>
        </p:nvSpPr>
        <p:spPr>
          <a:xfrm>
            <a:off x="5451636" y="2852778"/>
            <a:ext cx="4591321" cy="369332"/>
          </a:xfrm>
          <a:prstGeom prst="rect">
            <a:avLst/>
          </a:prstGeom>
          <a:noFill/>
        </p:spPr>
        <p:txBody>
          <a:bodyPr wrap="none" rtlCol="0">
            <a:spAutoFit/>
          </a:bodyPr>
          <a:lstStyle/>
          <a:p>
            <a:r>
              <a:rPr lang="de-DE" dirty="0"/>
              <a:t>Selbstleitender P-Kanal-Sperrschichttransistor</a:t>
            </a:r>
          </a:p>
        </p:txBody>
      </p:sp>
      <p:grpSp>
        <p:nvGrpSpPr>
          <p:cNvPr id="24" name="Gruppieren 23">
            <a:extLst>
              <a:ext uri="{FF2B5EF4-FFF2-40B4-BE49-F238E27FC236}">
                <a16:creationId xmlns:a16="http://schemas.microsoft.com/office/drawing/2014/main" id="{B7D48119-3860-CC3E-EC2A-EEF455800249}"/>
              </a:ext>
            </a:extLst>
          </p:cNvPr>
          <p:cNvGrpSpPr/>
          <p:nvPr/>
        </p:nvGrpSpPr>
        <p:grpSpPr>
          <a:xfrm>
            <a:off x="6174213" y="1151407"/>
            <a:ext cx="2871068" cy="1515529"/>
            <a:chOff x="4045244" y="3093228"/>
            <a:chExt cx="1539751" cy="812777"/>
          </a:xfrm>
        </p:grpSpPr>
        <p:grpSp>
          <p:nvGrpSpPr>
            <p:cNvPr id="25" name="Gruppieren 24">
              <a:extLst>
                <a:ext uri="{FF2B5EF4-FFF2-40B4-BE49-F238E27FC236}">
                  <a16:creationId xmlns:a16="http://schemas.microsoft.com/office/drawing/2014/main" id="{8EE18740-C55A-D340-03FD-C8BB4D40AE63}"/>
                </a:ext>
              </a:extLst>
            </p:cNvPr>
            <p:cNvGrpSpPr/>
            <p:nvPr/>
          </p:nvGrpSpPr>
          <p:grpSpPr>
            <a:xfrm>
              <a:off x="4328120" y="3146500"/>
              <a:ext cx="997850" cy="745370"/>
              <a:chOff x="2074009" y="3644314"/>
              <a:chExt cx="997850" cy="745370"/>
            </a:xfrm>
          </p:grpSpPr>
          <p:sp>
            <p:nvSpPr>
              <p:cNvPr id="29" name="Ellipse 28">
                <a:extLst>
                  <a:ext uri="{FF2B5EF4-FFF2-40B4-BE49-F238E27FC236}">
                    <a16:creationId xmlns:a16="http://schemas.microsoft.com/office/drawing/2014/main" id="{6C87925F-2032-E005-0913-BE2CD0FA3264}"/>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r Verbinder 29">
                <a:extLst>
                  <a:ext uri="{FF2B5EF4-FFF2-40B4-BE49-F238E27FC236}">
                    <a16:creationId xmlns:a16="http://schemas.microsoft.com/office/drawing/2014/main" id="{46DE590C-FEE9-F6A7-400A-254BD130CE03}"/>
                  </a:ext>
                </a:extLst>
              </p:cNvPr>
              <p:cNvCxnSpPr/>
              <p:nvPr/>
            </p:nvCxnSpPr>
            <p:spPr>
              <a:xfrm flipH="1">
                <a:off x="2384942" y="4018324"/>
                <a:ext cx="360000" cy="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A6FC3E81-F90F-36FB-992D-8D8286D72F0F}"/>
                  </a:ext>
                </a:extLst>
              </p:cNvPr>
              <p:cNvCxnSpPr/>
              <p:nvPr/>
            </p:nvCxnSpPr>
            <p:spPr>
              <a:xfrm rot="5400000" flipH="1">
                <a:off x="2284690" y="3789114"/>
                <a:ext cx="289602" cy="1"/>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233DD8A7-54C0-21CF-9E38-7D8766D2E7AB}"/>
                  </a:ext>
                </a:extLst>
              </p:cNvPr>
              <p:cNvCxnSpPr/>
              <p:nvPr/>
            </p:nvCxnSpPr>
            <p:spPr>
              <a:xfrm flipH="1">
                <a:off x="2711859" y="4384137"/>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CF17EE4-803C-CB5F-8640-EEF222E6555E}"/>
                  </a:ext>
                </a:extLst>
              </p:cNvPr>
              <p:cNvCxnSpPr/>
              <p:nvPr/>
            </p:nvCxnSpPr>
            <p:spPr>
              <a:xfrm flipH="1">
                <a:off x="2074009" y="4384150"/>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A4A46209-65A7-DDF7-FE68-90784A861C33}"/>
                  </a:ext>
                </a:extLst>
              </p:cNvPr>
              <p:cNvCxnSpPr/>
              <p:nvPr/>
            </p:nvCxnSpPr>
            <p:spPr>
              <a:xfrm rot="5400000" flipH="1">
                <a:off x="2520600" y="4196616"/>
                <a:ext cx="386135"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2AEC871B-2925-FDF2-1F04-78CE8C6B3593}"/>
                  </a:ext>
                </a:extLst>
              </p:cNvPr>
              <p:cNvCxnSpPr/>
              <p:nvPr/>
            </p:nvCxnSpPr>
            <p:spPr>
              <a:xfrm rot="5400000" flipH="1">
                <a:off x="2239362" y="4196616"/>
                <a:ext cx="386135"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6" name="Textfeld 25">
              <a:extLst>
                <a:ext uri="{FF2B5EF4-FFF2-40B4-BE49-F238E27FC236}">
                  <a16:creationId xmlns:a16="http://schemas.microsoft.com/office/drawing/2014/main" id="{47C0A47D-A4EA-CF6D-8364-64B4E80A4350}"/>
                </a:ext>
              </a:extLst>
            </p:cNvPr>
            <p:cNvSpPr txBox="1"/>
            <p:nvPr/>
          </p:nvSpPr>
          <p:spPr>
            <a:xfrm>
              <a:off x="4045244" y="3698802"/>
              <a:ext cx="588955" cy="198072"/>
            </a:xfrm>
            <a:prstGeom prst="rect">
              <a:avLst/>
            </a:prstGeom>
            <a:noFill/>
          </p:spPr>
          <p:txBody>
            <a:bodyPr wrap="none" rtlCol="0">
              <a:spAutoFit/>
            </a:bodyPr>
            <a:lstStyle/>
            <a:p>
              <a:r>
                <a:rPr lang="de-DE" dirty="0"/>
                <a:t>S =Source</a:t>
              </a:r>
            </a:p>
          </p:txBody>
        </p:sp>
        <p:sp>
          <p:nvSpPr>
            <p:cNvPr id="27" name="Textfeld 26">
              <a:extLst>
                <a:ext uri="{FF2B5EF4-FFF2-40B4-BE49-F238E27FC236}">
                  <a16:creationId xmlns:a16="http://schemas.microsoft.com/office/drawing/2014/main" id="{6E1C5062-5267-848C-5DBC-D428BB3CCFE4}"/>
                </a:ext>
              </a:extLst>
            </p:cNvPr>
            <p:cNvSpPr txBox="1"/>
            <p:nvPr/>
          </p:nvSpPr>
          <p:spPr>
            <a:xfrm>
              <a:off x="4672911" y="3093228"/>
              <a:ext cx="534141" cy="198072"/>
            </a:xfrm>
            <a:prstGeom prst="rect">
              <a:avLst/>
            </a:prstGeom>
            <a:noFill/>
          </p:spPr>
          <p:txBody>
            <a:bodyPr wrap="none" rtlCol="0">
              <a:spAutoFit/>
            </a:bodyPr>
            <a:lstStyle/>
            <a:p>
              <a:r>
                <a:rPr lang="de-DE" dirty="0"/>
                <a:t>G = Gate</a:t>
              </a:r>
            </a:p>
          </p:txBody>
        </p:sp>
        <p:sp>
          <p:nvSpPr>
            <p:cNvPr id="28" name="Textfeld 27">
              <a:extLst>
                <a:ext uri="{FF2B5EF4-FFF2-40B4-BE49-F238E27FC236}">
                  <a16:creationId xmlns:a16="http://schemas.microsoft.com/office/drawing/2014/main" id="{3B9005D4-CC16-9395-CA81-034ED6BC0798}"/>
                </a:ext>
              </a:extLst>
            </p:cNvPr>
            <p:cNvSpPr txBox="1"/>
            <p:nvPr/>
          </p:nvSpPr>
          <p:spPr>
            <a:xfrm>
              <a:off x="5020833" y="3707933"/>
              <a:ext cx="564162" cy="198072"/>
            </a:xfrm>
            <a:prstGeom prst="rect">
              <a:avLst/>
            </a:prstGeom>
            <a:noFill/>
          </p:spPr>
          <p:txBody>
            <a:bodyPr wrap="none" rtlCol="0">
              <a:spAutoFit/>
            </a:bodyPr>
            <a:lstStyle/>
            <a:p>
              <a:r>
                <a:rPr lang="de-DE" dirty="0"/>
                <a:t>D = Drain</a:t>
              </a:r>
            </a:p>
          </p:txBody>
        </p:sp>
      </p:grpSp>
      <p:cxnSp>
        <p:nvCxnSpPr>
          <p:cNvPr id="36" name="Gerader Verbinder 35">
            <a:extLst>
              <a:ext uri="{FF2B5EF4-FFF2-40B4-BE49-F238E27FC236}">
                <a16:creationId xmlns:a16="http://schemas.microsoft.com/office/drawing/2014/main" id="{F42EA9A3-0308-8AFA-47D6-AD093FF1CB73}"/>
              </a:ext>
            </a:extLst>
          </p:cNvPr>
          <p:cNvCxnSpPr/>
          <p:nvPr/>
        </p:nvCxnSpPr>
        <p:spPr>
          <a:xfrm rot="-5400000" flipH="1">
            <a:off x="7223888" y="1802473"/>
            <a:ext cx="288000" cy="2"/>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1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Isolierschicht Feldeffekttransistor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Isolierschicht Metalloxid </a:t>
            </a:r>
            <a:r>
              <a:rPr lang="de-DE" dirty="0">
                <a:sym typeface="Wingdings" panose="05000000000000000000" pitchFamily="2" charset="2"/>
              </a:rPr>
              <a:t> MOSFET = Metall-Oxid-Schicht-Feldeffekttransistor</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Textfeld 5">
            <a:extLst>
              <a:ext uri="{FF2B5EF4-FFF2-40B4-BE49-F238E27FC236}">
                <a16:creationId xmlns:a16="http://schemas.microsoft.com/office/drawing/2014/main" id="{B85C4580-7DFC-E3E1-F85C-DB1B7B39CA36}"/>
              </a:ext>
            </a:extLst>
          </p:cNvPr>
          <p:cNvSpPr txBox="1"/>
          <p:nvPr/>
        </p:nvSpPr>
        <p:spPr>
          <a:xfrm>
            <a:off x="1448610" y="3167224"/>
            <a:ext cx="3234732" cy="369332"/>
          </a:xfrm>
          <a:prstGeom prst="rect">
            <a:avLst/>
          </a:prstGeom>
          <a:noFill/>
        </p:spPr>
        <p:txBody>
          <a:bodyPr wrap="none" rtlCol="0">
            <a:spAutoFit/>
          </a:bodyPr>
          <a:lstStyle/>
          <a:p>
            <a:r>
              <a:rPr lang="de-DE" dirty="0"/>
              <a:t>Selbstleitender N-Kanal-MOSFET</a:t>
            </a:r>
          </a:p>
        </p:txBody>
      </p:sp>
      <p:grpSp>
        <p:nvGrpSpPr>
          <p:cNvPr id="7" name="Gruppieren 6">
            <a:extLst>
              <a:ext uri="{FF2B5EF4-FFF2-40B4-BE49-F238E27FC236}">
                <a16:creationId xmlns:a16="http://schemas.microsoft.com/office/drawing/2014/main" id="{0EBCA307-8C9E-783C-03C7-B04CD07E29FE}"/>
              </a:ext>
            </a:extLst>
          </p:cNvPr>
          <p:cNvGrpSpPr/>
          <p:nvPr/>
        </p:nvGrpSpPr>
        <p:grpSpPr>
          <a:xfrm>
            <a:off x="2106712" y="1746875"/>
            <a:ext cx="1860623" cy="1384376"/>
            <a:chOff x="1646350" y="1318526"/>
            <a:chExt cx="1860623" cy="1384376"/>
          </a:xfrm>
        </p:grpSpPr>
        <p:grpSp>
          <p:nvGrpSpPr>
            <p:cNvPr id="8" name="Gruppieren 7">
              <a:extLst>
                <a:ext uri="{FF2B5EF4-FFF2-40B4-BE49-F238E27FC236}">
                  <a16:creationId xmlns:a16="http://schemas.microsoft.com/office/drawing/2014/main" id="{AB5B4784-03CE-9F14-E727-6CC0DA949027}"/>
                </a:ext>
              </a:extLst>
            </p:cNvPr>
            <p:cNvGrpSpPr/>
            <p:nvPr/>
          </p:nvGrpSpPr>
          <p:grpSpPr>
            <a:xfrm>
              <a:off x="1646350" y="1318526"/>
              <a:ext cx="1860623" cy="1384376"/>
              <a:chOff x="4328120" y="3146510"/>
              <a:chExt cx="997850" cy="742440"/>
            </a:xfrm>
          </p:grpSpPr>
          <p:grpSp>
            <p:nvGrpSpPr>
              <p:cNvPr id="16" name="Gruppieren 15">
                <a:extLst>
                  <a:ext uri="{FF2B5EF4-FFF2-40B4-BE49-F238E27FC236}">
                    <a16:creationId xmlns:a16="http://schemas.microsoft.com/office/drawing/2014/main" id="{9F586255-574C-2920-CBF4-8EB1983EC1E1}"/>
                  </a:ext>
                </a:extLst>
              </p:cNvPr>
              <p:cNvGrpSpPr/>
              <p:nvPr/>
            </p:nvGrpSpPr>
            <p:grpSpPr>
              <a:xfrm>
                <a:off x="4328120" y="3146510"/>
                <a:ext cx="997850" cy="723149"/>
                <a:chOff x="2074009" y="3644324"/>
                <a:chExt cx="997850" cy="723149"/>
              </a:xfrm>
            </p:grpSpPr>
            <p:sp>
              <p:nvSpPr>
                <p:cNvPr id="20" name="Ellipse 19">
                  <a:extLst>
                    <a:ext uri="{FF2B5EF4-FFF2-40B4-BE49-F238E27FC236}">
                      <a16:creationId xmlns:a16="http://schemas.microsoft.com/office/drawing/2014/main" id="{730A13F8-4AB8-6D9A-BA9B-C519BA5CBD0A}"/>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D3A5D238-6454-997D-6432-6D6EC7A7F1E0}"/>
                    </a:ext>
                  </a:extLst>
                </p:cNvPr>
                <p:cNvCxnSpPr/>
                <p:nvPr/>
              </p:nvCxnSpPr>
              <p:spPr>
                <a:xfrm flipH="1">
                  <a:off x="2384942" y="4065032"/>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28C5325-69FF-6E68-6ED5-114E9566DF0C}"/>
                    </a:ext>
                  </a:extLst>
                </p:cNvPr>
                <p:cNvCxnSpPr/>
                <p:nvPr/>
              </p:nvCxnSpPr>
              <p:spPr>
                <a:xfrm rot="5400000" flipH="1">
                  <a:off x="2254162" y="3824323"/>
                  <a:ext cx="360000" cy="1"/>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15DD391A-C35F-5D8F-E931-8FEAC57B9FB5}"/>
                    </a:ext>
                  </a:extLst>
                </p:cNvPr>
                <p:cNvCxnSpPr/>
                <p:nvPr/>
              </p:nvCxnSpPr>
              <p:spPr>
                <a:xfrm flipH="1">
                  <a:off x="2711859" y="4351444"/>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21B0F846-528F-7EDA-BA7E-AA32AE291607}"/>
                    </a:ext>
                  </a:extLst>
                </p:cNvPr>
                <p:cNvCxnSpPr/>
                <p:nvPr/>
              </p:nvCxnSpPr>
              <p:spPr>
                <a:xfrm flipH="1">
                  <a:off x="2074009" y="4351456"/>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C5ED017-07F2-DBB1-6EC7-EF0DCE6C1F0E}"/>
                    </a:ext>
                  </a:extLst>
                </p:cNvPr>
                <p:cNvCxnSpPr/>
                <p:nvPr/>
              </p:nvCxnSpPr>
              <p:spPr>
                <a:xfrm rot="5400000" flipH="1">
                  <a:off x="2568866" y="4209068"/>
                  <a:ext cx="28960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91CB82A6-AD5C-10CB-D529-D1AE431F37B0}"/>
                    </a:ext>
                  </a:extLst>
                </p:cNvPr>
                <p:cNvCxnSpPr/>
                <p:nvPr/>
              </p:nvCxnSpPr>
              <p:spPr>
                <a:xfrm rot="5400000" flipH="1">
                  <a:off x="2287628" y="4209071"/>
                  <a:ext cx="289602"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7" name="Textfeld 16">
                <a:extLst>
                  <a:ext uri="{FF2B5EF4-FFF2-40B4-BE49-F238E27FC236}">
                    <a16:creationId xmlns:a16="http://schemas.microsoft.com/office/drawing/2014/main" id="{5C8B36CB-3CF1-CFFE-4699-E0AD95D95971}"/>
                  </a:ext>
                </a:extLst>
              </p:cNvPr>
              <p:cNvSpPr txBox="1"/>
              <p:nvPr/>
            </p:nvSpPr>
            <p:spPr>
              <a:xfrm>
                <a:off x="4491466" y="3723889"/>
                <a:ext cx="142881" cy="165061"/>
              </a:xfrm>
              <a:prstGeom prst="rect">
                <a:avLst/>
              </a:prstGeom>
              <a:noFill/>
            </p:spPr>
            <p:txBody>
              <a:bodyPr wrap="none" rtlCol="0">
                <a:spAutoFit/>
              </a:bodyPr>
              <a:lstStyle/>
              <a:p>
                <a:r>
                  <a:rPr lang="de-DE" sz="1400" dirty="0"/>
                  <a:t>S</a:t>
                </a:r>
              </a:p>
            </p:txBody>
          </p:sp>
          <p:sp>
            <p:nvSpPr>
              <p:cNvPr id="18" name="Textfeld 17">
                <a:extLst>
                  <a:ext uri="{FF2B5EF4-FFF2-40B4-BE49-F238E27FC236}">
                    <a16:creationId xmlns:a16="http://schemas.microsoft.com/office/drawing/2014/main" id="{29EC795C-FD18-8D2D-BFCB-8A48E04E973C}"/>
                  </a:ext>
                </a:extLst>
              </p:cNvPr>
              <p:cNvSpPr txBox="1"/>
              <p:nvPr/>
            </p:nvSpPr>
            <p:spPr>
              <a:xfrm>
                <a:off x="4670087" y="3152308"/>
                <a:ext cx="160074" cy="165061"/>
              </a:xfrm>
              <a:prstGeom prst="rect">
                <a:avLst/>
              </a:prstGeom>
              <a:noFill/>
            </p:spPr>
            <p:txBody>
              <a:bodyPr wrap="none" rtlCol="0">
                <a:spAutoFit/>
              </a:bodyPr>
              <a:lstStyle/>
              <a:p>
                <a:r>
                  <a:rPr lang="de-DE" sz="1400" dirty="0"/>
                  <a:t>G</a:t>
                </a:r>
              </a:p>
            </p:txBody>
          </p:sp>
          <p:sp>
            <p:nvSpPr>
              <p:cNvPr id="19" name="Textfeld 18">
                <a:extLst>
                  <a:ext uri="{FF2B5EF4-FFF2-40B4-BE49-F238E27FC236}">
                    <a16:creationId xmlns:a16="http://schemas.microsoft.com/office/drawing/2014/main" id="{066A5DB8-D651-4232-0F1E-C9A8CD09FF3D}"/>
                  </a:ext>
                </a:extLst>
              </p:cNvPr>
              <p:cNvSpPr txBox="1"/>
              <p:nvPr/>
            </p:nvSpPr>
            <p:spPr>
              <a:xfrm>
                <a:off x="5021010" y="3711445"/>
                <a:ext cx="158355" cy="165061"/>
              </a:xfrm>
              <a:prstGeom prst="rect">
                <a:avLst/>
              </a:prstGeom>
              <a:noFill/>
            </p:spPr>
            <p:txBody>
              <a:bodyPr wrap="none" rtlCol="0">
                <a:spAutoFit/>
              </a:bodyPr>
              <a:lstStyle/>
              <a:p>
                <a:r>
                  <a:rPr lang="de-DE" sz="1400" dirty="0"/>
                  <a:t>D</a:t>
                </a:r>
              </a:p>
            </p:txBody>
          </p:sp>
        </p:grpSp>
        <p:cxnSp>
          <p:nvCxnSpPr>
            <p:cNvPr id="9" name="Gerader Verbinder 8">
              <a:extLst>
                <a:ext uri="{FF2B5EF4-FFF2-40B4-BE49-F238E27FC236}">
                  <a16:creationId xmlns:a16="http://schemas.microsoft.com/office/drawing/2014/main" id="{97AD62F7-CBD7-695C-D37A-64581F0DB959}"/>
                </a:ext>
              </a:extLst>
            </p:cNvPr>
            <p:cNvCxnSpPr/>
            <p:nvPr/>
          </p:nvCxnSpPr>
          <p:spPr>
            <a:xfrm flipH="1">
              <a:off x="2317614" y="1989098"/>
              <a:ext cx="288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14C0A5-3483-D48E-F8EF-6634ECAD7A3C}"/>
                </a:ext>
              </a:extLst>
            </p:cNvPr>
            <p:cNvCxnSpPr/>
            <p:nvPr/>
          </p:nvCxnSpPr>
          <p:spPr>
            <a:xfrm rot="-5400000" flipH="1">
              <a:off x="2422674" y="2240694"/>
              <a:ext cx="288000" cy="2"/>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4FAE64E-52D5-6499-EE6F-CA2D7F4E70D4}"/>
                </a:ext>
              </a:extLst>
            </p:cNvPr>
            <p:cNvCxnSpPr/>
            <p:nvPr/>
          </p:nvCxnSpPr>
          <p:spPr>
            <a:xfrm flipH="1">
              <a:off x="2314669" y="2384693"/>
              <a:ext cx="252000" cy="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7" name="Gruppieren 26">
            <a:extLst>
              <a:ext uri="{FF2B5EF4-FFF2-40B4-BE49-F238E27FC236}">
                <a16:creationId xmlns:a16="http://schemas.microsoft.com/office/drawing/2014/main" id="{0AA22AD8-0B2C-3A7A-EF2A-4B170AAA7D76}"/>
              </a:ext>
            </a:extLst>
          </p:cNvPr>
          <p:cNvGrpSpPr/>
          <p:nvPr/>
        </p:nvGrpSpPr>
        <p:grpSpPr>
          <a:xfrm>
            <a:off x="6565623" y="1670745"/>
            <a:ext cx="1860623" cy="1416771"/>
            <a:chOff x="1646350" y="1265010"/>
            <a:chExt cx="1860623" cy="1416771"/>
          </a:xfrm>
        </p:grpSpPr>
        <p:grpSp>
          <p:nvGrpSpPr>
            <p:cNvPr id="28" name="Gruppieren 27">
              <a:extLst>
                <a:ext uri="{FF2B5EF4-FFF2-40B4-BE49-F238E27FC236}">
                  <a16:creationId xmlns:a16="http://schemas.microsoft.com/office/drawing/2014/main" id="{626EB14F-B322-42B3-0FFE-35C79466F731}"/>
                </a:ext>
              </a:extLst>
            </p:cNvPr>
            <p:cNvGrpSpPr/>
            <p:nvPr/>
          </p:nvGrpSpPr>
          <p:grpSpPr>
            <a:xfrm>
              <a:off x="1646350" y="1265010"/>
              <a:ext cx="1860623" cy="1416771"/>
              <a:chOff x="4328120" y="3117807"/>
              <a:chExt cx="997850" cy="759813"/>
            </a:xfrm>
          </p:grpSpPr>
          <p:grpSp>
            <p:nvGrpSpPr>
              <p:cNvPr id="32" name="Gruppieren 31">
                <a:extLst>
                  <a:ext uri="{FF2B5EF4-FFF2-40B4-BE49-F238E27FC236}">
                    <a16:creationId xmlns:a16="http://schemas.microsoft.com/office/drawing/2014/main" id="{56ED0D0F-0A1D-C999-60DA-F9234F0A8EA5}"/>
                  </a:ext>
                </a:extLst>
              </p:cNvPr>
              <p:cNvGrpSpPr/>
              <p:nvPr/>
            </p:nvGrpSpPr>
            <p:grpSpPr>
              <a:xfrm>
                <a:off x="4328120" y="3146510"/>
                <a:ext cx="997850" cy="723149"/>
                <a:chOff x="2074009" y="3644324"/>
                <a:chExt cx="997850" cy="723149"/>
              </a:xfrm>
            </p:grpSpPr>
            <p:sp>
              <p:nvSpPr>
                <p:cNvPr id="36" name="Ellipse 35">
                  <a:extLst>
                    <a:ext uri="{FF2B5EF4-FFF2-40B4-BE49-F238E27FC236}">
                      <a16:creationId xmlns:a16="http://schemas.microsoft.com/office/drawing/2014/main" id="{E4897E92-4D9D-22A4-59B1-76D82538EE20}"/>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7D99262C-C1C1-AB30-B078-52B24616DB64}"/>
                    </a:ext>
                  </a:extLst>
                </p:cNvPr>
                <p:cNvCxnSpPr/>
                <p:nvPr/>
              </p:nvCxnSpPr>
              <p:spPr>
                <a:xfrm flipH="1">
                  <a:off x="2384942" y="4065032"/>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322EB61-6A88-2C78-5F10-F3911C7687E7}"/>
                    </a:ext>
                  </a:extLst>
                </p:cNvPr>
                <p:cNvCxnSpPr/>
                <p:nvPr/>
              </p:nvCxnSpPr>
              <p:spPr>
                <a:xfrm rot="5400000" flipH="1">
                  <a:off x="2254162" y="3824323"/>
                  <a:ext cx="360000" cy="1"/>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61242269-7157-A4A3-FCB4-25EE37FEDFA5}"/>
                    </a:ext>
                  </a:extLst>
                </p:cNvPr>
                <p:cNvCxnSpPr/>
                <p:nvPr/>
              </p:nvCxnSpPr>
              <p:spPr>
                <a:xfrm flipH="1">
                  <a:off x="2711859" y="4351444"/>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41F86E20-CB2D-193C-0A13-336A85CBDAC1}"/>
                    </a:ext>
                  </a:extLst>
                </p:cNvPr>
                <p:cNvCxnSpPr/>
                <p:nvPr/>
              </p:nvCxnSpPr>
              <p:spPr>
                <a:xfrm flipH="1">
                  <a:off x="2074009" y="4351456"/>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167A8516-B4BB-74D6-66F9-E1806C1CE723}"/>
                    </a:ext>
                  </a:extLst>
                </p:cNvPr>
                <p:cNvCxnSpPr/>
                <p:nvPr/>
              </p:nvCxnSpPr>
              <p:spPr>
                <a:xfrm rot="5400000" flipH="1">
                  <a:off x="2568866" y="4209068"/>
                  <a:ext cx="28960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C22AE75-E702-6B34-BDD4-7EC5271735E4}"/>
                    </a:ext>
                  </a:extLst>
                </p:cNvPr>
                <p:cNvCxnSpPr/>
                <p:nvPr/>
              </p:nvCxnSpPr>
              <p:spPr>
                <a:xfrm rot="5400000" flipH="1">
                  <a:off x="2287628" y="4209071"/>
                  <a:ext cx="289602"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33" name="Textfeld 32">
                <a:extLst>
                  <a:ext uri="{FF2B5EF4-FFF2-40B4-BE49-F238E27FC236}">
                    <a16:creationId xmlns:a16="http://schemas.microsoft.com/office/drawing/2014/main" id="{F90B3F29-6162-34A1-C250-172133CB5258}"/>
                  </a:ext>
                </a:extLst>
              </p:cNvPr>
              <p:cNvSpPr txBox="1"/>
              <p:nvPr/>
            </p:nvSpPr>
            <p:spPr>
              <a:xfrm>
                <a:off x="4474481" y="3712560"/>
                <a:ext cx="142881" cy="165060"/>
              </a:xfrm>
              <a:prstGeom prst="rect">
                <a:avLst/>
              </a:prstGeom>
              <a:noFill/>
            </p:spPr>
            <p:txBody>
              <a:bodyPr wrap="none" rtlCol="0">
                <a:spAutoFit/>
              </a:bodyPr>
              <a:lstStyle/>
              <a:p>
                <a:r>
                  <a:rPr lang="de-DE" sz="1400" dirty="0"/>
                  <a:t>S</a:t>
                </a:r>
              </a:p>
            </p:txBody>
          </p:sp>
          <p:sp>
            <p:nvSpPr>
              <p:cNvPr id="34" name="Textfeld 33">
                <a:extLst>
                  <a:ext uri="{FF2B5EF4-FFF2-40B4-BE49-F238E27FC236}">
                    <a16:creationId xmlns:a16="http://schemas.microsoft.com/office/drawing/2014/main" id="{6EE83408-6B09-F71A-18AB-99265DC87E68}"/>
                  </a:ext>
                </a:extLst>
              </p:cNvPr>
              <p:cNvSpPr txBox="1"/>
              <p:nvPr/>
            </p:nvSpPr>
            <p:spPr>
              <a:xfrm>
                <a:off x="4662548" y="3117807"/>
                <a:ext cx="160075" cy="165060"/>
              </a:xfrm>
              <a:prstGeom prst="rect">
                <a:avLst/>
              </a:prstGeom>
              <a:noFill/>
            </p:spPr>
            <p:txBody>
              <a:bodyPr wrap="none" rtlCol="0">
                <a:spAutoFit/>
              </a:bodyPr>
              <a:lstStyle/>
              <a:p>
                <a:r>
                  <a:rPr lang="de-DE" sz="1400" dirty="0"/>
                  <a:t>G</a:t>
                </a:r>
              </a:p>
            </p:txBody>
          </p:sp>
          <p:sp>
            <p:nvSpPr>
              <p:cNvPr id="35" name="Textfeld 34">
                <a:extLst>
                  <a:ext uri="{FF2B5EF4-FFF2-40B4-BE49-F238E27FC236}">
                    <a16:creationId xmlns:a16="http://schemas.microsoft.com/office/drawing/2014/main" id="{1D13DE6E-C832-74B4-926E-E3F0B7A505CB}"/>
                  </a:ext>
                </a:extLst>
              </p:cNvPr>
              <p:cNvSpPr txBox="1"/>
              <p:nvPr/>
            </p:nvSpPr>
            <p:spPr>
              <a:xfrm>
                <a:off x="5026729" y="3708580"/>
                <a:ext cx="158355" cy="165060"/>
              </a:xfrm>
              <a:prstGeom prst="rect">
                <a:avLst/>
              </a:prstGeom>
              <a:noFill/>
            </p:spPr>
            <p:txBody>
              <a:bodyPr wrap="none" rtlCol="0">
                <a:spAutoFit/>
              </a:bodyPr>
              <a:lstStyle/>
              <a:p>
                <a:r>
                  <a:rPr lang="de-DE" sz="1400" dirty="0"/>
                  <a:t>D</a:t>
                </a:r>
              </a:p>
            </p:txBody>
          </p:sp>
        </p:grpSp>
        <p:cxnSp>
          <p:nvCxnSpPr>
            <p:cNvPr id="29" name="Gerader Verbinder 28">
              <a:extLst>
                <a:ext uri="{FF2B5EF4-FFF2-40B4-BE49-F238E27FC236}">
                  <a16:creationId xmlns:a16="http://schemas.microsoft.com/office/drawing/2014/main" id="{69768D29-1AB2-7C35-E103-CD7D9170CFE0}"/>
                </a:ext>
              </a:extLst>
            </p:cNvPr>
            <p:cNvCxnSpPr/>
            <p:nvPr/>
          </p:nvCxnSpPr>
          <p:spPr>
            <a:xfrm flipH="1">
              <a:off x="2317614" y="1989098"/>
              <a:ext cx="288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088460EC-CDB5-9246-3396-F8A1F1A048BE}"/>
                </a:ext>
              </a:extLst>
            </p:cNvPr>
            <p:cNvCxnSpPr/>
            <p:nvPr/>
          </p:nvCxnSpPr>
          <p:spPr>
            <a:xfrm rot="5400000" flipH="1">
              <a:off x="2422674" y="2240694"/>
              <a:ext cx="288000" cy="2"/>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239922E-2D12-C5F1-22ED-4F19BBFA3189}"/>
                </a:ext>
              </a:extLst>
            </p:cNvPr>
            <p:cNvCxnSpPr/>
            <p:nvPr/>
          </p:nvCxnSpPr>
          <p:spPr>
            <a:xfrm flipH="1">
              <a:off x="2314669" y="2384693"/>
              <a:ext cx="252000" cy="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3" name="Textfeld 42">
            <a:extLst>
              <a:ext uri="{FF2B5EF4-FFF2-40B4-BE49-F238E27FC236}">
                <a16:creationId xmlns:a16="http://schemas.microsoft.com/office/drawing/2014/main" id="{BFCFD053-1808-C105-9BA3-78CAD64075BC}"/>
              </a:ext>
            </a:extLst>
          </p:cNvPr>
          <p:cNvSpPr txBox="1"/>
          <p:nvPr/>
        </p:nvSpPr>
        <p:spPr>
          <a:xfrm>
            <a:off x="5907521" y="3098178"/>
            <a:ext cx="3234732" cy="369332"/>
          </a:xfrm>
          <a:prstGeom prst="rect">
            <a:avLst/>
          </a:prstGeom>
          <a:noFill/>
        </p:spPr>
        <p:txBody>
          <a:bodyPr wrap="none" rtlCol="0">
            <a:spAutoFit/>
          </a:bodyPr>
          <a:lstStyle/>
          <a:p>
            <a:r>
              <a:rPr lang="de-DE" dirty="0"/>
              <a:t>Selbstleitender P-Kanal-MOSFET</a:t>
            </a:r>
          </a:p>
        </p:txBody>
      </p:sp>
      <p:sp>
        <p:nvSpPr>
          <p:cNvPr id="44" name="Textfeld 43">
            <a:extLst>
              <a:ext uri="{FF2B5EF4-FFF2-40B4-BE49-F238E27FC236}">
                <a16:creationId xmlns:a16="http://schemas.microsoft.com/office/drawing/2014/main" id="{A935F246-20CC-D4AF-F6C0-DD2344A7E275}"/>
              </a:ext>
            </a:extLst>
          </p:cNvPr>
          <p:cNvSpPr txBox="1"/>
          <p:nvPr/>
        </p:nvSpPr>
        <p:spPr>
          <a:xfrm>
            <a:off x="1448610" y="5103201"/>
            <a:ext cx="3423373" cy="369332"/>
          </a:xfrm>
          <a:prstGeom prst="rect">
            <a:avLst/>
          </a:prstGeom>
          <a:noFill/>
        </p:spPr>
        <p:txBody>
          <a:bodyPr wrap="none" rtlCol="0">
            <a:spAutoFit/>
          </a:bodyPr>
          <a:lstStyle/>
          <a:p>
            <a:r>
              <a:rPr lang="de-DE" dirty="0"/>
              <a:t>Selbstsperrender N-Kanal-MOSFET</a:t>
            </a:r>
          </a:p>
        </p:txBody>
      </p:sp>
      <p:grpSp>
        <p:nvGrpSpPr>
          <p:cNvPr id="45" name="Gruppieren 44">
            <a:extLst>
              <a:ext uri="{FF2B5EF4-FFF2-40B4-BE49-F238E27FC236}">
                <a16:creationId xmlns:a16="http://schemas.microsoft.com/office/drawing/2014/main" id="{A5F8CD3F-D726-FAF1-C449-80DFE238455A}"/>
              </a:ext>
            </a:extLst>
          </p:cNvPr>
          <p:cNvGrpSpPr/>
          <p:nvPr/>
        </p:nvGrpSpPr>
        <p:grpSpPr>
          <a:xfrm>
            <a:off x="2106712" y="3682852"/>
            <a:ext cx="1860623" cy="1384376"/>
            <a:chOff x="1646350" y="1318526"/>
            <a:chExt cx="1860623" cy="1384376"/>
          </a:xfrm>
        </p:grpSpPr>
        <p:grpSp>
          <p:nvGrpSpPr>
            <p:cNvPr id="46" name="Gruppieren 45">
              <a:extLst>
                <a:ext uri="{FF2B5EF4-FFF2-40B4-BE49-F238E27FC236}">
                  <a16:creationId xmlns:a16="http://schemas.microsoft.com/office/drawing/2014/main" id="{D4605867-CEBB-8770-F506-D6F8D6DDE63D}"/>
                </a:ext>
              </a:extLst>
            </p:cNvPr>
            <p:cNvGrpSpPr/>
            <p:nvPr/>
          </p:nvGrpSpPr>
          <p:grpSpPr>
            <a:xfrm>
              <a:off x="1646350" y="1318526"/>
              <a:ext cx="1860623" cy="1384376"/>
              <a:chOff x="4328120" y="3146510"/>
              <a:chExt cx="997850" cy="742440"/>
            </a:xfrm>
          </p:grpSpPr>
          <p:grpSp>
            <p:nvGrpSpPr>
              <p:cNvPr id="50" name="Gruppieren 49">
                <a:extLst>
                  <a:ext uri="{FF2B5EF4-FFF2-40B4-BE49-F238E27FC236}">
                    <a16:creationId xmlns:a16="http://schemas.microsoft.com/office/drawing/2014/main" id="{10F6A7F8-7BDA-A14C-18EE-A2F678F80EDA}"/>
                  </a:ext>
                </a:extLst>
              </p:cNvPr>
              <p:cNvGrpSpPr/>
              <p:nvPr/>
            </p:nvGrpSpPr>
            <p:grpSpPr>
              <a:xfrm>
                <a:off x="4328120" y="3146510"/>
                <a:ext cx="997850" cy="723149"/>
                <a:chOff x="2074009" y="3644324"/>
                <a:chExt cx="997850" cy="723149"/>
              </a:xfrm>
            </p:grpSpPr>
            <p:sp>
              <p:nvSpPr>
                <p:cNvPr id="56" name="Ellipse 55">
                  <a:extLst>
                    <a:ext uri="{FF2B5EF4-FFF2-40B4-BE49-F238E27FC236}">
                      <a16:creationId xmlns:a16="http://schemas.microsoft.com/office/drawing/2014/main" id="{4C6C2B8E-103E-9147-4618-4EA49D09B2D5}"/>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7" name="Gerader Verbinder 56">
                  <a:extLst>
                    <a:ext uri="{FF2B5EF4-FFF2-40B4-BE49-F238E27FC236}">
                      <a16:creationId xmlns:a16="http://schemas.microsoft.com/office/drawing/2014/main" id="{31BF1093-0FBE-34DE-8AF3-0357328AC739}"/>
                    </a:ext>
                  </a:extLst>
                </p:cNvPr>
                <p:cNvCxnSpPr/>
                <p:nvPr/>
              </p:nvCxnSpPr>
              <p:spPr>
                <a:xfrm flipH="1">
                  <a:off x="2384942" y="4065032"/>
                  <a:ext cx="9653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90628C53-19B6-1015-980F-076BC7B0B94C}"/>
                    </a:ext>
                  </a:extLst>
                </p:cNvPr>
                <p:cNvCxnSpPr/>
                <p:nvPr/>
              </p:nvCxnSpPr>
              <p:spPr>
                <a:xfrm rot="5400000" flipH="1">
                  <a:off x="2254162" y="3824323"/>
                  <a:ext cx="360000" cy="1"/>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B8803594-497C-2E2C-9622-99C11004B08D}"/>
                    </a:ext>
                  </a:extLst>
                </p:cNvPr>
                <p:cNvCxnSpPr/>
                <p:nvPr/>
              </p:nvCxnSpPr>
              <p:spPr>
                <a:xfrm flipH="1">
                  <a:off x="2711859" y="4351444"/>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E49A4133-FCEE-1BCE-BB7B-DEB4CCF2134D}"/>
                    </a:ext>
                  </a:extLst>
                </p:cNvPr>
                <p:cNvCxnSpPr/>
                <p:nvPr/>
              </p:nvCxnSpPr>
              <p:spPr>
                <a:xfrm flipH="1">
                  <a:off x="2074009" y="4351456"/>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4A65590D-C2FB-B698-0D1A-025C01BDC86A}"/>
                    </a:ext>
                  </a:extLst>
                </p:cNvPr>
                <p:cNvCxnSpPr/>
                <p:nvPr/>
              </p:nvCxnSpPr>
              <p:spPr>
                <a:xfrm rot="5400000" flipH="1">
                  <a:off x="2568866" y="4209068"/>
                  <a:ext cx="28960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F79C2CB7-BD74-853C-EFCD-3B9D772628C4}"/>
                    </a:ext>
                  </a:extLst>
                </p:cNvPr>
                <p:cNvCxnSpPr/>
                <p:nvPr/>
              </p:nvCxnSpPr>
              <p:spPr>
                <a:xfrm rot="5400000" flipH="1">
                  <a:off x="2287628" y="4209071"/>
                  <a:ext cx="289602"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1" name="Textfeld 50">
                <a:extLst>
                  <a:ext uri="{FF2B5EF4-FFF2-40B4-BE49-F238E27FC236}">
                    <a16:creationId xmlns:a16="http://schemas.microsoft.com/office/drawing/2014/main" id="{51FB72D2-9D13-0911-D5E4-B7581C4EDE79}"/>
                  </a:ext>
                </a:extLst>
              </p:cNvPr>
              <p:cNvSpPr txBox="1"/>
              <p:nvPr/>
            </p:nvSpPr>
            <p:spPr>
              <a:xfrm>
                <a:off x="4491466" y="3723889"/>
                <a:ext cx="142881" cy="165061"/>
              </a:xfrm>
              <a:prstGeom prst="rect">
                <a:avLst/>
              </a:prstGeom>
              <a:noFill/>
            </p:spPr>
            <p:txBody>
              <a:bodyPr wrap="none" rtlCol="0">
                <a:spAutoFit/>
              </a:bodyPr>
              <a:lstStyle/>
              <a:p>
                <a:r>
                  <a:rPr lang="de-DE" sz="1400" dirty="0"/>
                  <a:t>S</a:t>
                </a:r>
              </a:p>
            </p:txBody>
          </p:sp>
          <p:sp>
            <p:nvSpPr>
              <p:cNvPr id="53" name="Textfeld 52">
                <a:extLst>
                  <a:ext uri="{FF2B5EF4-FFF2-40B4-BE49-F238E27FC236}">
                    <a16:creationId xmlns:a16="http://schemas.microsoft.com/office/drawing/2014/main" id="{550C65C5-99D4-6C81-0A56-B83B4E720241}"/>
                  </a:ext>
                </a:extLst>
              </p:cNvPr>
              <p:cNvSpPr txBox="1"/>
              <p:nvPr/>
            </p:nvSpPr>
            <p:spPr>
              <a:xfrm>
                <a:off x="4670087" y="3152308"/>
                <a:ext cx="160074" cy="165061"/>
              </a:xfrm>
              <a:prstGeom prst="rect">
                <a:avLst/>
              </a:prstGeom>
              <a:noFill/>
            </p:spPr>
            <p:txBody>
              <a:bodyPr wrap="none" rtlCol="0">
                <a:spAutoFit/>
              </a:bodyPr>
              <a:lstStyle/>
              <a:p>
                <a:r>
                  <a:rPr lang="de-DE" sz="1400" dirty="0"/>
                  <a:t>G</a:t>
                </a:r>
              </a:p>
            </p:txBody>
          </p:sp>
          <p:sp>
            <p:nvSpPr>
              <p:cNvPr id="55" name="Textfeld 54">
                <a:extLst>
                  <a:ext uri="{FF2B5EF4-FFF2-40B4-BE49-F238E27FC236}">
                    <a16:creationId xmlns:a16="http://schemas.microsoft.com/office/drawing/2014/main" id="{35763A7E-C729-8059-C892-EEFFF97AEA31}"/>
                  </a:ext>
                </a:extLst>
              </p:cNvPr>
              <p:cNvSpPr txBox="1"/>
              <p:nvPr/>
            </p:nvSpPr>
            <p:spPr>
              <a:xfrm>
                <a:off x="5021010" y="3711445"/>
                <a:ext cx="158355" cy="165061"/>
              </a:xfrm>
              <a:prstGeom prst="rect">
                <a:avLst/>
              </a:prstGeom>
              <a:noFill/>
            </p:spPr>
            <p:txBody>
              <a:bodyPr wrap="none" rtlCol="0">
                <a:spAutoFit/>
              </a:bodyPr>
              <a:lstStyle/>
              <a:p>
                <a:r>
                  <a:rPr lang="de-DE" sz="1400" dirty="0"/>
                  <a:t>D</a:t>
                </a:r>
              </a:p>
            </p:txBody>
          </p:sp>
        </p:grpSp>
        <p:cxnSp>
          <p:nvCxnSpPr>
            <p:cNvPr id="47" name="Gerader Verbinder 46">
              <a:extLst>
                <a:ext uri="{FF2B5EF4-FFF2-40B4-BE49-F238E27FC236}">
                  <a16:creationId xmlns:a16="http://schemas.microsoft.com/office/drawing/2014/main" id="{859655AC-45DD-8F28-EC45-C6EBEE7D0AE6}"/>
                </a:ext>
              </a:extLst>
            </p:cNvPr>
            <p:cNvCxnSpPr/>
            <p:nvPr/>
          </p:nvCxnSpPr>
          <p:spPr>
            <a:xfrm flipH="1">
              <a:off x="2317614" y="1989098"/>
              <a:ext cx="288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BCB1D6A1-3BFD-5867-33A9-26738CED2CF8}"/>
                </a:ext>
              </a:extLst>
            </p:cNvPr>
            <p:cNvCxnSpPr/>
            <p:nvPr/>
          </p:nvCxnSpPr>
          <p:spPr>
            <a:xfrm rot="-5400000" flipH="1">
              <a:off x="2422674" y="2240694"/>
              <a:ext cx="288000" cy="2"/>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D05B81F7-A674-C17D-F9A0-8E24B652432F}"/>
                </a:ext>
              </a:extLst>
            </p:cNvPr>
            <p:cNvCxnSpPr/>
            <p:nvPr/>
          </p:nvCxnSpPr>
          <p:spPr>
            <a:xfrm flipH="1">
              <a:off x="2314669" y="2384693"/>
              <a:ext cx="252000" cy="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3" name="Gruppieren 62">
            <a:extLst>
              <a:ext uri="{FF2B5EF4-FFF2-40B4-BE49-F238E27FC236}">
                <a16:creationId xmlns:a16="http://schemas.microsoft.com/office/drawing/2014/main" id="{0BAE5223-AE75-004E-E5CE-CE3E15257889}"/>
              </a:ext>
            </a:extLst>
          </p:cNvPr>
          <p:cNvGrpSpPr/>
          <p:nvPr/>
        </p:nvGrpSpPr>
        <p:grpSpPr>
          <a:xfrm>
            <a:off x="6565623" y="3606722"/>
            <a:ext cx="1860623" cy="1416771"/>
            <a:chOff x="1646350" y="1265010"/>
            <a:chExt cx="1860623" cy="1416771"/>
          </a:xfrm>
        </p:grpSpPr>
        <p:grpSp>
          <p:nvGrpSpPr>
            <p:cNvPr id="1024" name="Gruppieren 1023">
              <a:extLst>
                <a:ext uri="{FF2B5EF4-FFF2-40B4-BE49-F238E27FC236}">
                  <a16:creationId xmlns:a16="http://schemas.microsoft.com/office/drawing/2014/main" id="{69DD68E8-AD27-FFB7-068C-9C722C6AD01E}"/>
                </a:ext>
              </a:extLst>
            </p:cNvPr>
            <p:cNvGrpSpPr/>
            <p:nvPr/>
          </p:nvGrpSpPr>
          <p:grpSpPr>
            <a:xfrm>
              <a:off x="1646350" y="1265010"/>
              <a:ext cx="1860623" cy="1416771"/>
              <a:chOff x="4328120" y="3117807"/>
              <a:chExt cx="997850" cy="759813"/>
            </a:xfrm>
          </p:grpSpPr>
          <p:grpSp>
            <p:nvGrpSpPr>
              <p:cNvPr id="1029" name="Gruppieren 1028">
                <a:extLst>
                  <a:ext uri="{FF2B5EF4-FFF2-40B4-BE49-F238E27FC236}">
                    <a16:creationId xmlns:a16="http://schemas.microsoft.com/office/drawing/2014/main" id="{FA7BB0D8-4A2E-ABA3-3AF7-988B1DABA109}"/>
                  </a:ext>
                </a:extLst>
              </p:cNvPr>
              <p:cNvGrpSpPr/>
              <p:nvPr/>
            </p:nvGrpSpPr>
            <p:grpSpPr>
              <a:xfrm>
                <a:off x="4328120" y="3146510"/>
                <a:ext cx="997850" cy="723149"/>
                <a:chOff x="2074009" y="3644324"/>
                <a:chExt cx="997850" cy="723149"/>
              </a:xfrm>
            </p:grpSpPr>
            <p:sp>
              <p:nvSpPr>
                <p:cNvPr id="1033" name="Ellipse 1032">
                  <a:extLst>
                    <a:ext uri="{FF2B5EF4-FFF2-40B4-BE49-F238E27FC236}">
                      <a16:creationId xmlns:a16="http://schemas.microsoft.com/office/drawing/2014/main" id="{5739AEC9-8B28-9C32-B456-82388297AE64}"/>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4" name="Gerader Verbinder 1033">
                  <a:extLst>
                    <a:ext uri="{FF2B5EF4-FFF2-40B4-BE49-F238E27FC236}">
                      <a16:creationId xmlns:a16="http://schemas.microsoft.com/office/drawing/2014/main" id="{65DCAC40-0355-CB1A-E8F6-A44250BB5784}"/>
                    </a:ext>
                  </a:extLst>
                </p:cNvPr>
                <p:cNvCxnSpPr/>
                <p:nvPr/>
              </p:nvCxnSpPr>
              <p:spPr>
                <a:xfrm flipH="1">
                  <a:off x="2384942" y="4065032"/>
                  <a:ext cx="9653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221FF970-2CBB-E30F-1535-3280689C7453}"/>
                    </a:ext>
                  </a:extLst>
                </p:cNvPr>
                <p:cNvCxnSpPr/>
                <p:nvPr/>
              </p:nvCxnSpPr>
              <p:spPr>
                <a:xfrm rot="5400000" flipH="1">
                  <a:off x="2254162" y="3824323"/>
                  <a:ext cx="360000" cy="1"/>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93A09AA6-5260-9D7B-2C83-B300BBF83451}"/>
                    </a:ext>
                  </a:extLst>
                </p:cNvPr>
                <p:cNvCxnSpPr/>
                <p:nvPr/>
              </p:nvCxnSpPr>
              <p:spPr>
                <a:xfrm flipH="1">
                  <a:off x="2711859" y="4351444"/>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A9E56FF9-8EAF-88AE-03D2-F94A940BDE0B}"/>
                    </a:ext>
                  </a:extLst>
                </p:cNvPr>
                <p:cNvCxnSpPr/>
                <p:nvPr/>
              </p:nvCxnSpPr>
              <p:spPr>
                <a:xfrm flipH="1">
                  <a:off x="2074009" y="4351456"/>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0752AB7F-DED1-407D-5568-5307AF5EAF2E}"/>
                    </a:ext>
                  </a:extLst>
                </p:cNvPr>
                <p:cNvCxnSpPr/>
                <p:nvPr/>
              </p:nvCxnSpPr>
              <p:spPr>
                <a:xfrm rot="5400000" flipH="1">
                  <a:off x="2568866" y="4209068"/>
                  <a:ext cx="28960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FAFB12AA-024F-A4DC-1C6E-D1D93715795E}"/>
                    </a:ext>
                  </a:extLst>
                </p:cNvPr>
                <p:cNvCxnSpPr/>
                <p:nvPr/>
              </p:nvCxnSpPr>
              <p:spPr>
                <a:xfrm rot="5400000" flipH="1">
                  <a:off x="2287628" y="4209071"/>
                  <a:ext cx="289602"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030" name="Textfeld 1029">
                <a:extLst>
                  <a:ext uri="{FF2B5EF4-FFF2-40B4-BE49-F238E27FC236}">
                    <a16:creationId xmlns:a16="http://schemas.microsoft.com/office/drawing/2014/main" id="{36978D7F-CB56-53C7-965E-DEB6EAFEBD22}"/>
                  </a:ext>
                </a:extLst>
              </p:cNvPr>
              <p:cNvSpPr txBox="1"/>
              <p:nvPr/>
            </p:nvSpPr>
            <p:spPr>
              <a:xfrm>
                <a:off x="4474481" y="3712560"/>
                <a:ext cx="142881" cy="165060"/>
              </a:xfrm>
              <a:prstGeom prst="rect">
                <a:avLst/>
              </a:prstGeom>
              <a:noFill/>
            </p:spPr>
            <p:txBody>
              <a:bodyPr wrap="none" rtlCol="0">
                <a:spAutoFit/>
              </a:bodyPr>
              <a:lstStyle/>
              <a:p>
                <a:r>
                  <a:rPr lang="de-DE" sz="1400" dirty="0"/>
                  <a:t>S</a:t>
                </a:r>
              </a:p>
            </p:txBody>
          </p:sp>
          <p:sp>
            <p:nvSpPr>
              <p:cNvPr id="1031" name="Textfeld 1030">
                <a:extLst>
                  <a:ext uri="{FF2B5EF4-FFF2-40B4-BE49-F238E27FC236}">
                    <a16:creationId xmlns:a16="http://schemas.microsoft.com/office/drawing/2014/main" id="{EB903068-BFA2-F456-4B1F-AF59951ADA84}"/>
                  </a:ext>
                </a:extLst>
              </p:cNvPr>
              <p:cNvSpPr txBox="1"/>
              <p:nvPr/>
            </p:nvSpPr>
            <p:spPr>
              <a:xfrm>
                <a:off x="4662548" y="3117807"/>
                <a:ext cx="160075" cy="165060"/>
              </a:xfrm>
              <a:prstGeom prst="rect">
                <a:avLst/>
              </a:prstGeom>
              <a:noFill/>
            </p:spPr>
            <p:txBody>
              <a:bodyPr wrap="none" rtlCol="0">
                <a:spAutoFit/>
              </a:bodyPr>
              <a:lstStyle/>
              <a:p>
                <a:r>
                  <a:rPr lang="de-DE" sz="1400" dirty="0"/>
                  <a:t>G</a:t>
                </a:r>
              </a:p>
            </p:txBody>
          </p:sp>
          <p:sp>
            <p:nvSpPr>
              <p:cNvPr id="1032" name="Textfeld 1031">
                <a:extLst>
                  <a:ext uri="{FF2B5EF4-FFF2-40B4-BE49-F238E27FC236}">
                    <a16:creationId xmlns:a16="http://schemas.microsoft.com/office/drawing/2014/main" id="{035C479B-7F04-72C2-9953-355C1158B221}"/>
                  </a:ext>
                </a:extLst>
              </p:cNvPr>
              <p:cNvSpPr txBox="1"/>
              <p:nvPr/>
            </p:nvSpPr>
            <p:spPr>
              <a:xfrm>
                <a:off x="5026729" y="3708580"/>
                <a:ext cx="158355" cy="165060"/>
              </a:xfrm>
              <a:prstGeom prst="rect">
                <a:avLst/>
              </a:prstGeom>
              <a:noFill/>
            </p:spPr>
            <p:txBody>
              <a:bodyPr wrap="none" rtlCol="0">
                <a:spAutoFit/>
              </a:bodyPr>
              <a:lstStyle/>
              <a:p>
                <a:r>
                  <a:rPr lang="de-DE" sz="1400" dirty="0"/>
                  <a:t>D</a:t>
                </a:r>
              </a:p>
            </p:txBody>
          </p:sp>
        </p:grpSp>
        <p:cxnSp>
          <p:nvCxnSpPr>
            <p:cNvPr id="1025" name="Gerader Verbinder 1024">
              <a:extLst>
                <a:ext uri="{FF2B5EF4-FFF2-40B4-BE49-F238E27FC236}">
                  <a16:creationId xmlns:a16="http://schemas.microsoft.com/office/drawing/2014/main" id="{85590A97-29C9-8D06-5BAD-52FF8D2AD4FF}"/>
                </a:ext>
              </a:extLst>
            </p:cNvPr>
            <p:cNvCxnSpPr/>
            <p:nvPr/>
          </p:nvCxnSpPr>
          <p:spPr>
            <a:xfrm flipH="1">
              <a:off x="2317614" y="1989098"/>
              <a:ext cx="288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C3C44DE4-D7CB-AE3A-1407-904475E6B9F0}"/>
                </a:ext>
              </a:extLst>
            </p:cNvPr>
            <p:cNvCxnSpPr/>
            <p:nvPr/>
          </p:nvCxnSpPr>
          <p:spPr>
            <a:xfrm rot="5400000" flipH="1">
              <a:off x="2422674" y="2240694"/>
              <a:ext cx="288000" cy="2"/>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8B033166-5F29-CDB3-46FB-519C8A051F9E}"/>
                </a:ext>
              </a:extLst>
            </p:cNvPr>
            <p:cNvCxnSpPr/>
            <p:nvPr/>
          </p:nvCxnSpPr>
          <p:spPr>
            <a:xfrm flipH="1">
              <a:off x="2314669" y="2384693"/>
              <a:ext cx="252000" cy="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040" name="Textfeld 1039">
            <a:extLst>
              <a:ext uri="{FF2B5EF4-FFF2-40B4-BE49-F238E27FC236}">
                <a16:creationId xmlns:a16="http://schemas.microsoft.com/office/drawing/2014/main" id="{3083AD4C-CB46-D073-BAE5-6C61314CCD82}"/>
              </a:ext>
            </a:extLst>
          </p:cNvPr>
          <p:cNvSpPr txBox="1"/>
          <p:nvPr/>
        </p:nvSpPr>
        <p:spPr>
          <a:xfrm>
            <a:off x="5907521" y="5034155"/>
            <a:ext cx="3392917" cy="369332"/>
          </a:xfrm>
          <a:prstGeom prst="rect">
            <a:avLst/>
          </a:prstGeom>
          <a:noFill/>
        </p:spPr>
        <p:txBody>
          <a:bodyPr wrap="none" rtlCol="0">
            <a:spAutoFit/>
          </a:bodyPr>
          <a:lstStyle/>
          <a:p>
            <a:r>
              <a:rPr lang="de-DE" dirty="0"/>
              <a:t>Selbstsperrender P-Kanal-MOSFET</a:t>
            </a:r>
          </a:p>
        </p:txBody>
      </p:sp>
      <p:cxnSp>
        <p:nvCxnSpPr>
          <p:cNvPr id="1041" name="Gerader Verbinder 1040">
            <a:extLst>
              <a:ext uri="{FF2B5EF4-FFF2-40B4-BE49-F238E27FC236}">
                <a16:creationId xmlns:a16="http://schemas.microsoft.com/office/drawing/2014/main" id="{F27458A5-9F37-F3F3-EA02-AA5F82C76617}"/>
              </a:ext>
            </a:extLst>
          </p:cNvPr>
          <p:cNvCxnSpPr/>
          <p:nvPr/>
        </p:nvCxnSpPr>
        <p:spPr>
          <a:xfrm flipH="1">
            <a:off x="7402307" y="4449055"/>
            <a:ext cx="180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5A6D528D-52DF-C288-D4DA-D1F76B5F0A49}"/>
              </a:ext>
            </a:extLst>
          </p:cNvPr>
          <p:cNvCxnSpPr/>
          <p:nvPr/>
        </p:nvCxnSpPr>
        <p:spPr>
          <a:xfrm flipH="1">
            <a:off x="7672286" y="4449055"/>
            <a:ext cx="180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59B4A956-8354-0376-ABBA-3D94F3B17EBC}"/>
              </a:ext>
            </a:extLst>
          </p:cNvPr>
          <p:cNvCxnSpPr/>
          <p:nvPr/>
        </p:nvCxnSpPr>
        <p:spPr>
          <a:xfrm flipH="1">
            <a:off x="2943396" y="4471664"/>
            <a:ext cx="180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16858DCE-7536-821E-1360-7847EEB403BF}"/>
              </a:ext>
            </a:extLst>
          </p:cNvPr>
          <p:cNvCxnSpPr/>
          <p:nvPr/>
        </p:nvCxnSpPr>
        <p:spPr>
          <a:xfrm flipH="1">
            <a:off x="3209013" y="4476011"/>
            <a:ext cx="180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5" name="Gruppieren 1044">
            <a:extLst>
              <a:ext uri="{FF2B5EF4-FFF2-40B4-BE49-F238E27FC236}">
                <a16:creationId xmlns:a16="http://schemas.microsoft.com/office/drawing/2014/main" id="{49C9F05C-82A2-5D27-A771-24963C64B9A8}"/>
              </a:ext>
            </a:extLst>
          </p:cNvPr>
          <p:cNvGrpSpPr/>
          <p:nvPr/>
        </p:nvGrpSpPr>
        <p:grpSpPr>
          <a:xfrm>
            <a:off x="4077204" y="1678724"/>
            <a:ext cx="1093951" cy="830040"/>
            <a:chOff x="1646350" y="1255174"/>
            <a:chExt cx="1860623" cy="1411756"/>
          </a:xfrm>
        </p:grpSpPr>
        <p:grpSp>
          <p:nvGrpSpPr>
            <p:cNvPr id="1046" name="Gruppieren 1045">
              <a:extLst>
                <a:ext uri="{FF2B5EF4-FFF2-40B4-BE49-F238E27FC236}">
                  <a16:creationId xmlns:a16="http://schemas.microsoft.com/office/drawing/2014/main" id="{BAA465B8-6C83-A347-479D-2AF629DCA15C}"/>
                </a:ext>
              </a:extLst>
            </p:cNvPr>
            <p:cNvGrpSpPr/>
            <p:nvPr/>
          </p:nvGrpSpPr>
          <p:grpSpPr>
            <a:xfrm>
              <a:off x="1646350" y="1255174"/>
              <a:ext cx="1860623" cy="1411756"/>
              <a:chOff x="4328120" y="3112535"/>
              <a:chExt cx="997850" cy="757124"/>
            </a:xfrm>
          </p:grpSpPr>
          <p:grpSp>
            <p:nvGrpSpPr>
              <p:cNvPr id="1050" name="Gruppieren 1049">
                <a:extLst>
                  <a:ext uri="{FF2B5EF4-FFF2-40B4-BE49-F238E27FC236}">
                    <a16:creationId xmlns:a16="http://schemas.microsoft.com/office/drawing/2014/main" id="{346B50C7-AF4C-BAAF-4020-2940527AFE2A}"/>
                  </a:ext>
                </a:extLst>
              </p:cNvPr>
              <p:cNvGrpSpPr/>
              <p:nvPr/>
            </p:nvGrpSpPr>
            <p:grpSpPr>
              <a:xfrm>
                <a:off x="4328120" y="3146510"/>
                <a:ext cx="997850" cy="723149"/>
                <a:chOff x="2074009" y="3644324"/>
                <a:chExt cx="997850" cy="723149"/>
              </a:xfrm>
            </p:grpSpPr>
            <p:sp>
              <p:nvSpPr>
                <p:cNvPr id="1054" name="Ellipse 1053">
                  <a:extLst>
                    <a:ext uri="{FF2B5EF4-FFF2-40B4-BE49-F238E27FC236}">
                      <a16:creationId xmlns:a16="http://schemas.microsoft.com/office/drawing/2014/main" id="{E26D104C-FC8A-655D-38DA-C68FFFACAD1F}"/>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5" name="Gerader Verbinder 1054">
                  <a:extLst>
                    <a:ext uri="{FF2B5EF4-FFF2-40B4-BE49-F238E27FC236}">
                      <a16:creationId xmlns:a16="http://schemas.microsoft.com/office/drawing/2014/main" id="{400F9884-4069-C55B-5C29-C65F82A31357}"/>
                    </a:ext>
                  </a:extLst>
                </p:cNvPr>
                <p:cNvCxnSpPr/>
                <p:nvPr/>
              </p:nvCxnSpPr>
              <p:spPr>
                <a:xfrm flipH="1">
                  <a:off x="2384942" y="4065032"/>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28AFC6E7-FD3B-727E-2A40-D60F100E29AC}"/>
                    </a:ext>
                  </a:extLst>
                </p:cNvPr>
                <p:cNvCxnSpPr/>
                <p:nvPr/>
              </p:nvCxnSpPr>
              <p:spPr>
                <a:xfrm rot="5400000" flipH="1">
                  <a:off x="2246218" y="3824323"/>
                  <a:ext cx="360000" cy="1"/>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057" name="Gerader Verbinder 1056">
                  <a:extLst>
                    <a:ext uri="{FF2B5EF4-FFF2-40B4-BE49-F238E27FC236}">
                      <a16:creationId xmlns:a16="http://schemas.microsoft.com/office/drawing/2014/main" id="{C7DBFBD9-B07F-920A-CF01-67C085A6547D}"/>
                    </a:ext>
                  </a:extLst>
                </p:cNvPr>
                <p:cNvCxnSpPr/>
                <p:nvPr/>
              </p:nvCxnSpPr>
              <p:spPr>
                <a:xfrm flipH="1">
                  <a:off x="2711859" y="4351444"/>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7F054ED6-A82E-93E3-0BEA-DB3A24481459}"/>
                    </a:ext>
                  </a:extLst>
                </p:cNvPr>
                <p:cNvCxnSpPr/>
                <p:nvPr/>
              </p:nvCxnSpPr>
              <p:spPr>
                <a:xfrm flipH="1">
                  <a:off x="2074009" y="4351456"/>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6251DC04-E9E7-7289-387E-C0D4B4126167}"/>
                    </a:ext>
                  </a:extLst>
                </p:cNvPr>
                <p:cNvCxnSpPr/>
                <p:nvPr/>
              </p:nvCxnSpPr>
              <p:spPr>
                <a:xfrm rot="5400000" flipH="1">
                  <a:off x="2568866" y="4209068"/>
                  <a:ext cx="28960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E0CE3433-F3D3-1A56-B67A-539098796DD0}"/>
                    </a:ext>
                  </a:extLst>
                </p:cNvPr>
                <p:cNvCxnSpPr/>
                <p:nvPr/>
              </p:nvCxnSpPr>
              <p:spPr>
                <a:xfrm rot="5400000" flipH="1">
                  <a:off x="2287628" y="4209071"/>
                  <a:ext cx="289602"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051" name="Textfeld 1050">
                <a:extLst>
                  <a:ext uri="{FF2B5EF4-FFF2-40B4-BE49-F238E27FC236}">
                    <a16:creationId xmlns:a16="http://schemas.microsoft.com/office/drawing/2014/main" id="{E7A238C6-636A-AB92-76EF-2CE1FE76DE69}"/>
                  </a:ext>
                </a:extLst>
              </p:cNvPr>
              <p:cNvSpPr txBox="1"/>
              <p:nvPr/>
            </p:nvSpPr>
            <p:spPr>
              <a:xfrm>
                <a:off x="4387821" y="3635764"/>
                <a:ext cx="142881" cy="165061"/>
              </a:xfrm>
              <a:prstGeom prst="rect">
                <a:avLst/>
              </a:prstGeom>
              <a:noFill/>
            </p:spPr>
            <p:txBody>
              <a:bodyPr wrap="none" rtlCol="0">
                <a:spAutoFit/>
              </a:bodyPr>
              <a:lstStyle/>
              <a:p>
                <a:r>
                  <a:rPr lang="de-DE" sz="1400" dirty="0"/>
                  <a:t>S</a:t>
                </a:r>
              </a:p>
            </p:txBody>
          </p:sp>
          <p:sp>
            <p:nvSpPr>
              <p:cNvPr id="1052" name="Textfeld 1051">
                <a:extLst>
                  <a:ext uri="{FF2B5EF4-FFF2-40B4-BE49-F238E27FC236}">
                    <a16:creationId xmlns:a16="http://schemas.microsoft.com/office/drawing/2014/main" id="{2605C31C-F770-8177-777B-556F233A1DC9}"/>
                  </a:ext>
                </a:extLst>
              </p:cNvPr>
              <p:cNvSpPr txBox="1"/>
              <p:nvPr/>
            </p:nvSpPr>
            <p:spPr>
              <a:xfrm>
                <a:off x="4411003" y="3112535"/>
                <a:ext cx="355603" cy="280740"/>
              </a:xfrm>
              <a:prstGeom prst="rect">
                <a:avLst/>
              </a:prstGeom>
              <a:noFill/>
            </p:spPr>
            <p:txBody>
              <a:bodyPr wrap="none" rtlCol="0">
                <a:spAutoFit/>
              </a:bodyPr>
              <a:lstStyle/>
              <a:p>
                <a:r>
                  <a:rPr lang="de-DE" sz="1400" dirty="0"/>
                  <a:t>G1</a:t>
                </a:r>
              </a:p>
            </p:txBody>
          </p:sp>
          <p:sp>
            <p:nvSpPr>
              <p:cNvPr id="1053" name="Textfeld 1052">
                <a:extLst>
                  <a:ext uri="{FF2B5EF4-FFF2-40B4-BE49-F238E27FC236}">
                    <a16:creationId xmlns:a16="http://schemas.microsoft.com/office/drawing/2014/main" id="{8BADD571-6D43-4DA4-4B7A-E082E5A1459C}"/>
                  </a:ext>
                </a:extLst>
              </p:cNvPr>
              <p:cNvSpPr txBox="1"/>
              <p:nvPr/>
            </p:nvSpPr>
            <p:spPr>
              <a:xfrm>
                <a:off x="5036959" y="3626021"/>
                <a:ext cx="158355" cy="165061"/>
              </a:xfrm>
              <a:prstGeom prst="rect">
                <a:avLst/>
              </a:prstGeom>
              <a:noFill/>
            </p:spPr>
            <p:txBody>
              <a:bodyPr wrap="none" rtlCol="0">
                <a:spAutoFit/>
              </a:bodyPr>
              <a:lstStyle/>
              <a:p>
                <a:r>
                  <a:rPr lang="de-DE" sz="1400" dirty="0"/>
                  <a:t>D</a:t>
                </a:r>
              </a:p>
            </p:txBody>
          </p:sp>
        </p:grpSp>
        <p:cxnSp>
          <p:nvCxnSpPr>
            <p:cNvPr id="1047" name="Gerader Verbinder 1046">
              <a:extLst>
                <a:ext uri="{FF2B5EF4-FFF2-40B4-BE49-F238E27FC236}">
                  <a16:creationId xmlns:a16="http://schemas.microsoft.com/office/drawing/2014/main" id="{C758E4E6-9786-F8C3-CD2F-C204655E24C3}"/>
                </a:ext>
              </a:extLst>
            </p:cNvPr>
            <p:cNvCxnSpPr/>
            <p:nvPr/>
          </p:nvCxnSpPr>
          <p:spPr>
            <a:xfrm flipH="1">
              <a:off x="2302802" y="1989097"/>
              <a:ext cx="183689"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A2DB9D47-EB47-E861-2E42-C24A2C5F2F2C}"/>
                </a:ext>
              </a:extLst>
            </p:cNvPr>
            <p:cNvCxnSpPr/>
            <p:nvPr/>
          </p:nvCxnSpPr>
          <p:spPr>
            <a:xfrm rot="-5400000" flipH="1">
              <a:off x="2422674" y="2240694"/>
              <a:ext cx="288000" cy="2"/>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9341DD2D-6ABC-BAFB-3A58-F581B467F62E}"/>
                </a:ext>
              </a:extLst>
            </p:cNvPr>
            <p:cNvCxnSpPr/>
            <p:nvPr/>
          </p:nvCxnSpPr>
          <p:spPr>
            <a:xfrm flipH="1">
              <a:off x="2314669" y="2384693"/>
              <a:ext cx="252000" cy="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1061" name="Gerader Verbinder 1060">
            <a:extLst>
              <a:ext uri="{FF2B5EF4-FFF2-40B4-BE49-F238E27FC236}">
                <a16:creationId xmlns:a16="http://schemas.microsoft.com/office/drawing/2014/main" id="{F51F96B0-6418-DD63-0F64-1414498567F3}"/>
              </a:ext>
            </a:extLst>
          </p:cNvPr>
          <p:cNvCxnSpPr/>
          <p:nvPr/>
        </p:nvCxnSpPr>
        <p:spPr>
          <a:xfrm rot="5400000" flipH="1">
            <a:off x="4514197" y="1908944"/>
            <a:ext cx="394670" cy="1"/>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8469D691-5FEB-F40E-A8D5-1C2E2125BFC5}"/>
              </a:ext>
            </a:extLst>
          </p:cNvPr>
          <p:cNvCxnSpPr/>
          <p:nvPr/>
        </p:nvCxnSpPr>
        <p:spPr>
          <a:xfrm flipH="1">
            <a:off x="4711363" y="2105871"/>
            <a:ext cx="108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3" name="Textfeld 1062">
            <a:extLst>
              <a:ext uri="{FF2B5EF4-FFF2-40B4-BE49-F238E27FC236}">
                <a16:creationId xmlns:a16="http://schemas.microsoft.com/office/drawing/2014/main" id="{B89519CC-2A37-870E-CB3D-E597EC8E1C7B}"/>
              </a:ext>
            </a:extLst>
          </p:cNvPr>
          <p:cNvSpPr txBox="1"/>
          <p:nvPr/>
        </p:nvSpPr>
        <p:spPr>
          <a:xfrm>
            <a:off x="4659385" y="1663779"/>
            <a:ext cx="389850" cy="307777"/>
          </a:xfrm>
          <a:prstGeom prst="rect">
            <a:avLst/>
          </a:prstGeom>
          <a:noFill/>
        </p:spPr>
        <p:txBody>
          <a:bodyPr wrap="none" rtlCol="0">
            <a:spAutoFit/>
          </a:bodyPr>
          <a:lstStyle/>
          <a:p>
            <a:r>
              <a:rPr lang="de-DE" sz="1400" dirty="0"/>
              <a:t>G2</a:t>
            </a:r>
          </a:p>
        </p:txBody>
      </p:sp>
      <p:sp>
        <p:nvSpPr>
          <p:cNvPr id="1064" name="Textfeld 1063">
            <a:extLst>
              <a:ext uri="{FF2B5EF4-FFF2-40B4-BE49-F238E27FC236}">
                <a16:creationId xmlns:a16="http://schemas.microsoft.com/office/drawing/2014/main" id="{B8A5A573-BA44-76BF-6957-B54FE3F0B05F}"/>
              </a:ext>
            </a:extLst>
          </p:cNvPr>
          <p:cNvSpPr txBox="1"/>
          <p:nvPr/>
        </p:nvSpPr>
        <p:spPr>
          <a:xfrm>
            <a:off x="3807265" y="2481510"/>
            <a:ext cx="1708609" cy="461665"/>
          </a:xfrm>
          <a:prstGeom prst="rect">
            <a:avLst/>
          </a:prstGeom>
          <a:noFill/>
        </p:spPr>
        <p:txBody>
          <a:bodyPr wrap="none" rtlCol="0">
            <a:spAutoFit/>
          </a:bodyPr>
          <a:lstStyle/>
          <a:p>
            <a:pPr algn="ctr"/>
            <a:r>
              <a:rPr lang="de-DE" sz="1200" dirty="0"/>
              <a:t>Selbstleitender </a:t>
            </a:r>
            <a:r>
              <a:rPr lang="de-DE" sz="1200" dirty="0" err="1"/>
              <a:t>Dualgate</a:t>
            </a:r>
            <a:endParaRPr lang="de-DE" sz="1200" dirty="0"/>
          </a:p>
          <a:p>
            <a:pPr algn="ctr"/>
            <a:r>
              <a:rPr lang="de-DE" sz="1200" dirty="0"/>
              <a:t>N-Kanal-MOSFET</a:t>
            </a:r>
          </a:p>
        </p:txBody>
      </p:sp>
    </p:spTree>
    <p:extLst>
      <p:ext uri="{BB962C8B-B14F-4D97-AF65-F5344CB8AC3E}">
        <p14:creationId xmlns:p14="http://schemas.microsoft.com/office/powerpoint/2010/main" val="23155220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lang="de-DE" dirty="0">
                <a:solidFill>
                  <a:schemeClr val="tx1"/>
                </a:solidFill>
                <a:latin typeface="+mn-lt"/>
              </a:rPr>
              <a:t>Der selbstsperrende N-Kanal-MOSFET in einer Schaltung</a:t>
            </a: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Der selbstsperrende N-Kanal-MOSFET wird leitend, wenn an seinem Gate</a:t>
            </a:r>
            <a:br>
              <a:rPr lang="de-DE" dirty="0"/>
            </a:br>
            <a:r>
              <a:rPr lang="de-DE" dirty="0"/>
              <a:t>gegenüber der Source eine positive Spannung anliegt</a:t>
            </a:r>
          </a:p>
          <a:p>
            <a:pPr>
              <a:defRPr/>
            </a:pPr>
            <a:endParaRPr lang="de-DE" dirty="0"/>
          </a:p>
          <a:p>
            <a:pPr>
              <a:defRPr/>
            </a:pPr>
            <a:r>
              <a:rPr lang="de-DE" dirty="0"/>
              <a:t>In nebenstehender Schaltung entspricht die Gate-Source-Spannung</a:t>
            </a:r>
            <a:br>
              <a:rPr lang="de-DE" dirty="0"/>
            </a:br>
            <a:r>
              <a:rPr lang="de-DE" dirty="0"/>
              <a:t>dem Spannungsabfall an R</a:t>
            </a:r>
            <a:r>
              <a:rPr lang="de-DE" baseline="-25000" dirty="0"/>
              <a:t>2</a:t>
            </a:r>
          </a:p>
          <a:p>
            <a:pPr>
              <a:defRPr/>
            </a:pPr>
            <a:endParaRPr lang="de-DE" dirty="0"/>
          </a:p>
          <a:p>
            <a:pPr>
              <a:defRPr/>
            </a:pPr>
            <a:endParaRPr lang="de-DE" dirty="0"/>
          </a:p>
          <a:p>
            <a:pPr>
              <a:defRPr/>
            </a:pPr>
            <a:endParaRPr lang="de-DE" dirty="0"/>
          </a:p>
          <a:p>
            <a:pPr>
              <a:defRPr/>
            </a:pPr>
            <a:r>
              <a:rPr lang="de-DE" dirty="0"/>
              <a:t>Für die Verlustleistung eines MOS-FET ist der Drain-Source-Widerstand </a:t>
            </a:r>
            <a:r>
              <a:rPr lang="de-DE" dirty="0" err="1"/>
              <a:t>R</a:t>
            </a:r>
            <a:r>
              <a:rPr lang="de-DE" baseline="-25000" dirty="0" err="1"/>
              <a:t>DSon</a:t>
            </a:r>
            <a:r>
              <a:rPr lang="de-DE" dirty="0"/>
              <a:t> </a:t>
            </a:r>
            <a:br>
              <a:rPr lang="de-DE" dirty="0"/>
            </a:br>
            <a:r>
              <a:rPr lang="de-DE" dirty="0"/>
              <a:t>sowie der </a:t>
            </a:r>
            <a:r>
              <a:rPr lang="de-DE" dirty="0" err="1"/>
              <a:t>Drainstrom</a:t>
            </a:r>
            <a:r>
              <a:rPr lang="de-DE" dirty="0"/>
              <a:t> zu berücksichtigen (im leitenden Zustand „on“).</a:t>
            </a:r>
            <a:br>
              <a:rPr lang="de-DE" dirty="0"/>
            </a:br>
            <a:r>
              <a:rPr lang="de-DE" dirty="0"/>
              <a:t>Der Wert von </a:t>
            </a:r>
            <a:r>
              <a:rPr lang="de-DE" dirty="0" err="1"/>
              <a:t>R</a:t>
            </a:r>
            <a:r>
              <a:rPr lang="de-DE" baseline="-25000" dirty="0" err="1"/>
              <a:t>DSon</a:t>
            </a:r>
            <a:r>
              <a:rPr lang="de-DE" baseline="-25000" dirty="0"/>
              <a:t> </a:t>
            </a:r>
            <a:r>
              <a:rPr lang="de-DE" dirty="0"/>
              <a:t>kann dem Datenblatt des MOS-FET entnommen werden.</a:t>
            </a:r>
            <a:endParaRPr lang="de-DE" baseline="-25000" dirty="0"/>
          </a:p>
          <a:p>
            <a:pPr marL="0" indent="0">
              <a:buNone/>
              <a:defRPr/>
            </a:pPr>
            <a:endParaRPr lang="de-DE" baseline="-25000" dirty="0"/>
          </a:p>
          <a:p>
            <a:pPr>
              <a:defRPr/>
            </a:pPr>
            <a:r>
              <a:rPr lang="de-DE" dirty="0"/>
              <a:t>Verlustleistung </a:t>
            </a:r>
            <a:r>
              <a:rPr lang="de-DE" dirty="0">
                <a:solidFill>
                  <a:srgbClr val="000000"/>
                </a:solidFill>
              </a:rPr>
              <a:t>P</a:t>
            </a:r>
            <a:r>
              <a:rPr lang="de-DE" baseline="-25000" dirty="0">
                <a:solidFill>
                  <a:srgbClr val="000000"/>
                </a:solidFill>
              </a:rPr>
              <a:t>V</a:t>
            </a:r>
            <a:r>
              <a:rPr lang="de-DE" dirty="0">
                <a:solidFill>
                  <a:srgbClr val="000000"/>
                </a:solidFill>
              </a:rPr>
              <a:t> =  I² * </a:t>
            </a:r>
            <a:r>
              <a:rPr lang="de-DE" dirty="0" err="1"/>
              <a:t>R</a:t>
            </a:r>
            <a:r>
              <a:rPr lang="de-DE" baseline="-25000" dirty="0" err="1"/>
              <a:t>DSon</a:t>
            </a:r>
            <a:endParaRPr lang="de-DE" dirty="0">
              <a:solidFill>
                <a:srgbClr val="000000"/>
              </a:solidFill>
            </a:endParaRP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264F3EA8-D274-8A5C-553E-FA4938A004CA}"/>
              </a:ext>
            </a:extLst>
          </p:cNvPr>
          <p:cNvGrpSpPr/>
          <p:nvPr/>
        </p:nvGrpSpPr>
        <p:grpSpPr>
          <a:xfrm>
            <a:off x="8316481" y="1565173"/>
            <a:ext cx="1852553" cy="3623886"/>
            <a:chOff x="8316481" y="1565173"/>
            <a:chExt cx="1852553" cy="3623886"/>
          </a:xfrm>
        </p:grpSpPr>
        <p:grpSp>
          <p:nvGrpSpPr>
            <p:cNvPr id="1067" name="Gruppieren 1066">
              <a:extLst>
                <a:ext uri="{FF2B5EF4-FFF2-40B4-BE49-F238E27FC236}">
                  <a16:creationId xmlns:a16="http://schemas.microsoft.com/office/drawing/2014/main" id="{60D3BD49-538C-4653-B31F-4782F8E9A03E}"/>
                </a:ext>
              </a:extLst>
            </p:cNvPr>
            <p:cNvGrpSpPr/>
            <p:nvPr/>
          </p:nvGrpSpPr>
          <p:grpSpPr>
            <a:xfrm rot="16200000">
              <a:off x="8379418" y="3670092"/>
              <a:ext cx="1713492" cy="919168"/>
              <a:chOff x="1035634" y="3458604"/>
              <a:chExt cx="2931701" cy="1572651"/>
            </a:xfrm>
          </p:grpSpPr>
          <p:grpSp>
            <p:nvGrpSpPr>
              <p:cNvPr id="50" name="Gruppieren 49">
                <a:extLst>
                  <a:ext uri="{FF2B5EF4-FFF2-40B4-BE49-F238E27FC236}">
                    <a16:creationId xmlns:a16="http://schemas.microsoft.com/office/drawing/2014/main" id="{10F6A7F8-7BDA-A14C-18EE-A2F678F80EDA}"/>
                  </a:ext>
                </a:extLst>
              </p:cNvPr>
              <p:cNvGrpSpPr/>
              <p:nvPr/>
            </p:nvGrpSpPr>
            <p:grpSpPr>
              <a:xfrm>
                <a:off x="1035634" y="3458604"/>
                <a:ext cx="2931701" cy="1572651"/>
                <a:chOff x="1499591" y="3524061"/>
                <a:chExt cx="1572268" cy="843412"/>
              </a:xfrm>
            </p:grpSpPr>
            <p:sp>
              <p:nvSpPr>
                <p:cNvPr id="56" name="Ellipse 55">
                  <a:extLst>
                    <a:ext uri="{FF2B5EF4-FFF2-40B4-BE49-F238E27FC236}">
                      <a16:creationId xmlns:a16="http://schemas.microsoft.com/office/drawing/2014/main" id="{4C6C2B8E-103E-9147-4618-4EA49D09B2D5}"/>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7" name="Gerader Verbinder 56">
                  <a:extLst>
                    <a:ext uri="{FF2B5EF4-FFF2-40B4-BE49-F238E27FC236}">
                      <a16:creationId xmlns:a16="http://schemas.microsoft.com/office/drawing/2014/main" id="{31BF1093-0FBE-34DE-8AF3-0357328AC739}"/>
                    </a:ext>
                  </a:extLst>
                </p:cNvPr>
                <p:cNvCxnSpPr/>
                <p:nvPr/>
              </p:nvCxnSpPr>
              <p:spPr>
                <a:xfrm flipH="1">
                  <a:off x="2384942" y="4065032"/>
                  <a:ext cx="9653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90628C53-19B6-1015-980F-076BC7B0B94C}"/>
                    </a:ext>
                  </a:extLst>
                </p:cNvPr>
                <p:cNvCxnSpPr>
                  <a:cxnSpLocks/>
                </p:cNvCxnSpPr>
                <p:nvPr/>
              </p:nvCxnSpPr>
              <p:spPr>
                <a:xfrm rot="5400000" flipH="1">
                  <a:off x="2194031" y="3764192"/>
                  <a:ext cx="480262" cy="0"/>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B8803594-497C-2E2C-9622-99C11004B08D}"/>
                    </a:ext>
                  </a:extLst>
                </p:cNvPr>
                <p:cNvCxnSpPr/>
                <p:nvPr/>
              </p:nvCxnSpPr>
              <p:spPr>
                <a:xfrm flipH="1">
                  <a:off x="2711859" y="4351444"/>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E49A4133-FCEE-1BCE-BB7B-DEB4CCF2134D}"/>
                    </a:ext>
                  </a:extLst>
                </p:cNvPr>
                <p:cNvCxnSpPr>
                  <a:cxnSpLocks/>
                </p:cNvCxnSpPr>
                <p:nvPr/>
              </p:nvCxnSpPr>
              <p:spPr>
                <a:xfrm rot="5400000" flipH="1">
                  <a:off x="1966800" y="3883145"/>
                  <a:ext cx="0" cy="93441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4A65590D-C2FB-B698-0D1A-025C01BDC86A}"/>
                    </a:ext>
                  </a:extLst>
                </p:cNvPr>
                <p:cNvCxnSpPr/>
                <p:nvPr/>
              </p:nvCxnSpPr>
              <p:spPr>
                <a:xfrm rot="5400000" flipH="1">
                  <a:off x="2568866" y="4209068"/>
                  <a:ext cx="28960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F79C2CB7-BD74-853C-EFCD-3B9D772628C4}"/>
                    </a:ext>
                  </a:extLst>
                </p:cNvPr>
                <p:cNvCxnSpPr/>
                <p:nvPr/>
              </p:nvCxnSpPr>
              <p:spPr>
                <a:xfrm rot="5400000" flipH="1">
                  <a:off x="2287628" y="4209071"/>
                  <a:ext cx="289602"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47" name="Gerader Verbinder 46">
                <a:extLst>
                  <a:ext uri="{FF2B5EF4-FFF2-40B4-BE49-F238E27FC236}">
                    <a16:creationId xmlns:a16="http://schemas.microsoft.com/office/drawing/2014/main" id="{859655AC-45DD-8F28-EC45-C6EBEE7D0AE6}"/>
                  </a:ext>
                </a:extLst>
              </p:cNvPr>
              <p:cNvCxnSpPr/>
              <p:nvPr/>
            </p:nvCxnSpPr>
            <p:spPr>
              <a:xfrm flipH="1">
                <a:off x="2777976" y="4353424"/>
                <a:ext cx="288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BCB1D6A1-3BFD-5867-33A9-26738CED2CF8}"/>
                  </a:ext>
                </a:extLst>
              </p:cNvPr>
              <p:cNvCxnSpPr/>
              <p:nvPr/>
            </p:nvCxnSpPr>
            <p:spPr>
              <a:xfrm rot="16200000" flipH="1">
                <a:off x="2883036" y="4605020"/>
                <a:ext cx="288000" cy="2"/>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D05B81F7-A674-C17D-F9A0-8E24B652432F}"/>
                  </a:ext>
                </a:extLst>
              </p:cNvPr>
              <p:cNvCxnSpPr/>
              <p:nvPr/>
            </p:nvCxnSpPr>
            <p:spPr>
              <a:xfrm flipH="1">
                <a:off x="2775031" y="4749019"/>
                <a:ext cx="252000" cy="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59B4A956-8354-0376-ABBA-3D94F3B17EBC}"/>
                  </a:ext>
                </a:extLst>
              </p:cNvPr>
              <p:cNvCxnSpPr>
                <a:cxnSpLocks/>
              </p:cNvCxnSpPr>
              <p:nvPr/>
            </p:nvCxnSpPr>
            <p:spPr>
              <a:xfrm flipH="1">
                <a:off x="2943396" y="4471664"/>
                <a:ext cx="180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16858DCE-7536-821E-1360-7847EEB403BF}"/>
                  </a:ext>
                </a:extLst>
              </p:cNvPr>
              <p:cNvCxnSpPr>
                <a:cxnSpLocks/>
              </p:cNvCxnSpPr>
              <p:nvPr/>
            </p:nvCxnSpPr>
            <p:spPr>
              <a:xfrm flipH="1">
                <a:off x="3209013" y="4476011"/>
                <a:ext cx="1800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2" name="Gruppieren 1071">
              <a:extLst>
                <a:ext uri="{FF2B5EF4-FFF2-40B4-BE49-F238E27FC236}">
                  <a16:creationId xmlns:a16="http://schemas.microsoft.com/office/drawing/2014/main" id="{FA7C521B-DF61-CFF0-35EE-49ACEC563761}"/>
                </a:ext>
              </a:extLst>
            </p:cNvPr>
            <p:cNvGrpSpPr/>
            <p:nvPr/>
          </p:nvGrpSpPr>
          <p:grpSpPr>
            <a:xfrm rot="16200000">
              <a:off x="8006855" y="4302751"/>
              <a:ext cx="1546194" cy="226422"/>
              <a:chOff x="1753727" y="3680842"/>
              <a:chExt cx="1546194" cy="226422"/>
            </a:xfrm>
          </p:grpSpPr>
          <p:sp>
            <p:nvSpPr>
              <p:cNvPr id="1073" name="Rechteck 1072">
                <a:extLst>
                  <a:ext uri="{FF2B5EF4-FFF2-40B4-BE49-F238E27FC236}">
                    <a16:creationId xmlns:a16="http://schemas.microsoft.com/office/drawing/2014/main" id="{816E3A1A-1D0A-09BE-4BE7-C9683E595AB9}"/>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4" name="Gerader Verbinder 1073">
                <a:extLst>
                  <a:ext uri="{FF2B5EF4-FFF2-40B4-BE49-F238E27FC236}">
                    <a16:creationId xmlns:a16="http://schemas.microsoft.com/office/drawing/2014/main" id="{F87D49D8-E58D-6DA4-E75B-94076FA8126F}"/>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5" name="Gerader Verbinder 1074">
                <a:extLst>
                  <a:ext uri="{FF2B5EF4-FFF2-40B4-BE49-F238E27FC236}">
                    <a16:creationId xmlns:a16="http://schemas.microsoft.com/office/drawing/2014/main" id="{C2F044E4-BCF5-CDD2-E709-5CE4541CFDDE}"/>
                  </a:ext>
                </a:extLst>
              </p:cNvPr>
              <p:cNvCxnSpPr>
                <a:cxnSpLocks/>
              </p:cNvCxnSpPr>
              <p:nvPr/>
            </p:nvCxnSpPr>
            <p:spPr>
              <a:xfrm rot="5400000" flipV="1">
                <a:off x="3006277" y="3501822"/>
                <a:ext cx="0" cy="587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6" name="Textfeld 1075">
              <a:extLst>
                <a:ext uri="{FF2B5EF4-FFF2-40B4-BE49-F238E27FC236}">
                  <a16:creationId xmlns:a16="http://schemas.microsoft.com/office/drawing/2014/main" id="{8D13F816-95E0-F328-C86C-78429FFEF5A7}"/>
                </a:ext>
              </a:extLst>
            </p:cNvPr>
            <p:cNvSpPr txBox="1"/>
            <p:nvPr/>
          </p:nvSpPr>
          <p:spPr>
            <a:xfrm>
              <a:off x="8316481" y="2574285"/>
              <a:ext cx="388248" cy="369332"/>
            </a:xfrm>
            <a:prstGeom prst="rect">
              <a:avLst/>
            </a:prstGeom>
            <a:noFill/>
          </p:spPr>
          <p:txBody>
            <a:bodyPr wrap="none" rtlCol="0">
              <a:spAutoFit/>
            </a:bodyPr>
            <a:lstStyle/>
            <a:p>
              <a:r>
                <a:rPr lang="de-DE" dirty="0"/>
                <a:t>R</a:t>
              </a:r>
              <a:r>
                <a:rPr lang="de-DE" baseline="-25000" dirty="0"/>
                <a:t>1</a:t>
              </a:r>
            </a:p>
          </p:txBody>
        </p:sp>
        <p:sp>
          <p:nvSpPr>
            <p:cNvPr id="1077" name="Textfeld 1076">
              <a:extLst>
                <a:ext uri="{FF2B5EF4-FFF2-40B4-BE49-F238E27FC236}">
                  <a16:creationId xmlns:a16="http://schemas.microsoft.com/office/drawing/2014/main" id="{33E7D63E-54BC-815B-9E14-9651C669319A}"/>
                </a:ext>
              </a:extLst>
            </p:cNvPr>
            <p:cNvSpPr txBox="1"/>
            <p:nvPr/>
          </p:nvSpPr>
          <p:spPr>
            <a:xfrm>
              <a:off x="8316481" y="4272156"/>
              <a:ext cx="388248" cy="369332"/>
            </a:xfrm>
            <a:prstGeom prst="rect">
              <a:avLst/>
            </a:prstGeom>
            <a:noFill/>
          </p:spPr>
          <p:txBody>
            <a:bodyPr wrap="none" rtlCol="0">
              <a:spAutoFit/>
            </a:bodyPr>
            <a:lstStyle/>
            <a:p>
              <a:r>
                <a:rPr lang="de-DE" dirty="0"/>
                <a:t>R</a:t>
              </a:r>
              <a:r>
                <a:rPr lang="de-DE" baseline="-25000" dirty="0"/>
                <a:t>2</a:t>
              </a:r>
            </a:p>
          </p:txBody>
        </p:sp>
        <p:grpSp>
          <p:nvGrpSpPr>
            <p:cNvPr id="1082" name="Gruppieren 1081">
              <a:extLst>
                <a:ext uri="{FF2B5EF4-FFF2-40B4-BE49-F238E27FC236}">
                  <a16:creationId xmlns:a16="http://schemas.microsoft.com/office/drawing/2014/main" id="{468DD66E-8C75-4992-E82D-23861626B6B2}"/>
                </a:ext>
              </a:extLst>
            </p:cNvPr>
            <p:cNvGrpSpPr/>
            <p:nvPr/>
          </p:nvGrpSpPr>
          <p:grpSpPr>
            <a:xfrm rot="16200000">
              <a:off x="8995908" y="2482340"/>
              <a:ext cx="1363252" cy="226422"/>
              <a:chOff x="1952733" y="3680843"/>
              <a:chExt cx="1363252" cy="226422"/>
            </a:xfrm>
          </p:grpSpPr>
          <p:sp>
            <p:nvSpPr>
              <p:cNvPr id="1083" name="Rechteck 1082">
                <a:extLst>
                  <a:ext uri="{FF2B5EF4-FFF2-40B4-BE49-F238E27FC236}">
                    <a16:creationId xmlns:a16="http://schemas.microsoft.com/office/drawing/2014/main" id="{A3DEB2C4-2ED1-7F7D-F1DE-018E16C06BBB}"/>
                  </a:ext>
                </a:extLst>
              </p:cNvPr>
              <p:cNvSpPr/>
              <p:nvPr/>
            </p:nvSpPr>
            <p:spPr>
              <a:xfrm rot="16200000">
                <a:off x="2319784" y="352408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4" name="Gerader Verbinder 1083">
                <a:extLst>
                  <a:ext uri="{FF2B5EF4-FFF2-40B4-BE49-F238E27FC236}">
                    <a16:creationId xmlns:a16="http://schemas.microsoft.com/office/drawing/2014/main" id="{67092C81-71BF-7F53-C0FB-A394265354D6}"/>
                  </a:ext>
                </a:extLst>
              </p:cNvPr>
              <p:cNvCxnSpPr>
                <a:cxnSpLocks/>
              </p:cNvCxnSpPr>
              <p:nvPr/>
            </p:nvCxnSpPr>
            <p:spPr>
              <a:xfrm rot="5400000" flipV="1">
                <a:off x="2057881" y="3688905"/>
                <a:ext cx="1" cy="2102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Gerader Verbinder 1084">
                <a:extLst>
                  <a:ext uri="{FF2B5EF4-FFF2-40B4-BE49-F238E27FC236}">
                    <a16:creationId xmlns:a16="http://schemas.microsoft.com/office/drawing/2014/main" id="{19E9B102-DBCF-8B94-01A3-BED650C801FF}"/>
                  </a:ext>
                </a:extLst>
              </p:cNvPr>
              <p:cNvCxnSpPr>
                <a:cxnSpLocks/>
              </p:cNvCxnSpPr>
              <p:nvPr/>
            </p:nvCxnSpPr>
            <p:spPr>
              <a:xfrm rot="5400000" flipH="1" flipV="1">
                <a:off x="3009472" y="3487540"/>
                <a:ext cx="2" cy="613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9" name="Gruppieren 1088">
              <a:extLst>
                <a:ext uri="{FF2B5EF4-FFF2-40B4-BE49-F238E27FC236}">
                  <a16:creationId xmlns:a16="http://schemas.microsoft.com/office/drawing/2014/main" id="{2DD196DF-784D-DE33-C8B5-1DEA2EED9FBD}"/>
                </a:ext>
              </a:extLst>
            </p:cNvPr>
            <p:cNvGrpSpPr/>
            <p:nvPr/>
          </p:nvGrpSpPr>
          <p:grpSpPr>
            <a:xfrm rot="16200000">
              <a:off x="7983346" y="2786656"/>
              <a:ext cx="1593213" cy="226422"/>
              <a:chOff x="1529586" y="3680843"/>
              <a:chExt cx="1593213" cy="226422"/>
            </a:xfrm>
          </p:grpSpPr>
          <p:sp>
            <p:nvSpPr>
              <p:cNvPr id="1090" name="Rechteck 1089">
                <a:extLst>
                  <a:ext uri="{FF2B5EF4-FFF2-40B4-BE49-F238E27FC236}">
                    <a16:creationId xmlns:a16="http://schemas.microsoft.com/office/drawing/2014/main" id="{61C751D3-66F0-A751-1B76-989F1B243706}"/>
                  </a:ext>
                </a:extLst>
              </p:cNvPr>
              <p:cNvSpPr/>
              <p:nvPr/>
            </p:nvSpPr>
            <p:spPr>
              <a:xfrm rot="16200000">
                <a:off x="2319784" y="352408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1" name="Gerader Verbinder 1090">
                <a:extLst>
                  <a:ext uri="{FF2B5EF4-FFF2-40B4-BE49-F238E27FC236}">
                    <a16:creationId xmlns:a16="http://schemas.microsoft.com/office/drawing/2014/main" id="{2457A343-A9B6-1CD8-A26D-9111923464D7}"/>
                  </a:ext>
                </a:extLst>
              </p:cNvPr>
              <p:cNvCxnSpPr>
                <a:cxnSpLocks/>
              </p:cNvCxnSpPr>
              <p:nvPr/>
            </p:nvCxnSpPr>
            <p:spPr>
              <a:xfrm rot="5400000" flipV="1">
                <a:off x="1846308" y="3477333"/>
                <a:ext cx="0" cy="633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2" name="Gerader Verbinder 1091">
                <a:extLst>
                  <a:ext uri="{FF2B5EF4-FFF2-40B4-BE49-F238E27FC236}">
                    <a16:creationId xmlns:a16="http://schemas.microsoft.com/office/drawing/2014/main" id="{8ACF6941-8FD0-0492-41A6-338EE4D31EFB}"/>
                  </a:ext>
                </a:extLst>
              </p:cNvPr>
              <p:cNvCxnSpPr/>
              <p:nvPr/>
            </p:nvCxnSpPr>
            <p:spPr>
              <a:xfrm rot="5400000" flipH="1" flipV="1">
                <a:off x="2912879" y="3584133"/>
                <a:ext cx="1" cy="419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3" name="Textfeld 1092">
              <a:extLst>
                <a:ext uri="{FF2B5EF4-FFF2-40B4-BE49-F238E27FC236}">
                  <a16:creationId xmlns:a16="http://schemas.microsoft.com/office/drawing/2014/main" id="{B61BFFAF-FB90-8BCC-DA32-665DA4778C8E}"/>
                </a:ext>
              </a:extLst>
            </p:cNvPr>
            <p:cNvSpPr txBox="1"/>
            <p:nvPr/>
          </p:nvSpPr>
          <p:spPr>
            <a:xfrm>
              <a:off x="9780786" y="2608398"/>
              <a:ext cx="388248" cy="369332"/>
            </a:xfrm>
            <a:prstGeom prst="rect">
              <a:avLst/>
            </a:prstGeom>
            <a:noFill/>
          </p:spPr>
          <p:txBody>
            <a:bodyPr wrap="none" rtlCol="0">
              <a:spAutoFit/>
            </a:bodyPr>
            <a:lstStyle/>
            <a:p>
              <a:r>
                <a:rPr lang="de-DE" dirty="0"/>
                <a:t>R</a:t>
              </a:r>
              <a:r>
                <a:rPr lang="de-DE" baseline="-25000" dirty="0"/>
                <a:t>3</a:t>
              </a:r>
            </a:p>
          </p:txBody>
        </p:sp>
        <p:sp>
          <p:nvSpPr>
            <p:cNvPr id="1096" name="Ellipse 1095">
              <a:extLst>
                <a:ext uri="{FF2B5EF4-FFF2-40B4-BE49-F238E27FC236}">
                  <a16:creationId xmlns:a16="http://schemas.microsoft.com/office/drawing/2014/main" id="{2CDD7A15-A0F0-F026-EC44-7A8C47D4353C}"/>
                </a:ext>
              </a:extLst>
            </p:cNvPr>
            <p:cNvSpPr/>
            <p:nvPr/>
          </p:nvSpPr>
          <p:spPr>
            <a:xfrm>
              <a:off x="8728797" y="392244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7" name="Gerader Verbinder 1096">
              <a:extLst>
                <a:ext uri="{FF2B5EF4-FFF2-40B4-BE49-F238E27FC236}">
                  <a16:creationId xmlns:a16="http://schemas.microsoft.com/office/drawing/2014/main" id="{3C7C38E6-F0E6-AC2A-F2ED-4502B805D385}"/>
                </a:ext>
              </a:extLst>
            </p:cNvPr>
            <p:cNvCxnSpPr>
              <a:cxnSpLocks/>
            </p:cNvCxnSpPr>
            <p:nvPr/>
          </p:nvCxnSpPr>
          <p:spPr>
            <a:xfrm flipH="1">
              <a:off x="8776175" y="2103261"/>
              <a:ext cx="901357" cy="0"/>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100" name="Ellipse 1099">
              <a:extLst>
                <a:ext uri="{FF2B5EF4-FFF2-40B4-BE49-F238E27FC236}">
                  <a16:creationId xmlns:a16="http://schemas.microsoft.com/office/drawing/2014/main" id="{30250F34-2E41-C272-A70C-948CEF578ED5}"/>
                </a:ext>
              </a:extLst>
            </p:cNvPr>
            <p:cNvSpPr/>
            <p:nvPr/>
          </p:nvSpPr>
          <p:spPr>
            <a:xfrm>
              <a:off x="9623533" y="204926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01" name="Gerader Verbinder 1100">
              <a:extLst>
                <a:ext uri="{FF2B5EF4-FFF2-40B4-BE49-F238E27FC236}">
                  <a16:creationId xmlns:a16="http://schemas.microsoft.com/office/drawing/2014/main" id="{258A9AC9-2529-AFA9-EF67-E3DA6CD03ACB}"/>
                </a:ext>
              </a:extLst>
            </p:cNvPr>
            <p:cNvCxnSpPr/>
            <p:nvPr/>
          </p:nvCxnSpPr>
          <p:spPr>
            <a:xfrm flipH="1">
              <a:off x="8688210" y="5189059"/>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2" name="Gerader Verbinder 1101">
              <a:extLst>
                <a:ext uri="{FF2B5EF4-FFF2-40B4-BE49-F238E27FC236}">
                  <a16:creationId xmlns:a16="http://schemas.microsoft.com/office/drawing/2014/main" id="{E708B776-8875-DC9E-CDAF-8D4A36D194E6}"/>
                </a:ext>
              </a:extLst>
            </p:cNvPr>
            <p:cNvCxnSpPr>
              <a:cxnSpLocks/>
            </p:cNvCxnSpPr>
            <p:nvPr/>
          </p:nvCxnSpPr>
          <p:spPr>
            <a:xfrm flipH="1">
              <a:off x="8769511" y="4986420"/>
              <a:ext cx="901357" cy="0"/>
            </a:xfrm>
            <a:prstGeom prst="line">
              <a:avLst/>
            </a:prstGeom>
            <a:ln w="254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104" name="Ellipse 1103">
              <a:extLst>
                <a:ext uri="{FF2B5EF4-FFF2-40B4-BE49-F238E27FC236}">
                  <a16:creationId xmlns:a16="http://schemas.microsoft.com/office/drawing/2014/main" id="{368BF90C-B72A-A6B6-DBD9-E2226EEE2629}"/>
                </a:ext>
              </a:extLst>
            </p:cNvPr>
            <p:cNvSpPr/>
            <p:nvPr/>
          </p:nvSpPr>
          <p:spPr>
            <a:xfrm>
              <a:off x="8719533" y="492767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6" name="Textfeld 1105">
              <a:extLst>
                <a:ext uri="{FF2B5EF4-FFF2-40B4-BE49-F238E27FC236}">
                  <a16:creationId xmlns:a16="http://schemas.microsoft.com/office/drawing/2014/main" id="{D9D07A43-573C-49F0-6FB3-F485CC0E3F2C}"/>
                </a:ext>
              </a:extLst>
            </p:cNvPr>
            <p:cNvSpPr txBox="1"/>
            <p:nvPr/>
          </p:nvSpPr>
          <p:spPr>
            <a:xfrm>
              <a:off x="9487999" y="1565173"/>
              <a:ext cx="415498" cy="369332"/>
            </a:xfrm>
            <a:prstGeom prst="rect">
              <a:avLst/>
            </a:prstGeom>
            <a:noFill/>
          </p:spPr>
          <p:txBody>
            <a:bodyPr wrap="none" rtlCol="0">
              <a:spAutoFit/>
            </a:bodyPr>
            <a:lstStyle/>
            <a:p>
              <a:r>
                <a:rPr lang="de-DE" dirty="0"/>
                <a:t>U</a:t>
              </a:r>
              <a:r>
                <a:rPr lang="de-DE" baseline="-25000" dirty="0"/>
                <a:t>B</a:t>
              </a:r>
            </a:p>
          </p:txBody>
        </p:sp>
        <p:cxnSp>
          <p:nvCxnSpPr>
            <p:cNvPr id="1108" name="Gerader Verbinder 1107">
              <a:extLst>
                <a:ext uri="{FF2B5EF4-FFF2-40B4-BE49-F238E27FC236}">
                  <a16:creationId xmlns:a16="http://schemas.microsoft.com/office/drawing/2014/main" id="{0D0C9064-315B-C9CA-4370-B42C7EB5CAB9}"/>
                </a:ext>
              </a:extLst>
            </p:cNvPr>
            <p:cNvCxnSpPr/>
            <p:nvPr/>
          </p:nvCxnSpPr>
          <p:spPr>
            <a:xfrm rot="5400000" flipH="1">
              <a:off x="9592793" y="3340102"/>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109" name="Textfeld 1108">
              <a:extLst>
                <a:ext uri="{FF2B5EF4-FFF2-40B4-BE49-F238E27FC236}">
                  <a16:creationId xmlns:a16="http://schemas.microsoft.com/office/drawing/2014/main" id="{95CB7A18-766E-7E97-3726-4A39818FC4E9}"/>
                </a:ext>
              </a:extLst>
            </p:cNvPr>
            <p:cNvSpPr txBox="1"/>
            <p:nvPr/>
          </p:nvSpPr>
          <p:spPr>
            <a:xfrm>
              <a:off x="9398777" y="3112578"/>
              <a:ext cx="242374" cy="369332"/>
            </a:xfrm>
            <a:prstGeom prst="rect">
              <a:avLst/>
            </a:prstGeom>
            <a:noFill/>
          </p:spPr>
          <p:txBody>
            <a:bodyPr wrap="none" rtlCol="0">
              <a:spAutoFit/>
            </a:bodyPr>
            <a:lstStyle/>
            <a:p>
              <a:r>
                <a:rPr lang="de-DE" dirty="0"/>
                <a:t>I</a:t>
              </a:r>
              <a:endParaRPr lang="de-DE" baseline="-25000" dirty="0"/>
            </a:p>
          </p:txBody>
        </p:sp>
      </p:grpSp>
    </p:spTree>
    <p:extLst>
      <p:ext uri="{BB962C8B-B14F-4D97-AF65-F5344CB8AC3E}">
        <p14:creationId xmlns:p14="http://schemas.microsoft.com/office/powerpoint/2010/main" val="23971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selektive Verstärker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Kollektorwiderstand ersetzen durch einen Parallelschwingkreis </a:t>
            </a:r>
            <a:r>
              <a:rPr lang="de-DE" dirty="0">
                <a:solidFill>
                  <a:srgbClr val="000000"/>
                </a:solidFill>
                <a:sym typeface="Wingdings" panose="05000000000000000000" pitchFamily="2" charset="2"/>
              </a:rPr>
              <a:t> (frequenz-)selektiver Verstärker</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2B656234-1E02-1816-F7AB-F33D9A91E412}"/>
              </a:ext>
            </a:extLst>
          </p:cNvPr>
          <p:cNvGrpSpPr/>
          <p:nvPr/>
        </p:nvGrpSpPr>
        <p:grpSpPr>
          <a:xfrm>
            <a:off x="626125" y="1336963"/>
            <a:ext cx="3678957" cy="3649736"/>
            <a:chOff x="428730" y="1291245"/>
            <a:chExt cx="3678957" cy="3649736"/>
          </a:xfrm>
        </p:grpSpPr>
        <p:grpSp>
          <p:nvGrpSpPr>
            <p:cNvPr id="7" name="Gruppieren 6">
              <a:extLst>
                <a:ext uri="{FF2B5EF4-FFF2-40B4-BE49-F238E27FC236}">
                  <a16:creationId xmlns:a16="http://schemas.microsoft.com/office/drawing/2014/main" id="{D5E3B20E-C97B-4A6C-631E-C97C82B68011}"/>
                </a:ext>
              </a:extLst>
            </p:cNvPr>
            <p:cNvGrpSpPr/>
            <p:nvPr/>
          </p:nvGrpSpPr>
          <p:grpSpPr>
            <a:xfrm>
              <a:off x="445534" y="2986066"/>
              <a:ext cx="1177972" cy="360000"/>
              <a:chOff x="5316144" y="2659793"/>
              <a:chExt cx="1177972" cy="360000"/>
            </a:xfrm>
          </p:grpSpPr>
          <p:cxnSp>
            <p:nvCxnSpPr>
              <p:cNvPr id="1042" name="Gerader Verbinder 1041">
                <a:extLst>
                  <a:ext uri="{FF2B5EF4-FFF2-40B4-BE49-F238E27FC236}">
                    <a16:creationId xmlns:a16="http://schemas.microsoft.com/office/drawing/2014/main" id="{4D5FFC66-98E5-DA36-E8FC-44BC9BAAE2D8}"/>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DEC671F9-1738-F7EB-D405-7029F0E6CF19}"/>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81804F73-6643-5CE7-D922-54E0A1981156}"/>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E25A14F1-F290-C2F0-648F-1E372D60806E}"/>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a:extLst>
                <a:ext uri="{FF2B5EF4-FFF2-40B4-BE49-F238E27FC236}">
                  <a16:creationId xmlns:a16="http://schemas.microsoft.com/office/drawing/2014/main" id="{B28E793D-F3EF-67EB-B1B2-F4E3683735A5}"/>
                </a:ext>
              </a:extLst>
            </p:cNvPr>
            <p:cNvGrpSpPr/>
            <p:nvPr/>
          </p:nvGrpSpPr>
          <p:grpSpPr>
            <a:xfrm rot="16200000">
              <a:off x="1690491" y="2542509"/>
              <a:ext cx="873736" cy="952237"/>
              <a:chOff x="2277523" y="3415236"/>
              <a:chExt cx="873736" cy="952237"/>
            </a:xfrm>
          </p:grpSpPr>
          <p:sp>
            <p:nvSpPr>
              <p:cNvPr id="1036" name="Ellipse 1035">
                <a:extLst>
                  <a:ext uri="{FF2B5EF4-FFF2-40B4-BE49-F238E27FC236}">
                    <a16:creationId xmlns:a16="http://schemas.microsoft.com/office/drawing/2014/main" id="{EB201968-4DDF-750E-11A7-398316A95EA2}"/>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7" name="Gerader Verbinder 1036">
                <a:extLst>
                  <a:ext uri="{FF2B5EF4-FFF2-40B4-BE49-F238E27FC236}">
                    <a16:creationId xmlns:a16="http://schemas.microsoft.com/office/drawing/2014/main" id="{D3C8029B-FC0A-620D-7F20-C886043C3281}"/>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5E8AFE17-B34E-D3B9-A864-E7ADA4FCAD6E}"/>
                  </a:ext>
                </a:extLst>
              </p:cNvPr>
              <p:cNvCxnSpPr/>
              <p:nvPr/>
            </p:nvCxnSpPr>
            <p:spPr>
              <a:xfrm rot="5400000" flipH="1" flipV="1">
                <a:off x="2305726" y="3674452"/>
                <a:ext cx="519014" cy="5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66D2251E-E191-527C-9C82-44592BC34402}"/>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Gerader Verbinder 1039">
                <a:extLst>
                  <a:ext uri="{FF2B5EF4-FFF2-40B4-BE49-F238E27FC236}">
                    <a16:creationId xmlns:a16="http://schemas.microsoft.com/office/drawing/2014/main" id="{04E4A9D7-B5BA-7F17-38B7-FA7C6F77140E}"/>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B34A4088-5978-C795-3127-8EA15A2BE6FC}"/>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uppieren 8">
              <a:extLst>
                <a:ext uri="{FF2B5EF4-FFF2-40B4-BE49-F238E27FC236}">
                  <a16:creationId xmlns:a16="http://schemas.microsoft.com/office/drawing/2014/main" id="{B15E9F72-8B03-6C53-366C-444FC4016009}"/>
                </a:ext>
              </a:extLst>
            </p:cNvPr>
            <p:cNvGrpSpPr/>
            <p:nvPr/>
          </p:nvGrpSpPr>
          <p:grpSpPr>
            <a:xfrm rot="16200000">
              <a:off x="1790881" y="2068546"/>
              <a:ext cx="1359634" cy="226422"/>
              <a:chOff x="1753727" y="3680842"/>
              <a:chExt cx="1359634" cy="226422"/>
            </a:xfrm>
          </p:grpSpPr>
          <p:sp>
            <p:nvSpPr>
              <p:cNvPr id="1033" name="Rechteck 1032">
                <a:extLst>
                  <a:ext uri="{FF2B5EF4-FFF2-40B4-BE49-F238E27FC236}">
                    <a16:creationId xmlns:a16="http://schemas.microsoft.com/office/drawing/2014/main" id="{868B690C-B6CD-28E8-5EAD-BE3066023550}"/>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4" name="Gerader Verbinder 1033">
                <a:extLst>
                  <a:ext uri="{FF2B5EF4-FFF2-40B4-BE49-F238E27FC236}">
                    <a16:creationId xmlns:a16="http://schemas.microsoft.com/office/drawing/2014/main" id="{C89BA37B-42FF-89EA-E829-013A89EA4B5A}"/>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EF386BA2-06A5-3358-5E2E-FE7983BC1CD8}"/>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Gerader Verbinder 13">
              <a:extLst>
                <a:ext uri="{FF2B5EF4-FFF2-40B4-BE49-F238E27FC236}">
                  <a16:creationId xmlns:a16="http://schemas.microsoft.com/office/drawing/2014/main" id="{E14FAA80-BA42-6124-8820-DA17A0CD5925}"/>
                </a:ext>
              </a:extLst>
            </p:cNvPr>
            <p:cNvCxnSpPr/>
            <p:nvPr/>
          </p:nvCxnSpPr>
          <p:spPr>
            <a:xfrm flipH="1">
              <a:off x="2075631" y="4767954"/>
              <a:ext cx="14957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E00714B2-BA88-4FB9-0716-2AD84DE11127}"/>
                </a:ext>
              </a:extLst>
            </p:cNvPr>
            <p:cNvSpPr/>
            <p:nvPr/>
          </p:nvSpPr>
          <p:spPr>
            <a:xfrm>
              <a:off x="449635" y="311390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9E535781-F60C-D8E6-E158-94F473F71150}"/>
                </a:ext>
              </a:extLst>
            </p:cNvPr>
            <p:cNvCxnSpPr>
              <a:endCxn id="18" idx="6"/>
            </p:cNvCxnSpPr>
            <p:nvPr/>
          </p:nvCxnSpPr>
          <p:spPr>
            <a:xfrm flipH="1" flipV="1">
              <a:off x="569422" y="4769625"/>
              <a:ext cx="1506209"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B71F5213-3354-EEE1-DBA2-8A986249AB2D}"/>
                </a:ext>
              </a:extLst>
            </p:cNvPr>
            <p:cNvSpPr/>
            <p:nvPr/>
          </p:nvSpPr>
          <p:spPr>
            <a:xfrm>
              <a:off x="3571417" y="471395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1B5D01ED-254E-7855-0E6A-84AFDA5341F4}"/>
                </a:ext>
              </a:extLst>
            </p:cNvPr>
            <p:cNvSpPr/>
            <p:nvPr/>
          </p:nvSpPr>
          <p:spPr>
            <a:xfrm>
              <a:off x="461422" y="471562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r Verbinder 18">
              <a:extLst>
                <a:ext uri="{FF2B5EF4-FFF2-40B4-BE49-F238E27FC236}">
                  <a16:creationId xmlns:a16="http://schemas.microsoft.com/office/drawing/2014/main" id="{4988C74C-5536-542D-51F3-CB4E3D239775}"/>
                </a:ext>
              </a:extLst>
            </p:cNvPr>
            <p:cNvCxnSpPr/>
            <p:nvPr/>
          </p:nvCxnSpPr>
          <p:spPr>
            <a:xfrm flipV="1">
              <a:off x="3679417" y="2826409"/>
              <a:ext cx="0" cy="1734235"/>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1DEB8692-4B2B-2C1E-1C5B-40C634E2D989}"/>
                </a:ext>
              </a:extLst>
            </p:cNvPr>
            <p:cNvSpPr txBox="1"/>
            <p:nvPr/>
          </p:nvSpPr>
          <p:spPr>
            <a:xfrm>
              <a:off x="3642923" y="3270830"/>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21" name="Gerader Verbinder 20">
              <a:extLst>
                <a:ext uri="{FF2B5EF4-FFF2-40B4-BE49-F238E27FC236}">
                  <a16:creationId xmlns:a16="http://schemas.microsoft.com/office/drawing/2014/main" id="{2EF62E15-E59F-5E38-D34B-158958A3C8AA}"/>
                </a:ext>
              </a:extLst>
            </p:cNvPr>
            <p:cNvCxnSpPr/>
            <p:nvPr/>
          </p:nvCxnSpPr>
          <p:spPr>
            <a:xfrm flipV="1">
              <a:off x="461422" y="3362262"/>
              <a:ext cx="0" cy="119838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9CCDE8C-B227-4A24-6B7A-E99A0C64AA45}"/>
                </a:ext>
              </a:extLst>
            </p:cNvPr>
            <p:cNvSpPr txBox="1"/>
            <p:nvPr/>
          </p:nvSpPr>
          <p:spPr>
            <a:xfrm>
              <a:off x="428730" y="3672657"/>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23" name="Ellipse 22">
              <a:extLst>
                <a:ext uri="{FF2B5EF4-FFF2-40B4-BE49-F238E27FC236}">
                  <a16:creationId xmlns:a16="http://schemas.microsoft.com/office/drawing/2014/main" id="{4C746AFE-8C79-6388-DCE2-2B7C210919E3}"/>
                </a:ext>
              </a:extLst>
            </p:cNvPr>
            <p:cNvSpPr/>
            <p:nvPr/>
          </p:nvSpPr>
          <p:spPr>
            <a:xfrm>
              <a:off x="2419313" y="471314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F431CB3A-8DFF-98A2-BB07-3D0C5B7B3553}"/>
                </a:ext>
              </a:extLst>
            </p:cNvPr>
            <p:cNvSpPr/>
            <p:nvPr/>
          </p:nvSpPr>
          <p:spPr>
            <a:xfrm>
              <a:off x="3572564" y="25547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B769F4E1-C27C-CFF2-69E9-38BC1BF3B5FF}"/>
                </a:ext>
              </a:extLst>
            </p:cNvPr>
            <p:cNvSpPr/>
            <p:nvPr/>
          </p:nvSpPr>
          <p:spPr>
            <a:xfrm>
              <a:off x="2421847" y="25547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EC49F752-EFEE-ED97-A225-8A4C92651524}"/>
                </a:ext>
              </a:extLst>
            </p:cNvPr>
            <p:cNvSpPr/>
            <p:nvPr/>
          </p:nvSpPr>
          <p:spPr>
            <a:xfrm>
              <a:off x="2421527" y="143850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6B3D0ED0-BDE1-2012-A3D1-6A37E6053D20}"/>
                </a:ext>
              </a:extLst>
            </p:cNvPr>
            <p:cNvSpPr txBox="1"/>
            <p:nvPr/>
          </p:nvSpPr>
          <p:spPr>
            <a:xfrm>
              <a:off x="3275984" y="1291245"/>
              <a:ext cx="831703" cy="369332"/>
            </a:xfrm>
            <a:prstGeom prst="rect">
              <a:avLst/>
            </a:prstGeom>
            <a:noFill/>
          </p:spPr>
          <p:txBody>
            <a:bodyPr wrap="none" rtlCol="0">
              <a:spAutoFit/>
            </a:bodyPr>
            <a:lstStyle/>
            <a:p>
              <a:r>
                <a:rPr lang="de-DE" dirty="0"/>
                <a:t>+</a:t>
              </a:r>
              <a:r>
                <a:rPr lang="de-DE" dirty="0" err="1"/>
                <a:t>UBatt</a:t>
              </a:r>
              <a:endParaRPr lang="de-DE" baseline="-25000" dirty="0"/>
            </a:p>
          </p:txBody>
        </p:sp>
        <p:cxnSp>
          <p:nvCxnSpPr>
            <p:cNvPr id="28" name="Gerader Verbinder 27">
              <a:extLst>
                <a:ext uri="{FF2B5EF4-FFF2-40B4-BE49-F238E27FC236}">
                  <a16:creationId xmlns:a16="http://schemas.microsoft.com/office/drawing/2014/main" id="{CA590E79-4536-2BDF-0795-C7FFDF4C2DFB}"/>
                </a:ext>
              </a:extLst>
            </p:cNvPr>
            <p:cNvCxnSpPr/>
            <p:nvPr/>
          </p:nvCxnSpPr>
          <p:spPr>
            <a:xfrm flipH="1">
              <a:off x="2389987" y="4940981"/>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3EBB8097-4DE8-9FE9-4643-A3E47635E0E0}"/>
                </a:ext>
              </a:extLst>
            </p:cNvPr>
            <p:cNvGrpSpPr/>
            <p:nvPr/>
          </p:nvGrpSpPr>
          <p:grpSpPr>
            <a:xfrm rot="16200000">
              <a:off x="783105" y="2247428"/>
              <a:ext cx="1736272" cy="226422"/>
              <a:chOff x="1386527" y="3680842"/>
              <a:chExt cx="1736272" cy="226422"/>
            </a:xfrm>
          </p:grpSpPr>
          <p:sp>
            <p:nvSpPr>
              <p:cNvPr id="1030" name="Rechteck 1029">
                <a:extLst>
                  <a:ext uri="{FF2B5EF4-FFF2-40B4-BE49-F238E27FC236}">
                    <a16:creationId xmlns:a16="http://schemas.microsoft.com/office/drawing/2014/main" id="{33F72D73-B4C0-D6BF-E94F-FC184FCCF92A}"/>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1" name="Gerader Verbinder 1030">
                <a:extLst>
                  <a:ext uri="{FF2B5EF4-FFF2-40B4-BE49-F238E27FC236}">
                    <a16:creationId xmlns:a16="http://schemas.microsoft.com/office/drawing/2014/main" id="{FD045C67-3A12-2755-F81D-353AE0271C48}"/>
                  </a:ext>
                </a:extLst>
              </p:cNvPr>
              <p:cNvCxnSpPr/>
              <p:nvPr/>
            </p:nvCxnSpPr>
            <p:spPr>
              <a:xfrm rot="5400000" flipH="1" flipV="1">
                <a:off x="1774778" y="3414511"/>
                <a:ext cx="0" cy="7765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5C5263A5-9D2A-E0B1-1865-18EBA0DD6E68}"/>
                  </a:ext>
                </a:extLst>
              </p:cNvPr>
              <p:cNvCxnSpPr/>
              <p:nvPr/>
            </p:nvCxnSpPr>
            <p:spPr>
              <a:xfrm rot="5400000" flipH="1" flipV="1">
                <a:off x="2912879" y="3584133"/>
                <a:ext cx="1" cy="419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71A1718A-3BCB-97F2-A27F-D870FCE79DDA}"/>
                </a:ext>
              </a:extLst>
            </p:cNvPr>
            <p:cNvGrpSpPr/>
            <p:nvPr/>
          </p:nvGrpSpPr>
          <p:grpSpPr>
            <a:xfrm rot="16200000">
              <a:off x="881083" y="3879010"/>
              <a:ext cx="1546193" cy="226422"/>
              <a:chOff x="1753727" y="3680842"/>
              <a:chExt cx="1546193" cy="226422"/>
            </a:xfrm>
          </p:grpSpPr>
          <p:sp>
            <p:nvSpPr>
              <p:cNvPr id="1027" name="Rechteck 1026">
                <a:extLst>
                  <a:ext uri="{FF2B5EF4-FFF2-40B4-BE49-F238E27FC236}">
                    <a16:creationId xmlns:a16="http://schemas.microsoft.com/office/drawing/2014/main" id="{BD03AB8E-21D1-BF00-6A93-9697F3D9F1A3}"/>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8" name="Gerader Verbinder 1027">
                <a:extLst>
                  <a:ext uri="{FF2B5EF4-FFF2-40B4-BE49-F238E27FC236}">
                    <a16:creationId xmlns:a16="http://schemas.microsoft.com/office/drawing/2014/main" id="{B5D14A97-5B35-BFA8-19CD-D77344466D2F}"/>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0789B064-974D-8CEF-A369-B832A073CE3D}"/>
                  </a:ext>
                </a:extLst>
              </p:cNvPr>
              <p:cNvCxnSpPr/>
              <p:nvPr/>
            </p:nvCxnSpPr>
            <p:spPr>
              <a:xfrm rot="5400000" flipV="1">
                <a:off x="3006277" y="3501822"/>
                <a:ext cx="0" cy="587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Ellipse 30">
              <a:extLst>
                <a:ext uri="{FF2B5EF4-FFF2-40B4-BE49-F238E27FC236}">
                  <a16:creationId xmlns:a16="http://schemas.microsoft.com/office/drawing/2014/main" id="{BDADC9BA-9F48-5B03-EE5B-FC468A486775}"/>
                </a:ext>
              </a:extLst>
            </p:cNvPr>
            <p:cNvSpPr/>
            <p:nvPr/>
          </p:nvSpPr>
          <p:spPr>
            <a:xfrm>
              <a:off x="1604483" y="312077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8FD15D88-3C41-B032-E24A-209130884F13}"/>
                </a:ext>
              </a:extLst>
            </p:cNvPr>
            <p:cNvCxnSpPr/>
            <p:nvPr/>
          </p:nvCxnSpPr>
          <p:spPr>
            <a:xfrm flipH="1">
              <a:off x="1651239" y="1492338"/>
              <a:ext cx="1489291" cy="16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1B6B749F-795A-ACCF-334C-565CA87F641D}"/>
                </a:ext>
              </a:extLst>
            </p:cNvPr>
            <p:cNvSpPr/>
            <p:nvPr/>
          </p:nvSpPr>
          <p:spPr>
            <a:xfrm>
              <a:off x="3140530" y="142950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2DCB92CB-570D-9E4E-33CE-E6E913878505}"/>
                </a:ext>
              </a:extLst>
            </p:cNvPr>
            <p:cNvSpPr/>
            <p:nvPr/>
          </p:nvSpPr>
          <p:spPr>
            <a:xfrm>
              <a:off x="1597239" y="471129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4951977E-0626-45CE-FAE4-18F1EBA4096B}"/>
                </a:ext>
              </a:extLst>
            </p:cNvPr>
            <p:cNvGrpSpPr/>
            <p:nvPr/>
          </p:nvGrpSpPr>
          <p:grpSpPr>
            <a:xfrm>
              <a:off x="2430236" y="2422688"/>
              <a:ext cx="1177972" cy="360000"/>
              <a:chOff x="5316144" y="2659793"/>
              <a:chExt cx="1177972" cy="360000"/>
            </a:xfrm>
          </p:grpSpPr>
          <p:cxnSp>
            <p:nvCxnSpPr>
              <p:cNvPr id="62" name="Gerader Verbinder 61">
                <a:extLst>
                  <a:ext uri="{FF2B5EF4-FFF2-40B4-BE49-F238E27FC236}">
                    <a16:creationId xmlns:a16="http://schemas.microsoft.com/office/drawing/2014/main" id="{E22575FA-1378-5C72-558F-CD5B5904FFFD}"/>
                  </a:ext>
                </a:extLst>
              </p:cNvPr>
              <p:cNvCxnSpPr/>
              <p:nvPr/>
            </p:nvCxnSpPr>
            <p:spPr>
              <a:xfrm rot="5400000">
                <a:off x="595046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5DB6B0A9-A8B7-2ECC-0256-B32C4C458095}"/>
                  </a:ext>
                </a:extLst>
              </p:cNvPr>
              <p:cNvCxnSpPr/>
              <p:nvPr/>
            </p:nvCxnSpPr>
            <p:spPr>
              <a:xfrm rot="5400000">
                <a:off x="604843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44FDC166-DC72-0E35-2B49-868E33E79982}"/>
                  </a:ext>
                </a:extLst>
              </p:cNvPr>
              <p:cNvCxnSpPr/>
              <p:nvPr/>
            </p:nvCxnSpPr>
            <p:spPr>
              <a:xfrm>
                <a:off x="6228436" y="2839793"/>
                <a:ext cx="265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98BCBF84-C9F3-345A-C1B4-0284C6A366FB}"/>
                  </a:ext>
                </a:extLst>
              </p:cNvPr>
              <p:cNvCxnSpPr/>
              <p:nvPr/>
            </p:nvCxnSpPr>
            <p:spPr>
              <a:xfrm>
                <a:off x="5316144" y="2839793"/>
                <a:ext cx="814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05FE8428-74C8-7E14-D136-CDD461DF8BB1}"/>
                </a:ext>
              </a:extLst>
            </p:cNvPr>
            <p:cNvGrpSpPr/>
            <p:nvPr/>
          </p:nvGrpSpPr>
          <p:grpSpPr>
            <a:xfrm rot="16200000">
              <a:off x="1709546" y="4061973"/>
              <a:ext cx="1531595" cy="226422"/>
              <a:chOff x="1581766" y="3680842"/>
              <a:chExt cx="1531595" cy="226422"/>
            </a:xfrm>
          </p:grpSpPr>
          <p:sp>
            <p:nvSpPr>
              <p:cNvPr id="59" name="Rechteck 58">
                <a:extLst>
                  <a:ext uri="{FF2B5EF4-FFF2-40B4-BE49-F238E27FC236}">
                    <a16:creationId xmlns:a16="http://schemas.microsoft.com/office/drawing/2014/main" id="{AFF2B3B4-4124-E397-933B-BB3E7DCB4AB6}"/>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r Verbinder 59">
                <a:extLst>
                  <a:ext uri="{FF2B5EF4-FFF2-40B4-BE49-F238E27FC236}">
                    <a16:creationId xmlns:a16="http://schemas.microsoft.com/office/drawing/2014/main" id="{25522B3B-6B0F-DE61-646C-4AD9BDB34278}"/>
                  </a:ext>
                </a:extLst>
              </p:cNvPr>
              <p:cNvCxnSpPr/>
              <p:nvPr/>
            </p:nvCxnSpPr>
            <p:spPr>
              <a:xfrm rot="5400000" flipH="1" flipV="1">
                <a:off x="1872398" y="3503421"/>
                <a:ext cx="0" cy="5812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CD99565A-718E-65A7-4295-AF23A6EEABED}"/>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9A8541E5-32DE-0F90-132B-9369E1A48838}"/>
                </a:ext>
              </a:extLst>
            </p:cNvPr>
            <p:cNvGrpSpPr/>
            <p:nvPr/>
          </p:nvGrpSpPr>
          <p:grpSpPr>
            <a:xfrm rot="5400000">
              <a:off x="2402486" y="3996309"/>
              <a:ext cx="1177972" cy="360000"/>
              <a:chOff x="5316144" y="2659793"/>
              <a:chExt cx="1177972" cy="360000"/>
            </a:xfrm>
          </p:grpSpPr>
          <p:cxnSp>
            <p:nvCxnSpPr>
              <p:cNvPr id="55" name="Gerader Verbinder 54">
                <a:extLst>
                  <a:ext uri="{FF2B5EF4-FFF2-40B4-BE49-F238E27FC236}">
                    <a16:creationId xmlns:a16="http://schemas.microsoft.com/office/drawing/2014/main" id="{39FA085D-FCE4-266B-96FA-4E3769ABECD4}"/>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7E17AEC1-3113-AA71-BBF4-AD4471F3D1C9}"/>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EE963A04-637C-B0B7-5383-1AF8415DCC44}"/>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1825B7D8-E028-7DC2-FE91-DEB01CE628E4}"/>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Gerader Verbinder 37">
              <a:extLst>
                <a:ext uri="{FF2B5EF4-FFF2-40B4-BE49-F238E27FC236}">
                  <a16:creationId xmlns:a16="http://schemas.microsoft.com/office/drawing/2014/main" id="{540C9DB7-82BE-F3A8-3C50-FA0050D4581E}"/>
                </a:ext>
              </a:extLst>
            </p:cNvPr>
            <p:cNvCxnSpPr/>
            <p:nvPr/>
          </p:nvCxnSpPr>
          <p:spPr>
            <a:xfrm flipH="1" flipV="1">
              <a:off x="2479987" y="3586406"/>
              <a:ext cx="510276" cy="152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2FD458E1-D283-0424-F270-14278A5ECC51}"/>
                </a:ext>
              </a:extLst>
            </p:cNvPr>
            <p:cNvSpPr/>
            <p:nvPr/>
          </p:nvSpPr>
          <p:spPr>
            <a:xfrm>
              <a:off x="2422589" y="352818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7AB7567C-DA05-374C-F8C1-8080538A2052}"/>
                </a:ext>
              </a:extLst>
            </p:cNvPr>
            <p:cNvSpPr/>
            <p:nvPr/>
          </p:nvSpPr>
          <p:spPr>
            <a:xfrm>
              <a:off x="2936263" y="471309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BC35CD41-882E-A635-1B98-FBD27189C492}"/>
                </a:ext>
              </a:extLst>
            </p:cNvPr>
            <p:cNvSpPr txBox="1"/>
            <p:nvPr/>
          </p:nvSpPr>
          <p:spPr>
            <a:xfrm>
              <a:off x="1202138" y="1955004"/>
              <a:ext cx="388248" cy="369332"/>
            </a:xfrm>
            <a:prstGeom prst="rect">
              <a:avLst/>
            </a:prstGeom>
            <a:noFill/>
          </p:spPr>
          <p:txBody>
            <a:bodyPr wrap="none" rtlCol="0">
              <a:spAutoFit/>
            </a:bodyPr>
            <a:lstStyle/>
            <a:p>
              <a:r>
                <a:rPr lang="de-DE" dirty="0"/>
                <a:t>R</a:t>
              </a:r>
              <a:r>
                <a:rPr lang="de-DE" baseline="-25000" dirty="0"/>
                <a:t>1</a:t>
              </a:r>
            </a:p>
          </p:txBody>
        </p:sp>
        <p:sp>
          <p:nvSpPr>
            <p:cNvPr id="42" name="Textfeld 41">
              <a:extLst>
                <a:ext uri="{FF2B5EF4-FFF2-40B4-BE49-F238E27FC236}">
                  <a16:creationId xmlns:a16="http://schemas.microsoft.com/office/drawing/2014/main" id="{9E83CC64-BB08-7AB6-B921-69BBADA009F8}"/>
                </a:ext>
              </a:extLst>
            </p:cNvPr>
            <p:cNvSpPr txBox="1"/>
            <p:nvPr/>
          </p:nvSpPr>
          <p:spPr>
            <a:xfrm>
              <a:off x="1190709" y="3848415"/>
              <a:ext cx="388248" cy="369332"/>
            </a:xfrm>
            <a:prstGeom prst="rect">
              <a:avLst/>
            </a:prstGeom>
            <a:noFill/>
          </p:spPr>
          <p:txBody>
            <a:bodyPr wrap="none" rtlCol="0">
              <a:spAutoFit/>
            </a:bodyPr>
            <a:lstStyle/>
            <a:p>
              <a:r>
                <a:rPr lang="de-DE" dirty="0"/>
                <a:t>R</a:t>
              </a:r>
              <a:r>
                <a:rPr lang="de-DE" baseline="-25000" dirty="0"/>
                <a:t>2</a:t>
              </a:r>
            </a:p>
          </p:txBody>
        </p:sp>
        <p:sp>
          <p:nvSpPr>
            <p:cNvPr id="43" name="Textfeld 42">
              <a:extLst>
                <a:ext uri="{FF2B5EF4-FFF2-40B4-BE49-F238E27FC236}">
                  <a16:creationId xmlns:a16="http://schemas.microsoft.com/office/drawing/2014/main" id="{544D89CD-EB5B-2371-A62F-E06FDA430321}"/>
                </a:ext>
              </a:extLst>
            </p:cNvPr>
            <p:cNvSpPr txBox="1"/>
            <p:nvPr/>
          </p:nvSpPr>
          <p:spPr>
            <a:xfrm>
              <a:off x="785758" y="2571357"/>
              <a:ext cx="386644" cy="369332"/>
            </a:xfrm>
            <a:prstGeom prst="rect">
              <a:avLst/>
            </a:prstGeom>
            <a:noFill/>
          </p:spPr>
          <p:txBody>
            <a:bodyPr wrap="none" rtlCol="0">
              <a:spAutoFit/>
            </a:bodyPr>
            <a:lstStyle/>
            <a:p>
              <a:r>
                <a:rPr lang="de-DE" dirty="0"/>
                <a:t>C</a:t>
              </a:r>
              <a:r>
                <a:rPr lang="de-DE" baseline="-25000" dirty="0"/>
                <a:t>1</a:t>
              </a:r>
            </a:p>
          </p:txBody>
        </p:sp>
        <p:sp>
          <p:nvSpPr>
            <p:cNvPr id="44" name="Textfeld 43">
              <a:extLst>
                <a:ext uri="{FF2B5EF4-FFF2-40B4-BE49-F238E27FC236}">
                  <a16:creationId xmlns:a16="http://schemas.microsoft.com/office/drawing/2014/main" id="{3884AF00-5B1B-3F50-D3A8-77315176D38F}"/>
                </a:ext>
              </a:extLst>
            </p:cNvPr>
            <p:cNvSpPr txBox="1"/>
            <p:nvPr/>
          </p:nvSpPr>
          <p:spPr>
            <a:xfrm>
              <a:off x="3120248" y="2743586"/>
              <a:ext cx="386644" cy="369332"/>
            </a:xfrm>
            <a:prstGeom prst="rect">
              <a:avLst/>
            </a:prstGeom>
            <a:noFill/>
          </p:spPr>
          <p:txBody>
            <a:bodyPr wrap="none" rtlCol="0">
              <a:spAutoFit/>
            </a:bodyPr>
            <a:lstStyle/>
            <a:p>
              <a:r>
                <a:rPr lang="de-DE" dirty="0"/>
                <a:t>C</a:t>
              </a:r>
              <a:r>
                <a:rPr lang="de-DE" baseline="-25000" dirty="0"/>
                <a:t>2</a:t>
              </a:r>
            </a:p>
          </p:txBody>
        </p:sp>
        <p:sp>
          <p:nvSpPr>
            <p:cNvPr id="45" name="Textfeld 44">
              <a:extLst>
                <a:ext uri="{FF2B5EF4-FFF2-40B4-BE49-F238E27FC236}">
                  <a16:creationId xmlns:a16="http://schemas.microsoft.com/office/drawing/2014/main" id="{F95B809C-5EB6-D362-31F2-D73310796DB7}"/>
                </a:ext>
              </a:extLst>
            </p:cNvPr>
            <p:cNvSpPr txBox="1"/>
            <p:nvPr/>
          </p:nvSpPr>
          <p:spPr>
            <a:xfrm>
              <a:off x="2555025" y="2962629"/>
              <a:ext cx="375424" cy="369332"/>
            </a:xfrm>
            <a:prstGeom prst="rect">
              <a:avLst/>
            </a:prstGeom>
            <a:noFill/>
          </p:spPr>
          <p:txBody>
            <a:bodyPr wrap="none" rtlCol="0">
              <a:spAutoFit/>
            </a:bodyPr>
            <a:lstStyle/>
            <a:p>
              <a:r>
                <a:rPr lang="de-DE" dirty="0"/>
                <a:t>T</a:t>
              </a:r>
              <a:r>
                <a:rPr lang="de-DE" baseline="-25000" dirty="0"/>
                <a:t>1</a:t>
              </a:r>
            </a:p>
          </p:txBody>
        </p:sp>
        <p:sp>
          <p:nvSpPr>
            <p:cNvPr id="46" name="Textfeld 45">
              <a:extLst>
                <a:ext uri="{FF2B5EF4-FFF2-40B4-BE49-F238E27FC236}">
                  <a16:creationId xmlns:a16="http://schemas.microsoft.com/office/drawing/2014/main" id="{6DEC18F3-014D-78F4-18A7-40D92FB85A46}"/>
                </a:ext>
              </a:extLst>
            </p:cNvPr>
            <p:cNvSpPr txBox="1"/>
            <p:nvPr/>
          </p:nvSpPr>
          <p:spPr>
            <a:xfrm>
              <a:off x="2541001" y="1907783"/>
              <a:ext cx="388248" cy="369332"/>
            </a:xfrm>
            <a:prstGeom prst="rect">
              <a:avLst/>
            </a:prstGeom>
            <a:noFill/>
          </p:spPr>
          <p:txBody>
            <a:bodyPr wrap="none" rtlCol="0">
              <a:spAutoFit/>
            </a:bodyPr>
            <a:lstStyle/>
            <a:p>
              <a:r>
                <a:rPr lang="de-DE" dirty="0"/>
                <a:t>R</a:t>
              </a:r>
              <a:r>
                <a:rPr lang="de-DE" baseline="-25000" dirty="0"/>
                <a:t>4</a:t>
              </a:r>
            </a:p>
          </p:txBody>
        </p:sp>
        <p:sp>
          <p:nvSpPr>
            <p:cNvPr id="47" name="Textfeld 46">
              <a:extLst>
                <a:ext uri="{FF2B5EF4-FFF2-40B4-BE49-F238E27FC236}">
                  <a16:creationId xmlns:a16="http://schemas.microsoft.com/office/drawing/2014/main" id="{A6325CE1-BF13-7B89-CF61-17B844C23F5D}"/>
                </a:ext>
              </a:extLst>
            </p:cNvPr>
            <p:cNvSpPr txBox="1"/>
            <p:nvPr/>
          </p:nvSpPr>
          <p:spPr>
            <a:xfrm>
              <a:off x="2031065" y="3899955"/>
              <a:ext cx="388248" cy="369332"/>
            </a:xfrm>
            <a:prstGeom prst="rect">
              <a:avLst/>
            </a:prstGeom>
            <a:noFill/>
          </p:spPr>
          <p:txBody>
            <a:bodyPr wrap="none" rtlCol="0">
              <a:spAutoFit/>
            </a:bodyPr>
            <a:lstStyle/>
            <a:p>
              <a:r>
                <a:rPr lang="de-DE" dirty="0"/>
                <a:t>R</a:t>
              </a:r>
              <a:r>
                <a:rPr lang="de-DE" baseline="-25000" dirty="0"/>
                <a:t>5</a:t>
              </a:r>
            </a:p>
          </p:txBody>
        </p:sp>
        <p:sp>
          <p:nvSpPr>
            <p:cNvPr id="48" name="Textfeld 47">
              <a:extLst>
                <a:ext uri="{FF2B5EF4-FFF2-40B4-BE49-F238E27FC236}">
                  <a16:creationId xmlns:a16="http://schemas.microsoft.com/office/drawing/2014/main" id="{AE4EB68E-170E-EC8F-1A75-72B1D297E949}"/>
                </a:ext>
              </a:extLst>
            </p:cNvPr>
            <p:cNvSpPr txBox="1"/>
            <p:nvPr/>
          </p:nvSpPr>
          <p:spPr>
            <a:xfrm>
              <a:off x="3018272" y="3781751"/>
              <a:ext cx="386644" cy="369332"/>
            </a:xfrm>
            <a:prstGeom prst="rect">
              <a:avLst/>
            </a:prstGeom>
            <a:noFill/>
          </p:spPr>
          <p:txBody>
            <a:bodyPr wrap="none" rtlCol="0">
              <a:spAutoFit/>
            </a:bodyPr>
            <a:lstStyle/>
            <a:p>
              <a:r>
                <a:rPr lang="de-DE" dirty="0"/>
                <a:t>C</a:t>
              </a:r>
              <a:r>
                <a:rPr lang="de-DE" baseline="-25000" dirty="0"/>
                <a:t>3</a:t>
              </a:r>
            </a:p>
          </p:txBody>
        </p:sp>
        <p:cxnSp>
          <p:nvCxnSpPr>
            <p:cNvPr id="49" name="Gerader Verbinder 48">
              <a:extLst>
                <a:ext uri="{FF2B5EF4-FFF2-40B4-BE49-F238E27FC236}">
                  <a16:creationId xmlns:a16="http://schemas.microsoft.com/office/drawing/2014/main" id="{3F7BCF9A-B99A-AE36-50CE-8C7AD05609DF}"/>
                </a:ext>
              </a:extLst>
            </p:cNvPr>
            <p:cNvCxnSpPr/>
            <p:nvPr/>
          </p:nvCxnSpPr>
          <p:spPr>
            <a:xfrm flipH="1">
              <a:off x="1780441" y="3163240"/>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0AE5692E-117C-0CB5-1379-CCAB9E8FAC5C}"/>
                </a:ext>
              </a:extLst>
            </p:cNvPr>
            <p:cNvSpPr txBox="1"/>
            <p:nvPr/>
          </p:nvSpPr>
          <p:spPr>
            <a:xfrm>
              <a:off x="1705335" y="2789064"/>
              <a:ext cx="325730" cy="369332"/>
            </a:xfrm>
            <a:prstGeom prst="rect">
              <a:avLst/>
            </a:prstGeom>
            <a:noFill/>
          </p:spPr>
          <p:txBody>
            <a:bodyPr wrap="none" rtlCol="0">
              <a:spAutoFit/>
            </a:bodyPr>
            <a:lstStyle/>
            <a:p>
              <a:r>
                <a:rPr lang="de-DE" dirty="0"/>
                <a:t>I</a:t>
              </a:r>
              <a:r>
                <a:rPr lang="de-DE" baseline="-25000" dirty="0"/>
                <a:t>B</a:t>
              </a:r>
            </a:p>
          </p:txBody>
        </p:sp>
        <p:cxnSp>
          <p:nvCxnSpPr>
            <p:cNvPr id="51" name="Gerader Verbinder 50">
              <a:extLst>
                <a:ext uri="{FF2B5EF4-FFF2-40B4-BE49-F238E27FC236}">
                  <a16:creationId xmlns:a16="http://schemas.microsoft.com/office/drawing/2014/main" id="{407DD80A-23E7-30E8-2D54-0FC9629E017B}"/>
                </a:ext>
              </a:extLst>
            </p:cNvPr>
            <p:cNvCxnSpPr/>
            <p:nvPr/>
          </p:nvCxnSpPr>
          <p:spPr>
            <a:xfrm rot="5400000" flipH="1">
              <a:off x="2386613" y="2766037"/>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864E9D23-141D-C099-1FAA-0B39CEFD6697}"/>
                </a:ext>
              </a:extLst>
            </p:cNvPr>
            <p:cNvSpPr txBox="1"/>
            <p:nvPr/>
          </p:nvSpPr>
          <p:spPr>
            <a:xfrm>
              <a:off x="2471264" y="2635871"/>
              <a:ext cx="325730" cy="369332"/>
            </a:xfrm>
            <a:prstGeom prst="rect">
              <a:avLst/>
            </a:prstGeom>
            <a:noFill/>
          </p:spPr>
          <p:txBody>
            <a:bodyPr wrap="none" rtlCol="0">
              <a:spAutoFit/>
            </a:bodyPr>
            <a:lstStyle/>
            <a:p>
              <a:r>
                <a:rPr lang="de-DE" dirty="0"/>
                <a:t>I</a:t>
              </a:r>
              <a:r>
                <a:rPr lang="de-DE" baseline="-25000" dirty="0"/>
                <a:t>C</a:t>
              </a:r>
            </a:p>
          </p:txBody>
        </p:sp>
      </p:grpSp>
      <p:grpSp>
        <p:nvGrpSpPr>
          <p:cNvPr id="1124" name="Gruppieren 1123">
            <a:extLst>
              <a:ext uri="{FF2B5EF4-FFF2-40B4-BE49-F238E27FC236}">
                <a16:creationId xmlns:a16="http://schemas.microsoft.com/office/drawing/2014/main" id="{CCD9CD69-9B5D-2EE4-8204-6F3342EB4C06}"/>
              </a:ext>
            </a:extLst>
          </p:cNvPr>
          <p:cNvGrpSpPr/>
          <p:nvPr/>
        </p:nvGrpSpPr>
        <p:grpSpPr>
          <a:xfrm>
            <a:off x="5565495" y="1334752"/>
            <a:ext cx="3678957" cy="3649736"/>
            <a:chOff x="5565495" y="1334752"/>
            <a:chExt cx="3678957" cy="3649736"/>
          </a:xfrm>
        </p:grpSpPr>
        <p:grpSp>
          <p:nvGrpSpPr>
            <p:cNvPr id="1046" name="Gruppieren 1045">
              <a:extLst>
                <a:ext uri="{FF2B5EF4-FFF2-40B4-BE49-F238E27FC236}">
                  <a16:creationId xmlns:a16="http://schemas.microsoft.com/office/drawing/2014/main" id="{B0DB69BE-69AB-DB0E-EA94-8419AB5E6F5E}"/>
                </a:ext>
              </a:extLst>
            </p:cNvPr>
            <p:cNvGrpSpPr/>
            <p:nvPr/>
          </p:nvGrpSpPr>
          <p:grpSpPr>
            <a:xfrm>
              <a:off x="5582299" y="3029573"/>
              <a:ext cx="1177972" cy="360000"/>
              <a:chOff x="5316144" y="2659793"/>
              <a:chExt cx="1177972" cy="360000"/>
            </a:xfrm>
          </p:grpSpPr>
          <p:cxnSp>
            <p:nvCxnSpPr>
              <p:cNvPr id="1047" name="Gerader Verbinder 1046">
                <a:extLst>
                  <a:ext uri="{FF2B5EF4-FFF2-40B4-BE49-F238E27FC236}">
                    <a16:creationId xmlns:a16="http://schemas.microsoft.com/office/drawing/2014/main" id="{37ADB682-65E7-AE5B-BC0E-878F9353E5B1}"/>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75196979-2439-040E-6116-D78EE3A6A6F4}"/>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90A9D804-4065-AAEC-B465-10B586E57972}"/>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2CEF4376-B570-5E72-E511-B9A98C804913}"/>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1" name="Gruppieren 1050">
              <a:extLst>
                <a:ext uri="{FF2B5EF4-FFF2-40B4-BE49-F238E27FC236}">
                  <a16:creationId xmlns:a16="http://schemas.microsoft.com/office/drawing/2014/main" id="{7908CED1-FF6D-9DE8-93AF-603AEE3A1214}"/>
                </a:ext>
              </a:extLst>
            </p:cNvPr>
            <p:cNvGrpSpPr/>
            <p:nvPr/>
          </p:nvGrpSpPr>
          <p:grpSpPr>
            <a:xfrm rot="16200000">
              <a:off x="6827256" y="2586016"/>
              <a:ext cx="873736" cy="952237"/>
              <a:chOff x="2277523" y="3415236"/>
              <a:chExt cx="873736" cy="952237"/>
            </a:xfrm>
          </p:grpSpPr>
          <p:sp>
            <p:nvSpPr>
              <p:cNvPr id="1052" name="Ellipse 1051">
                <a:extLst>
                  <a:ext uri="{FF2B5EF4-FFF2-40B4-BE49-F238E27FC236}">
                    <a16:creationId xmlns:a16="http://schemas.microsoft.com/office/drawing/2014/main" id="{68EA8221-4CD8-4620-7397-D9243109480A}"/>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3" name="Gerader Verbinder 1052">
                <a:extLst>
                  <a:ext uri="{FF2B5EF4-FFF2-40B4-BE49-F238E27FC236}">
                    <a16:creationId xmlns:a16="http://schemas.microsoft.com/office/drawing/2014/main" id="{B1DE350E-BB94-5EAA-01DD-626006497684}"/>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Gerader Verbinder 1053">
                <a:extLst>
                  <a:ext uri="{FF2B5EF4-FFF2-40B4-BE49-F238E27FC236}">
                    <a16:creationId xmlns:a16="http://schemas.microsoft.com/office/drawing/2014/main" id="{7F524C97-B0DE-4E57-780E-8EE2CE6652CA}"/>
                  </a:ext>
                </a:extLst>
              </p:cNvPr>
              <p:cNvCxnSpPr/>
              <p:nvPr/>
            </p:nvCxnSpPr>
            <p:spPr>
              <a:xfrm rot="5400000" flipH="1" flipV="1">
                <a:off x="2305726" y="3674452"/>
                <a:ext cx="519014" cy="5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7FDCDCDF-4849-3FDC-BF08-B6CE951D47ED}"/>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8B985051-7072-3C14-2214-5683450A1706}"/>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Gerader Verbinder 1056">
                <a:extLst>
                  <a:ext uri="{FF2B5EF4-FFF2-40B4-BE49-F238E27FC236}">
                    <a16:creationId xmlns:a16="http://schemas.microsoft.com/office/drawing/2014/main" id="{5DBB4F35-A5E5-5F84-D2C7-7266B473C23A}"/>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58" name="Gruppieren 1057">
              <a:extLst>
                <a:ext uri="{FF2B5EF4-FFF2-40B4-BE49-F238E27FC236}">
                  <a16:creationId xmlns:a16="http://schemas.microsoft.com/office/drawing/2014/main" id="{57B7C1C3-EB2A-5D32-9A9C-C1BC35970CE8}"/>
                </a:ext>
              </a:extLst>
            </p:cNvPr>
            <p:cNvGrpSpPr/>
            <p:nvPr/>
          </p:nvGrpSpPr>
          <p:grpSpPr>
            <a:xfrm rot="16200000">
              <a:off x="6927646" y="2112053"/>
              <a:ext cx="1359634" cy="226422"/>
              <a:chOff x="1753727" y="3680842"/>
              <a:chExt cx="1359634" cy="226422"/>
            </a:xfrm>
          </p:grpSpPr>
          <p:sp>
            <p:nvSpPr>
              <p:cNvPr id="1059" name="Rechteck 1058">
                <a:extLst>
                  <a:ext uri="{FF2B5EF4-FFF2-40B4-BE49-F238E27FC236}">
                    <a16:creationId xmlns:a16="http://schemas.microsoft.com/office/drawing/2014/main" id="{391DDB3B-FEA3-5731-889C-7359B8FAEBD1}"/>
                  </a:ext>
                </a:extLst>
              </p:cNvPr>
              <p:cNvSpPr/>
              <p:nvPr/>
            </p:nvSpPr>
            <p:spPr>
              <a:xfrm rot="16200000">
                <a:off x="2319784" y="3524087"/>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0" name="Gerader Verbinder 1059">
                <a:extLst>
                  <a:ext uri="{FF2B5EF4-FFF2-40B4-BE49-F238E27FC236}">
                    <a16:creationId xmlns:a16="http://schemas.microsoft.com/office/drawing/2014/main" id="{D2A1F8A1-00AB-E07E-55CD-4CD5BCC0D427}"/>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0DD14EE7-EEA0-DE57-9738-CB12225A2FA6}"/>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2" name="Gerader Verbinder 1061">
              <a:extLst>
                <a:ext uri="{FF2B5EF4-FFF2-40B4-BE49-F238E27FC236}">
                  <a16:creationId xmlns:a16="http://schemas.microsoft.com/office/drawing/2014/main" id="{F585B597-2582-43F0-32EE-9BC136A579DD}"/>
                </a:ext>
              </a:extLst>
            </p:cNvPr>
            <p:cNvCxnSpPr/>
            <p:nvPr/>
          </p:nvCxnSpPr>
          <p:spPr>
            <a:xfrm flipH="1">
              <a:off x="7212396" y="4811461"/>
              <a:ext cx="14957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63" name="Ellipse 1062">
              <a:extLst>
                <a:ext uri="{FF2B5EF4-FFF2-40B4-BE49-F238E27FC236}">
                  <a16:creationId xmlns:a16="http://schemas.microsoft.com/office/drawing/2014/main" id="{E7BCFCC1-0E3F-877A-5B86-A4068A7B0100}"/>
                </a:ext>
              </a:extLst>
            </p:cNvPr>
            <p:cNvSpPr/>
            <p:nvPr/>
          </p:nvSpPr>
          <p:spPr>
            <a:xfrm>
              <a:off x="5586400" y="315740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4" name="Gerader Verbinder 1063">
              <a:extLst>
                <a:ext uri="{FF2B5EF4-FFF2-40B4-BE49-F238E27FC236}">
                  <a16:creationId xmlns:a16="http://schemas.microsoft.com/office/drawing/2014/main" id="{E5F6AF00-503C-1F90-B7C2-0BEA4155ECC9}"/>
                </a:ext>
              </a:extLst>
            </p:cNvPr>
            <p:cNvCxnSpPr>
              <a:endCxn id="1066" idx="6"/>
            </p:cNvCxnSpPr>
            <p:nvPr/>
          </p:nvCxnSpPr>
          <p:spPr>
            <a:xfrm flipH="1" flipV="1">
              <a:off x="5706187" y="4813132"/>
              <a:ext cx="1506209"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65" name="Ellipse 1064">
              <a:extLst>
                <a:ext uri="{FF2B5EF4-FFF2-40B4-BE49-F238E27FC236}">
                  <a16:creationId xmlns:a16="http://schemas.microsoft.com/office/drawing/2014/main" id="{53672735-66E8-A896-8037-693CC87791B0}"/>
                </a:ext>
              </a:extLst>
            </p:cNvPr>
            <p:cNvSpPr/>
            <p:nvPr/>
          </p:nvSpPr>
          <p:spPr>
            <a:xfrm>
              <a:off x="8708182" y="475746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6" name="Ellipse 1065">
              <a:extLst>
                <a:ext uri="{FF2B5EF4-FFF2-40B4-BE49-F238E27FC236}">
                  <a16:creationId xmlns:a16="http://schemas.microsoft.com/office/drawing/2014/main" id="{70EFA248-9021-971C-4E63-675CD1D8BE24}"/>
                </a:ext>
              </a:extLst>
            </p:cNvPr>
            <p:cNvSpPr/>
            <p:nvPr/>
          </p:nvSpPr>
          <p:spPr>
            <a:xfrm>
              <a:off x="5598187" y="475913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7" name="Gerader Verbinder 1066">
              <a:extLst>
                <a:ext uri="{FF2B5EF4-FFF2-40B4-BE49-F238E27FC236}">
                  <a16:creationId xmlns:a16="http://schemas.microsoft.com/office/drawing/2014/main" id="{D2B2769A-3FF2-669E-9ADA-81F3FBB9B752}"/>
                </a:ext>
              </a:extLst>
            </p:cNvPr>
            <p:cNvCxnSpPr/>
            <p:nvPr/>
          </p:nvCxnSpPr>
          <p:spPr>
            <a:xfrm flipV="1">
              <a:off x="8816182" y="2869916"/>
              <a:ext cx="0" cy="1734235"/>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68" name="Textfeld 1067">
              <a:extLst>
                <a:ext uri="{FF2B5EF4-FFF2-40B4-BE49-F238E27FC236}">
                  <a16:creationId xmlns:a16="http://schemas.microsoft.com/office/drawing/2014/main" id="{A56F2529-A895-A8F4-0D37-53E808A14D11}"/>
                </a:ext>
              </a:extLst>
            </p:cNvPr>
            <p:cNvSpPr txBox="1"/>
            <p:nvPr/>
          </p:nvSpPr>
          <p:spPr>
            <a:xfrm>
              <a:off x="8779688" y="3314337"/>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1069" name="Gerader Verbinder 1068">
              <a:extLst>
                <a:ext uri="{FF2B5EF4-FFF2-40B4-BE49-F238E27FC236}">
                  <a16:creationId xmlns:a16="http://schemas.microsoft.com/office/drawing/2014/main" id="{A82002C6-AD34-06F4-3867-7A891C214E06}"/>
                </a:ext>
              </a:extLst>
            </p:cNvPr>
            <p:cNvCxnSpPr/>
            <p:nvPr/>
          </p:nvCxnSpPr>
          <p:spPr>
            <a:xfrm flipV="1">
              <a:off x="5598187" y="3405769"/>
              <a:ext cx="0" cy="119838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70" name="Textfeld 1069">
              <a:extLst>
                <a:ext uri="{FF2B5EF4-FFF2-40B4-BE49-F238E27FC236}">
                  <a16:creationId xmlns:a16="http://schemas.microsoft.com/office/drawing/2014/main" id="{5CF5444E-AD7D-86DC-7A13-EE68BE98B968}"/>
                </a:ext>
              </a:extLst>
            </p:cNvPr>
            <p:cNvSpPr txBox="1"/>
            <p:nvPr/>
          </p:nvSpPr>
          <p:spPr>
            <a:xfrm>
              <a:off x="5565495" y="3716164"/>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1071" name="Ellipse 1070">
              <a:extLst>
                <a:ext uri="{FF2B5EF4-FFF2-40B4-BE49-F238E27FC236}">
                  <a16:creationId xmlns:a16="http://schemas.microsoft.com/office/drawing/2014/main" id="{3A5E9F8D-8F4C-C13F-C063-F7BF2F072D3E}"/>
                </a:ext>
              </a:extLst>
            </p:cNvPr>
            <p:cNvSpPr/>
            <p:nvPr/>
          </p:nvSpPr>
          <p:spPr>
            <a:xfrm>
              <a:off x="7556078" y="475664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2" name="Ellipse 1071">
              <a:extLst>
                <a:ext uri="{FF2B5EF4-FFF2-40B4-BE49-F238E27FC236}">
                  <a16:creationId xmlns:a16="http://schemas.microsoft.com/office/drawing/2014/main" id="{32B15E59-8BD3-E83A-0771-847274A39FB4}"/>
                </a:ext>
              </a:extLst>
            </p:cNvPr>
            <p:cNvSpPr/>
            <p:nvPr/>
          </p:nvSpPr>
          <p:spPr>
            <a:xfrm>
              <a:off x="8709329" y="25982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3" name="Ellipse 1072">
              <a:extLst>
                <a:ext uri="{FF2B5EF4-FFF2-40B4-BE49-F238E27FC236}">
                  <a16:creationId xmlns:a16="http://schemas.microsoft.com/office/drawing/2014/main" id="{3D6D9948-DA80-26F4-F061-F4D73037A830}"/>
                </a:ext>
              </a:extLst>
            </p:cNvPr>
            <p:cNvSpPr/>
            <p:nvPr/>
          </p:nvSpPr>
          <p:spPr>
            <a:xfrm>
              <a:off x="7558612" y="25982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4" name="Ellipse 1073">
              <a:extLst>
                <a:ext uri="{FF2B5EF4-FFF2-40B4-BE49-F238E27FC236}">
                  <a16:creationId xmlns:a16="http://schemas.microsoft.com/office/drawing/2014/main" id="{9191A782-89D2-F333-B565-FBC4746E830E}"/>
                </a:ext>
              </a:extLst>
            </p:cNvPr>
            <p:cNvSpPr/>
            <p:nvPr/>
          </p:nvSpPr>
          <p:spPr>
            <a:xfrm>
              <a:off x="7558292" y="14820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5" name="Textfeld 1074">
              <a:extLst>
                <a:ext uri="{FF2B5EF4-FFF2-40B4-BE49-F238E27FC236}">
                  <a16:creationId xmlns:a16="http://schemas.microsoft.com/office/drawing/2014/main" id="{E84C2D25-F1BC-CCD5-5591-D5A7741610C6}"/>
                </a:ext>
              </a:extLst>
            </p:cNvPr>
            <p:cNvSpPr txBox="1"/>
            <p:nvPr/>
          </p:nvSpPr>
          <p:spPr>
            <a:xfrm>
              <a:off x="8412749" y="1334752"/>
              <a:ext cx="831703" cy="369332"/>
            </a:xfrm>
            <a:prstGeom prst="rect">
              <a:avLst/>
            </a:prstGeom>
            <a:noFill/>
          </p:spPr>
          <p:txBody>
            <a:bodyPr wrap="none" rtlCol="0">
              <a:spAutoFit/>
            </a:bodyPr>
            <a:lstStyle/>
            <a:p>
              <a:r>
                <a:rPr lang="de-DE" dirty="0"/>
                <a:t>+</a:t>
              </a:r>
              <a:r>
                <a:rPr lang="de-DE" dirty="0" err="1"/>
                <a:t>UBatt</a:t>
              </a:r>
              <a:endParaRPr lang="de-DE" baseline="-25000" dirty="0"/>
            </a:p>
          </p:txBody>
        </p:sp>
        <p:cxnSp>
          <p:nvCxnSpPr>
            <p:cNvPr id="1076" name="Gerader Verbinder 1075">
              <a:extLst>
                <a:ext uri="{FF2B5EF4-FFF2-40B4-BE49-F238E27FC236}">
                  <a16:creationId xmlns:a16="http://schemas.microsoft.com/office/drawing/2014/main" id="{A2161553-E173-0FA0-D7E4-249485F7C7B9}"/>
                </a:ext>
              </a:extLst>
            </p:cNvPr>
            <p:cNvCxnSpPr/>
            <p:nvPr/>
          </p:nvCxnSpPr>
          <p:spPr>
            <a:xfrm flipH="1">
              <a:off x="7526752" y="4984488"/>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77" name="Gruppieren 1076">
              <a:extLst>
                <a:ext uri="{FF2B5EF4-FFF2-40B4-BE49-F238E27FC236}">
                  <a16:creationId xmlns:a16="http://schemas.microsoft.com/office/drawing/2014/main" id="{45B71F97-0FF1-61DC-B3D8-AA985AA22200}"/>
                </a:ext>
              </a:extLst>
            </p:cNvPr>
            <p:cNvGrpSpPr/>
            <p:nvPr/>
          </p:nvGrpSpPr>
          <p:grpSpPr>
            <a:xfrm rot="16200000">
              <a:off x="5919870" y="2290935"/>
              <a:ext cx="1736272" cy="226422"/>
              <a:chOff x="1386527" y="3680842"/>
              <a:chExt cx="1736272" cy="226422"/>
            </a:xfrm>
          </p:grpSpPr>
          <p:sp>
            <p:nvSpPr>
              <p:cNvPr id="1078" name="Rechteck 1077">
                <a:extLst>
                  <a:ext uri="{FF2B5EF4-FFF2-40B4-BE49-F238E27FC236}">
                    <a16:creationId xmlns:a16="http://schemas.microsoft.com/office/drawing/2014/main" id="{8902AFAF-9089-BC2C-C912-F5D68469306D}"/>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9" name="Gerader Verbinder 1078">
                <a:extLst>
                  <a:ext uri="{FF2B5EF4-FFF2-40B4-BE49-F238E27FC236}">
                    <a16:creationId xmlns:a16="http://schemas.microsoft.com/office/drawing/2014/main" id="{B064EF90-F2E7-28FB-6BE7-BAEEF9377D60}"/>
                  </a:ext>
                </a:extLst>
              </p:cNvPr>
              <p:cNvCxnSpPr/>
              <p:nvPr/>
            </p:nvCxnSpPr>
            <p:spPr>
              <a:xfrm rot="5400000" flipH="1" flipV="1">
                <a:off x="1774778" y="3414511"/>
                <a:ext cx="0" cy="7765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Gerader Verbinder 1079">
                <a:extLst>
                  <a:ext uri="{FF2B5EF4-FFF2-40B4-BE49-F238E27FC236}">
                    <a16:creationId xmlns:a16="http://schemas.microsoft.com/office/drawing/2014/main" id="{56CACB1D-0DEB-4D64-1A38-BB223AAD291B}"/>
                  </a:ext>
                </a:extLst>
              </p:cNvPr>
              <p:cNvCxnSpPr/>
              <p:nvPr/>
            </p:nvCxnSpPr>
            <p:spPr>
              <a:xfrm rot="5400000" flipH="1" flipV="1">
                <a:off x="2912879" y="3584133"/>
                <a:ext cx="1" cy="419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1" name="Gruppieren 1080">
              <a:extLst>
                <a:ext uri="{FF2B5EF4-FFF2-40B4-BE49-F238E27FC236}">
                  <a16:creationId xmlns:a16="http://schemas.microsoft.com/office/drawing/2014/main" id="{3A90223C-C4FE-141A-E32A-75358AD132CB}"/>
                </a:ext>
              </a:extLst>
            </p:cNvPr>
            <p:cNvGrpSpPr/>
            <p:nvPr/>
          </p:nvGrpSpPr>
          <p:grpSpPr>
            <a:xfrm rot="16200000">
              <a:off x="6017848" y="3922517"/>
              <a:ext cx="1546193" cy="226422"/>
              <a:chOff x="1753727" y="3680842"/>
              <a:chExt cx="1546193" cy="226422"/>
            </a:xfrm>
          </p:grpSpPr>
          <p:sp>
            <p:nvSpPr>
              <p:cNvPr id="1082" name="Rechteck 1081">
                <a:extLst>
                  <a:ext uri="{FF2B5EF4-FFF2-40B4-BE49-F238E27FC236}">
                    <a16:creationId xmlns:a16="http://schemas.microsoft.com/office/drawing/2014/main" id="{E67124F5-B3AE-3AF0-D473-14A69D7EA7F9}"/>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3" name="Gerader Verbinder 1082">
                <a:extLst>
                  <a:ext uri="{FF2B5EF4-FFF2-40B4-BE49-F238E27FC236}">
                    <a16:creationId xmlns:a16="http://schemas.microsoft.com/office/drawing/2014/main" id="{A010A0D4-5525-8F3B-941D-AD539EBEB527}"/>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Gerader Verbinder 1083">
                <a:extLst>
                  <a:ext uri="{FF2B5EF4-FFF2-40B4-BE49-F238E27FC236}">
                    <a16:creationId xmlns:a16="http://schemas.microsoft.com/office/drawing/2014/main" id="{46F13059-C9CE-7E19-F3AE-B56A3B643769}"/>
                  </a:ext>
                </a:extLst>
              </p:cNvPr>
              <p:cNvCxnSpPr/>
              <p:nvPr/>
            </p:nvCxnSpPr>
            <p:spPr>
              <a:xfrm rot="5400000" flipV="1">
                <a:off x="3006277" y="3501822"/>
                <a:ext cx="0" cy="587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5" name="Ellipse 1084">
              <a:extLst>
                <a:ext uri="{FF2B5EF4-FFF2-40B4-BE49-F238E27FC236}">
                  <a16:creationId xmlns:a16="http://schemas.microsoft.com/office/drawing/2014/main" id="{A7632728-4BD4-896D-7BAD-491EB519564E}"/>
                </a:ext>
              </a:extLst>
            </p:cNvPr>
            <p:cNvSpPr/>
            <p:nvPr/>
          </p:nvSpPr>
          <p:spPr>
            <a:xfrm>
              <a:off x="6741248" y="316428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6" name="Gerader Verbinder 1085">
              <a:extLst>
                <a:ext uri="{FF2B5EF4-FFF2-40B4-BE49-F238E27FC236}">
                  <a16:creationId xmlns:a16="http://schemas.microsoft.com/office/drawing/2014/main" id="{AAC8616E-2725-C73C-8911-0CBBBD8B8029}"/>
                </a:ext>
              </a:extLst>
            </p:cNvPr>
            <p:cNvCxnSpPr/>
            <p:nvPr/>
          </p:nvCxnSpPr>
          <p:spPr>
            <a:xfrm flipH="1">
              <a:off x="6788004" y="1535845"/>
              <a:ext cx="1489291" cy="16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87" name="Ellipse 1086">
              <a:extLst>
                <a:ext uri="{FF2B5EF4-FFF2-40B4-BE49-F238E27FC236}">
                  <a16:creationId xmlns:a16="http://schemas.microsoft.com/office/drawing/2014/main" id="{423F844B-F465-F872-3E1D-9B0C04D76647}"/>
                </a:ext>
              </a:extLst>
            </p:cNvPr>
            <p:cNvSpPr/>
            <p:nvPr/>
          </p:nvSpPr>
          <p:spPr>
            <a:xfrm>
              <a:off x="8277295" y="147300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8" name="Ellipse 1087">
              <a:extLst>
                <a:ext uri="{FF2B5EF4-FFF2-40B4-BE49-F238E27FC236}">
                  <a16:creationId xmlns:a16="http://schemas.microsoft.com/office/drawing/2014/main" id="{3E9B2465-9B0D-7559-A3D9-4B76DC774C79}"/>
                </a:ext>
              </a:extLst>
            </p:cNvPr>
            <p:cNvSpPr/>
            <p:nvPr/>
          </p:nvSpPr>
          <p:spPr>
            <a:xfrm>
              <a:off x="6734004" y="475480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89" name="Gruppieren 1088">
              <a:extLst>
                <a:ext uri="{FF2B5EF4-FFF2-40B4-BE49-F238E27FC236}">
                  <a16:creationId xmlns:a16="http://schemas.microsoft.com/office/drawing/2014/main" id="{108BA893-2B0C-7CD9-5EAD-88857D5FAAB6}"/>
                </a:ext>
              </a:extLst>
            </p:cNvPr>
            <p:cNvGrpSpPr/>
            <p:nvPr/>
          </p:nvGrpSpPr>
          <p:grpSpPr>
            <a:xfrm rot="16200000">
              <a:off x="6846311" y="4105480"/>
              <a:ext cx="1531595" cy="226422"/>
              <a:chOff x="1581766" y="3680842"/>
              <a:chExt cx="1531595" cy="226422"/>
            </a:xfrm>
          </p:grpSpPr>
          <p:sp>
            <p:nvSpPr>
              <p:cNvPr id="1090" name="Rechteck 1089">
                <a:extLst>
                  <a:ext uri="{FF2B5EF4-FFF2-40B4-BE49-F238E27FC236}">
                    <a16:creationId xmlns:a16="http://schemas.microsoft.com/office/drawing/2014/main" id="{9BD89500-5EB4-F8A1-BF92-80C995850668}"/>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1" name="Gerader Verbinder 1090">
                <a:extLst>
                  <a:ext uri="{FF2B5EF4-FFF2-40B4-BE49-F238E27FC236}">
                    <a16:creationId xmlns:a16="http://schemas.microsoft.com/office/drawing/2014/main" id="{C615A33C-69C3-90EF-BBA6-90E17159676F}"/>
                  </a:ext>
                </a:extLst>
              </p:cNvPr>
              <p:cNvCxnSpPr/>
              <p:nvPr/>
            </p:nvCxnSpPr>
            <p:spPr>
              <a:xfrm rot="5400000" flipH="1" flipV="1">
                <a:off x="1872398" y="3503421"/>
                <a:ext cx="0" cy="5812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2" name="Gerader Verbinder 1091">
                <a:extLst>
                  <a:ext uri="{FF2B5EF4-FFF2-40B4-BE49-F238E27FC236}">
                    <a16:creationId xmlns:a16="http://schemas.microsoft.com/office/drawing/2014/main" id="{CF196564-FF88-10B9-DF7A-03C48EDFCB49}"/>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3" name="Gruppieren 1092">
              <a:extLst>
                <a:ext uri="{FF2B5EF4-FFF2-40B4-BE49-F238E27FC236}">
                  <a16:creationId xmlns:a16="http://schemas.microsoft.com/office/drawing/2014/main" id="{2EFCE111-29BC-AE0B-8DB2-3276A260F053}"/>
                </a:ext>
              </a:extLst>
            </p:cNvPr>
            <p:cNvGrpSpPr/>
            <p:nvPr/>
          </p:nvGrpSpPr>
          <p:grpSpPr>
            <a:xfrm rot="5400000">
              <a:off x="7539251" y="4039816"/>
              <a:ext cx="1177972" cy="360000"/>
              <a:chOff x="5316144" y="2659793"/>
              <a:chExt cx="1177972" cy="360000"/>
            </a:xfrm>
          </p:grpSpPr>
          <p:cxnSp>
            <p:nvCxnSpPr>
              <p:cNvPr id="1094" name="Gerader Verbinder 1093">
                <a:extLst>
                  <a:ext uri="{FF2B5EF4-FFF2-40B4-BE49-F238E27FC236}">
                    <a16:creationId xmlns:a16="http://schemas.microsoft.com/office/drawing/2014/main" id="{32E9505F-F05D-7419-086E-63A67910B4F7}"/>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5" name="Gerader Verbinder 1094">
                <a:extLst>
                  <a:ext uri="{FF2B5EF4-FFF2-40B4-BE49-F238E27FC236}">
                    <a16:creationId xmlns:a16="http://schemas.microsoft.com/office/drawing/2014/main" id="{904A2599-47D7-735D-5C0C-9E5CD8FEFFA0}"/>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6" name="Gerader Verbinder 1095">
                <a:extLst>
                  <a:ext uri="{FF2B5EF4-FFF2-40B4-BE49-F238E27FC236}">
                    <a16:creationId xmlns:a16="http://schemas.microsoft.com/office/drawing/2014/main" id="{6661391A-7ECD-8150-C693-F190DC275067}"/>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7" name="Gerader Verbinder 1096">
                <a:extLst>
                  <a:ext uri="{FF2B5EF4-FFF2-40B4-BE49-F238E27FC236}">
                    <a16:creationId xmlns:a16="http://schemas.microsoft.com/office/drawing/2014/main" id="{85A1A19B-9EF3-2E2B-EEAC-2DCEB54C8D96}"/>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8" name="Gerader Verbinder 1097">
              <a:extLst>
                <a:ext uri="{FF2B5EF4-FFF2-40B4-BE49-F238E27FC236}">
                  <a16:creationId xmlns:a16="http://schemas.microsoft.com/office/drawing/2014/main" id="{37AC6234-0E0B-8E69-840D-C206346EDFDC}"/>
                </a:ext>
              </a:extLst>
            </p:cNvPr>
            <p:cNvCxnSpPr/>
            <p:nvPr/>
          </p:nvCxnSpPr>
          <p:spPr>
            <a:xfrm flipH="1" flipV="1">
              <a:off x="7616752" y="3629913"/>
              <a:ext cx="510276" cy="152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99" name="Ellipse 1098">
              <a:extLst>
                <a:ext uri="{FF2B5EF4-FFF2-40B4-BE49-F238E27FC236}">
                  <a16:creationId xmlns:a16="http://schemas.microsoft.com/office/drawing/2014/main" id="{D3D5BEF2-7400-817E-2C18-F1E4728AA7FB}"/>
                </a:ext>
              </a:extLst>
            </p:cNvPr>
            <p:cNvSpPr/>
            <p:nvPr/>
          </p:nvSpPr>
          <p:spPr>
            <a:xfrm>
              <a:off x="7559354" y="357169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0" name="Ellipse 1099">
              <a:extLst>
                <a:ext uri="{FF2B5EF4-FFF2-40B4-BE49-F238E27FC236}">
                  <a16:creationId xmlns:a16="http://schemas.microsoft.com/office/drawing/2014/main" id="{B99F42CD-FA1F-7888-0AF0-ED30104503A7}"/>
                </a:ext>
              </a:extLst>
            </p:cNvPr>
            <p:cNvSpPr/>
            <p:nvPr/>
          </p:nvSpPr>
          <p:spPr>
            <a:xfrm>
              <a:off x="8073028" y="475660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1" name="Textfeld 1100">
              <a:extLst>
                <a:ext uri="{FF2B5EF4-FFF2-40B4-BE49-F238E27FC236}">
                  <a16:creationId xmlns:a16="http://schemas.microsoft.com/office/drawing/2014/main" id="{B6D7A404-B1B6-AF82-EEA2-62172BFC7D7A}"/>
                </a:ext>
              </a:extLst>
            </p:cNvPr>
            <p:cNvSpPr txBox="1"/>
            <p:nvPr/>
          </p:nvSpPr>
          <p:spPr>
            <a:xfrm>
              <a:off x="6338903" y="1998511"/>
              <a:ext cx="388248" cy="369332"/>
            </a:xfrm>
            <a:prstGeom prst="rect">
              <a:avLst/>
            </a:prstGeom>
            <a:noFill/>
          </p:spPr>
          <p:txBody>
            <a:bodyPr wrap="none" rtlCol="0">
              <a:spAutoFit/>
            </a:bodyPr>
            <a:lstStyle/>
            <a:p>
              <a:r>
                <a:rPr lang="de-DE" dirty="0"/>
                <a:t>R</a:t>
              </a:r>
              <a:r>
                <a:rPr lang="de-DE" baseline="-25000" dirty="0"/>
                <a:t>1</a:t>
              </a:r>
            </a:p>
          </p:txBody>
        </p:sp>
        <p:sp>
          <p:nvSpPr>
            <p:cNvPr id="1102" name="Textfeld 1101">
              <a:extLst>
                <a:ext uri="{FF2B5EF4-FFF2-40B4-BE49-F238E27FC236}">
                  <a16:creationId xmlns:a16="http://schemas.microsoft.com/office/drawing/2014/main" id="{64E7E031-22F6-B227-0F2C-19446FB62166}"/>
                </a:ext>
              </a:extLst>
            </p:cNvPr>
            <p:cNvSpPr txBox="1"/>
            <p:nvPr/>
          </p:nvSpPr>
          <p:spPr>
            <a:xfrm>
              <a:off x="6327474" y="3891922"/>
              <a:ext cx="388248" cy="369332"/>
            </a:xfrm>
            <a:prstGeom prst="rect">
              <a:avLst/>
            </a:prstGeom>
            <a:noFill/>
          </p:spPr>
          <p:txBody>
            <a:bodyPr wrap="none" rtlCol="0">
              <a:spAutoFit/>
            </a:bodyPr>
            <a:lstStyle/>
            <a:p>
              <a:r>
                <a:rPr lang="de-DE" dirty="0"/>
                <a:t>R</a:t>
              </a:r>
              <a:r>
                <a:rPr lang="de-DE" baseline="-25000" dirty="0"/>
                <a:t>2</a:t>
              </a:r>
            </a:p>
          </p:txBody>
        </p:sp>
        <p:sp>
          <p:nvSpPr>
            <p:cNvPr id="1103" name="Textfeld 1102">
              <a:extLst>
                <a:ext uri="{FF2B5EF4-FFF2-40B4-BE49-F238E27FC236}">
                  <a16:creationId xmlns:a16="http://schemas.microsoft.com/office/drawing/2014/main" id="{5996BE4D-4C17-1ACF-0D11-72A3CD32BBD6}"/>
                </a:ext>
              </a:extLst>
            </p:cNvPr>
            <p:cNvSpPr txBox="1"/>
            <p:nvPr/>
          </p:nvSpPr>
          <p:spPr>
            <a:xfrm>
              <a:off x="5922523" y="2614864"/>
              <a:ext cx="386644" cy="369332"/>
            </a:xfrm>
            <a:prstGeom prst="rect">
              <a:avLst/>
            </a:prstGeom>
            <a:noFill/>
          </p:spPr>
          <p:txBody>
            <a:bodyPr wrap="none" rtlCol="0">
              <a:spAutoFit/>
            </a:bodyPr>
            <a:lstStyle/>
            <a:p>
              <a:r>
                <a:rPr lang="de-DE" dirty="0"/>
                <a:t>C</a:t>
              </a:r>
              <a:r>
                <a:rPr lang="de-DE" baseline="-25000" dirty="0"/>
                <a:t>1</a:t>
              </a:r>
            </a:p>
          </p:txBody>
        </p:sp>
        <p:sp>
          <p:nvSpPr>
            <p:cNvPr id="1104" name="Textfeld 1103">
              <a:extLst>
                <a:ext uri="{FF2B5EF4-FFF2-40B4-BE49-F238E27FC236}">
                  <a16:creationId xmlns:a16="http://schemas.microsoft.com/office/drawing/2014/main" id="{CDC59353-7B13-0CCE-9CC2-E33BD05248D4}"/>
                </a:ext>
              </a:extLst>
            </p:cNvPr>
            <p:cNvSpPr txBox="1"/>
            <p:nvPr/>
          </p:nvSpPr>
          <p:spPr>
            <a:xfrm>
              <a:off x="8328338" y="2770256"/>
              <a:ext cx="386644" cy="369332"/>
            </a:xfrm>
            <a:prstGeom prst="rect">
              <a:avLst/>
            </a:prstGeom>
            <a:noFill/>
          </p:spPr>
          <p:txBody>
            <a:bodyPr wrap="none" rtlCol="0">
              <a:spAutoFit/>
            </a:bodyPr>
            <a:lstStyle/>
            <a:p>
              <a:r>
                <a:rPr lang="de-DE" dirty="0"/>
                <a:t>C</a:t>
              </a:r>
              <a:r>
                <a:rPr lang="de-DE" baseline="-25000" dirty="0"/>
                <a:t>2</a:t>
              </a:r>
            </a:p>
          </p:txBody>
        </p:sp>
        <p:sp>
          <p:nvSpPr>
            <p:cNvPr id="1105" name="Textfeld 1104">
              <a:extLst>
                <a:ext uri="{FF2B5EF4-FFF2-40B4-BE49-F238E27FC236}">
                  <a16:creationId xmlns:a16="http://schemas.microsoft.com/office/drawing/2014/main" id="{03EF936E-6836-27AE-00D8-E66247086203}"/>
                </a:ext>
              </a:extLst>
            </p:cNvPr>
            <p:cNvSpPr txBox="1"/>
            <p:nvPr/>
          </p:nvSpPr>
          <p:spPr>
            <a:xfrm>
              <a:off x="7691790" y="3006136"/>
              <a:ext cx="375424" cy="369332"/>
            </a:xfrm>
            <a:prstGeom prst="rect">
              <a:avLst/>
            </a:prstGeom>
            <a:noFill/>
          </p:spPr>
          <p:txBody>
            <a:bodyPr wrap="none" rtlCol="0">
              <a:spAutoFit/>
            </a:bodyPr>
            <a:lstStyle/>
            <a:p>
              <a:r>
                <a:rPr lang="de-DE" dirty="0"/>
                <a:t>T</a:t>
              </a:r>
              <a:r>
                <a:rPr lang="de-DE" baseline="-25000" dirty="0"/>
                <a:t>1</a:t>
              </a:r>
            </a:p>
          </p:txBody>
        </p:sp>
        <p:sp>
          <p:nvSpPr>
            <p:cNvPr id="1106" name="Textfeld 1105">
              <a:extLst>
                <a:ext uri="{FF2B5EF4-FFF2-40B4-BE49-F238E27FC236}">
                  <a16:creationId xmlns:a16="http://schemas.microsoft.com/office/drawing/2014/main" id="{A1DA84AD-62C5-0D52-D5E1-454C07AA9543}"/>
                </a:ext>
              </a:extLst>
            </p:cNvPr>
            <p:cNvSpPr txBox="1"/>
            <p:nvPr/>
          </p:nvSpPr>
          <p:spPr>
            <a:xfrm>
              <a:off x="7167830" y="3943462"/>
              <a:ext cx="388248" cy="369332"/>
            </a:xfrm>
            <a:prstGeom prst="rect">
              <a:avLst/>
            </a:prstGeom>
            <a:noFill/>
          </p:spPr>
          <p:txBody>
            <a:bodyPr wrap="none" rtlCol="0">
              <a:spAutoFit/>
            </a:bodyPr>
            <a:lstStyle/>
            <a:p>
              <a:r>
                <a:rPr lang="de-DE" dirty="0"/>
                <a:t>R</a:t>
              </a:r>
              <a:r>
                <a:rPr lang="de-DE" baseline="-25000" dirty="0"/>
                <a:t>5</a:t>
              </a:r>
            </a:p>
          </p:txBody>
        </p:sp>
        <p:sp>
          <p:nvSpPr>
            <p:cNvPr id="1107" name="Textfeld 1106">
              <a:extLst>
                <a:ext uri="{FF2B5EF4-FFF2-40B4-BE49-F238E27FC236}">
                  <a16:creationId xmlns:a16="http://schemas.microsoft.com/office/drawing/2014/main" id="{47D61173-58C8-B22F-4696-696CDF27EFCA}"/>
                </a:ext>
              </a:extLst>
            </p:cNvPr>
            <p:cNvSpPr txBox="1"/>
            <p:nvPr/>
          </p:nvSpPr>
          <p:spPr>
            <a:xfrm>
              <a:off x="8155037" y="3825258"/>
              <a:ext cx="386644" cy="369332"/>
            </a:xfrm>
            <a:prstGeom prst="rect">
              <a:avLst/>
            </a:prstGeom>
            <a:noFill/>
          </p:spPr>
          <p:txBody>
            <a:bodyPr wrap="none" rtlCol="0">
              <a:spAutoFit/>
            </a:bodyPr>
            <a:lstStyle/>
            <a:p>
              <a:r>
                <a:rPr lang="de-DE" dirty="0"/>
                <a:t>C</a:t>
              </a:r>
              <a:r>
                <a:rPr lang="de-DE" baseline="-25000" dirty="0"/>
                <a:t>3</a:t>
              </a:r>
            </a:p>
          </p:txBody>
        </p:sp>
        <p:cxnSp>
          <p:nvCxnSpPr>
            <p:cNvPr id="1108" name="Gerader Verbinder 1107">
              <a:extLst>
                <a:ext uri="{FF2B5EF4-FFF2-40B4-BE49-F238E27FC236}">
                  <a16:creationId xmlns:a16="http://schemas.microsoft.com/office/drawing/2014/main" id="{DFC6B7FF-9E92-7FEF-3639-709E2196B9A5}"/>
                </a:ext>
              </a:extLst>
            </p:cNvPr>
            <p:cNvCxnSpPr/>
            <p:nvPr/>
          </p:nvCxnSpPr>
          <p:spPr>
            <a:xfrm flipH="1">
              <a:off x="6917206" y="3206747"/>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109" name="Textfeld 1108">
              <a:extLst>
                <a:ext uri="{FF2B5EF4-FFF2-40B4-BE49-F238E27FC236}">
                  <a16:creationId xmlns:a16="http://schemas.microsoft.com/office/drawing/2014/main" id="{ED85496D-661E-973C-2E5B-F39A02415ED2}"/>
                </a:ext>
              </a:extLst>
            </p:cNvPr>
            <p:cNvSpPr txBox="1"/>
            <p:nvPr/>
          </p:nvSpPr>
          <p:spPr>
            <a:xfrm>
              <a:off x="6842100" y="2832571"/>
              <a:ext cx="325730" cy="369332"/>
            </a:xfrm>
            <a:prstGeom prst="rect">
              <a:avLst/>
            </a:prstGeom>
            <a:noFill/>
          </p:spPr>
          <p:txBody>
            <a:bodyPr wrap="none" rtlCol="0">
              <a:spAutoFit/>
            </a:bodyPr>
            <a:lstStyle/>
            <a:p>
              <a:r>
                <a:rPr lang="de-DE" dirty="0"/>
                <a:t>I</a:t>
              </a:r>
              <a:r>
                <a:rPr lang="de-DE" baseline="-25000" dirty="0"/>
                <a:t>B</a:t>
              </a:r>
            </a:p>
          </p:txBody>
        </p:sp>
        <p:cxnSp>
          <p:nvCxnSpPr>
            <p:cNvPr id="1110" name="Gerader Verbinder 1109">
              <a:extLst>
                <a:ext uri="{FF2B5EF4-FFF2-40B4-BE49-F238E27FC236}">
                  <a16:creationId xmlns:a16="http://schemas.microsoft.com/office/drawing/2014/main" id="{6B53BA20-07DD-C24A-F09D-CABD6F7E4F8B}"/>
                </a:ext>
              </a:extLst>
            </p:cNvPr>
            <p:cNvCxnSpPr/>
            <p:nvPr/>
          </p:nvCxnSpPr>
          <p:spPr>
            <a:xfrm rot="5400000" flipH="1">
              <a:off x="7523378" y="2809544"/>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111" name="Textfeld 1110">
              <a:extLst>
                <a:ext uri="{FF2B5EF4-FFF2-40B4-BE49-F238E27FC236}">
                  <a16:creationId xmlns:a16="http://schemas.microsoft.com/office/drawing/2014/main" id="{3B6EDD3E-ACAA-769B-C139-5019AFB332D9}"/>
                </a:ext>
              </a:extLst>
            </p:cNvPr>
            <p:cNvSpPr txBox="1"/>
            <p:nvPr/>
          </p:nvSpPr>
          <p:spPr>
            <a:xfrm>
              <a:off x="7617839" y="2651823"/>
              <a:ext cx="325730" cy="369332"/>
            </a:xfrm>
            <a:prstGeom prst="rect">
              <a:avLst/>
            </a:prstGeom>
            <a:noFill/>
          </p:spPr>
          <p:txBody>
            <a:bodyPr wrap="none" rtlCol="0">
              <a:spAutoFit/>
            </a:bodyPr>
            <a:lstStyle/>
            <a:p>
              <a:r>
                <a:rPr lang="de-DE" dirty="0"/>
                <a:t>I</a:t>
              </a:r>
              <a:r>
                <a:rPr lang="de-DE" baseline="-25000" dirty="0"/>
                <a:t>C</a:t>
              </a:r>
            </a:p>
          </p:txBody>
        </p:sp>
        <p:cxnSp>
          <p:nvCxnSpPr>
            <p:cNvPr id="1112" name="Gerader Verbinder 1111">
              <a:extLst>
                <a:ext uri="{FF2B5EF4-FFF2-40B4-BE49-F238E27FC236}">
                  <a16:creationId xmlns:a16="http://schemas.microsoft.com/office/drawing/2014/main" id="{28D6EFE8-5C70-7B44-EE77-7437D2574B43}"/>
                </a:ext>
              </a:extLst>
            </p:cNvPr>
            <p:cNvCxnSpPr/>
            <p:nvPr/>
          </p:nvCxnSpPr>
          <p:spPr>
            <a:xfrm rot="10800000">
              <a:off x="7841760" y="2164712"/>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3" name="Gerader Verbinder 1112">
              <a:extLst>
                <a:ext uri="{FF2B5EF4-FFF2-40B4-BE49-F238E27FC236}">
                  <a16:creationId xmlns:a16="http://schemas.microsoft.com/office/drawing/2014/main" id="{066794AB-F15E-2290-F423-79D8C08E7AB0}"/>
                </a:ext>
              </a:extLst>
            </p:cNvPr>
            <p:cNvCxnSpPr/>
            <p:nvPr/>
          </p:nvCxnSpPr>
          <p:spPr>
            <a:xfrm rot="10800000">
              <a:off x="7841760" y="226268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Gerader Verbinder 1113">
              <a:extLst>
                <a:ext uri="{FF2B5EF4-FFF2-40B4-BE49-F238E27FC236}">
                  <a16:creationId xmlns:a16="http://schemas.microsoft.com/office/drawing/2014/main" id="{08817FE2-1CE3-515E-B6AF-F15A63105771}"/>
                </a:ext>
              </a:extLst>
            </p:cNvPr>
            <p:cNvCxnSpPr/>
            <p:nvPr/>
          </p:nvCxnSpPr>
          <p:spPr>
            <a:xfrm flipH="1">
              <a:off x="8019371" y="2262684"/>
              <a:ext cx="0" cy="379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5" name="Gerader Verbinder 1114">
              <a:extLst>
                <a:ext uri="{FF2B5EF4-FFF2-40B4-BE49-F238E27FC236}">
                  <a16:creationId xmlns:a16="http://schemas.microsoft.com/office/drawing/2014/main" id="{80584238-FE2D-A76F-47BE-1C7707BFEB3B}"/>
                </a:ext>
              </a:extLst>
            </p:cNvPr>
            <p:cNvCxnSpPr>
              <a:stCxn id="1116" idx="4"/>
            </p:cNvCxnSpPr>
            <p:nvPr/>
          </p:nvCxnSpPr>
          <p:spPr>
            <a:xfrm flipH="1">
              <a:off x="8017068" y="1587220"/>
              <a:ext cx="0" cy="5774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 name="Ellipse 1115">
              <a:extLst>
                <a:ext uri="{FF2B5EF4-FFF2-40B4-BE49-F238E27FC236}">
                  <a16:creationId xmlns:a16="http://schemas.microsoft.com/office/drawing/2014/main" id="{613707D7-CC79-4246-832A-D6B642E6153C}"/>
                </a:ext>
              </a:extLst>
            </p:cNvPr>
            <p:cNvSpPr/>
            <p:nvPr/>
          </p:nvSpPr>
          <p:spPr>
            <a:xfrm>
              <a:off x="7967760" y="147922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17" name="Gerader Verbinder 1116">
              <a:extLst>
                <a:ext uri="{FF2B5EF4-FFF2-40B4-BE49-F238E27FC236}">
                  <a16:creationId xmlns:a16="http://schemas.microsoft.com/office/drawing/2014/main" id="{C9DCA23D-A384-2EF3-1132-FF0BBC43BC9D}"/>
                </a:ext>
              </a:extLst>
            </p:cNvPr>
            <p:cNvCxnSpPr/>
            <p:nvPr/>
          </p:nvCxnSpPr>
          <p:spPr>
            <a:xfrm rot="5400000">
              <a:off x="8251579" y="264840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8" name="Gerader Verbinder 1117">
              <a:extLst>
                <a:ext uri="{FF2B5EF4-FFF2-40B4-BE49-F238E27FC236}">
                  <a16:creationId xmlns:a16="http://schemas.microsoft.com/office/drawing/2014/main" id="{8BE1F67D-A47D-BC98-78C1-F432FD68DD20}"/>
                </a:ext>
              </a:extLst>
            </p:cNvPr>
            <p:cNvCxnSpPr/>
            <p:nvPr/>
          </p:nvCxnSpPr>
          <p:spPr>
            <a:xfrm rot="5400000">
              <a:off x="8349551" y="264840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9" name="Gerader Verbinder 1118">
              <a:extLst>
                <a:ext uri="{FF2B5EF4-FFF2-40B4-BE49-F238E27FC236}">
                  <a16:creationId xmlns:a16="http://schemas.microsoft.com/office/drawing/2014/main" id="{54CBDC16-86F4-1AF8-085C-B099B8403355}"/>
                </a:ext>
              </a:extLst>
            </p:cNvPr>
            <p:cNvCxnSpPr/>
            <p:nvPr/>
          </p:nvCxnSpPr>
          <p:spPr>
            <a:xfrm>
              <a:off x="8529551" y="2648406"/>
              <a:ext cx="265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0" name="Gerader Verbinder 1119">
              <a:extLst>
                <a:ext uri="{FF2B5EF4-FFF2-40B4-BE49-F238E27FC236}">
                  <a16:creationId xmlns:a16="http://schemas.microsoft.com/office/drawing/2014/main" id="{E6074CF9-D899-BDAF-C066-670AE9F00009}"/>
                </a:ext>
              </a:extLst>
            </p:cNvPr>
            <p:cNvCxnSpPr/>
            <p:nvPr/>
          </p:nvCxnSpPr>
          <p:spPr>
            <a:xfrm>
              <a:off x="7617259" y="2648406"/>
              <a:ext cx="814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1" name="Ellipse 1120">
              <a:extLst>
                <a:ext uri="{FF2B5EF4-FFF2-40B4-BE49-F238E27FC236}">
                  <a16:creationId xmlns:a16="http://schemas.microsoft.com/office/drawing/2014/main" id="{74828286-95C6-B15A-07D6-F9967145C564}"/>
                </a:ext>
              </a:extLst>
            </p:cNvPr>
            <p:cNvSpPr/>
            <p:nvPr/>
          </p:nvSpPr>
          <p:spPr>
            <a:xfrm>
              <a:off x="7966349" y="260108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2" name="Ellipse 1121">
              <a:extLst>
                <a:ext uri="{FF2B5EF4-FFF2-40B4-BE49-F238E27FC236}">
                  <a16:creationId xmlns:a16="http://schemas.microsoft.com/office/drawing/2014/main" id="{909E5082-8A8D-B2CB-8A00-6CFEB05CD622}"/>
                </a:ext>
              </a:extLst>
            </p:cNvPr>
            <p:cNvSpPr/>
            <p:nvPr/>
          </p:nvSpPr>
          <p:spPr>
            <a:xfrm>
              <a:off x="7329945" y="1752794"/>
              <a:ext cx="974422" cy="1072017"/>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23" name="Freihandform 178">
            <a:extLst>
              <a:ext uri="{FF2B5EF4-FFF2-40B4-BE49-F238E27FC236}">
                <a16:creationId xmlns:a16="http://schemas.microsoft.com/office/drawing/2014/main" id="{71854439-2FAE-6F07-39A7-E5DA660BC227}"/>
              </a:ext>
            </a:extLst>
          </p:cNvPr>
          <p:cNvSpPr/>
          <p:nvPr/>
        </p:nvSpPr>
        <p:spPr>
          <a:xfrm>
            <a:off x="2994390" y="1582730"/>
            <a:ext cx="4325774" cy="520569"/>
          </a:xfrm>
          <a:custGeom>
            <a:avLst/>
            <a:gdLst>
              <a:gd name="connsiteX0" fmla="*/ 0 w 3922776"/>
              <a:gd name="connsiteY0" fmla="*/ 868696 h 868696"/>
              <a:gd name="connsiteX1" fmla="*/ 1728216 w 3922776"/>
              <a:gd name="connsiteY1" fmla="*/ 16 h 868696"/>
              <a:gd name="connsiteX2" fmla="*/ 3922776 w 3922776"/>
              <a:gd name="connsiteY2" fmla="*/ 850408 h 868696"/>
              <a:gd name="connsiteX0" fmla="*/ 0 w 3922776"/>
              <a:gd name="connsiteY0" fmla="*/ 861009 h 861009"/>
              <a:gd name="connsiteX1" fmla="*/ 2002682 w 3922776"/>
              <a:gd name="connsiteY1" fmla="*/ 17 h 861009"/>
              <a:gd name="connsiteX2" fmla="*/ 3922776 w 3922776"/>
              <a:gd name="connsiteY2" fmla="*/ 842721 h 861009"/>
              <a:gd name="connsiteX0" fmla="*/ 0 w 3922776"/>
              <a:gd name="connsiteY0" fmla="*/ 861013 h 861013"/>
              <a:gd name="connsiteX1" fmla="*/ 2002682 w 3922776"/>
              <a:gd name="connsiteY1" fmla="*/ 21 h 861013"/>
              <a:gd name="connsiteX2" fmla="*/ 3922776 w 3922776"/>
              <a:gd name="connsiteY2" fmla="*/ 842725 h 861013"/>
            </a:gdLst>
            <a:ahLst/>
            <a:cxnLst>
              <a:cxn ang="0">
                <a:pos x="connsiteX0" y="connsiteY0"/>
              </a:cxn>
              <a:cxn ang="0">
                <a:pos x="connsiteX1" y="connsiteY1"/>
              </a:cxn>
              <a:cxn ang="0">
                <a:pos x="connsiteX2" y="connsiteY2"/>
              </a:cxn>
            </a:cxnLst>
            <a:rect l="l" t="t" r="r" b="b"/>
            <a:pathLst>
              <a:path w="3922776" h="861013">
                <a:moveTo>
                  <a:pt x="0" y="861013"/>
                </a:moveTo>
                <a:cubicBezTo>
                  <a:pt x="537210" y="428197"/>
                  <a:pt x="1348886" y="3069"/>
                  <a:pt x="2002682" y="21"/>
                </a:cubicBezTo>
                <a:cubicBezTo>
                  <a:pt x="2656478" y="-3027"/>
                  <a:pt x="3214370" y="323750"/>
                  <a:pt x="3922776" y="842725"/>
                </a:cubicBezTo>
              </a:path>
            </a:pathLst>
          </a:custGeom>
          <a:noFill/>
          <a:ln>
            <a:solidFill>
              <a:schemeClr val="tx1"/>
            </a:solidFill>
            <a:prstDash val="dash"/>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249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Selektiver HF-V</a:t>
            </a:r>
            <a:r>
              <a:rPr kumimoji="0" lang="de-DE" sz="2800" b="0" i="0" u="none" strike="noStrike" kern="1200" cap="none" spc="0" normalizeH="0" baseline="0" noProof="0" dirty="0" err="1">
                <a:ln>
                  <a:noFill/>
                </a:ln>
                <a:solidFill>
                  <a:schemeClr val="tx1"/>
                </a:solidFill>
                <a:effectLst/>
                <a:uLnTx/>
                <a:uFillTx/>
                <a:latin typeface="+mn-lt"/>
                <a:ea typeface="+mj-ea"/>
                <a:cs typeface="+mj-cs"/>
              </a:rPr>
              <a:t>erstärker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12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07926B7C-9EE1-A0CE-81E9-F349CFE7ED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1458" y="2065914"/>
            <a:ext cx="4545406" cy="2838398"/>
          </a:xfrm>
          <a:prstGeom prst="rect">
            <a:avLst/>
          </a:prstGeom>
        </p:spPr>
      </p:pic>
      <p:sp>
        <p:nvSpPr>
          <p:cNvPr id="14" name="Textfeld 13">
            <a:extLst>
              <a:ext uri="{FF2B5EF4-FFF2-40B4-BE49-F238E27FC236}">
                <a16:creationId xmlns:a16="http://schemas.microsoft.com/office/drawing/2014/main" id="{21F63B1E-6519-699E-F0E6-02A6694DC843}"/>
              </a:ext>
            </a:extLst>
          </p:cNvPr>
          <p:cNvSpPr txBox="1"/>
          <p:nvPr/>
        </p:nvSpPr>
        <p:spPr>
          <a:xfrm>
            <a:off x="4909324" y="5360991"/>
            <a:ext cx="1149674" cy="246221"/>
          </a:xfrm>
          <a:prstGeom prst="rect">
            <a:avLst/>
          </a:prstGeom>
          <a:noFill/>
        </p:spPr>
        <p:txBody>
          <a:bodyPr wrap="none" rtlCol="0">
            <a:spAutoFit/>
          </a:bodyPr>
          <a:lstStyle/>
          <a:p>
            <a:r>
              <a:rPr lang="de-DE" sz="1000" dirty="0"/>
              <a:t>Bildquelle: BNetzA</a:t>
            </a:r>
          </a:p>
        </p:txBody>
      </p:sp>
      <p:sp>
        <p:nvSpPr>
          <p:cNvPr id="16" name="Textfeld 15">
            <a:extLst>
              <a:ext uri="{FF2B5EF4-FFF2-40B4-BE49-F238E27FC236}">
                <a16:creationId xmlns:a16="http://schemas.microsoft.com/office/drawing/2014/main" id="{48D34A4E-BBE6-88D6-0C0E-BC60DECF1C77}"/>
              </a:ext>
            </a:extLst>
          </p:cNvPr>
          <p:cNvSpPr txBox="1"/>
          <p:nvPr/>
        </p:nvSpPr>
        <p:spPr>
          <a:xfrm>
            <a:off x="410315" y="1881655"/>
            <a:ext cx="3181450" cy="954107"/>
          </a:xfrm>
          <a:prstGeom prst="rect">
            <a:avLst/>
          </a:prstGeom>
          <a:noFill/>
        </p:spPr>
        <p:txBody>
          <a:bodyPr wrap="square" rtlCol="0">
            <a:spAutoFit/>
          </a:bodyPr>
          <a:lstStyle/>
          <a:p>
            <a:r>
              <a:rPr lang="de-DE" sz="1400" dirty="0"/>
              <a:t>Die Anzapfung und die Kondensatoren dienen zur Anpassung der Eingangsimpedanz dieser Stufe an die vorgelagerte Stufe</a:t>
            </a:r>
          </a:p>
        </p:txBody>
      </p:sp>
      <p:cxnSp>
        <p:nvCxnSpPr>
          <p:cNvPr id="18" name="Gerade Verbindung mit Pfeil 17">
            <a:extLst>
              <a:ext uri="{FF2B5EF4-FFF2-40B4-BE49-F238E27FC236}">
                <a16:creationId xmlns:a16="http://schemas.microsoft.com/office/drawing/2014/main" id="{3550DFBB-53EE-33DE-6DE1-36B6C98366F8}"/>
              </a:ext>
            </a:extLst>
          </p:cNvPr>
          <p:cNvCxnSpPr/>
          <p:nvPr/>
        </p:nvCxnSpPr>
        <p:spPr>
          <a:xfrm>
            <a:off x="2143125" y="2702231"/>
            <a:ext cx="1185863" cy="6410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5DEB6A73-555F-8593-3657-26470B078319}"/>
              </a:ext>
            </a:extLst>
          </p:cNvPr>
          <p:cNvCxnSpPr>
            <a:cxnSpLocks/>
          </p:cNvCxnSpPr>
          <p:nvPr/>
        </p:nvCxnSpPr>
        <p:spPr>
          <a:xfrm flipH="1">
            <a:off x="7153521" y="1694937"/>
            <a:ext cx="862543" cy="4138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810A1074-0C38-31EE-ED1F-41BBE6D62499}"/>
              </a:ext>
            </a:extLst>
          </p:cNvPr>
          <p:cNvSpPr txBox="1"/>
          <p:nvPr/>
        </p:nvSpPr>
        <p:spPr>
          <a:xfrm>
            <a:off x="7584792" y="1413826"/>
            <a:ext cx="2274887" cy="307777"/>
          </a:xfrm>
          <a:prstGeom prst="rect">
            <a:avLst/>
          </a:prstGeom>
          <a:noFill/>
        </p:spPr>
        <p:txBody>
          <a:bodyPr wrap="square" rtlCol="0">
            <a:spAutoFit/>
          </a:bodyPr>
          <a:lstStyle/>
          <a:p>
            <a:r>
              <a:rPr lang="de-DE" sz="1400" dirty="0"/>
              <a:t>Drossel zur HF-Entkopplung</a:t>
            </a:r>
          </a:p>
        </p:txBody>
      </p:sp>
      <p:cxnSp>
        <p:nvCxnSpPr>
          <p:cNvPr id="23" name="Gerade Verbindung mit Pfeil 22">
            <a:extLst>
              <a:ext uri="{FF2B5EF4-FFF2-40B4-BE49-F238E27FC236}">
                <a16:creationId xmlns:a16="http://schemas.microsoft.com/office/drawing/2014/main" id="{71B57111-1CB5-6001-B5BE-79DE04A621F7}"/>
              </a:ext>
            </a:extLst>
          </p:cNvPr>
          <p:cNvCxnSpPr>
            <a:cxnSpLocks/>
          </p:cNvCxnSpPr>
          <p:nvPr/>
        </p:nvCxnSpPr>
        <p:spPr>
          <a:xfrm>
            <a:off x="2143125" y="2702231"/>
            <a:ext cx="1757363" cy="152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92221C14-9EC3-39BA-296F-9E18EC886AE5}"/>
              </a:ext>
            </a:extLst>
          </p:cNvPr>
          <p:cNvCxnSpPr>
            <a:cxnSpLocks/>
          </p:cNvCxnSpPr>
          <p:nvPr/>
        </p:nvCxnSpPr>
        <p:spPr>
          <a:xfrm>
            <a:off x="2143125" y="2679551"/>
            <a:ext cx="1783530" cy="13000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400" dirty="0">
              <a:solidFill>
                <a:srgbClr val="000000"/>
              </a:solidFill>
            </a:endParaRPr>
          </a:p>
          <a:p>
            <a:pPr>
              <a:defRPr/>
            </a:pPr>
            <a:r>
              <a:rPr lang="de-DE" b="1" dirty="0">
                <a:solidFill>
                  <a:srgbClr val="000000"/>
                </a:solidFill>
              </a:rPr>
              <a:t>Antennen und Übertragungsleitungen</a:t>
            </a:r>
          </a:p>
          <a:p>
            <a:pPr lvl="1">
              <a:defRPr/>
            </a:pPr>
            <a:r>
              <a:rPr lang="de-DE" dirty="0">
                <a:solidFill>
                  <a:srgbClr val="000000"/>
                </a:solidFill>
              </a:rPr>
              <a:t>Antennen</a:t>
            </a:r>
          </a:p>
          <a:p>
            <a:pPr lvl="1">
              <a:defRPr/>
            </a:pPr>
            <a:r>
              <a:rPr lang="de-DE" dirty="0">
                <a:solidFill>
                  <a:srgbClr val="000000"/>
                </a:solidFill>
              </a:rPr>
              <a:t>Antennenmerkmale</a:t>
            </a:r>
          </a:p>
          <a:p>
            <a:pPr lvl="1">
              <a:defRPr/>
            </a:pPr>
            <a:r>
              <a:rPr lang="de-DE" dirty="0">
                <a:solidFill>
                  <a:srgbClr val="000000"/>
                </a:solidFill>
              </a:rPr>
              <a:t>Übertragungsleitungen</a:t>
            </a:r>
          </a:p>
          <a:p>
            <a:pPr lvl="1">
              <a:defRPr/>
            </a:pPr>
            <a:r>
              <a:rPr lang="de-DE" dirty="0">
                <a:solidFill>
                  <a:srgbClr val="000000"/>
                </a:solidFill>
              </a:rPr>
              <a:t>Anpassung</a:t>
            </a:r>
          </a:p>
          <a:p>
            <a:pPr lvl="1">
              <a:defRPr/>
            </a:pPr>
            <a:r>
              <a:rPr lang="de-DE" dirty="0">
                <a:solidFill>
                  <a:srgbClr val="000000"/>
                </a:solidFill>
              </a:rPr>
              <a:t>Transformation</a:t>
            </a:r>
          </a:p>
          <a:p>
            <a:pPr lvl="1">
              <a:defRPr/>
            </a:pPr>
            <a:r>
              <a:rPr lang="de-DE" dirty="0" err="1">
                <a:solidFill>
                  <a:srgbClr val="000000"/>
                </a:solidFill>
              </a:rPr>
              <a:t>Symmetrierung</a:t>
            </a:r>
            <a:endParaRPr lang="de-DE" dirty="0">
              <a:solidFill>
                <a:srgbClr val="000000"/>
              </a:solidFill>
            </a:endParaRPr>
          </a:p>
          <a:p>
            <a:pPr lvl="1">
              <a:defRPr/>
            </a:pPr>
            <a:r>
              <a:rPr lang="de-DE" dirty="0">
                <a:solidFill>
                  <a:srgbClr val="000000"/>
                </a:solidFill>
              </a:rPr>
              <a:t>Mantelwellen</a:t>
            </a:r>
          </a:p>
          <a:p>
            <a:pPr lvl="1">
              <a:defRPr/>
            </a:pPr>
            <a:r>
              <a:rPr lang="de-DE" dirty="0">
                <a:solidFill>
                  <a:srgbClr val="000000"/>
                </a:solidFill>
              </a:rPr>
              <a:t>Strahlungsleistung (EIRP und ERP)</a:t>
            </a:r>
          </a:p>
          <a:p>
            <a:pPr>
              <a:defRPr/>
            </a:pPr>
            <a:endParaRPr lang="de-DE" sz="400" dirty="0">
              <a:solidFill>
                <a:srgbClr val="000000"/>
              </a:solidFill>
            </a:endParaRPr>
          </a:p>
          <a:p>
            <a:pPr>
              <a:defRPr/>
            </a:pPr>
            <a:r>
              <a:rPr lang="de-DE" b="1" dirty="0">
                <a:solidFill>
                  <a:srgbClr val="000000"/>
                </a:solidFill>
              </a:rPr>
              <a:t>Wellenausbreitung und Ionosphäre</a:t>
            </a:r>
          </a:p>
          <a:p>
            <a:pPr lvl="1">
              <a:defRPr/>
            </a:pPr>
            <a:r>
              <a:rPr lang="de-DE" dirty="0">
                <a:solidFill>
                  <a:srgbClr val="000000"/>
                </a:solidFill>
              </a:rPr>
              <a:t>Ionosphäre</a:t>
            </a:r>
          </a:p>
          <a:p>
            <a:pPr lvl="1">
              <a:defRPr/>
            </a:pPr>
            <a:r>
              <a:rPr lang="de-DE" dirty="0">
                <a:solidFill>
                  <a:srgbClr val="000000"/>
                </a:solidFill>
              </a:rPr>
              <a:t>Kurzwellenausbreitung</a:t>
            </a:r>
          </a:p>
          <a:p>
            <a:pPr lvl="1">
              <a:defRPr/>
            </a:pPr>
            <a:r>
              <a:rPr lang="de-DE" dirty="0">
                <a:solidFill>
                  <a:srgbClr val="000000"/>
                </a:solidFill>
              </a:rPr>
              <a:t>Wellenausbreitung oberhalb 30MHz</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8292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Leistungsverstärker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12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4CE89357-2CE2-90A8-63C6-EDEC0C15C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5209" y="1177916"/>
            <a:ext cx="4565311" cy="2751148"/>
          </a:xfrm>
          <a:prstGeom prst="rect">
            <a:avLst/>
          </a:prstGeom>
        </p:spPr>
      </p:pic>
      <p:pic>
        <p:nvPicPr>
          <p:cNvPr id="9" name="Grafik 8">
            <a:extLst>
              <a:ext uri="{FF2B5EF4-FFF2-40B4-BE49-F238E27FC236}">
                <a16:creationId xmlns:a16="http://schemas.microsoft.com/office/drawing/2014/main" id="{7C4B6BDE-E4AE-AF55-3619-FFF4FBE1E7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928" y="1177915"/>
            <a:ext cx="4565311" cy="2751148"/>
          </a:xfrm>
          <a:prstGeom prst="rect">
            <a:avLst/>
          </a:prstGeom>
        </p:spPr>
      </p:pic>
      <p:sp>
        <p:nvSpPr>
          <p:cNvPr id="14" name="Textfeld 13">
            <a:extLst>
              <a:ext uri="{FF2B5EF4-FFF2-40B4-BE49-F238E27FC236}">
                <a16:creationId xmlns:a16="http://schemas.microsoft.com/office/drawing/2014/main" id="{8CC36E9E-CB37-A028-ABF9-C7573E9B1CD0}"/>
              </a:ext>
            </a:extLst>
          </p:cNvPr>
          <p:cNvSpPr txBox="1"/>
          <p:nvPr/>
        </p:nvSpPr>
        <p:spPr>
          <a:xfrm>
            <a:off x="466431" y="4178754"/>
            <a:ext cx="4565311" cy="1200329"/>
          </a:xfrm>
          <a:prstGeom prst="rect">
            <a:avLst/>
          </a:prstGeom>
          <a:noFill/>
        </p:spPr>
        <p:txBody>
          <a:bodyPr wrap="square" rtlCol="0">
            <a:spAutoFit/>
          </a:bodyPr>
          <a:lstStyle/>
          <a:p>
            <a:r>
              <a:rPr lang="de-DE" dirty="0"/>
              <a:t>Die mit „X“ gekennzeichneten Bauelemente transformieren die Ausgangsimpedanz der vorhergehenden Stufe auf die Eingangsimpedanz des Transistors</a:t>
            </a:r>
          </a:p>
        </p:txBody>
      </p:sp>
      <p:sp>
        <p:nvSpPr>
          <p:cNvPr id="15" name="Textfeld 14">
            <a:extLst>
              <a:ext uri="{FF2B5EF4-FFF2-40B4-BE49-F238E27FC236}">
                <a16:creationId xmlns:a16="http://schemas.microsoft.com/office/drawing/2014/main" id="{BEA2D3E1-E558-5D08-B97F-ECC2D3FFDE8D}"/>
              </a:ext>
            </a:extLst>
          </p:cNvPr>
          <p:cNvSpPr txBox="1"/>
          <p:nvPr/>
        </p:nvSpPr>
        <p:spPr>
          <a:xfrm>
            <a:off x="5937883" y="4173999"/>
            <a:ext cx="4565311" cy="923330"/>
          </a:xfrm>
          <a:prstGeom prst="rect">
            <a:avLst/>
          </a:prstGeom>
          <a:noFill/>
        </p:spPr>
        <p:txBody>
          <a:bodyPr wrap="square" rtlCol="0">
            <a:spAutoFit/>
          </a:bodyPr>
          <a:lstStyle/>
          <a:p>
            <a:r>
              <a:rPr lang="de-DE" dirty="0"/>
              <a:t>Die mit „X“ gekennzeichneten Bauelemente passen die Lastimpedanz an die gewünschte Impedanz für die Transistorschaltung an.</a:t>
            </a:r>
          </a:p>
        </p:txBody>
      </p:sp>
      <p:sp>
        <p:nvSpPr>
          <p:cNvPr id="16" name="Textfeld 15">
            <a:extLst>
              <a:ext uri="{FF2B5EF4-FFF2-40B4-BE49-F238E27FC236}">
                <a16:creationId xmlns:a16="http://schemas.microsoft.com/office/drawing/2014/main" id="{E838CD7C-2F4E-F735-5ABD-6C2AEBACD6AE}"/>
              </a:ext>
            </a:extLst>
          </p:cNvPr>
          <p:cNvSpPr txBox="1"/>
          <p:nvPr/>
        </p:nvSpPr>
        <p:spPr>
          <a:xfrm>
            <a:off x="4890449" y="5298831"/>
            <a:ext cx="1217000" cy="246221"/>
          </a:xfrm>
          <a:prstGeom prst="rect">
            <a:avLst/>
          </a:prstGeom>
          <a:noFill/>
        </p:spPr>
        <p:txBody>
          <a:bodyPr wrap="none" rtlCol="0">
            <a:spAutoFit/>
          </a:bodyPr>
          <a:lstStyle/>
          <a:p>
            <a:r>
              <a:rPr lang="de-DE" sz="1000" dirty="0"/>
              <a:t>Bildquellen: BNetzA</a:t>
            </a:r>
          </a:p>
        </p:txBody>
      </p:sp>
      <p:sp>
        <p:nvSpPr>
          <p:cNvPr id="6" name="Ellipse 5">
            <a:extLst>
              <a:ext uri="{FF2B5EF4-FFF2-40B4-BE49-F238E27FC236}">
                <a16:creationId xmlns:a16="http://schemas.microsoft.com/office/drawing/2014/main" id="{730AC647-50F3-BEBE-86D0-6D2F982C5F21}"/>
              </a:ext>
            </a:extLst>
          </p:cNvPr>
          <p:cNvSpPr/>
          <p:nvPr/>
        </p:nvSpPr>
        <p:spPr>
          <a:xfrm>
            <a:off x="1408887" y="2136588"/>
            <a:ext cx="288000" cy="28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A828CDC3-08C5-8210-E9BB-7EB3734C6651}"/>
              </a:ext>
            </a:extLst>
          </p:cNvPr>
          <p:cNvSpPr/>
          <p:nvPr/>
        </p:nvSpPr>
        <p:spPr>
          <a:xfrm>
            <a:off x="712201" y="2053854"/>
            <a:ext cx="288000" cy="28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E297D6FF-ADC5-5281-7E4E-4A0320E2638B}"/>
              </a:ext>
            </a:extLst>
          </p:cNvPr>
          <p:cNvSpPr/>
          <p:nvPr/>
        </p:nvSpPr>
        <p:spPr>
          <a:xfrm>
            <a:off x="829762" y="2942131"/>
            <a:ext cx="288000" cy="28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0355808F-5C3A-E6E7-D983-14A0474AC5B0}"/>
              </a:ext>
            </a:extLst>
          </p:cNvPr>
          <p:cNvSpPr/>
          <p:nvPr/>
        </p:nvSpPr>
        <p:spPr>
          <a:xfrm>
            <a:off x="9385963" y="1740346"/>
            <a:ext cx="288000" cy="28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4A5FAFCD-5E29-0969-770C-8320A228A312}"/>
              </a:ext>
            </a:extLst>
          </p:cNvPr>
          <p:cNvSpPr/>
          <p:nvPr/>
        </p:nvSpPr>
        <p:spPr>
          <a:xfrm>
            <a:off x="9864938" y="2428327"/>
            <a:ext cx="288000" cy="28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BB0235F0-012C-AAA6-E426-0E5306B17DE9}"/>
              </a:ext>
            </a:extLst>
          </p:cNvPr>
          <p:cNvSpPr/>
          <p:nvPr/>
        </p:nvSpPr>
        <p:spPr>
          <a:xfrm>
            <a:off x="9969439" y="3185970"/>
            <a:ext cx="288000" cy="28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8751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6" grpId="0" animBg="1"/>
      <p:bldP spid="17" grpId="0" animBg="1"/>
      <p:bldP spid="18" grpId="0" animBg="1"/>
      <p:bldP spid="19" grpId="0" animBg="1"/>
      <p:bldP spid="20" grpId="0" animBg="1"/>
      <p:bldP spid="2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Zweistufiger Breitband-HF-Verstärker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12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E62E6B45-B9E9-E24D-DF9C-31DB6A728F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761" y="1225642"/>
            <a:ext cx="4055139" cy="4428639"/>
          </a:xfrm>
          <a:prstGeom prst="rect">
            <a:avLst/>
          </a:prstGeom>
        </p:spPr>
      </p:pic>
      <p:sp>
        <p:nvSpPr>
          <p:cNvPr id="8" name="Textfeld 7">
            <a:extLst>
              <a:ext uri="{FF2B5EF4-FFF2-40B4-BE49-F238E27FC236}">
                <a16:creationId xmlns:a16="http://schemas.microsoft.com/office/drawing/2014/main" id="{15FA40B8-554C-BBCD-D7FA-CA94B6BA4936}"/>
              </a:ext>
            </a:extLst>
          </p:cNvPr>
          <p:cNvSpPr txBox="1"/>
          <p:nvPr/>
        </p:nvSpPr>
        <p:spPr>
          <a:xfrm>
            <a:off x="1500189" y="3071813"/>
            <a:ext cx="442912" cy="369332"/>
          </a:xfrm>
          <a:prstGeom prst="rect">
            <a:avLst/>
          </a:prstGeom>
          <a:noFill/>
        </p:spPr>
        <p:txBody>
          <a:bodyPr wrap="square" rtlCol="0">
            <a:spAutoFit/>
          </a:bodyPr>
          <a:lstStyle/>
          <a:p>
            <a:r>
              <a:rPr lang="de-DE" dirty="0">
                <a:solidFill>
                  <a:srgbClr val="FF0000"/>
                </a:solidFill>
              </a:rPr>
              <a:t>T</a:t>
            </a:r>
            <a:r>
              <a:rPr lang="de-DE" baseline="-25000" dirty="0">
                <a:solidFill>
                  <a:srgbClr val="FF0000"/>
                </a:solidFill>
              </a:rPr>
              <a:t>1</a:t>
            </a:r>
          </a:p>
        </p:txBody>
      </p:sp>
      <p:sp>
        <p:nvSpPr>
          <p:cNvPr id="9" name="Textfeld 8">
            <a:extLst>
              <a:ext uri="{FF2B5EF4-FFF2-40B4-BE49-F238E27FC236}">
                <a16:creationId xmlns:a16="http://schemas.microsoft.com/office/drawing/2014/main" id="{3D330033-6BC7-B93D-223D-CAE2BC08B123}"/>
              </a:ext>
            </a:extLst>
          </p:cNvPr>
          <p:cNvSpPr txBox="1"/>
          <p:nvPr/>
        </p:nvSpPr>
        <p:spPr>
          <a:xfrm>
            <a:off x="4908850" y="1664422"/>
            <a:ext cx="5800712" cy="3477875"/>
          </a:xfrm>
          <a:prstGeom prst="rect">
            <a:avLst/>
          </a:prstGeom>
          <a:noFill/>
        </p:spPr>
        <p:txBody>
          <a:bodyPr wrap="square" rtlCol="0">
            <a:spAutoFit/>
          </a:bodyPr>
          <a:lstStyle/>
          <a:p>
            <a:r>
              <a:rPr lang="de-DE" dirty="0">
                <a:solidFill>
                  <a:srgbClr val="FF0000"/>
                </a:solidFill>
              </a:rPr>
              <a:t>T</a:t>
            </a:r>
            <a:r>
              <a:rPr lang="de-DE" baseline="-25000" dirty="0">
                <a:solidFill>
                  <a:srgbClr val="FF0000"/>
                </a:solidFill>
              </a:rPr>
              <a:t>1</a:t>
            </a:r>
            <a:r>
              <a:rPr lang="de-DE" dirty="0">
                <a:solidFill>
                  <a:srgbClr val="FF0000"/>
                </a:solidFill>
              </a:rPr>
              <a:t>:	</a:t>
            </a:r>
            <a:r>
              <a:rPr lang="de-DE" dirty="0"/>
              <a:t>dient der Anpassung der Ausgangswiderstandes der</a:t>
            </a:r>
            <a:br>
              <a:rPr lang="de-DE" dirty="0"/>
            </a:br>
            <a:r>
              <a:rPr lang="de-DE" dirty="0"/>
              <a:t>	</a:t>
            </a:r>
            <a:r>
              <a:rPr lang="de-DE" dirty="0" err="1"/>
              <a:t>Emitterschaltung</a:t>
            </a:r>
            <a:r>
              <a:rPr lang="de-DE" dirty="0"/>
              <a:t> an den Eingang der folgenden 	</a:t>
            </a:r>
            <a:r>
              <a:rPr lang="de-DE" dirty="0" err="1"/>
              <a:t>Emitterschaltung</a:t>
            </a:r>
            <a:endParaRPr lang="de-DE" dirty="0"/>
          </a:p>
          <a:p>
            <a:endParaRPr lang="de-DE" baseline="-25000" dirty="0"/>
          </a:p>
          <a:p>
            <a:r>
              <a:rPr lang="de-DE" dirty="0">
                <a:solidFill>
                  <a:srgbClr val="FF0000"/>
                </a:solidFill>
              </a:rPr>
              <a:t>C</a:t>
            </a:r>
            <a:r>
              <a:rPr lang="de-DE" baseline="-25000" dirty="0">
                <a:solidFill>
                  <a:srgbClr val="FF0000"/>
                </a:solidFill>
              </a:rPr>
              <a:t>1</a:t>
            </a:r>
            <a:r>
              <a:rPr lang="de-DE" dirty="0">
                <a:solidFill>
                  <a:srgbClr val="FF0000"/>
                </a:solidFill>
              </a:rPr>
              <a:t> und C</a:t>
            </a:r>
            <a:r>
              <a:rPr lang="de-DE" baseline="-25000" dirty="0">
                <a:solidFill>
                  <a:srgbClr val="FF0000"/>
                </a:solidFill>
              </a:rPr>
              <a:t>2</a:t>
            </a:r>
            <a:r>
              <a:rPr lang="de-DE" dirty="0">
                <a:solidFill>
                  <a:srgbClr val="FF0000"/>
                </a:solidFill>
              </a:rPr>
              <a:t> (gilt analog für C</a:t>
            </a:r>
            <a:r>
              <a:rPr lang="de-DE" baseline="-25000" dirty="0">
                <a:solidFill>
                  <a:srgbClr val="FF0000"/>
                </a:solidFill>
              </a:rPr>
              <a:t>3</a:t>
            </a:r>
            <a:r>
              <a:rPr lang="de-DE" dirty="0">
                <a:solidFill>
                  <a:srgbClr val="FF0000"/>
                </a:solidFill>
              </a:rPr>
              <a:t> und C</a:t>
            </a:r>
            <a:r>
              <a:rPr lang="de-DE" baseline="-25000" dirty="0">
                <a:solidFill>
                  <a:srgbClr val="FF0000"/>
                </a:solidFill>
              </a:rPr>
              <a:t>4</a:t>
            </a:r>
            <a:r>
              <a:rPr lang="de-DE" dirty="0">
                <a:solidFill>
                  <a:srgbClr val="FF0000"/>
                </a:solidFill>
              </a:rPr>
              <a:t> sowie C</a:t>
            </a:r>
            <a:r>
              <a:rPr lang="de-DE" baseline="-25000" dirty="0">
                <a:solidFill>
                  <a:srgbClr val="FF0000"/>
                </a:solidFill>
              </a:rPr>
              <a:t>5</a:t>
            </a:r>
            <a:r>
              <a:rPr lang="de-DE" dirty="0">
                <a:solidFill>
                  <a:srgbClr val="FF0000"/>
                </a:solidFill>
              </a:rPr>
              <a:t> und C</a:t>
            </a:r>
            <a:r>
              <a:rPr lang="de-DE" baseline="-25000" dirty="0">
                <a:solidFill>
                  <a:srgbClr val="FF0000"/>
                </a:solidFill>
              </a:rPr>
              <a:t>6 </a:t>
            </a:r>
            <a:r>
              <a:rPr lang="de-DE" dirty="0">
                <a:solidFill>
                  <a:srgbClr val="FF0000"/>
                </a:solidFill>
              </a:rPr>
              <a:t>):</a:t>
            </a:r>
          </a:p>
          <a:p>
            <a:r>
              <a:rPr lang="de-DE" dirty="0"/>
              <a:t>	Der Kondensator geringer Kapazität dient jeweils zum 	Abblocken hoher Frequenzen</a:t>
            </a:r>
          </a:p>
          <a:p>
            <a:endParaRPr lang="de-DE" sz="1000" dirty="0"/>
          </a:p>
          <a:p>
            <a:r>
              <a:rPr lang="de-DE" dirty="0"/>
              <a:t>	Der Kondensator hoher Kapazität dient jeweils zum 	Abblocken niedriger Frequenzen</a:t>
            </a:r>
          </a:p>
          <a:p>
            <a:endParaRPr lang="de-DE" dirty="0"/>
          </a:p>
          <a:p>
            <a:r>
              <a:rPr lang="de-DE" dirty="0">
                <a:solidFill>
                  <a:srgbClr val="FF0000"/>
                </a:solidFill>
              </a:rPr>
              <a:t>R:	</a:t>
            </a:r>
            <a:r>
              <a:rPr lang="de-DE" dirty="0"/>
              <a:t>bedämpft die Spule und verhindert so parasitäre 	Schwingungen</a:t>
            </a:r>
            <a:endParaRPr lang="de-DE" baseline="-25000" dirty="0"/>
          </a:p>
        </p:txBody>
      </p:sp>
      <p:sp>
        <p:nvSpPr>
          <p:cNvPr id="14" name="Textfeld 13">
            <a:extLst>
              <a:ext uri="{FF2B5EF4-FFF2-40B4-BE49-F238E27FC236}">
                <a16:creationId xmlns:a16="http://schemas.microsoft.com/office/drawing/2014/main" id="{4F7F1417-5CE3-48E4-CC40-037810A32241}"/>
              </a:ext>
            </a:extLst>
          </p:cNvPr>
          <p:cNvSpPr txBox="1"/>
          <p:nvPr/>
        </p:nvSpPr>
        <p:spPr>
          <a:xfrm>
            <a:off x="2444256" y="1492764"/>
            <a:ext cx="442912" cy="369332"/>
          </a:xfrm>
          <a:prstGeom prst="rect">
            <a:avLst/>
          </a:prstGeom>
          <a:noFill/>
        </p:spPr>
        <p:txBody>
          <a:bodyPr wrap="square" rtlCol="0">
            <a:spAutoFit/>
          </a:bodyPr>
          <a:lstStyle/>
          <a:p>
            <a:r>
              <a:rPr lang="de-DE" dirty="0">
                <a:solidFill>
                  <a:srgbClr val="FF0000"/>
                </a:solidFill>
              </a:rPr>
              <a:t>C</a:t>
            </a:r>
            <a:r>
              <a:rPr lang="de-DE" baseline="-25000" dirty="0">
                <a:solidFill>
                  <a:srgbClr val="FF0000"/>
                </a:solidFill>
              </a:rPr>
              <a:t>1</a:t>
            </a:r>
          </a:p>
        </p:txBody>
      </p:sp>
      <p:sp>
        <p:nvSpPr>
          <p:cNvPr id="15" name="Textfeld 14">
            <a:extLst>
              <a:ext uri="{FF2B5EF4-FFF2-40B4-BE49-F238E27FC236}">
                <a16:creationId xmlns:a16="http://schemas.microsoft.com/office/drawing/2014/main" id="{D2800852-6EF2-EFD0-01D0-A6D89A552D9A}"/>
              </a:ext>
            </a:extLst>
          </p:cNvPr>
          <p:cNvSpPr txBox="1"/>
          <p:nvPr/>
        </p:nvSpPr>
        <p:spPr>
          <a:xfrm>
            <a:off x="3039206" y="1492764"/>
            <a:ext cx="442912" cy="369332"/>
          </a:xfrm>
          <a:prstGeom prst="rect">
            <a:avLst/>
          </a:prstGeom>
          <a:noFill/>
        </p:spPr>
        <p:txBody>
          <a:bodyPr wrap="square" rtlCol="0">
            <a:spAutoFit/>
          </a:bodyPr>
          <a:lstStyle/>
          <a:p>
            <a:r>
              <a:rPr lang="de-DE" dirty="0">
                <a:solidFill>
                  <a:srgbClr val="FF0000"/>
                </a:solidFill>
              </a:rPr>
              <a:t>C</a:t>
            </a:r>
            <a:r>
              <a:rPr lang="de-DE" baseline="-25000" dirty="0">
                <a:solidFill>
                  <a:srgbClr val="FF0000"/>
                </a:solidFill>
              </a:rPr>
              <a:t>2</a:t>
            </a:r>
          </a:p>
        </p:txBody>
      </p:sp>
      <p:sp>
        <p:nvSpPr>
          <p:cNvPr id="16" name="Textfeld 15">
            <a:extLst>
              <a:ext uri="{FF2B5EF4-FFF2-40B4-BE49-F238E27FC236}">
                <a16:creationId xmlns:a16="http://schemas.microsoft.com/office/drawing/2014/main" id="{21AA23B6-8A8B-C070-9ADF-80FF5BC2A217}"/>
              </a:ext>
            </a:extLst>
          </p:cNvPr>
          <p:cNvSpPr txBox="1"/>
          <p:nvPr/>
        </p:nvSpPr>
        <p:spPr>
          <a:xfrm>
            <a:off x="2410919" y="2545277"/>
            <a:ext cx="442912" cy="369332"/>
          </a:xfrm>
          <a:prstGeom prst="rect">
            <a:avLst/>
          </a:prstGeom>
          <a:noFill/>
        </p:spPr>
        <p:txBody>
          <a:bodyPr wrap="square" rtlCol="0">
            <a:spAutoFit/>
          </a:bodyPr>
          <a:lstStyle/>
          <a:p>
            <a:r>
              <a:rPr lang="de-DE" dirty="0">
                <a:solidFill>
                  <a:srgbClr val="FF0000"/>
                </a:solidFill>
              </a:rPr>
              <a:t>C</a:t>
            </a:r>
            <a:r>
              <a:rPr lang="de-DE" baseline="-25000" dirty="0">
                <a:solidFill>
                  <a:srgbClr val="FF0000"/>
                </a:solidFill>
              </a:rPr>
              <a:t>3</a:t>
            </a:r>
          </a:p>
        </p:txBody>
      </p:sp>
      <p:sp>
        <p:nvSpPr>
          <p:cNvPr id="17" name="Textfeld 16">
            <a:extLst>
              <a:ext uri="{FF2B5EF4-FFF2-40B4-BE49-F238E27FC236}">
                <a16:creationId xmlns:a16="http://schemas.microsoft.com/office/drawing/2014/main" id="{8BF0A997-689C-6014-3237-2FE8A20CED16}"/>
              </a:ext>
            </a:extLst>
          </p:cNvPr>
          <p:cNvSpPr txBox="1"/>
          <p:nvPr/>
        </p:nvSpPr>
        <p:spPr>
          <a:xfrm>
            <a:off x="3044880" y="2534631"/>
            <a:ext cx="442912" cy="369332"/>
          </a:xfrm>
          <a:prstGeom prst="rect">
            <a:avLst/>
          </a:prstGeom>
          <a:noFill/>
        </p:spPr>
        <p:txBody>
          <a:bodyPr wrap="square" rtlCol="0">
            <a:spAutoFit/>
          </a:bodyPr>
          <a:lstStyle/>
          <a:p>
            <a:r>
              <a:rPr lang="de-DE" dirty="0">
                <a:solidFill>
                  <a:srgbClr val="FF0000"/>
                </a:solidFill>
              </a:rPr>
              <a:t>C</a:t>
            </a:r>
            <a:r>
              <a:rPr lang="de-DE" baseline="-25000" dirty="0">
                <a:solidFill>
                  <a:srgbClr val="FF0000"/>
                </a:solidFill>
              </a:rPr>
              <a:t>4</a:t>
            </a:r>
          </a:p>
        </p:txBody>
      </p:sp>
      <p:sp>
        <p:nvSpPr>
          <p:cNvPr id="18" name="Textfeld 17">
            <a:extLst>
              <a:ext uri="{FF2B5EF4-FFF2-40B4-BE49-F238E27FC236}">
                <a16:creationId xmlns:a16="http://schemas.microsoft.com/office/drawing/2014/main" id="{0C912EE7-4519-8937-5220-DF3543680DE9}"/>
              </a:ext>
            </a:extLst>
          </p:cNvPr>
          <p:cNvSpPr txBox="1"/>
          <p:nvPr/>
        </p:nvSpPr>
        <p:spPr>
          <a:xfrm>
            <a:off x="2444256" y="4689947"/>
            <a:ext cx="442912" cy="369332"/>
          </a:xfrm>
          <a:prstGeom prst="rect">
            <a:avLst/>
          </a:prstGeom>
          <a:noFill/>
        </p:spPr>
        <p:txBody>
          <a:bodyPr wrap="square" rtlCol="0">
            <a:spAutoFit/>
          </a:bodyPr>
          <a:lstStyle/>
          <a:p>
            <a:r>
              <a:rPr lang="de-DE" dirty="0">
                <a:solidFill>
                  <a:srgbClr val="FF0000"/>
                </a:solidFill>
              </a:rPr>
              <a:t>C</a:t>
            </a:r>
            <a:r>
              <a:rPr lang="de-DE" baseline="-25000" dirty="0">
                <a:solidFill>
                  <a:srgbClr val="FF0000"/>
                </a:solidFill>
              </a:rPr>
              <a:t>5</a:t>
            </a:r>
          </a:p>
        </p:txBody>
      </p:sp>
      <p:sp>
        <p:nvSpPr>
          <p:cNvPr id="19" name="Textfeld 18">
            <a:extLst>
              <a:ext uri="{FF2B5EF4-FFF2-40B4-BE49-F238E27FC236}">
                <a16:creationId xmlns:a16="http://schemas.microsoft.com/office/drawing/2014/main" id="{CE5A867C-DB04-23D7-E405-3F4745AD4170}"/>
              </a:ext>
            </a:extLst>
          </p:cNvPr>
          <p:cNvSpPr txBox="1"/>
          <p:nvPr/>
        </p:nvSpPr>
        <p:spPr>
          <a:xfrm>
            <a:off x="3039206" y="4689947"/>
            <a:ext cx="442912" cy="369332"/>
          </a:xfrm>
          <a:prstGeom prst="rect">
            <a:avLst/>
          </a:prstGeom>
          <a:noFill/>
        </p:spPr>
        <p:txBody>
          <a:bodyPr wrap="square" rtlCol="0">
            <a:spAutoFit/>
          </a:bodyPr>
          <a:lstStyle/>
          <a:p>
            <a:r>
              <a:rPr lang="de-DE" dirty="0">
                <a:solidFill>
                  <a:srgbClr val="FF0000"/>
                </a:solidFill>
              </a:rPr>
              <a:t>C</a:t>
            </a:r>
            <a:r>
              <a:rPr lang="de-DE" baseline="-25000" dirty="0">
                <a:solidFill>
                  <a:srgbClr val="FF0000"/>
                </a:solidFill>
              </a:rPr>
              <a:t>6</a:t>
            </a:r>
          </a:p>
        </p:txBody>
      </p:sp>
      <p:sp>
        <p:nvSpPr>
          <p:cNvPr id="20" name="Textfeld 19">
            <a:extLst>
              <a:ext uri="{FF2B5EF4-FFF2-40B4-BE49-F238E27FC236}">
                <a16:creationId xmlns:a16="http://schemas.microsoft.com/office/drawing/2014/main" id="{143D8E4C-B3A3-449B-C86F-5BD14BC6F9BB}"/>
              </a:ext>
            </a:extLst>
          </p:cNvPr>
          <p:cNvSpPr txBox="1"/>
          <p:nvPr/>
        </p:nvSpPr>
        <p:spPr>
          <a:xfrm>
            <a:off x="3092324" y="3679985"/>
            <a:ext cx="442912" cy="369332"/>
          </a:xfrm>
          <a:prstGeom prst="rect">
            <a:avLst/>
          </a:prstGeom>
          <a:noFill/>
        </p:spPr>
        <p:txBody>
          <a:bodyPr wrap="square" rtlCol="0">
            <a:spAutoFit/>
          </a:bodyPr>
          <a:lstStyle/>
          <a:p>
            <a:r>
              <a:rPr lang="de-DE" dirty="0">
                <a:solidFill>
                  <a:srgbClr val="FF0000"/>
                </a:solidFill>
              </a:rPr>
              <a:t>R</a:t>
            </a:r>
            <a:endParaRPr lang="de-DE" baseline="-25000" dirty="0">
              <a:solidFill>
                <a:srgbClr val="FF0000"/>
              </a:solidFill>
            </a:endParaRPr>
          </a:p>
        </p:txBody>
      </p:sp>
      <p:sp>
        <p:nvSpPr>
          <p:cNvPr id="6" name="Textfeld 5">
            <a:extLst>
              <a:ext uri="{FF2B5EF4-FFF2-40B4-BE49-F238E27FC236}">
                <a16:creationId xmlns:a16="http://schemas.microsoft.com/office/drawing/2014/main" id="{0452E208-AF3B-D805-B7AB-EFF6017902DE}"/>
              </a:ext>
            </a:extLst>
          </p:cNvPr>
          <p:cNvSpPr txBox="1"/>
          <p:nvPr/>
        </p:nvSpPr>
        <p:spPr>
          <a:xfrm>
            <a:off x="2484015" y="5501962"/>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3222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p:bldP spid="19" grpId="0"/>
      <p:bldP spid="2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G</a:t>
            </a:r>
            <a:r>
              <a:rPr kumimoji="0" lang="de-DE" sz="2800" b="0" i="0" u="none" strike="noStrike" kern="1200" cap="none" spc="0" normalizeH="0" baseline="0" noProof="0" dirty="0" err="1">
                <a:ln>
                  <a:noFill/>
                </a:ln>
                <a:solidFill>
                  <a:schemeClr val="tx1"/>
                </a:solidFill>
                <a:effectLst/>
                <a:uLnTx/>
                <a:uFillTx/>
                <a:latin typeface="+mn-lt"/>
                <a:ea typeface="+mj-ea"/>
                <a:cs typeface="+mj-cs"/>
              </a:rPr>
              <a:t>egentaktverstärker</a:t>
            </a:r>
            <a:r>
              <a:rPr kumimoji="0" lang="de-DE" sz="2800" b="0" i="0" u="none" strike="noStrike" kern="1200" cap="none" spc="0" normalizeH="0" baseline="0" noProof="0" dirty="0">
                <a:ln>
                  <a:noFill/>
                </a:ln>
                <a:solidFill>
                  <a:schemeClr val="tx1"/>
                </a:solidFill>
                <a:effectLst/>
                <a:uLnTx/>
                <a:uFillTx/>
                <a:latin typeface="+mn-lt"/>
                <a:ea typeface="+mj-ea"/>
                <a:cs typeface="+mj-cs"/>
              </a:rPr>
              <a:t> (LDMOS-Kurzwellen-PA)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12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155B5252-3A05-F9EC-F9E2-9477AF443A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762" y="1177915"/>
            <a:ext cx="4236067" cy="4492798"/>
          </a:xfrm>
          <a:prstGeom prst="rect">
            <a:avLst/>
          </a:prstGeom>
        </p:spPr>
      </p:pic>
      <p:sp>
        <p:nvSpPr>
          <p:cNvPr id="8" name="Textfeld 7">
            <a:extLst>
              <a:ext uri="{FF2B5EF4-FFF2-40B4-BE49-F238E27FC236}">
                <a16:creationId xmlns:a16="http://schemas.microsoft.com/office/drawing/2014/main" id="{0442E582-DF75-3A3F-784E-314409C75627}"/>
              </a:ext>
            </a:extLst>
          </p:cNvPr>
          <p:cNvSpPr txBox="1"/>
          <p:nvPr/>
        </p:nvSpPr>
        <p:spPr>
          <a:xfrm>
            <a:off x="4892774" y="1309816"/>
            <a:ext cx="5757862" cy="4247317"/>
          </a:xfrm>
          <a:prstGeom prst="rect">
            <a:avLst/>
          </a:prstGeom>
          <a:noFill/>
        </p:spPr>
        <p:txBody>
          <a:bodyPr wrap="square" rtlCol="0">
            <a:spAutoFit/>
          </a:bodyPr>
          <a:lstStyle/>
          <a:p>
            <a:r>
              <a:rPr lang="de-DE" dirty="0">
                <a:solidFill>
                  <a:srgbClr val="FF0000"/>
                </a:solidFill>
              </a:rPr>
              <a:t>T</a:t>
            </a:r>
            <a:r>
              <a:rPr lang="de-DE" baseline="-25000" dirty="0">
                <a:solidFill>
                  <a:srgbClr val="FF0000"/>
                </a:solidFill>
              </a:rPr>
              <a:t>1</a:t>
            </a:r>
            <a:r>
              <a:rPr lang="de-DE" dirty="0">
                <a:solidFill>
                  <a:srgbClr val="FF0000"/>
                </a:solidFill>
              </a:rPr>
              <a:t> und T</a:t>
            </a:r>
            <a:r>
              <a:rPr lang="de-DE" baseline="-25000" dirty="0">
                <a:solidFill>
                  <a:srgbClr val="FF0000"/>
                </a:solidFill>
              </a:rPr>
              <a:t>2</a:t>
            </a:r>
            <a:r>
              <a:rPr lang="de-DE" dirty="0"/>
              <a:t> dienen zur Anpassung von 50 </a:t>
            </a:r>
            <a:r>
              <a:rPr lang="de-DE" dirty="0">
                <a:latin typeface="Symbol" panose="05050102010706020507" pitchFamily="18" charset="2"/>
              </a:rPr>
              <a:t>W</a:t>
            </a:r>
            <a:r>
              <a:rPr lang="de-DE" dirty="0"/>
              <a:t> an die niederohmige Eingangsimpedanz der Transistoren und die niederohmige Ausgangsimpedanz der Transistoren an 50 </a:t>
            </a:r>
            <a:r>
              <a:rPr lang="de-DE" dirty="0">
                <a:latin typeface="Symbol" panose="05050102010706020507" pitchFamily="18" charset="2"/>
              </a:rPr>
              <a:t>W</a:t>
            </a:r>
          </a:p>
          <a:p>
            <a:endParaRPr lang="de-DE" baseline="-25000" dirty="0"/>
          </a:p>
          <a:p>
            <a:r>
              <a:rPr lang="de-DE" dirty="0">
                <a:solidFill>
                  <a:srgbClr val="FF0000"/>
                </a:solidFill>
              </a:rPr>
              <a:t>C</a:t>
            </a:r>
            <a:r>
              <a:rPr lang="de-DE" baseline="-25000" dirty="0">
                <a:solidFill>
                  <a:srgbClr val="FF0000"/>
                </a:solidFill>
              </a:rPr>
              <a:t>2</a:t>
            </a:r>
            <a:r>
              <a:rPr lang="de-DE" dirty="0">
                <a:solidFill>
                  <a:srgbClr val="FF0000"/>
                </a:solidFill>
              </a:rPr>
              <a:t> und C</a:t>
            </a:r>
            <a:r>
              <a:rPr lang="de-DE" baseline="-25000" dirty="0">
                <a:solidFill>
                  <a:srgbClr val="FF0000"/>
                </a:solidFill>
              </a:rPr>
              <a:t>3</a:t>
            </a:r>
            <a:r>
              <a:rPr lang="de-DE" dirty="0">
                <a:solidFill>
                  <a:srgbClr val="FF0000"/>
                </a:solidFill>
              </a:rPr>
              <a:t> sowie die 100µH-Spule </a:t>
            </a:r>
            <a:r>
              <a:rPr lang="de-DE" dirty="0"/>
              <a:t>bilden zusammen einen Tiefpass zur Reduktion der HF-Anteile auf der Betriebsspannungsleitung</a:t>
            </a:r>
          </a:p>
          <a:p>
            <a:endParaRPr lang="de-DE" dirty="0"/>
          </a:p>
          <a:p>
            <a:r>
              <a:rPr lang="de-DE" dirty="0">
                <a:solidFill>
                  <a:srgbClr val="FF0000"/>
                </a:solidFill>
              </a:rPr>
              <a:t>R</a:t>
            </a:r>
            <a:r>
              <a:rPr lang="de-DE" baseline="-25000" dirty="0">
                <a:solidFill>
                  <a:srgbClr val="FF0000"/>
                </a:solidFill>
              </a:rPr>
              <a:t>3</a:t>
            </a:r>
            <a:r>
              <a:rPr lang="de-DE" dirty="0">
                <a:solidFill>
                  <a:srgbClr val="FF0000"/>
                </a:solidFill>
              </a:rPr>
              <a:t> </a:t>
            </a:r>
            <a:r>
              <a:rPr lang="de-DE" dirty="0"/>
              <a:t>ermöglicht die Einstellung des </a:t>
            </a:r>
            <a:r>
              <a:rPr lang="de-DE" dirty="0" err="1"/>
              <a:t>Drainstromes</a:t>
            </a:r>
            <a:r>
              <a:rPr lang="de-DE" dirty="0"/>
              <a:t> in beiden Transistoren. Bewegt sich der Schleifer in Richtung der Position 3, so verringert sich der </a:t>
            </a:r>
            <a:r>
              <a:rPr lang="de-DE" dirty="0" err="1"/>
              <a:t>Drainstrom</a:t>
            </a:r>
            <a:r>
              <a:rPr lang="de-DE" dirty="0"/>
              <a:t>.</a:t>
            </a:r>
          </a:p>
          <a:p>
            <a:endParaRPr lang="de-DE" sz="600" dirty="0"/>
          </a:p>
          <a:p>
            <a:r>
              <a:rPr lang="de-DE" dirty="0"/>
              <a:t>Befindet sich der Schleifer in Position 1, so berechnet sich die Gate-Source-Spannung wie folgt:</a:t>
            </a:r>
          </a:p>
          <a:p>
            <a:endParaRPr lang="de-DE" dirty="0"/>
          </a:p>
          <a:p>
            <a:r>
              <a:rPr lang="de-DE" dirty="0"/>
              <a:t>U</a:t>
            </a:r>
            <a:r>
              <a:rPr lang="de-DE" baseline="-25000" dirty="0"/>
              <a:t>GS</a:t>
            </a:r>
            <a:r>
              <a:rPr lang="de-DE" dirty="0"/>
              <a:t> = 6,2V *(150</a:t>
            </a:r>
            <a:r>
              <a:rPr lang="de-DE" dirty="0">
                <a:latin typeface="Symbol" panose="05050102010706020507" pitchFamily="18" charset="2"/>
              </a:rPr>
              <a:t>W</a:t>
            </a:r>
            <a:r>
              <a:rPr lang="de-DE" dirty="0"/>
              <a:t> + 220</a:t>
            </a:r>
            <a:r>
              <a:rPr lang="de-DE" dirty="0">
                <a:latin typeface="Symbol" panose="05050102010706020507" pitchFamily="18" charset="2"/>
              </a:rPr>
              <a:t>W</a:t>
            </a:r>
            <a:r>
              <a:rPr lang="de-DE" dirty="0"/>
              <a:t>) / (270</a:t>
            </a:r>
            <a:r>
              <a:rPr lang="de-DE" dirty="0">
                <a:latin typeface="Symbol" panose="05050102010706020507" pitchFamily="18" charset="2"/>
              </a:rPr>
              <a:t>W</a:t>
            </a:r>
            <a:r>
              <a:rPr lang="de-DE" dirty="0"/>
              <a:t> + 220</a:t>
            </a:r>
            <a:r>
              <a:rPr lang="de-DE" dirty="0">
                <a:latin typeface="Symbol" panose="05050102010706020507" pitchFamily="18" charset="2"/>
              </a:rPr>
              <a:t>W</a:t>
            </a:r>
            <a:r>
              <a:rPr lang="de-DE" dirty="0"/>
              <a:t> + 150</a:t>
            </a:r>
            <a:r>
              <a:rPr lang="de-DE" dirty="0">
                <a:latin typeface="Symbol" panose="05050102010706020507" pitchFamily="18" charset="2"/>
              </a:rPr>
              <a:t>W</a:t>
            </a:r>
            <a:r>
              <a:rPr lang="de-DE" dirty="0"/>
              <a:t>) = 3,5V</a:t>
            </a:r>
            <a:endParaRPr lang="de-DE" baseline="-25000" dirty="0"/>
          </a:p>
        </p:txBody>
      </p:sp>
      <p:sp>
        <p:nvSpPr>
          <p:cNvPr id="6" name="Textfeld 5">
            <a:extLst>
              <a:ext uri="{FF2B5EF4-FFF2-40B4-BE49-F238E27FC236}">
                <a16:creationId xmlns:a16="http://schemas.microsoft.com/office/drawing/2014/main" id="{03AB254A-B342-8FC8-2F3F-3B862F63B380}"/>
              </a:ext>
            </a:extLst>
          </p:cNvPr>
          <p:cNvSpPr txBox="1"/>
          <p:nvPr/>
        </p:nvSpPr>
        <p:spPr>
          <a:xfrm>
            <a:off x="2086070" y="5529134"/>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941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Meißner-Oszillator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Anstelle des Eingangssignals wird das eigene Ausgangssignal wieder eingekoppelt</a:t>
            </a:r>
          </a:p>
          <a:p>
            <a:pPr>
              <a:defRPr/>
            </a:pPr>
            <a:r>
              <a:rPr lang="de-DE" dirty="0">
                <a:solidFill>
                  <a:srgbClr val="000000"/>
                </a:solidFill>
              </a:rPr>
              <a:t>Transformatorische Kopplung </a:t>
            </a:r>
            <a:r>
              <a:rPr lang="de-DE" dirty="0">
                <a:solidFill>
                  <a:srgbClr val="000000"/>
                </a:solidFill>
                <a:sym typeface="Wingdings" panose="05000000000000000000" pitchFamily="2" charset="2"/>
              </a:rPr>
              <a:t> Meißner-Oszillator</a:t>
            </a: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8" name="Gruppieren 7">
            <a:extLst>
              <a:ext uri="{FF2B5EF4-FFF2-40B4-BE49-F238E27FC236}">
                <a16:creationId xmlns:a16="http://schemas.microsoft.com/office/drawing/2014/main" id="{3B849122-FAF9-B268-EA56-7B53D8C2449E}"/>
              </a:ext>
            </a:extLst>
          </p:cNvPr>
          <p:cNvGrpSpPr/>
          <p:nvPr/>
        </p:nvGrpSpPr>
        <p:grpSpPr>
          <a:xfrm>
            <a:off x="379720" y="1059163"/>
            <a:ext cx="3678957" cy="3649736"/>
            <a:chOff x="5565495" y="1334752"/>
            <a:chExt cx="3678957" cy="3649736"/>
          </a:xfrm>
        </p:grpSpPr>
        <p:grpSp>
          <p:nvGrpSpPr>
            <p:cNvPr id="9" name="Gruppieren 8">
              <a:extLst>
                <a:ext uri="{FF2B5EF4-FFF2-40B4-BE49-F238E27FC236}">
                  <a16:creationId xmlns:a16="http://schemas.microsoft.com/office/drawing/2014/main" id="{8B40CC47-317C-57DD-4201-6EF63059CFC2}"/>
                </a:ext>
              </a:extLst>
            </p:cNvPr>
            <p:cNvGrpSpPr/>
            <p:nvPr/>
          </p:nvGrpSpPr>
          <p:grpSpPr>
            <a:xfrm>
              <a:off x="5582299" y="3029573"/>
              <a:ext cx="1177972" cy="360000"/>
              <a:chOff x="5316144" y="2659793"/>
              <a:chExt cx="1177972" cy="360000"/>
            </a:xfrm>
          </p:grpSpPr>
          <p:cxnSp>
            <p:nvCxnSpPr>
              <p:cNvPr id="1048" name="Gerader Verbinder 1047">
                <a:extLst>
                  <a:ext uri="{FF2B5EF4-FFF2-40B4-BE49-F238E27FC236}">
                    <a16:creationId xmlns:a16="http://schemas.microsoft.com/office/drawing/2014/main" id="{5160965B-4760-D2AA-DA23-A85C715799DB}"/>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A8AF61CA-9F5D-8935-6D00-1D770FD0D5B9}"/>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2A262BCF-9FEC-AE5E-5D4D-8E2ECC1FB4CB}"/>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60EF609E-9572-FAB7-9AE1-F6DD15B7DFD7}"/>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CB374F79-EDEB-2039-9B75-87AA0D6CDDCD}"/>
                </a:ext>
              </a:extLst>
            </p:cNvPr>
            <p:cNvGrpSpPr/>
            <p:nvPr/>
          </p:nvGrpSpPr>
          <p:grpSpPr>
            <a:xfrm rot="16200000">
              <a:off x="6827256" y="2586016"/>
              <a:ext cx="873736" cy="952237"/>
              <a:chOff x="2277523" y="3415236"/>
              <a:chExt cx="873736" cy="952237"/>
            </a:xfrm>
          </p:grpSpPr>
          <p:sp>
            <p:nvSpPr>
              <p:cNvPr id="1042" name="Ellipse 1041">
                <a:extLst>
                  <a:ext uri="{FF2B5EF4-FFF2-40B4-BE49-F238E27FC236}">
                    <a16:creationId xmlns:a16="http://schemas.microsoft.com/office/drawing/2014/main" id="{CB87A8A9-A1DC-FAB3-9AE2-F89A8D83D012}"/>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3" name="Gerader Verbinder 1042">
                <a:extLst>
                  <a:ext uri="{FF2B5EF4-FFF2-40B4-BE49-F238E27FC236}">
                    <a16:creationId xmlns:a16="http://schemas.microsoft.com/office/drawing/2014/main" id="{657F955F-DA57-5C0B-8C51-3E7EE1CF9593}"/>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Gerader Verbinder 1043">
                <a:extLst>
                  <a:ext uri="{FF2B5EF4-FFF2-40B4-BE49-F238E27FC236}">
                    <a16:creationId xmlns:a16="http://schemas.microsoft.com/office/drawing/2014/main" id="{82CD70D7-BFEC-A6D5-75DD-D2FFC8250442}"/>
                  </a:ext>
                </a:extLst>
              </p:cNvPr>
              <p:cNvCxnSpPr/>
              <p:nvPr/>
            </p:nvCxnSpPr>
            <p:spPr>
              <a:xfrm rot="5400000" flipH="1" flipV="1">
                <a:off x="2305726" y="3674452"/>
                <a:ext cx="519014" cy="5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7C9E4F29-4CA6-0D03-C38E-7BCF6FFCDB3D}"/>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74104330-5BC9-B4FA-B502-8C44118DEA9C}"/>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181DED5E-A9C3-E346-3586-BDAFAE3E3F89}"/>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BB76E616-72EE-6030-7DC1-667071F7B275}"/>
                </a:ext>
              </a:extLst>
            </p:cNvPr>
            <p:cNvGrpSpPr/>
            <p:nvPr/>
          </p:nvGrpSpPr>
          <p:grpSpPr>
            <a:xfrm rot="16200000">
              <a:off x="6927646" y="2112053"/>
              <a:ext cx="1359634" cy="226422"/>
              <a:chOff x="1753727" y="3680842"/>
              <a:chExt cx="1359634" cy="226422"/>
            </a:xfrm>
          </p:grpSpPr>
          <p:sp>
            <p:nvSpPr>
              <p:cNvPr id="1039" name="Rechteck 1038">
                <a:extLst>
                  <a:ext uri="{FF2B5EF4-FFF2-40B4-BE49-F238E27FC236}">
                    <a16:creationId xmlns:a16="http://schemas.microsoft.com/office/drawing/2014/main" id="{A8FFA93B-C088-2D27-66F8-6469A42A737B}"/>
                  </a:ext>
                </a:extLst>
              </p:cNvPr>
              <p:cNvSpPr/>
              <p:nvPr/>
            </p:nvSpPr>
            <p:spPr>
              <a:xfrm rot="16200000">
                <a:off x="2319784" y="3524087"/>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0" name="Gerader Verbinder 1039">
                <a:extLst>
                  <a:ext uri="{FF2B5EF4-FFF2-40B4-BE49-F238E27FC236}">
                    <a16:creationId xmlns:a16="http://schemas.microsoft.com/office/drawing/2014/main" id="{05F91C32-5E24-B61C-3967-26FE862FB54E}"/>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F79C95E0-AB76-79D6-CB7A-27174763F1AB}"/>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Gerader Verbinder 15">
              <a:extLst>
                <a:ext uri="{FF2B5EF4-FFF2-40B4-BE49-F238E27FC236}">
                  <a16:creationId xmlns:a16="http://schemas.microsoft.com/office/drawing/2014/main" id="{4E953173-64B8-E28E-D222-E000D9556B2B}"/>
                </a:ext>
              </a:extLst>
            </p:cNvPr>
            <p:cNvCxnSpPr/>
            <p:nvPr/>
          </p:nvCxnSpPr>
          <p:spPr>
            <a:xfrm flipH="1">
              <a:off x="7212396" y="4811461"/>
              <a:ext cx="14957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9EA02CA9-D742-E132-CE62-360B9CCD27CA}"/>
                </a:ext>
              </a:extLst>
            </p:cNvPr>
            <p:cNvSpPr/>
            <p:nvPr/>
          </p:nvSpPr>
          <p:spPr>
            <a:xfrm>
              <a:off x="5586400" y="315740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0FC665A6-F27A-6566-3D02-00B5E645843E}"/>
                </a:ext>
              </a:extLst>
            </p:cNvPr>
            <p:cNvCxnSpPr>
              <a:endCxn id="20" idx="6"/>
            </p:cNvCxnSpPr>
            <p:nvPr/>
          </p:nvCxnSpPr>
          <p:spPr>
            <a:xfrm flipH="1" flipV="1">
              <a:off x="5706187" y="4813132"/>
              <a:ext cx="1506209"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853B8B18-AB2D-EC76-EFBB-3DED8CA75FE4}"/>
                </a:ext>
              </a:extLst>
            </p:cNvPr>
            <p:cNvSpPr/>
            <p:nvPr/>
          </p:nvSpPr>
          <p:spPr>
            <a:xfrm>
              <a:off x="8708182" y="475746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2A7D9330-D429-FAAB-4619-82BCC425D462}"/>
                </a:ext>
              </a:extLst>
            </p:cNvPr>
            <p:cNvSpPr/>
            <p:nvPr/>
          </p:nvSpPr>
          <p:spPr>
            <a:xfrm>
              <a:off x="5598187" y="475913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944822A8-CDF3-AA01-9642-C22F56B91D65}"/>
                </a:ext>
              </a:extLst>
            </p:cNvPr>
            <p:cNvCxnSpPr/>
            <p:nvPr/>
          </p:nvCxnSpPr>
          <p:spPr>
            <a:xfrm flipV="1">
              <a:off x="8816182" y="2869916"/>
              <a:ext cx="0" cy="1734235"/>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6AA97218-9F81-C63C-B40D-B623484B3B2D}"/>
                </a:ext>
              </a:extLst>
            </p:cNvPr>
            <p:cNvSpPr txBox="1"/>
            <p:nvPr/>
          </p:nvSpPr>
          <p:spPr>
            <a:xfrm>
              <a:off x="8779688" y="3314337"/>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23" name="Gerader Verbinder 22">
              <a:extLst>
                <a:ext uri="{FF2B5EF4-FFF2-40B4-BE49-F238E27FC236}">
                  <a16:creationId xmlns:a16="http://schemas.microsoft.com/office/drawing/2014/main" id="{1604C39E-C58F-4B48-052F-FF4B04301C33}"/>
                </a:ext>
              </a:extLst>
            </p:cNvPr>
            <p:cNvCxnSpPr/>
            <p:nvPr/>
          </p:nvCxnSpPr>
          <p:spPr>
            <a:xfrm flipV="1">
              <a:off x="5598187" y="3405769"/>
              <a:ext cx="0" cy="119838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B4F3DAF6-74FF-C4E9-407A-4ABB78133FEF}"/>
                </a:ext>
              </a:extLst>
            </p:cNvPr>
            <p:cNvSpPr txBox="1"/>
            <p:nvPr/>
          </p:nvSpPr>
          <p:spPr>
            <a:xfrm>
              <a:off x="5565495" y="3716164"/>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25" name="Ellipse 24">
              <a:extLst>
                <a:ext uri="{FF2B5EF4-FFF2-40B4-BE49-F238E27FC236}">
                  <a16:creationId xmlns:a16="http://schemas.microsoft.com/office/drawing/2014/main" id="{3A1DF71E-7597-7373-7F56-FBE208CCA40B}"/>
                </a:ext>
              </a:extLst>
            </p:cNvPr>
            <p:cNvSpPr/>
            <p:nvPr/>
          </p:nvSpPr>
          <p:spPr>
            <a:xfrm>
              <a:off x="7556078" y="475664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EA5DC64F-3429-E69B-FBBC-CE5EDC5BFFE2}"/>
                </a:ext>
              </a:extLst>
            </p:cNvPr>
            <p:cNvSpPr/>
            <p:nvPr/>
          </p:nvSpPr>
          <p:spPr>
            <a:xfrm>
              <a:off x="8709329" y="25982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2D804DA2-0DB3-B3D5-01E9-D789D45E1BF5}"/>
                </a:ext>
              </a:extLst>
            </p:cNvPr>
            <p:cNvSpPr/>
            <p:nvPr/>
          </p:nvSpPr>
          <p:spPr>
            <a:xfrm>
              <a:off x="7567001" y="25982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F32306B1-D096-348B-16BC-D71DDE76C30A}"/>
                </a:ext>
              </a:extLst>
            </p:cNvPr>
            <p:cNvSpPr/>
            <p:nvPr/>
          </p:nvSpPr>
          <p:spPr>
            <a:xfrm>
              <a:off x="7558292" y="14820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BC9B526C-511B-07F5-A52F-393FF41A0668}"/>
                </a:ext>
              </a:extLst>
            </p:cNvPr>
            <p:cNvSpPr txBox="1"/>
            <p:nvPr/>
          </p:nvSpPr>
          <p:spPr>
            <a:xfrm>
              <a:off x="8412749" y="1334752"/>
              <a:ext cx="831703" cy="369332"/>
            </a:xfrm>
            <a:prstGeom prst="rect">
              <a:avLst/>
            </a:prstGeom>
            <a:noFill/>
          </p:spPr>
          <p:txBody>
            <a:bodyPr wrap="none" rtlCol="0">
              <a:spAutoFit/>
            </a:bodyPr>
            <a:lstStyle/>
            <a:p>
              <a:r>
                <a:rPr lang="de-DE" dirty="0"/>
                <a:t>+</a:t>
              </a:r>
              <a:r>
                <a:rPr lang="de-DE" dirty="0" err="1"/>
                <a:t>UBatt</a:t>
              </a:r>
              <a:endParaRPr lang="de-DE" baseline="-25000" dirty="0"/>
            </a:p>
          </p:txBody>
        </p:sp>
        <p:cxnSp>
          <p:nvCxnSpPr>
            <p:cNvPr id="30" name="Gerader Verbinder 29">
              <a:extLst>
                <a:ext uri="{FF2B5EF4-FFF2-40B4-BE49-F238E27FC236}">
                  <a16:creationId xmlns:a16="http://schemas.microsoft.com/office/drawing/2014/main" id="{55ED13EB-F6D9-5702-330C-69A3796CC5B8}"/>
                </a:ext>
              </a:extLst>
            </p:cNvPr>
            <p:cNvCxnSpPr/>
            <p:nvPr/>
          </p:nvCxnSpPr>
          <p:spPr>
            <a:xfrm flipH="1">
              <a:off x="7526752" y="4984488"/>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1" name="Gruppieren 30">
              <a:extLst>
                <a:ext uri="{FF2B5EF4-FFF2-40B4-BE49-F238E27FC236}">
                  <a16:creationId xmlns:a16="http://schemas.microsoft.com/office/drawing/2014/main" id="{58123AB0-D172-21F1-2A4F-689E3317EFF6}"/>
                </a:ext>
              </a:extLst>
            </p:cNvPr>
            <p:cNvGrpSpPr/>
            <p:nvPr/>
          </p:nvGrpSpPr>
          <p:grpSpPr>
            <a:xfrm rot="16200000">
              <a:off x="5919870" y="2290935"/>
              <a:ext cx="1736272" cy="226422"/>
              <a:chOff x="1386527" y="3680842"/>
              <a:chExt cx="1736272" cy="226422"/>
            </a:xfrm>
          </p:grpSpPr>
          <p:sp>
            <p:nvSpPr>
              <p:cNvPr id="1036" name="Rechteck 1035">
                <a:extLst>
                  <a:ext uri="{FF2B5EF4-FFF2-40B4-BE49-F238E27FC236}">
                    <a16:creationId xmlns:a16="http://schemas.microsoft.com/office/drawing/2014/main" id="{41C9D4DD-C59A-0667-B1F6-7EB641B83A5A}"/>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7" name="Gerader Verbinder 1036">
                <a:extLst>
                  <a:ext uri="{FF2B5EF4-FFF2-40B4-BE49-F238E27FC236}">
                    <a16:creationId xmlns:a16="http://schemas.microsoft.com/office/drawing/2014/main" id="{9C57BBDB-4EB1-B3C1-C20A-80B102F3F81E}"/>
                  </a:ext>
                </a:extLst>
              </p:cNvPr>
              <p:cNvCxnSpPr/>
              <p:nvPr/>
            </p:nvCxnSpPr>
            <p:spPr>
              <a:xfrm rot="5400000" flipH="1" flipV="1">
                <a:off x="1774778" y="3414511"/>
                <a:ext cx="0" cy="7765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37ACA0A1-4DFC-E845-AA7C-2057576245C1}"/>
                  </a:ext>
                </a:extLst>
              </p:cNvPr>
              <p:cNvCxnSpPr/>
              <p:nvPr/>
            </p:nvCxnSpPr>
            <p:spPr>
              <a:xfrm rot="5400000" flipH="1" flipV="1">
                <a:off x="2912879" y="3584133"/>
                <a:ext cx="1" cy="419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pieren 31">
              <a:extLst>
                <a:ext uri="{FF2B5EF4-FFF2-40B4-BE49-F238E27FC236}">
                  <a16:creationId xmlns:a16="http://schemas.microsoft.com/office/drawing/2014/main" id="{6C611DE3-9FF1-20BB-4A6F-9A92084F0B63}"/>
                </a:ext>
              </a:extLst>
            </p:cNvPr>
            <p:cNvGrpSpPr/>
            <p:nvPr/>
          </p:nvGrpSpPr>
          <p:grpSpPr>
            <a:xfrm rot="16200000">
              <a:off x="6017848" y="3922517"/>
              <a:ext cx="1546193" cy="226422"/>
              <a:chOff x="1753727" y="3680842"/>
              <a:chExt cx="1546193" cy="226422"/>
            </a:xfrm>
          </p:grpSpPr>
          <p:sp>
            <p:nvSpPr>
              <p:cNvPr id="1033" name="Rechteck 1032">
                <a:extLst>
                  <a:ext uri="{FF2B5EF4-FFF2-40B4-BE49-F238E27FC236}">
                    <a16:creationId xmlns:a16="http://schemas.microsoft.com/office/drawing/2014/main" id="{9F82BE8C-C7A9-932B-C92C-995B980D185C}"/>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4" name="Gerader Verbinder 1033">
                <a:extLst>
                  <a:ext uri="{FF2B5EF4-FFF2-40B4-BE49-F238E27FC236}">
                    <a16:creationId xmlns:a16="http://schemas.microsoft.com/office/drawing/2014/main" id="{8CE5D300-62A0-B2AC-A650-DAF5BB52C0CB}"/>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DC89F3AF-9CEF-1559-DFF8-507A9C9B52ED}"/>
                  </a:ext>
                </a:extLst>
              </p:cNvPr>
              <p:cNvCxnSpPr/>
              <p:nvPr/>
            </p:nvCxnSpPr>
            <p:spPr>
              <a:xfrm rot="5400000" flipV="1">
                <a:off x="3006277" y="3501822"/>
                <a:ext cx="0" cy="587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Ellipse 32">
              <a:extLst>
                <a:ext uri="{FF2B5EF4-FFF2-40B4-BE49-F238E27FC236}">
                  <a16:creationId xmlns:a16="http://schemas.microsoft.com/office/drawing/2014/main" id="{89E235CB-5092-94F9-9A2B-55D14A1AD6E9}"/>
                </a:ext>
              </a:extLst>
            </p:cNvPr>
            <p:cNvSpPr/>
            <p:nvPr/>
          </p:nvSpPr>
          <p:spPr>
            <a:xfrm>
              <a:off x="6741248" y="316428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r Verbinder 33">
              <a:extLst>
                <a:ext uri="{FF2B5EF4-FFF2-40B4-BE49-F238E27FC236}">
                  <a16:creationId xmlns:a16="http://schemas.microsoft.com/office/drawing/2014/main" id="{4B5E58DA-16CC-974F-1EE1-A9A85F50E593}"/>
                </a:ext>
              </a:extLst>
            </p:cNvPr>
            <p:cNvCxnSpPr/>
            <p:nvPr/>
          </p:nvCxnSpPr>
          <p:spPr>
            <a:xfrm flipH="1">
              <a:off x="6788004" y="1535845"/>
              <a:ext cx="1489291" cy="16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58730E9C-A3E2-72FC-DF58-4BE28E41DEDB}"/>
                </a:ext>
              </a:extLst>
            </p:cNvPr>
            <p:cNvSpPr/>
            <p:nvPr/>
          </p:nvSpPr>
          <p:spPr>
            <a:xfrm>
              <a:off x="8277295" y="147300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67B2AD0C-CE27-88FC-A0F1-AFFBE4AB405A}"/>
                </a:ext>
              </a:extLst>
            </p:cNvPr>
            <p:cNvSpPr/>
            <p:nvPr/>
          </p:nvSpPr>
          <p:spPr>
            <a:xfrm>
              <a:off x="6734004" y="475480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7" name="Gruppieren 36">
              <a:extLst>
                <a:ext uri="{FF2B5EF4-FFF2-40B4-BE49-F238E27FC236}">
                  <a16:creationId xmlns:a16="http://schemas.microsoft.com/office/drawing/2014/main" id="{F9856B44-170D-9BD6-5343-02B5498F536A}"/>
                </a:ext>
              </a:extLst>
            </p:cNvPr>
            <p:cNvGrpSpPr/>
            <p:nvPr/>
          </p:nvGrpSpPr>
          <p:grpSpPr>
            <a:xfrm rot="16200000">
              <a:off x="6846311" y="4105480"/>
              <a:ext cx="1531595" cy="226422"/>
              <a:chOff x="1581766" y="3680842"/>
              <a:chExt cx="1531595" cy="226422"/>
            </a:xfrm>
          </p:grpSpPr>
          <p:sp>
            <p:nvSpPr>
              <p:cNvPr id="1030" name="Rechteck 1029">
                <a:extLst>
                  <a:ext uri="{FF2B5EF4-FFF2-40B4-BE49-F238E27FC236}">
                    <a16:creationId xmlns:a16="http://schemas.microsoft.com/office/drawing/2014/main" id="{F49440BB-4506-BA82-ED45-1EC22E31D9EA}"/>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1" name="Gerader Verbinder 1030">
                <a:extLst>
                  <a:ext uri="{FF2B5EF4-FFF2-40B4-BE49-F238E27FC236}">
                    <a16:creationId xmlns:a16="http://schemas.microsoft.com/office/drawing/2014/main" id="{B8725690-C28C-6C54-5B91-F2DB51A138AF}"/>
                  </a:ext>
                </a:extLst>
              </p:cNvPr>
              <p:cNvCxnSpPr/>
              <p:nvPr/>
            </p:nvCxnSpPr>
            <p:spPr>
              <a:xfrm rot="5400000" flipH="1" flipV="1">
                <a:off x="1872398" y="3503421"/>
                <a:ext cx="0" cy="5812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1FB5856F-CA95-AC8B-BC7B-C46BF06005C6}"/>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6FD77C82-F30F-0D7C-80E3-8D8003C6988B}"/>
                </a:ext>
              </a:extLst>
            </p:cNvPr>
            <p:cNvGrpSpPr/>
            <p:nvPr/>
          </p:nvGrpSpPr>
          <p:grpSpPr>
            <a:xfrm rot="5400000">
              <a:off x="7539251" y="4039816"/>
              <a:ext cx="1177972" cy="360000"/>
              <a:chOff x="5316144" y="2659793"/>
              <a:chExt cx="1177972" cy="360000"/>
            </a:xfrm>
          </p:grpSpPr>
          <p:cxnSp>
            <p:nvCxnSpPr>
              <p:cNvPr id="1025" name="Gerader Verbinder 1024">
                <a:extLst>
                  <a:ext uri="{FF2B5EF4-FFF2-40B4-BE49-F238E27FC236}">
                    <a16:creationId xmlns:a16="http://schemas.microsoft.com/office/drawing/2014/main" id="{D4CAEA9C-9DF1-D9DB-8894-F00B4DEA9335}"/>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398C07D0-34D4-B039-A0C5-478AA8CDA025}"/>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5DE130D4-F425-4589-32B9-A2E7512700B4}"/>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8E8279BD-03A5-6264-4801-6C3EA3855CE0}"/>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Gerader Verbinder 38">
              <a:extLst>
                <a:ext uri="{FF2B5EF4-FFF2-40B4-BE49-F238E27FC236}">
                  <a16:creationId xmlns:a16="http://schemas.microsoft.com/office/drawing/2014/main" id="{A35D8C41-C73E-9194-FB65-5FB0D6F7353D}"/>
                </a:ext>
              </a:extLst>
            </p:cNvPr>
            <p:cNvCxnSpPr/>
            <p:nvPr/>
          </p:nvCxnSpPr>
          <p:spPr>
            <a:xfrm flipH="1" flipV="1">
              <a:off x="7616752" y="3629913"/>
              <a:ext cx="510276" cy="152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81D45866-E5C5-ED85-1D85-7E66B4AC2C14}"/>
                </a:ext>
              </a:extLst>
            </p:cNvPr>
            <p:cNvSpPr/>
            <p:nvPr/>
          </p:nvSpPr>
          <p:spPr>
            <a:xfrm>
              <a:off x="7559354" y="357169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5A88948D-6A41-A321-2334-949782206393}"/>
                </a:ext>
              </a:extLst>
            </p:cNvPr>
            <p:cNvSpPr/>
            <p:nvPr/>
          </p:nvSpPr>
          <p:spPr>
            <a:xfrm>
              <a:off x="8073028" y="475660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3C58BF88-4D1C-6F56-1752-124E24D871B7}"/>
                </a:ext>
              </a:extLst>
            </p:cNvPr>
            <p:cNvSpPr txBox="1"/>
            <p:nvPr/>
          </p:nvSpPr>
          <p:spPr>
            <a:xfrm>
              <a:off x="6338903" y="1998511"/>
              <a:ext cx="388248" cy="369332"/>
            </a:xfrm>
            <a:prstGeom prst="rect">
              <a:avLst/>
            </a:prstGeom>
            <a:noFill/>
          </p:spPr>
          <p:txBody>
            <a:bodyPr wrap="none" rtlCol="0">
              <a:spAutoFit/>
            </a:bodyPr>
            <a:lstStyle/>
            <a:p>
              <a:r>
                <a:rPr lang="de-DE" dirty="0"/>
                <a:t>R</a:t>
              </a:r>
              <a:r>
                <a:rPr lang="de-DE" baseline="-25000" dirty="0"/>
                <a:t>1</a:t>
              </a:r>
            </a:p>
          </p:txBody>
        </p:sp>
        <p:sp>
          <p:nvSpPr>
            <p:cNvPr id="43" name="Textfeld 42">
              <a:extLst>
                <a:ext uri="{FF2B5EF4-FFF2-40B4-BE49-F238E27FC236}">
                  <a16:creationId xmlns:a16="http://schemas.microsoft.com/office/drawing/2014/main" id="{4C86AA9C-86B8-622B-FE63-F0F8F59BF4B0}"/>
                </a:ext>
              </a:extLst>
            </p:cNvPr>
            <p:cNvSpPr txBox="1"/>
            <p:nvPr/>
          </p:nvSpPr>
          <p:spPr>
            <a:xfrm>
              <a:off x="6327474" y="3891922"/>
              <a:ext cx="388248" cy="369332"/>
            </a:xfrm>
            <a:prstGeom prst="rect">
              <a:avLst/>
            </a:prstGeom>
            <a:noFill/>
          </p:spPr>
          <p:txBody>
            <a:bodyPr wrap="none" rtlCol="0">
              <a:spAutoFit/>
            </a:bodyPr>
            <a:lstStyle/>
            <a:p>
              <a:r>
                <a:rPr lang="de-DE" dirty="0"/>
                <a:t>R</a:t>
              </a:r>
              <a:r>
                <a:rPr lang="de-DE" baseline="-25000" dirty="0"/>
                <a:t>2</a:t>
              </a:r>
            </a:p>
          </p:txBody>
        </p:sp>
        <p:sp>
          <p:nvSpPr>
            <p:cNvPr id="44" name="Textfeld 43">
              <a:extLst>
                <a:ext uri="{FF2B5EF4-FFF2-40B4-BE49-F238E27FC236}">
                  <a16:creationId xmlns:a16="http://schemas.microsoft.com/office/drawing/2014/main" id="{E87F1A51-48FB-F265-D809-7F5C462BC9BB}"/>
                </a:ext>
              </a:extLst>
            </p:cNvPr>
            <p:cNvSpPr txBox="1"/>
            <p:nvPr/>
          </p:nvSpPr>
          <p:spPr>
            <a:xfrm>
              <a:off x="5922523" y="2614864"/>
              <a:ext cx="386644" cy="369332"/>
            </a:xfrm>
            <a:prstGeom prst="rect">
              <a:avLst/>
            </a:prstGeom>
            <a:noFill/>
          </p:spPr>
          <p:txBody>
            <a:bodyPr wrap="none" rtlCol="0">
              <a:spAutoFit/>
            </a:bodyPr>
            <a:lstStyle/>
            <a:p>
              <a:r>
                <a:rPr lang="de-DE" dirty="0"/>
                <a:t>C</a:t>
              </a:r>
              <a:r>
                <a:rPr lang="de-DE" baseline="-25000" dirty="0"/>
                <a:t>1</a:t>
              </a:r>
            </a:p>
          </p:txBody>
        </p:sp>
        <p:sp>
          <p:nvSpPr>
            <p:cNvPr id="45" name="Textfeld 44">
              <a:extLst>
                <a:ext uri="{FF2B5EF4-FFF2-40B4-BE49-F238E27FC236}">
                  <a16:creationId xmlns:a16="http://schemas.microsoft.com/office/drawing/2014/main" id="{2103F738-9077-7F1E-7ACF-850C6232A7AE}"/>
                </a:ext>
              </a:extLst>
            </p:cNvPr>
            <p:cNvSpPr txBox="1"/>
            <p:nvPr/>
          </p:nvSpPr>
          <p:spPr>
            <a:xfrm>
              <a:off x="8328338" y="2770256"/>
              <a:ext cx="386644" cy="369332"/>
            </a:xfrm>
            <a:prstGeom prst="rect">
              <a:avLst/>
            </a:prstGeom>
            <a:noFill/>
          </p:spPr>
          <p:txBody>
            <a:bodyPr wrap="none" rtlCol="0">
              <a:spAutoFit/>
            </a:bodyPr>
            <a:lstStyle/>
            <a:p>
              <a:r>
                <a:rPr lang="de-DE" dirty="0"/>
                <a:t>C</a:t>
              </a:r>
              <a:r>
                <a:rPr lang="de-DE" baseline="-25000" dirty="0"/>
                <a:t>2</a:t>
              </a:r>
            </a:p>
          </p:txBody>
        </p:sp>
        <p:sp>
          <p:nvSpPr>
            <p:cNvPr id="46" name="Textfeld 45">
              <a:extLst>
                <a:ext uri="{FF2B5EF4-FFF2-40B4-BE49-F238E27FC236}">
                  <a16:creationId xmlns:a16="http://schemas.microsoft.com/office/drawing/2014/main" id="{82D99FFB-879F-A97A-875C-A137F27C6225}"/>
                </a:ext>
              </a:extLst>
            </p:cNvPr>
            <p:cNvSpPr txBox="1"/>
            <p:nvPr/>
          </p:nvSpPr>
          <p:spPr>
            <a:xfrm>
              <a:off x="7691790" y="3006136"/>
              <a:ext cx="375424" cy="369332"/>
            </a:xfrm>
            <a:prstGeom prst="rect">
              <a:avLst/>
            </a:prstGeom>
            <a:noFill/>
          </p:spPr>
          <p:txBody>
            <a:bodyPr wrap="none" rtlCol="0">
              <a:spAutoFit/>
            </a:bodyPr>
            <a:lstStyle/>
            <a:p>
              <a:r>
                <a:rPr lang="de-DE" dirty="0"/>
                <a:t>T</a:t>
              </a:r>
              <a:r>
                <a:rPr lang="de-DE" baseline="-25000" dirty="0"/>
                <a:t>1</a:t>
              </a:r>
            </a:p>
          </p:txBody>
        </p:sp>
        <p:sp>
          <p:nvSpPr>
            <p:cNvPr id="47" name="Textfeld 46">
              <a:extLst>
                <a:ext uri="{FF2B5EF4-FFF2-40B4-BE49-F238E27FC236}">
                  <a16:creationId xmlns:a16="http://schemas.microsoft.com/office/drawing/2014/main" id="{E34141D0-2B5E-F674-2DD4-24C7070ABC68}"/>
                </a:ext>
              </a:extLst>
            </p:cNvPr>
            <p:cNvSpPr txBox="1"/>
            <p:nvPr/>
          </p:nvSpPr>
          <p:spPr>
            <a:xfrm>
              <a:off x="7167830" y="3943462"/>
              <a:ext cx="388248" cy="369332"/>
            </a:xfrm>
            <a:prstGeom prst="rect">
              <a:avLst/>
            </a:prstGeom>
            <a:noFill/>
          </p:spPr>
          <p:txBody>
            <a:bodyPr wrap="none" rtlCol="0">
              <a:spAutoFit/>
            </a:bodyPr>
            <a:lstStyle/>
            <a:p>
              <a:r>
                <a:rPr lang="de-DE" dirty="0"/>
                <a:t>R</a:t>
              </a:r>
              <a:r>
                <a:rPr lang="de-DE" baseline="-25000" dirty="0"/>
                <a:t>5</a:t>
              </a:r>
            </a:p>
          </p:txBody>
        </p:sp>
        <p:sp>
          <p:nvSpPr>
            <p:cNvPr id="48" name="Textfeld 47">
              <a:extLst>
                <a:ext uri="{FF2B5EF4-FFF2-40B4-BE49-F238E27FC236}">
                  <a16:creationId xmlns:a16="http://schemas.microsoft.com/office/drawing/2014/main" id="{A4D4BF58-FEF2-6C61-CF2F-72783237F85F}"/>
                </a:ext>
              </a:extLst>
            </p:cNvPr>
            <p:cNvSpPr txBox="1"/>
            <p:nvPr/>
          </p:nvSpPr>
          <p:spPr>
            <a:xfrm>
              <a:off x="8155037" y="3825258"/>
              <a:ext cx="386644" cy="369332"/>
            </a:xfrm>
            <a:prstGeom prst="rect">
              <a:avLst/>
            </a:prstGeom>
            <a:noFill/>
          </p:spPr>
          <p:txBody>
            <a:bodyPr wrap="none" rtlCol="0">
              <a:spAutoFit/>
            </a:bodyPr>
            <a:lstStyle/>
            <a:p>
              <a:r>
                <a:rPr lang="de-DE" dirty="0"/>
                <a:t>C</a:t>
              </a:r>
              <a:r>
                <a:rPr lang="de-DE" baseline="-25000" dirty="0"/>
                <a:t>3</a:t>
              </a:r>
            </a:p>
          </p:txBody>
        </p:sp>
        <p:cxnSp>
          <p:nvCxnSpPr>
            <p:cNvPr id="49" name="Gerader Verbinder 48">
              <a:extLst>
                <a:ext uri="{FF2B5EF4-FFF2-40B4-BE49-F238E27FC236}">
                  <a16:creationId xmlns:a16="http://schemas.microsoft.com/office/drawing/2014/main" id="{8B3DA020-E928-B6CB-EF9E-5E12B71995F8}"/>
                </a:ext>
              </a:extLst>
            </p:cNvPr>
            <p:cNvCxnSpPr/>
            <p:nvPr/>
          </p:nvCxnSpPr>
          <p:spPr>
            <a:xfrm flipH="1">
              <a:off x="6917206" y="3206747"/>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84BA88F9-C857-5636-36AE-DAB489026D76}"/>
                </a:ext>
              </a:extLst>
            </p:cNvPr>
            <p:cNvSpPr txBox="1"/>
            <p:nvPr/>
          </p:nvSpPr>
          <p:spPr>
            <a:xfrm>
              <a:off x="6842100" y="2832571"/>
              <a:ext cx="325730" cy="369332"/>
            </a:xfrm>
            <a:prstGeom prst="rect">
              <a:avLst/>
            </a:prstGeom>
            <a:noFill/>
          </p:spPr>
          <p:txBody>
            <a:bodyPr wrap="none" rtlCol="0">
              <a:spAutoFit/>
            </a:bodyPr>
            <a:lstStyle/>
            <a:p>
              <a:r>
                <a:rPr lang="de-DE" dirty="0"/>
                <a:t>I</a:t>
              </a:r>
              <a:r>
                <a:rPr lang="de-DE" baseline="-25000" dirty="0"/>
                <a:t>B</a:t>
              </a:r>
            </a:p>
          </p:txBody>
        </p:sp>
        <p:cxnSp>
          <p:nvCxnSpPr>
            <p:cNvPr id="51" name="Gerader Verbinder 50">
              <a:extLst>
                <a:ext uri="{FF2B5EF4-FFF2-40B4-BE49-F238E27FC236}">
                  <a16:creationId xmlns:a16="http://schemas.microsoft.com/office/drawing/2014/main" id="{B6F59409-D40B-709B-0EA6-1B99CE38B9AA}"/>
                </a:ext>
              </a:extLst>
            </p:cNvPr>
            <p:cNvCxnSpPr/>
            <p:nvPr/>
          </p:nvCxnSpPr>
          <p:spPr>
            <a:xfrm rot="5400000" flipH="1">
              <a:off x="7523378" y="2809544"/>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8EC80CD0-AA4E-AF37-2669-C26187451A16}"/>
                </a:ext>
              </a:extLst>
            </p:cNvPr>
            <p:cNvSpPr txBox="1"/>
            <p:nvPr/>
          </p:nvSpPr>
          <p:spPr>
            <a:xfrm>
              <a:off x="7617839" y="2651823"/>
              <a:ext cx="325730" cy="369332"/>
            </a:xfrm>
            <a:prstGeom prst="rect">
              <a:avLst/>
            </a:prstGeom>
            <a:noFill/>
          </p:spPr>
          <p:txBody>
            <a:bodyPr wrap="none" rtlCol="0">
              <a:spAutoFit/>
            </a:bodyPr>
            <a:lstStyle/>
            <a:p>
              <a:r>
                <a:rPr lang="de-DE" dirty="0"/>
                <a:t>I</a:t>
              </a:r>
              <a:r>
                <a:rPr lang="de-DE" baseline="-25000" dirty="0"/>
                <a:t>C</a:t>
              </a:r>
            </a:p>
          </p:txBody>
        </p:sp>
        <p:cxnSp>
          <p:nvCxnSpPr>
            <p:cNvPr id="55" name="Gerader Verbinder 54">
              <a:extLst>
                <a:ext uri="{FF2B5EF4-FFF2-40B4-BE49-F238E27FC236}">
                  <a16:creationId xmlns:a16="http://schemas.microsoft.com/office/drawing/2014/main" id="{D1A75DFC-C246-86AF-56CC-BD485C1E3E65}"/>
                </a:ext>
              </a:extLst>
            </p:cNvPr>
            <p:cNvCxnSpPr/>
            <p:nvPr/>
          </p:nvCxnSpPr>
          <p:spPr>
            <a:xfrm rot="10800000">
              <a:off x="7841760" y="2164712"/>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50397E58-65E0-2502-6CE2-F59C93659CA1}"/>
                </a:ext>
              </a:extLst>
            </p:cNvPr>
            <p:cNvCxnSpPr/>
            <p:nvPr/>
          </p:nvCxnSpPr>
          <p:spPr>
            <a:xfrm rot="10800000">
              <a:off x="7841760" y="226268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07F8F9A5-CC6E-17EB-D023-3FF3CC1506F1}"/>
                </a:ext>
              </a:extLst>
            </p:cNvPr>
            <p:cNvCxnSpPr/>
            <p:nvPr/>
          </p:nvCxnSpPr>
          <p:spPr>
            <a:xfrm flipH="1">
              <a:off x="8019371" y="2262684"/>
              <a:ext cx="0" cy="379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BD849F2A-E037-4A01-A01F-F62CBFC6FFF7}"/>
                </a:ext>
              </a:extLst>
            </p:cNvPr>
            <p:cNvCxnSpPr>
              <a:stCxn id="59" idx="4"/>
            </p:cNvCxnSpPr>
            <p:nvPr/>
          </p:nvCxnSpPr>
          <p:spPr>
            <a:xfrm flipH="1">
              <a:off x="8017068" y="1587220"/>
              <a:ext cx="0" cy="5774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Ellipse 58">
              <a:extLst>
                <a:ext uri="{FF2B5EF4-FFF2-40B4-BE49-F238E27FC236}">
                  <a16:creationId xmlns:a16="http://schemas.microsoft.com/office/drawing/2014/main" id="{CC463A27-3A69-CED9-DA89-3051EDAB0CD9}"/>
                </a:ext>
              </a:extLst>
            </p:cNvPr>
            <p:cNvSpPr/>
            <p:nvPr/>
          </p:nvSpPr>
          <p:spPr>
            <a:xfrm>
              <a:off x="7967760" y="147922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r Verbinder 59">
              <a:extLst>
                <a:ext uri="{FF2B5EF4-FFF2-40B4-BE49-F238E27FC236}">
                  <a16:creationId xmlns:a16="http://schemas.microsoft.com/office/drawing/2014/main" id="{B902529C-801B-7E63-D55B-7AD546881B90}"/>
                </a:ext>
              </a:extLst>
            </p:cNvPr>
            <p:cNvCxnSpPr/>
            <p:nvPr/>
          </p:nvCxnSpPr>
          <p:spPr>
            <a:xfrm rot="5400000">
              <a:off x="8251579" y="264840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9E64CCB0-0E45-5C4F-E69B-BF0F8A6B8106}"/>
                </a:ext>
              </a:extLst>
            </p:cNvPr>
            <p:cNvCxnSpPr/>
            <p:nvPr/>
          </p:nvCxnSpPr>
          <p:spPr>
            <a:xfrm rot="5400000">
              <a:off x="8349551" y="264840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C3C9FB5F-BE1D-AEB1-6303-F2728D739C43}"/>
                </a:ext>
              </a:extLst>
            </p:cNvPr>
            <p:cNvCxnSpPr/>
            <p:nvPr/>
          </p:nvCxnSpPr>
          <p:spPr>
            <a:xfrm>
              <a:off x="8529551" y="2648406"/>
              <a:ext cx="265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8E8C08B3-670B-13B4-3104-AED8BB75C11A}"/>
                </a:ext>
              </a:extLst>
            </p:cNvPr>
            <p:cNvCxnSpPr/>
            <p:nvPr/>
          </p:nvCxnSpPr>
          <p:spPr>
            <a:xfrm>
              <a:off x="7617259" y="2648406"/>
              <a:ext cx="814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4" name="Ellipse 1023">
              <a:extLst>
                <a:ext uri="{FF2B5EF4-FFF2-40B4-BE49-F238E27FC236}">
                  <a16:creationId xmlns:a16="http://schemas.microsoft.com/office/drawing/2014/main" id="{3AFCB714-5828-74C4-1854-B9267A097168}"/>
                </a:ext>
              </a:extLst>
            </p:cNvPr>
            <p:cNvSpPr/>
            <p:nvPr/>
          </p:nvSpPr>
          <p:spPr>
            <a:xfrm>
              <a:off x="7966349" y="260108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33" name="Gruppieren 1132">
            <a:extLst>
              <a:ext uri="{FF2B5EF4-FFF2-40B4-BE49-F238E27FC236}">
                <a16:creationId xmlns:a16="http://schemas.microsoft.com/office/drawing/2014/main" id="{6918E1BB-12D7-3869-C803-7AF490405938}"/>
              </a:ext>
            </a:extLst>
          </p:cNvPr>
          <p:cNvGrpSpPr/>
          <p:nvPr/>
        </p:nvGrpSpPr>
        <p:grpSpPr>
          <a:xfrm>
            <a:off x="5687394" y="1036800"/>
            <a:ext cx="4587659" cy="3649736"/>
            <a:chOff x="5687394" y="1036800"/>
            <a:chExt cx="4587659" cy="3649736"/>
          </a:xfrm>
        </p:grpSpPr>
        <p:sp>
          <p:nvSpPr>
            <p:cNvPr id="6" name="Textfeld 5">
              <a:extLst>
                <a:ext uri="{FF2B5EF4-FFF2-40B4-BE49-F238E27FC236}">
                  <a16:creationId xmlns:a16="http://schemas.microsoft.com/office/drawing/2014/main" id="{671AAFCE-15E0-3B1C-1EE1-E81A691F7FD7}"/>
                </a:ext>
              </a:extLst>
            </p:cNvPr>
            <p:cNvSpPr txBox="1"/>
            <p:nvPr/>
          </p:nvSpPr>
          <p:spPr>
            <a:xfrm>
              <a:off x="5698823" y="1998511"/>
              <a:ext cx="388248" cy="369332"/>
            </a:xfrm>
            <a:prstGeom prst="rect">
              <a:avLst/>
            </a:prstGeom>
            <a:noFill/>
          </p:spPr>
          <p:txBody>
            <a:bodyPr wrap="none" rtlCol="0">
              <a:spAutoFit/>
            </a:bodyPr>
            <a:lstStyle/>
            <a:p>
              <a:r>
                <a:rPr lang="de-DE" dirty="0"/>
                <a:t>R</a:t>
              </a:r>
              <a:r>
                <a:rPr lang="de-DE" baseline="-25000" dirty="0"/>
                <a:t>1</a:t>
              </a:r>
            </a:p>
          </p:txBody>
        </p:sp>
        <p:sp>
          <p:nvSpPr>
            <p:cNvPr id="7" name="Textfeld 6">
              <a:extLst>
                <a:ext uri="{FF2B5EF4-FFF2-40B4-BE49-F238E27FC236}">
                  <a16:creationId xmlns:a16="http://schemas.microsoft.com/office/drawing/2014/main" id="{C2775FB5-D853-DBE9-F60A-21FD3CC33D8A}"/>
                </a:ext>
              </a:extLst>
            </p:cNvPr>
            <p:cNvSpPr txBox="1"/>
            <p:nvPr/>
          </p:nvSpPr>
          <p:spPr>
            <a:xfrm>
              <a:off x="5687394" y="3891922"/>
              <a:ext cx="388248" cy="369332"/>
            </a:xfrm>
            <a:prstGeom prst="rect">
              <a:avLst/>
            </a:prstGeom>
            <a:noFill/>
          </p:spPr>
          <p:txBody>
            <a:bodyPr wrap="none" rtlCol="0">
              <a:spAutoFit/>
            </a:bodyPr>
            <a:lstStyle/>
            <a:p>
              <a:r>
                <a:rPr lang="de-DE" dirty="0"/>
                <a:t>R</a:t>
              </a:r>
              <a:r>
                <a:rPr lang="de-DE" baseline="-25000" dirty="0"/>
                <a:t>2</a:t>
              </a:r>
            </a:p>
          </p:txBody>
        </p:sp>
        <p:grpSp>
          <p:nvGrpSpPr>
            <p:cNvPr id="1052" name="Gruppieren 1051">
              <a:extLst>
                <a:ext uri="{FF2B5EF4-FFF2-40B4-BE49-F238E27FC236}">
                  <a16:creationId xmlns:a16="http://schemas.microsoft.com/office/drawing/2014/main" id="{7EB86D08-2DF9-343A-91FE-CB4CC779F913}"/>
                </a:ext>
              </a:extLst>
            </p:cNvPr>
            <p:cNvGrpSpPr/>
            <p:nvPr/>
          </p:nvGrpSpPr>
          <p:grpSpPr>
            <a:xfrm>
              <a:off x="6050840" y="1036800"/>
              <a:ext cx="3209737" cy="3649736"/>
              <a:chOff x="6034715" y="1334752"/>
              <a:chExt cx="3209737" cy="3649736"/>
            </a:xfrm>
          </p:grpSpPr>
          <p:grpSp>
            <p:nvGrpSpPr>
              <p:cNvPr id="1053" name="Gruppieren 1052">
                <a:extLst>
                  <a:ext uri="{FF2B5EF4-FFF2-40B4-BE49-F238E27FC236}">
                    <a16:creationId xmlns:a16="http://schemas.microsoft.com/office/drawing/2014/main" id="{118428EE-91C4-15FB-E8F8-894DA0F22BDC}"/>
                  </a:ext>
                </a:extLst>
              </p:cNvPr>
              <p:cNvGrpSpPr/>
              <p:nvPr/>
            </p:nvGrpSpPr>
            <p:grpSpPr>
              <a:xfrm rot="5400000">
                <a:off x="6625639" y="2769344"/>
                <a:ext cx="514807" cy="360000"/>
                <a:chOff x="5677542" y="2659793"/>
                <a:chExt cx="514807" cy="360000"/>
              </a:xfrm>
            </p:grpSpPr>
            <p:cxnSp>
              <p:nvCxnSpPr>
                <p:cNvPr id="1126" name="Gerader Verbinder 1125">
                  <a:extLst>
                    <a:ext uri="{FF2B5EF4-FFF2-40B4-BE49-F238E27FC236}">
                      <a16:creationId xmlns:a16="http://schemas.microsoft.com/office/drawing/2014/main" id="{E412348F-A905-1BA3-DBC6-CA21433C2F2A}"/>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7" name="Gerader Verbinder 1126">
                  <a:extLst>
                    <a:ext uri="{FF2B5EF4-FFF2-40B4-BE49-F238E27FC236}">
                      <a16:creationId xmlns:a16="http://schemas.microsoft.com/office/drawing/2014/main" id="{F1E84A29-377E-C43C-DEB3-27FF5728D3A5}"/>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Gerader Verbinder 1127">
                  <a:extLst>
                    <a:ext uri="{FF2B5EF4-FFF2-40B4-BE49-F238E27FC236}">
                      <a16:creationId xmlns:a16="http://schemas.microsoft.com/office/drawing/2014/main" id="{FEF7E2CC-9494-D3FF-B2D4-9215518FE36F}"/>
                    </a:ext>
                  </a:extLst>
                </p:cNvPr>
                <p:cNvCxnSpPr/>
                <p:nvPr/>
              </p:nvCxnSpPr>
              <p:spPr>
                <a:xfrm rot="16200000">
                  <a:off x="6073233" y="2720677"/>
                  <a:ext cx="0" cy="238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9" name="Gerader Verbinder 1128">
                  <a:extLst>
                    <a:ext uri="{FF2B5EF4-FFF2-40B4-BE49-F238E27FC236}">
                      <a16:creationId xmlns:a16="http://schemas.microsoft.com/office/drawing/2014/main" id="{409A0348-6337-EC58-9F36-40B735DD492A}"/>
                    </a:ext>
                  </a:extLst>
                </p:cNvPr>
                <p:cNvCxnSpPr/>
                <p:nvPr/>
              </p:nvCxnSpPr>
              <p:spPr>
                <a:xfrm rot="16200000">
                  <a:off x="5766843" y="2750492"/>
                  <a:ext cx="1" cy="178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4" name="Gruppieren 1053">
                <a:extLst>
                  <a:ext uri="{FF2B5EF4-FFF2-40B4-BE49-F238E27FC236}">
                    <a16:creationId xmlns:a16="http://schemas.microsoft.com/office/drawing/2014/main" id="{0B40264A-1A04-A57E-EC51-7B4479C719B9}"/>
                  </a:ext>
                </a:extLst>
              </p:cNvPr>
              <p:cNvGrpSpPr/>
              <p:nvPr/>
            </p:nvGrpSpPr>
            <p:grpSpPr>
              <a:xfrm rot="16200000">
                <a:off x="6537837" y="2296597"/>
                <a:ext cx="873736" cy="1531075"/>
                <a:chOff x="2277523" y="2836398"/>
                <a:chExt cx="873736" cy="1531075"/>
              </a:xfrm>
            </p:grpSpPr>
            <p:sp>
              <p:nvSpPr>
                <p:cNvPr id="1120" name="Ellipse 1119">
                  <a:extLst>
                    <a:ext uri="{FF2B5EF4-FFF2-40B4-BE49-F238E27FC236}">
                      <a16:creationId xmlns:a16="http://schemas.microsoft.com/office/drawing/2014/main" id="{B67A0373-B709-991C-2601-EBA589307977}"/>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21" name="Gerader Verbinder 1120">
                  <a:extLst>
                    <a:ext uri="{FF2B5EF4-FFF2-40B4-BE49-F238E27FC236}">
                      <a16:creationId xmlns:a16="http://schemas.microsoft.com/office/drawing/2014/main" id="{8009C7C5-F58E-B029-AEDC-FFB191196EBF}"/>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Gerader Verbinder 1121">
                  <a:extLst>
                    <a:ext uri="{FF2B5EF4-FFF2-40B4-BE49-F238E27FC236}">
                      <a16:creationId xmlns:a16="http://schemas.microsoft.com/office/drawing/2014/main" id="{8AA9EAC8-839E-E8CF-A2A3-1AC0FB740CC3}"/>
                    </a:ext>
                  </a:extLst>
                </p:cNvPr>
                <p:cNvCxnSpPr>
                  <a:endCxn id="1070" idx="6"/>
                </p:cNvCxnSpPr>
                <p:nvPr/>
              </p:nvCxnSpPr>
              <p:spPr>
                <a:xfrm rot="5400000" flipH="1">
                  <a:off x="2016016" y="3385324"/>
                  <a:ext cx="10978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Gerader Verbinder 1122">
                  <a:extLst>
                    <a:ext uri="{FF2B5EF4-FFF2-40B4-BE49-F238E27FC236}">
                      <a16:creationId xmlns:a16="http://schemas.microsoft.com/office/drawing/2014/main" id="{217C69B0-E756-CE0D-6E01-030B99457773}"/>
                    </a:ext>
                  </a:extLst>
                </p:cNvPr>
                <p:cNvCxnSpPr/>
                <p:nvPr/>
              </p:nvCxnSpPr>
              <p:spPr>
                <a:xfrm flipH="1">
                  <a:off x="2791259"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Gerader Verbinder 1123">
                  <a:extLst>
                    <a:ext uri="{FF2B5EF4-FFF2-40B4-BE49-F238E27FC236}">
                      <a16:creationId xmlns:a16="http://schemas.microsoft.com/office/drawing/2014/main" id="{30494E82-5522-9D71-9515-0430D3C2BA09}"/>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5" name="Gerader Verbinder 1124">
                  <a:extLst>
                    <a:ext uri="{FF2B5EF4-FFF2-40B4-BE49-F238E27FC236}">
                      <a16:creationId xmlns:a16="http://schemas.microsoft.com/office/drawing/2014/main" id="{1990EC45-373B-4864-BEE6-B5805D15E5AA}"/>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55" name="Gruppieren 1054">
                <a:extLst>
                  <a:ext uri="{FF2B5EF4-FFF2-40B4-BE49-F238E27FC236}">
                    <a16:creationId xmlns:a16="http://schemas.microsoft.com/office/drawing/2014/main" id="{7CFB28A0-671A-C8A1-F178-F1BA6B052CA3}"/>
                  </a:ext>
                </a:extLst>
              </p:cNvPr>
              <p:cNvGrpSpPr/>
              <p:nvPr/>
            </p:nvGrpSpPr>
            <p:grpSpPr>
              <a:xfrm rot="16200000">
                <a:off x="6927646" y="2112053"/>
                <a:ext cx="1359634" cy="226422"/>
                <a:chOff x="1753727" y="3680842"/>
                <a:chExt cx="1359634" cy="226422"/>
              </a:xfrm>
            </p:grpSpPr>
            <p:sp>
              <p:nvSpPr>
                <p:cNvPr id="1117" name="Rechteck 1116">
                  <a:extLst>
                    <a:ext uri="{FF2B5EF4-FFF2-40B4-BE49-F238E27FC236}">
                      <a16:creationId xmlns:a16="http://schemas.microsoft.com/office/drawing/2014/main" id="{CCDE2E28-D7AC-5911-5D15-57EE0C736ABD}"/>
                    </a:ext>
                  </a:extLst>
                </p:cNvPr>
                <p:cNvSpPr/>
                <p:nvPr/>
              </p:nvSpPr>
              <p:spPr>
                <a:xfrm rot="16200000">
                  <a:off x="2319784" y="3524087"/>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18" name="Gerader Verbinder 1117">
                  <a:extLst>
                    <a:ext uri="{FF2B5EF4-FFF2-40B4-BE49-F238E27FC236}">
                      <a16:creationId xmlns:a16="http://schemas.microsoft.com/office/drawing/2014/main" id="{0852D0A2-4CF9-A543-4587-624A30B7A7BA}"/>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9" name="Gerader Verbinder 1118">
                  <a:extLst>
                    <a:ext uri="{FF2B5EF4-FFF2-40B4-BE49-F238E27FC236}">
                      <a16:creationId xmlns:a16="http://schemas.microsoft.com/office/drawing/2014/main" id="{0FB0A877-4D9F-D35A-9CB6-1B3245784ACB}"/>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6" name="Gerader Verbinder 1055">
                <a:extLst>
                  <a:ext uri="{FF2B5EF4-FFF2-40B4-BE49-F238E27FC236}">
                    <a16:creationId xmlns:a16="http://schemas.microsoft.com/office/drawing/2014/main" id="{42B2C879-185B-4D28-3D44-6DEA50DE1F4F}"/>
                  </a:ext>
                </a:extLst>
              </p:cNvPr>
              <p:cNvCxnSpPr/>
              <p:nvPr/>
            </p:nvCxnSpPr>
            <p:spPr>
              <a:xfrm flipH="1">
                <a:off x="7212396" y="4811461"/>
                <a:ext cx="14957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57" name="Ellipse 1056">
                <a:extLst>
                  <a:ext uri="{FF2B5EF4-FFF2-40B4-BE49-F238E27FC236}">
                    <a16:creationId xmlns:a16="http://schemas.microsoft.com/office/drawing/2014/main" id="{45C0C7BE-B0C7-9CD2-FF49-6C825D6D88D1}"/>
                  </a:ext>
                </a:extLst>
              </p:cNvPr>
              <p:cNvSpPr/>
              <p:nvPr/>
            </p:nvSpPr>
            <p:spPr>
              <a:xfrm>
                <a:off x="6839885" y="315615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8" name="Gerader Verbinder 1057">
                <a:extLst>
                  <a:ext uri="{FF2B5EF4-FFF2-40B4-BE49-F238E27FC236}">
                    <a16:creationId xmlns:a16="http://schemas.microsoft.com/office/drawing/2014/main" id="{2EB8EF7A-80C3-1C39-67FC-0F748FBF3922}"/>
                  </a:ext>
                </a:extLst>
              </p:cNvPr>
              <p:cNvCxnSpPr/>
              <p:nvPr/>
            </p:nvCxnSpPr>
            <p:spPr>
              <a:xfrm flipH="1" flipV="1">
                <a:off x="6201924" y="4817946"/>
                <a:ext cx="101047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59" name="Ellipse 1058">
                <a:extLst>
                  <a:ext uri="{FF2B5EF4-FFF2-40B4-BE49-F238E27FC236}">
                    <a16:creationId xmlns:a16="http://schemas.microsoft.com/office/drawing/2014/main" id="{A9AE6274-2EA2-AC0F-2950-C91ECAF55B0D}"/>
                  </a:ext>
                </a:extLst>
              </p:cNvPr>
              <p:cNvSpPr/>
              <p:nvPr/>
            </p:nvSpPr>
            <p:spPr>
              <a:xfrm>
                <a:off x="8708182" y="475746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0" name="Gerader Verbinder 1059">
                <a:extLst>
                  <a:ext uri="{FF2B5EF4-FFF2-40B4-BE49-F238E27FC236}">
                    <a16:creationId xmlns:a16="http://schemas.microsoft.com/office/drawing/2014/main" id="{C0BA1761-3D74-73E5-78EC-D4EC0B960E41}"/>
                  </a:ext>
                </a:extLst>
              </p:cNvPr>
              <p:cNvCxnSpPr/>
              <p:nvPr/>
            </p:nvCxnSpPr>
            <p:spPr>
              <a:xfrm flipV="1">
                <a:off x="8816182" y="2869916"/>
                <a:ext cx="0" cy="1734235"/>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61" name="Textfeld 1060">
                <a:extLst>
                  <a:ext uri="{FF2B5EF4-FFF2-40B4-BE49-F238E27FC236}">
                    <a16:creationId xmlns:a16="http://schemas.microsoft.com/office/drawing/2014/main" id="{F43FE89D-ED77-EA3D-1DA4-2F6CD227102A}"/>
                  </a:ext>
                </a:extLst>
              </p:cNvPr>
              <p:cNvSpPr txBox="1"/>
              <p:nvPr/>
            </p:nvSpPr>
            <p:spPr>
              <a:xfrm>
                <a:off x="8779688" y="3314337"/>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1062" name="Ellipse 1061">
                <a:extLst>
                  <a:ext uri="{FF2B5EF4-FFF2-40B4-BE49-F238E27FC236}">
                    <a16:creationId xmlns:a16="http://schemas.microsoft.com/office/drawing/2014/main" id="{71F0D600-10A1-3227-A225-B8F1BA096C92}"/>
                  </a:ext>
                </a:extLst>
              </p:cNvPr>
              <p:cNvSpPr/>
              <p:nvPr/>
            </p:nvSpPr>
            <p:spPr>
              <a:xfrm>
                <a:off x="7556078" y="475664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3" name="Ellipse 1062">
                <a:extLst>
                  <a:ext uri="{FF2B5EF4-FFF2-40B4-BE49-F238E27FC236}">
                    <a16:creationId xmlns:a16="http://schemas.microsoft.com/office/drawing/2014/main" id="{B3BF60EF-28C3-1932-7CA7-AA45A7C28639}"/>
                  </a:ext>
                </a:extLst>
              </p:cNvPr>
              <p:cNvSpPr/>
              <p:nvPr/>
            </p:nvSpPr>
            <p:spPr>
              <a:xfrm>
                <a:off x="8709329" y="25982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4" name="Ellipse 1063">
                <a:extLst>
                  <a:ext uri="{FF2B5EF4-FFF2-40B4-BE49-F238E27FC236}">
                    <a16:creationId xmlns:a16="http://schemas.microsoft.com/office/drawing/2014/main" id="{E35E6725-222E-2C5C-8D6C-E2E8BB14D9BE}"/>
                  </a:ext>
                </a:extLst>
              </p:cNvPr>
              <p:cNvSpPr/>
              <p:nvPr/>
            </p:nvSpPr>
            <p:spPr>
              <a:xfrm>
                <a:off x="7557857" y="25982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5" name="Ellipse 1064">
                <a:extLst>
                  <a:ext uri="{FF2B5EF4-FFF2-40B4-BE49-F238E27FC236}">
                    <a16:creationId xmlns:a16="http://schemas.microsoft.com/office/drawing/2014/main" id="{25854277-2A02-777A-692D-E380E1D671D7}"/>
                  </a:ext>
                </a:extLst>
              </p:cNvPr>
              <p:cNvSpPr/>
              <p:nvPr/>
            </p:nvSpPr>
            <p:spPr>
              <a:xfrm>
                <a:off x="7558292" y="148201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6" name="Textfeld 1065">
                <a:extLst>
                  <a:ext uri="{FF2B5EF4-FFF2-40B4-BE49-F238E27FC236}">
                    <a16:creationId xmlns:a16="http://schemas.microsoft.com/office/drawing/2014/main" id="{FD30F32A-EF46-665F-F2B5-4D5DA69D7C59}"/>
                  </a:ext>
                </a:extLst>
              </p:cNvPr>
              <p:cNvSpPr txBox="1"/>
              <p:nvPr/>
            </p:nvSpPr>
            <p:spPr>
              <a:xfrm>
                <a:off x="8412749" y="1334752"/>
                <a:ext cx="831703" cy="369332"/>
              </a:xfrm>
              <a:prstGeom prst="rect">
                <a:avLst/>
              </a:prstGeom>
              <a:noFill/>
            </p:spPr>
            <p:txBody>
              <a:bodyPr wrap="none" rtlCol="0">
                <a:spAutoFit/>
              </a:bodyPr>
              <a:lstStyle/>
              <a:p>
                <a:r>
                  <a:rPr lang="de-DE" dirty="0"/>
                  <a:t>+</a:t>
                </a:r>
                <a:r>
                  <a:rPr lang="de-DE" dirty="0" err="1"/>
                  <a:t>UBatt</a:t>
                </a:r>
                <a:endParaRPr lang="de-DE" baseline="-25000" dirty="0"/>
              </a:p>
            </p:txBody>
          </p:sp>
          <p:cxnSp>
            <p:nvCxnSpPr>
              <p:cNvPr id="1067" name="Gerader Verbinder 1066">
                <a:extLst>
                  <a:ext uri="{FF2B5EF4-FFF2-40B4-BE49-F238E27FC236}">
                    <a16:creationId xmlns:a16="http://schemas.microsoft.com/office/drawing/2014/main" id="{51F462EA-4EC4-1F84-9990-7D3E343A4A58}"/>
                  </a:ext>
                </a:extLst>
              </p:cNvPr>
              <p:cNvCxnSpPr/>
              <p:nvPr/>
            </p:nvCxnSpPr>
            <p:spPr>
              <a:xfrm flipH="1">
                <a:off x="7526752" y="4984488"/>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68" name="Gruppieren 1067">
                <a:extLst>
                  <a:ext uri="{FF2B5EF4-FFF2-40B4-BE49-F238E27FC236}">
                    <a16:creationId xmlns:a16="http://schemas.microsoft.com/office/drawing/2014/main" id="{B627C7A6-9D10-FC2C-C66F-B700145DC8F0}"/>
                  </a:ext>
                </a:extLst>
              </p:cNvPr>
              <p:cNvGrpSpPr/>
              <p:nvPr/>
            </p:nvGrpSpPr>
            <p:grpSpPr>
              <a:xfrm rot="16200000">
                <a:off x="5279790" y="2290935"/>
                <a:ext cx="1736272" cy="226422"/>
                <a:chOff x="1386527" y="3680842"/>
                <a:chExt cx="1736272" cy="226422"/>
              </a:xfrm>
            </p:grpSpPr>
            <p:sp>
              <p:nvSpPr>
                <p:cNvPr id="1114" name="Rechteck 1113">
                  <a:extLst>
                    <a:ext uri="{FF2B5EF4-FFF2-40B4-BE49-F238E27FC236}">
                      <a16:creationId xmlns:a16="http://schemas.microsoft.com/office/drawing/2014/main" id="{39EEB718-508C-0E88-E2DE-30BF3CE22B0F}"/>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15" name="Gerader Verbinder 1114">
                  <a:extLst>
                    <a:ext uri="{FF2B5EF4-FFF2-40B4-BE49-F238E27FC236}">
                      <a16:creationId xmlns:a16="http://schemas.microsoft.com/office/drawing/2014/main" id="{9FAE5384-2ED9-0ED0-D6E1-A929A3AC1E7F}"/>
                    </a:ext>
                  </a:extLst>
                </p:cNvPr>
                <p:cNvCxnSpPr/>
                <p:nvPr/>
              </p:nvCxnSpPr>
              <p:spPr>
                <a:xfrm rot="5400000" flipH="1" flipV="1">
                  <a:off x="1774778" y="3414511"/>
                  <a:ext cx="0" cy="7765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6" name="Gerader Verbinder 1115">
                  <a:extLst>
                    <a:ext uri="{FF2B5EF4-FFF2-40B4-BE49-F238E27FC236}">
                      <a16:creationId xmlns:a16="http://schemas.microsoft.com/office/drawing/2014/main" id="{0FD8E488-7B15-8843-2C24-52093776F53A}"/>
                    </a:ext>
                  </a:extLst>
                </p:cNvPr>
                <p:cNvCxnSpPr/>
                <p:nvPr/>
              </p:nvCxnSpPr>
              <p:spPr>
                <a:xfrm rot="5400000" flipH="1" flipV="1">
                  <a:off x="2912879" y="3584133"/>
                  <a:ext cx="1" cy="419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9" name="Gruppieren 1068">
                <a:extLst>
                  <a:ext uri="{FF2B5EF4-FFF2-40B4-BE49-F238E27FC236}">
                    <a16:creationId xmlns:a16="http://schemas.microsoft.com/office/drawing/2014/main" id="{A87E39DD-1D81-0829-8451-ED44A736E538}"/>
                  </a:ext>
                </a:extLst>
              </p:cNvPr>
              <p:cNvGrpSpPr/>
              <p:nvPr/>
            </p:nvGrpSpPr>
            <p:grpSpPr>
              <a:xfrm rot="16200000">
                <a:off x="5377768" y="3922517"/>
                <a:ext cx="1546193" cy="226422"/>
                <a:chOff x="1753727" y="3680842"/>
                <a:chExt cx="1546193" cy="226422"/>
              </a:xfrm>
            </p:grpSpPr>
            <p:sp>
              <p:nvSpPr>
                <p:cNvPr id="1111" name="Rechteck 1110">
                  <a:extLst>
                    <a:ext uri="{FF2B5EF4-FFF2-40B4-BE49-F238E27FC236}">
                      <a16:creationId xmlns:a16="http://schemas.microsoft.com/office/drawing/2014/main" id="{BC024494-0E32-3E86-7C49-727C324434C0}"/>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12" name="Gerader Verbinder 1111">
                  <a:extLst>
                    <a:ext uri="{FF2B5EF4-FFF2-40B4-BE49-F238E27FC236}">
                      <a16:creationId xmlns:a16="http://schemas.microsoft.com/office/drawing/2014/main" id="{097615F1-253C-AC1C-A16D-1DB0598F96A8}"/>
                    </a:ext>
                  </a:extLst>
                </p:cNvPr>
                <p:cNvCxnSpPr/>
                <p:nvPr/>
              </p:nvCxnSpPr>
              <p:spPr>
                <a:xfrm rot="16200000">
                  <a:off x="1958378" y="358940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3" name="Gerader Verbinder 1112">
                  <a:extLst>
                    <a:ext uri="{FF2B5EF4-FFF2-40B4-BE49-F238E27FC236}">
                      <a16:creationId xmlns:a16="http://schemas.microsoft.com/office/drawing/2014/main" id="{21FF8FF2-E1B6-9F35-F86E-CBB36985CC68}"/>
                    </a:ext>
                  </a:extLst>
                </p:cNvPr>
                <p:cNvCxnSpPr/>
                <p:nvPr/>
              </p:nvCxnSpPr>
              <p:spPr>
                <a:xfrm rot="5400000" flipV="1">
                  <a:off x="3006277" y="3501822"/>
                  <a:ext cx="0" cy="587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0" name="Ellipse 1069">
                <a:extLst>
                  <a:ext uri="{FF2B5EF4-FFF2-40B4-BE49-F238E27FC236}">
                    <a16:creationId xmlns:a16="http://schemas.microsoft.com/office/drawing/2014/main" id="{BFA0A967-3465-EB05-33CA-7A186C5E29D4}"/>
                  </a:ext>
                </a:extLst>
              </p:cNvPr>
              <p:cNvSpPr/>
              <p:nvPr/>
            </p:nvSpPr>
            <p:spPr>
              <a:xfrm>
                <a:off x="6101168" y="316428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1" name="Gerader Verbinder 1070">
                <a:extLst>
                  <a:ext uri="{FF2B5EF4-FFF2-40B4-BE49-F238E27FC236}">
                    <a16:creationId xmlns:a16="http://schemas.microsoft.com/office/drawing/2014/main" id="{5D2A3001-2309-2AC1-603D-8A813BF7C612}"/>
                  </a:ext>
                </a:extLst>
              </p:cNvPr>
              <p:cNvCxnSpPr/>
              <p:nvPr/>
            </p:nvCxnSpPr>
            <p:spPr>
              <a:xfrm flipH="1">
                <a:off x="6133049" y="1535845"/>
                <a:ext cx="2144247"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72" name="Ellipse 1071">
                <a:extLst>
                  <a:ext uri="{FF2B5EF4-FFF2-40B4-BE49-F238E27FC236}">
                    <a16:creationId xmlns:a16="http://schemas.microsoft.com/office/drawing/2014/main" id="{33EDB0D7-24B4-459C-64F6-F17324B9458A}"/>
                  </a:ext>
                </a:extLst>
              </p:cNvPr>
              <p:cNvSpPr/>
              <p:nvPr/>
            </p:nvSpPr>
            <p:spPr>
              <a:xfrm>
                <a:off x="8277295" y="147300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3" name="Ellipse 1072">
                <a:extLst>
                  <a:ext uri="{FF2B5EF4-FFF2-40B4-BE49-F238E27FC236}">
                    <a16:creationId xmlns:a16="http://schemas.microsoft.com/office/drawing/2014/main" id="{FCC333E1-283B-0A82-FFF5-E17C97278C3A}"/>
                  </a:ext>
                </a:extLst>
              </p:cNvPr>
              <p:cNvSpPr/>
              <p:nvPr/>
            </p:nvSpPr>
            <p:spPr>
              <a:xfrm>
                <a:off x="6093924" y="475480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4" name="Gruppieren 1073">
                <a:extLst>
                  <a:ext uri="{FF2B5EF4-FFF2-40B4-BE49-F238E27FC236}">
                    <a16:creationId xmlns:a16="http://schemas.microsoft.com/office/drawing/2014/main" id="{E2C2EFB2-15A8-068E-6DF7-C440007D7E36}"/>
                  </a:ext>
                </a:extLst>
              </p:cNvPr>
              <p:cNvGrpSpPr/>
              <p:nvPr/>
            </p:nvGrpSpPr>
            <p:grpSpPr>
              <a:xfrm rot="16200000">
                <a:off x="6846311" y="4105480"/>
                <a:ext cx="1531595" cy="226422"/>
                <a:chOff x="1581766" y="3680842"/>
                <a:chExt cx="1531595" cy="226422"/>
              </a:xfrm>
            </p:grpSpPr>
            <p:sp>
              <p:nvSpPr>
                <p:cNvPr id="1108" name="Rechteck 1107">
                  <a:extLst>
                    <a:ext uri="{FF2B5EF4-FFF2-40B4-BE49-F238E27FC236}">
                      <a16:creationId xmlns:a16="http://schemas.microsoft.com/office/drawing/2014/main" id="{F27BC398-3C79-8114-994B-C2513F61E2C5}"/>
                    </a:ext>
                  </a:extLst>
                </p:cNvPr>
                <p:cNvSpPr/>
                <p:nvPr/>
              </p:nvSpPr>
              <p:spPr>
                <a:xfrm rot="16200000">
                  <a:off x="2319784" y="3524087"/>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09" name="Gerader Verbinder 1108">
                  <a:extLst>
                    <a:ext uri="{FF2B5EF4-FFF2-40B4-BE49-F238E27FC236}">
                      <a16:creationId xmlns:a16="http://schemas.microsoft.com/office/drawing/2014/main" id="{3D19ADC8-19E4-D0D7-FB3F-FF164FE37F97}"/>
                    </a:ext>
                  </a:extLst>
                </p:cNvPr>
                <p:cNvCxnSpPr/>
                <p:nvPr/>
              </p:nvCxnSpPr>
              <p:spPr>
                <a:xfrm rot="5400000" flipH="1" flipV="1">
                  <a:off x="1872398" y="3503421"/>
                  <a:ext cx="0" cy="5812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0" name="Gerader Verbinder 1109">
                  <a:extLst>
                    <a:ext uri="{FF2B5EF4-FFF2-40B4-BE49-F238E27FC236}">
                      <a16:creationId xmlns:a16="http://schemas.microsoft.com/office/drawing/2014/main" id="{EF130440-701E-AB3B-1CB4-C70DD461F747}"/>
                    </a:ext>
                  </a:extLst>
                </p:cNvPr>
                <p:cNvCxnSpPr/>
                <p:nvPr/>
              </p:nvCxnSpPr>
              <p:spPr>
                <a:xfrm rot="16200000">
                  <a:off x="2908161" y="3588852"/>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5" name="Gruppieren 1074">
                <a:extLst>
                  <a:ext uri="{FF2B5EF4-FFF2-40B4-BE49-F238E27FC236}">
                    <a16:creationId xmlns:a16="http://schemas.microsoft.com/office/drawing/2014/main" id="{77E6EB60-C1CD-B374-D3E8-322EB2D36318}"/>
                  </a:ext>
                </a:extLst>
              </p:cNvPr>
              <p:cNvGrpSpPr/>
              <p:nvPr/>
            </p:nvGrpSpPr>
            <p:grpSpPr>
              <a:xfrm rot="5400000">
                <a:off x="7539251" y="4039816"/>
                <a:ext cx="1177972" cy="360000"/>
                <a:chOff x="5316144" y="2659793"/>
                <a:chExt cx="1177972" cy="360000"/>
              </a:xfrm>
            </p:grpSpPr>
            <p:cxnSp>
              <p:nvCxnSpPr>
                <p:cNvPr id="1104" name="Gerader Verbinder 1103">
                  <a:extLst>
                    <a:ext uri="{FF2B5EF4-FFF2-40B4-BE49-F238E27FC236}">
                      <a16:creationId xmlns:a16="http://schemas.microsoft.com/office/drawing/2014/main" id="{748F60BA-45BB-8989-13A4-682EE2A6E279}"/>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5" name="Gerader Verbinder 1104">
                  <a:extLst>
                    <a:ext uri="{FF2B5EF4-FFF2-40B4-BE49-F238E27FC236}">
                      <a16:creationId xmlns:a16="http://schemas.microsoft.com/office/drawing/2014/main" id="{E441B481-807E-6EC6-BD4B-DD4F88FA32D5}"/>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6" name="Gerader Verbinder 1105">
                  <a:extLst>
                    <a:ext uri="{FF2B5EF4-FFF2-40B4-BE49-F238E27FC236}">
                      <a16:creationId xmlns:a16="http://schemas.microsoft.com/office/drawing/2014/main" id="{BB551EA6-0E67-57C4-6364-ECE34DA431C3}"/>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7" name="Gerader Verbinder 1106">
                  <a:extLst>
                    <a:ext uri="{FF2B5EF4-FFF2-40B4-BE49-F238E27FC236}">
                      <a16:creationId xmlns:a16="http://schemas.microsoft.com/office/drawing/2014/main" id="{BB45AE4E-5EA5-A113-71B6-8E52D358505B}"/>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6" name="Gerader Verbinder 1075">
                <a:extLst>
                  <a:ext uri="{FF2B5EF4-FFF2-40B4-BE49-F238E27FC236}">
                    <a16:creationId xmlns:a16="http://schemas.microsoft.com/office/drawing/2014/main" id="{595C774C-1D96-981A-9F1F-71AF6C62C7B7}"/>
                  </a:ext>
                </a:extLst>
              </p:cNvPr>
              <p:cNvCxnSpPr/>
              <p:nvPr/>
            </p:nvCxnSpPr>
            <p:spPr>
              <a:xfrm flipH="1" flipV="1">
                <a:off x="7616752" y="3629913"/>
                <a:ext cx="510276" cy="152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77" name="Ellipse 1076">
                <a:extLst>
                  <a:ext uri="{FF2B5EF4-FFF2-40B4-BE49-F238E27FC236}">
                    <a16:creationId xmlns:a16="http://schemas.microsoft.com/office/drawing/2014/main" id="{CA0CE7E4-A357-B2F1-1800-2AFA17627EE6}"/>
                  </a:ext>
                </a:extLst>
              </p:cNvPr>
              <p:cNvSpPr/>
              <p:nvPr/>
            </p:nvSpPr>
            <p:spPr>
              <a:xfrm>
                <a:off x="7559354" y="357169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8" name="Ellipse 1077">
                <a:extLst>
                  <a:ext uri="{FF2B5EF4-FFF2-40B4-BE49-F238E27FC236}">
                    <a16:creationId xmlns:a16="http://schemas.microsoft.com/office/drawing/2014/main" id="{D99E4E40-5CC6-30D9-8CB4-9F95910C4BEB}"/>
                  </a:ext>
                </a:extLst>
              </p:cNvPr>
              <p:cNvSpPr/>
              <p:nvPr/>
            </p:nvSpPr>
            <p:spPr>
              <a:xfrm>
                <a:off x="8073028" y="475660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9" name="Textfeld 1078">
                <a:extLst>
                  <a:ext uri="{FF2B5EF4-FFF2-40B4-BE49-F238E27FC236}">
                    <a16:creationId xmlns:a16="http://schemas.microsoft.com/office/drawing/2014/main" id="{E96EE108-C087-71C7-1A67-47C8EAACC008}"/>
                  </a:ext>
                </a:extLst>
              </p:cNvPr>
              <p:cNvSpPr txBox="1"/>
              <p:nvPr/>
            </p:nvSpPr>
            <p:spPr>
              <a:xfrm>
                <a:off x="6386182" y="2722669"/>
                <a:ext cx="386644" cy="369332"/>
              </a:xfrm>
              <a:prstGeom prst="rect">
                <a:avLst/>
              </a:prstGeom>
              <a:noFill/>
            </p:spPr>
            <p:txBody>
              <a:bodyPr wrap="none" rtlCol="0">
                <a:spAutoFit/>
              </a:bodyPr>
              <a:lstStyle/>
              <a:p>
                <a:r>
                  <a:rPr lang="de-DE" dirty="0"/>
                  <a:t>C</a:t>
                </a:r>
                <a:r>
                  <a:rPr lang="de-DE" baseline="-25000" dirty="0"/>
                  <a:t>1</a:t>
                </a:r>
              </a:p>
            </p:txBody>
          </p:sp>
          <p:sp>
            <p:nvSpPr>
              <p:cNvPr id="1080" name="Textfeld 1079">
                <a:extLst>
                  <a:ext uri="{FF2B5EF4-FFF2-40B4-BE49-F238E27FC236}">
                    <a16:creationId xmlns:a16="http://schemas.microsoft.com/office/drawing/2014/main" id="{14ECEBAC-A1A9-5C63-BB34-22DAE544F813}"/>
                  </a:ext>
                </a:extLst>
              </p:cNvPr>
              <p:cNvSpPr txBox="1"/>
              <p:nvPr/>
            </p:nvSpPr>
            <p:spPr>
              <a:xfrm>
                <a:off x="8328338" y="2770256"/>
                <a:ext cx="386644" cy="369332"/>
              </a:xfrm>
              <a:prstGeom prst="rect">
                <a:avLst/>
              </a:prstGeom>
              <a:noFill/>
            </p:spPr>
            <p:txBody>
              <a:bodyPr wrap="none" rtlCol="0">
                <a:spAutoFit/>
              </a:bodyPr>
              <a:lstStyle/>
              <a:p>
                <a:r>
                  <a:rPr lang="de-DE" dirty="0"/>
                  <a:t>C</a:t>
                </a:r>
                <a:r>
                  <a:rPr lang="de-DE" baseline="-25000" dirty="0"/>
                  <a:t>2</a:t>
                </a:r>
              </a:p>
            </p:txBody>
          </p:sp>
          <p:sp>
            <p:nvSpPr>
              <p:cNvPr id="1081" name="Textfeld 1080">
                <a:extLst>
                  <a:ext uri="{FF2B5EF4-FFF2-40B4-BE49-F238E27FC236}">
                    <a16:creationId xmlns:a16="http://schemas.microsoft.com/office/drawing/2014/main" id="{650EA5D0-A6DF-E182-3F52-03358693241C}"/>
                  </a:ext>
                </a:extLst>
              </p:cNvPr>
              <p:cNvSpPr txBox="1"/>
              <p:nvPr/>
            </p:nvSpPr>
            <p:spPr>
              <a:xfrm>
                <a:off x="7691790" y="3006136"/>
                <a:ext cx="375424" cy="369332"/>
              </a:xfrm>
              <a:prstGeom prst="rect">
                <a:avLst/>
              </a:prstGeom>
              <a:noFill/>
            </p:spPr>
            <p:txBody>
              <a:bodyPr wrap="none" rtlCol="0">
                <a:spAutoFit/>
              </a:bodyPr>
              <a:lstStyle/>
              <a:p>
                <a:r>
                  <a:rPr lang="de-DE" dirty="0"/>
                  <a:t>T</a:t>
                </a:r>
                <a:r>
                  <a:rPr lang="de-DE" baseline="-25000" dirty="0"/>
                  <a:t>1</a:t>
                </a:r>
              </a:p>
            </p:txBody>
          </p:sp>
          <p:sp>
            <p:nvSpPr>
              <p:cNvPr id="1082" name="Textfeld 1081">
                <a:extLst>
                  <a:ext uri="{FF2B5EF4-FFF2-40B4-BE49-F238E27FC236}">
                    <a16:creationId xmlns:a16="http://schemas.microsoft.com/office/drawing/2014/main" id="{C6B4BDBA-DD4A-A2E6-C220-98311212032D}"/>
                  </a:ext>
                </a:extLst>
              </p:cNvPr>
              <p:cNvSpPr txBox="1"/>
              <p:nvPr/>
            </p:nvSpPr>
            <p:spPr>
              <a:xfrm>
                <a:off x="7167830" y="3943462"/>
                <a:ext cx="388248" cy="369332"/>
              </a:xfrm>
              <a:prstGeom prst="rect">
                <a:avLst/>
              </a:prstGeom>
              <a:noFill/>
            </p:spPr>
            <p:txBody>
              <a:bodyPr wrap="none" rtlCol="0">
                <a:spAutoFit/>
              </a:bodyPr>
              <a:lstStyle/>
              <a:p>
                <a:r>
                  <a:rPr lang="de-DE" dirty="0"/>
                  <a:t>R</a:t>
                </a:r>
                <a:r>
                  <a:rPr lang="de-DE" baseline="-25000" dirty="0"/>
                  <a:t>5</a:t>
                </a:r>
              </a:p>
            </p:txBody>
          </p:sp>
          <p:sp>
            <p:nvSpPr>
              <p:cNvPr id="1083" name="Textfeld 1082">
                <a:extLst>
                  <a:ext uri="{FF2B5EF4-FFF2-40B4-BE49-F238E27FC236}">
                    <a16:creationId xmlns:a16="http://schemas.microsoft.com/office/drawing/2014/main" id="{CAC2AC7D-56EF-7E99-F188-27444CCA8C89}"/>
                  </a:ext>
                </a:extLst>
              </p:cNvPr>
              <p:cNvSpPr txBox="1"/>
              <p:nvPr/>
            </p:nvSpPr>
            <p:spPr>
              <a:xfrm>
                <a:off x="8155037" y="3825258"/>
                <a:ext cx="386644" cy="369332"/>
              </a:xfrm>
              <a:prstGeom prst="rect">
                <a:avLst/>
              </a:prstGeom>
              <a:noFill/>
            </p:spPr>
            <p:txBody>
              <a:bodyPr wrap="none" rtlCol="0">
                <a:spAutoFit/>
              </a:bodyPr>
              <a:lstStyle/>
              <a:p>
                <a:r>
                  <a:rPr lang="de-DE" dirty="0"/>
                  <a:t>C</a:t>
                </a:r>
                <a:r>
                  <a:rPr lang="de-DE" baseline="-25000" dirty="0"/>
                  <a:t>3</a:t>
                </a:r>
              </a:p>
            </p:txBody>
          </p:sp>
          <p:cxnSp>
            <p:nvCxnSpPr>
              <p:cNvPr id="1084" name="Gerader Verbinder 1083">
                <a:extLst>
                  <a:ext uri="{FF2B5EF4-FFF2-40B4-BE49-F238E27FC236}">
                    <a16:creationId xmlns:a16="http://schemas.microsoft.com/office/drawing/2014/main" id="{97B33D72-967C-E599-FD70-4B6B5EF9A3ED}"/>
                  </a:ext>
                </a:extLst>
              </p:cNvPr>
              <p:cNvCxnSpPr/>
              <p:nvPr/>
            </p:nvCxnSpPr>
            <p:spPr>
              <a:xfrm flipH="1">
                <a:off x="6277126" y="3215891"/>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85" name="Textfeld 1084">
                <a:extLst>
                  <a:ext uri="{FF2B5EF4-FFF2-40B4-BE49-F238E27FC236}">
                    <a16:creationId xmlns:a16="http://schemas.microsoft.com/office/drawing/2014/main" id="{764D9E2D-5324-086D-0D66-EE2D30070540}"/>
                  </a:ext>
                </a:extLst>
              </p:cNvPr>
              <p:cNvSpPr txBox="1"/>
              <p:nvPr/>
            </p:nvSpPr>
            <p:spPr>
              <a:xfrm>
                <a:off x="6238687" y="3216782"/>
                <a:ext cx="325730" cy="369332"/>
              </a:xfrm>
              <a:prstGeom prst="rect">
                <a:avLst/>
              </a:prstGeom>
              <a:noFill/>
            </p:spPr>
            <p:txBody>
              <a:bodyPr wrap="none" rtlCol="0">
                <a:spAutoFit/>
              </a:bodyPr>
              <a:lstStyle/>
              <a:p>
                <a:r>
                  <a:rPr lang="de-DE" dirty="0"/>
                  <a:t>I</a:t>
                </a:r>
                <a:r>
                  <a:rPr lang="de-DE" baseline="-25000" dirty="0"/>
                  <a:t>B</a:t>
                </a:r>
              </a:p>
            </p:txBody>
          </p:sp>
          <p:cxnSp>
            <p:nvCxnSpPr>
              <p:cNvPr id="1086" name="Gerader Verbinder 1085">
                <a:extLst>
                  <a:ext uri="{FF2B5EF4-FFF2-40B4-BE49-F238E27FC236}">
                    <a16:creationId xmlns:a16="http://schemas.microsoft.com/office/drawing/2014/main" id="{8BB1AEE6-0C2C-A0B3-DC0A-3A210977DD1C}"/>
                  </a:ext>
                </a:extLst>
              </p:cNvPr>
              <p:cNvCxnSpPr/>
              <p:nvPr/>
            </p:nvCxnSpPr>
            <p:spPr>
              <a:xfrm rot="5400000" flipH="1">
                <a:off x="7523378" y="2809544"/>
                <a:ext cx="169329" cy="1"/>
              </a:xfrm>
              <a:prstGeom prst="line">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87" name="Textfeld 1086">
                <a:extLst>
                  <a:ext uri="{FF2B5EF4-FFF2-40B4-BE49-F238E27FC236}">
                    <a16:creationId xmlns:a16="http://schemas.microsoft.com/office/drawing/2014/main" id="{B05A89F9-9770-F321-E485-FB0D415C0F11}"/>
                  </a:ext>
                </a:extLst>
              </p:cNvPr>
              <p:cNvSpPr txBox="1"/>
              <p:nvPr/>
            </p:nvSpPr>
            <p:spPr>
              <a:xfrm>
                <a:off x="7617839" y="2651823"/>
                <a:ext cx="325730" cy="369332"/>
              </a:xfrm>
              <a:prstGeom prst="rect">
                <a:avLst/>
              </a:prstGeom>
              <a:noFill/>
            </p:spPr>
            <p:txBody>
              <a:bodyPr wrap="none" rtlCol="0">
                <a:spAutoFit/>
              </a:bodyPr>
              <a:lstStyle/>
              <a:p>
                <a:r>
                  <a:rPr lang="de-DE" dirty="0"/>
                  <a:t>I</a:t>
                </a:r>
                <a:r>
                  <a:rPr lang="de-DE" baseline="-25000" dirty="0"/>
                  <a:t>C</a:t>
                </a:r>
              </a:p>
            </p:txBody>
          </p:sp>
          <p:cxnSp>
            <p:nvCxnSpPr>
              <p:cNvPr id="1088" name="Gerader Verbinder 1087">
                <a:extLst>
                  <a:ext uri="{FF2B5EF4-FFF2-40B4-BE49-F238E27FC236}">
                    <a16:creationId xmlns:a16="http://schemas.microsoft.com/office/drawing/2014/main" id="{C880F6BC-4042-45FC-29C9-73E789CD970C}"/>
                  </a:ext>
                </a:extLst>
              </p:cNvPr>
              <p:cNvCxnSpPr/>
              <p:nvPr/>
            </p:nvCxnSpPr>
            <p:spPr>
              <a:xfrm rot="10800000">
                <a:off x="7841760" y="2164712"/>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9" name="Gerader Verbinder 1088">
                <a:extLst>
                  <a:ext uri="{FF2B5EF4-FFF2-40B4-BE49-F238E27FC236}">
                    <a16:creationId xmlns:a16="http://schemas.microsoft.com/office/drawing/2014/main" id="{1BD7BE0A-4075-1BD1-0D57-44825DB50D80}"/>
                  </a:ext>
                </a:extLst>
              </p:cNvPr>
              <p:cNvCxnSpPr/>
              <p:nvPr/>
            </p:nvCxnSpPr>
            <p:spPr>
              <a:xfrm rot="10800000">
                <a:off x="7841760" y="226268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0" name="Gerader Verbinder 1089">
                <a:extLst>
                  <a:ext uri="{FF2B5EF4-FFF2-40B4-BE49-F238E27FC236}">
                    <a16:creationId xmlns:a16="http://schemas.microsoft.com/office/drawing/2014/main" id="{37472140-7BE2-089C-059E-1C79B9611D56}"/>
                  </a:ext>
                </a:extLst>
              </p:cNvPr>
              <p:cNvCxnSpPr/>
              <p:nvPr/>
            </p:nvCxnSpPr>
            <p:spPr>
              <a:xfrm flipH="1">
                <a:off x="8019371" y="2262684"/>
                <a:ext cx="0" cy="379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1" name="Gerader Verbinder 1090">
                <a:extLst>
                  <a:ext uri="{FF2B5EF4-FFF2-40B4-BE49-F238E27FC236}">
                    <a16:creationId xmlns:a16="http://schemas.microsoft.com/office/drawing/2014/main" id="{14218B22-435E-D0BA-57B2-F92AFD460FD8}"/>
                  </a:ext>
                </a:extLst>
              </p:cNvPr>
              <p:cNvCxnSpPr>
                <a:stCxn id="1092" idx="4"/>
              </p:cNvCxnSpPr>
              <p:nvPr/>
            </p:nvCxnSpPr>
            <p:spPr>
              <a:xfrm flipH="1">
                <a:off x="8017068" y="1587220"/>
                <a:ext cx="0" cy="5774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2" name="Ellipse 1091">
                <a:extLst>
                  <a:ext uri="{FF2B5EF4-FFF2-40B4-BE49-F238E27FC236}">
                    <a16:creationId xmlns:a16="http://schemas.microsoft.com/office/drawing/2014/main" id="{ED50BCE1-5D2F-61EC-CC33-177F3F9DC20A}"/>
                  </a:ext>
                </a:extLst>
              </p:cNvPr>
              <p:cNvSpPr/>
              <p:nvPr/>
            </p:nvSpPr>
            <p:spPr>
              <a:xfrm>
                <a:off x="7967760" y="147922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3" name="Gerader Verbinder 1092">
                <a:extLst>
                  <a:ext uri="{FF2B5EF4-FFF2-40B4-BE49-F238E27FC236}">
                    <a16:creationId xmlns:a16="http://schemas.microsoft.com/office/drawing/2014/main" id="{EAD24E85-7010-C342-3041-D919B943B9FB}"/>
                  </a:ext>
                </a:extLst>
              </p:cNvPr>
              <p:cNvCxnSpPr/>
              <p:nvPr/>
            </p:nvCxnSpPr>
            <p:spPr>
              <a:xfrm rot="5400000">
                <a:off x="8251579" y="264840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4" name="Gerader Verbinder 1093">
                <a:extLst>
                  <a:ext uri="{FF2B5EF4-FFF2-40B4-BE49-F238E27FC236}">
                    <a16:creationId xmlns:a16="http://schemas.microsoft.com/office/drawing/2014/main" id="{058B5CE2-D3D7-C9A8-8E47-4B87AD04FD50}"/>
                  </a:ext>
                </a:extLst>
              </p:cNvPr>
              <p:cNvCxnSpPr/>
              <p:nvPr/>
            </p:nvCxnSpPr>
            <p:spPr>
              <a:xfrm rot="5400000">
                <a:off x="8349551" y="264840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5" name="Gerader Verbinder 1094">
                <a:extLst>
                  <a:ext uri="{FF2B5EF4-FFF2-40B4-BE49-F238E27FC236}">
                    <a16:creationId xmlns:a16="http://schemas.microsoft.com/office/drawing/2014/main" id="{8D2EE79D-B685-729E-A560-A75790363372}"/>
                  </a:ext>
                </a:extLst>
              </p:cNvPr>
              <p:cNvCxnSpPr/>
              <p:nvPr/>
            </p:nvCxnSpPr>
            <p:spPr>
              <a:xfrm>
                <a:off x="8529551" y="2648406"/>
                <a:ext cx="265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6" name="Gerader Verbinder 1095">
                <a:extLst>
                  <a:ext uri="{FF2B5EF4-FFF2-40B4-BE49-F238E27FC236}">
                    <a16:creationId xmlns:a16="http://schemas.microsoft.com/office/drawing/2014/main" id="{30F856C7-FB0E-929A-9356-3D721E589694}"/>
                  </a:ext>
                </a:extLst>
              </p:cNvPr>
              <p:cNvCxnSpPr/>
              <p:nvPr/>
            </p:nvCxnSpPr>
            <p:spPr>
              <a:xfrm>
                <a:off x="7617259" y="2648406"/>
                <a:ext cx="814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7" name="Ellipse 1096">
                <a:extLst>
                  <a:ext uri="{FF2B5EF4-FFF2-40B4-BE49-F238E27FC236}">
                    <a16:creationId xmlns:a16="http://schemas.microsoft.com/office/drawing/2014/main" id="{7CBE56B1-9E27-3563-700B-1A9413E55DE9}"/>
                  </a:ext>
                </a:extLst>
              </p:cNvPr>
              <p:cNvSpPr/>
              <p:nvPr/>
            </p:nvSpPr>
            <p:spPr>
              <a:xfrm>
                <a:off x="7966349" y="260108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98" name="Gruppieren 1097">
                <a:extLst>
                  <a:ext uri="{FF2B5EF4-FFF2-40B4-BE49-F238E27FC236}">
                    <a16:creationId xmlns:a16="http://schemas.microsoft.com/office/drawing/2014/main" id="{7054669F-0696-A2BC-6AC3-10D4EF9D1F0E}"/>
                  </a:ext>
                </a:extLst>
              </p:cNvPr>
              <p:cNvGrpSpPr/>
              <p:nvPr/>
            </p:nvGrpSpPr>
            <p:grpSpPr>
              <a:xfrm rot="16200000">
                <a:off x="6731778" y="2108083"/>
                <a:ext cx="941294" cy="226422"/>
                <a:chOff x="1980123" y="3680842"/>
                <a:chExt cx="941294" cy="226422"/>
              </a:xfrm>
            </p:grpSpPr>
            <p:sp>
              <p:nvSpPr>
                <p:cNvPr id="1101" name="Rechteck 1100">
                  <a:extLst>
                    <a:ext uri="{FF2B5EF4-FFF2-40B4-BE49-F238E27FC236}">
                      <a16:creationId xmlns:a16="http://schemas.microsoft.com/office/drawing/2014/main" id="{A160BC22-2D97-35B1-543B-9B902D487778}"/>
                    </a:ext>
                  </a:extLst>
                </p:cNvPr>
                <p:cNvSpPr/>
                <p:nvPr/>
              </p:nvSpPr>
              <p:spPr>
                <a:xfrm rot="16200000">
                  <a:off x="2319784" y="3524087"/>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02" name="Gerader Verbinder 1101">
                  <a:extLst>
                    <a:ext uri="{FF2B5EF4-FFF2-40B4-BE49-F238E27FC236}">
                      <a16:creationId xmlns:a16="http://schemas.microsoft.com/office/drawing/2014/main" id="{E576E66D-A564-A648-D427-A5616839BC58}"/>
                    </a:ext>
                  </a:extLst>
                </p:cNvPr>
                <p:cNvCxnSpPr/>
                <p:nvPr/>
              </p:nvCxnSpPr>
              <p:spPr>
                <a:xfrm rot="5400000" flipV="1">
                  <a:off x="2071576" y="3702599"/>
                  <a:ext cx="0" cy="1829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3" name="Gerader Verbinder 1102">
                  <a:extLst>
                    <a:ext uri="{FF2B5EF4-FFF2-40B4-BE49-F238E27FC236}">
                      <a16:creationId xmlns:a16="http://schemas.microsoft.com/office/drawing/2014/main" id="{60852884-0CD3-9F63-BB5C-C5AAC9A31679}"/>
                    </a:ext>
                  </a:extLst>
                </p:cNvPr>
                <p:cNvCxnSpPr/>
                <p:nvPr/>
              </p:nvCxnSpPr>
              <p:spPr>
                <a:xfrm rot="5400000" flipV="1">
                  <a:off x="2812189" y="3684824"/>
                  <a:ext cx="0" cy="2184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9" name="Gerader Verbinder 1098">
                <a:extLst>
                  <a:ext uri="{FF2B5EF4-FFF2-40B4-BE49-F238E27FC236}">
                    <a16:creationId xmlns:a16="http://schemas.microsoft.com/office/drawing/2014/main" id="{5719D502-A389-B2B4-E389-8C4F1AAC45E5}"/>
                  </a:ext>
                </a:extLst>
              </p:cNvPr>
              <p:cNvCxnSpPr/>
              <p:nvPr/>
            </p:nvCxnSpPr>
            <p:spPr>
              <a:xfrm flipH="1" flipV="1">
                <a:off x="6883042" y="2689955"/>
                <a:ext cx="319382" cy="198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0" name="Gerader Verbinder 1099">
                <a:extLst>
                  <a:ext uri="{FF2B5EF4-FFF2-40B4-BE49-F238E27FC236}">
                    <a16:creationId xmlns:a16="http://schemas.microsoft.com/office/drawing/2014/main" id="{023B5A52-2A61-75AD-7EE6-E820676C9023}"/>
                  </a:ext>
                </a:extLst>
              </p:cNvPr>
              <p:cNvCxnSpPr/>
              <p:nvPr/>
            </p:nvCxnSpPr>
            <p:spPr>
              <a:xfrm flipH="1">
                <a:off x="7112424" y="1750647"/>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130" name="Ellipse 1129">
              <a:extLst>
                <a:ext uri="{FF2B5EF4-FFF2-40B4-BE49-F238E27FC236}">
                  <a16:creationId xmlns:a16="http://schemas.microsoft.com/office/drawing/2014/main" id="{CDCE8910-E60C-90F7-6000-0DC53961664A}"/>
                </a:ext>
              </a:extLst>
            </p:cNvPr>
            <p:cNvSpPr/>
            <p:nvPr/>
          </p:nvSpPr>
          <p:spPr>
            <a:xfrm>
              <a:off x="6984253" y="1729439"/>
              <a:ext cx="36000" cy="36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1" name="Ellipse 1130">
              <a:extLst>
                <a:ext uri="{FF2B5EF4-FFF2-40B4-BE49-F238E27FC236}">
                  <a16:creationId xmlns:a16="http://schemas.microsoft.com/office/drawing/2014/main" id="{82ED8530-DE62-FF04-BF47-9423E6940062}"/>
                </a:ext>
              </a:extLst>
            </p:cNvPr>
            <p:cNvSpPr/>
            <p:nvPr/>
          </p:nvSpPr>
          <p:spPr>
            <a:xfrm>
              <a:off x="7813309" y="2101295"/>
              <a:ext cx="36000" cy="36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2" name="Textfeld 1131">
              <a:extLst>
                <a:ext uri="{FF2B5EF4-FFF2-40B4-BE49-F238E27FC236}">
                  <a16:creationId xmlns:a16="http://schemas.microsoft.com/office/drawing/2014/main" id="{CA901025-489E-613C-23CC-43ABCF37DE36}"/>
                </a:ext>
              </a:extLst>
            </p:cNvPr>
            <p:cNvSpPr txBox="1"/>
            <p:nvPr/>
          </p:nvSpPr>
          <p:spPr>
            <a:xfrm>
              <a:off x="9083124" y="1504714"/>
              <a:ext cx="1191929" cy="646331"/>
            </a:xfrm>
            <a:prstGeom prst="rect">
              <a:avLst/>
            </a:prstGeom>
            <a:noFill/>
          </p:spPr>
          <p:txBody>
            <a:bodyPr wrap="none" rtlCol="0">
              <a:spAutoFit/>
            </a:bodyPr>
            <a:lstStyle/>
            <a:p>
              <a:r>
                <a:rPr lang="de-DE" dirty="0"/>
                <a:t>Wickelsinn</a:t>
              </a:r>
            </a:p>
            <a:p>
              <a:r>
                <a:rPr lang="de-DE" dirty="0"/>
                <a:t>beachten!</a:t>
              </a:r>
            </a:p>
          </p:txBody>
        </p:sp>
      </p:grpSp>
    </p:spTree>
    <p:extLst>
      <p:ext uri="{BB962C8B-B14F-4D97-AF65-F5344CB8AC3E}">
        <p14:creationId xmlns:p14="http://schemas.microsoft.com/office/powerpoint/2010/main" val="24157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Wann wird ein Verstärker zum Oszillator?</a:t>
            </a:r>
            <a:br>
              <a:rPr kumimoji="0" lang="de-DE" b="0" i="0" u="none" strike="noStrike" kern="1200" cap="none" spc="0" normalizeH="0" baseline="0" noProof="0" dirty="0">
                <a:ln>
                  <a:noFill/>
                </a:ln>
                <a:solidFill>
                  <a:srgbClr val="A80163"/>
                </a:solidFill>
                <a:effectLst/>
                <a:uLnTx/>
                <a:uFillTx/>
                <a:latin typeface="+mn-lt"/>
                <a:ea typeface="+mj-ea"/>
                <a:cs typeface="+mj-cs"/>
              </a:rPr>
            </a:b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Schwingbedingung: kv-Produkt muss größer eins sein:</a:t>
            </a:r>
          </a:p>
          <a:p>
            <a:pPr lvl="1">
              <a:defRPr/>
            </a:pPr>
            <a:r>
              <a:rPr lang="de-DE" dirty="0">
                <a:solidFill>
                  <a:srgbClr val="000000"/>
                </a:solidFill>
              </a:rPr>
              <a:t>k * v &gt;= 1, 	k: (Rück-)Koppelfaktor, 	v: Verstärkung</a:t>
            </a:r>
          </a:p>
          <a:p>
            <a:pPr lvl="5">
              <a:defRPr/>
            </a:pPr>
            <a:endParaRPr lang="de-DE" dirty="0">
              <a:solidFill>
                <a:srgbClr val="000000"/>
              </a:solidFill>
            </a:endParaRPr>
          </a:p>
          <a:p>
            <a:pPr marL="233983" lvl="1" indent="0">
              <a:buNone/>
              <a:defRPr/>
            </a:pPr>
            <a:r>
              <a:rPr lang="de-DE" dirty="0">
                <a:solidFill>
                  <a:srgbClr val="000000"/>
                </a:solidFill>
              </a:rPr>
              <a:t>Bedeutet im Praktischen als </a:t>
            </a:r>
            <a:r>
              <a:rPr lang="de-DE" b="1" dirty="0">
                <a:solidFill>
                  <a:srgbClr val="000000"/>
                </a:solidFill>
              </a:rPr>
              <a:t>Bedingung für die Erzeugung einer ungedämpften Schwingung, dass das an einem Schaltungspunkt betrachtete Oszillatorsignal auf dem Signalweg im Oszillator so verstärkt und phasengedreht werden muss, dass es phasengleich und mit mindestens der gleichen Amplitude wieder zu diesem Schaltungspunkt zurückgekoppelt wird.</a:t>
            </a:r>
          </a:p>
          <a:p>
            <a:pPr lvl="5">
              <a:defRPr/>
            </a:pPr>
            <a:endParaRPr lang="de-DE" dirty="0">
              <a:solidFill>
                <a:srgbClr val="000000"/>
              </a:solidFill>
            </a:endParaRPr>
          </a:p>
          <a:p>
            <a:pPr lvl="1">
              <a:defRPr/>
            </a:pPr>
            <a:r>
              <a:rPr lang="de-DE" dirty="0">
                <a:solidFill>
                  <a:srgbClr val="000000"/>
                </a:solidFill>
              </a:rPr>
              <a:t>Ist das kv-Produkt &lt; 1, so schwingt der Oszillator nicht an</a:t>
            </a:r>
          </a:p>
          <a:p>
            <a:pPr lvl="1">
              <a:defRPr/>
            </a:pPr>
            <a:r>
              <a:rPr lang="de-DE" dirty="0">
                <a:solidFill>
                  <a:srgbClr val="000000"/>
                </a:solidFill>
              </a:rPr>
              <a:t>Ursache für das </a:t>
            </a:r>
            <a:r>
              <a:rPr lang="de-DE" dirty="0" err="1">
                <a:solidFill>
                  <a:srgbClr val="000000"/>
                </a:solidFill>
              </a:rPr>
              <a:t>Selbstanschwingen</a:t>
            </a:r>
            <a:r>
              <a:rPr lang="de-DE" dirty="0">
                <a:solidFill>
                  <a:srgbClr val="000000"/>
                </a:solidFill>
              </a:rPr>
              <a:t> bei kv &gt;1 ist das immer vorhandene Grundrauschen.</a:t>
            </a:r>
          </a:p>
          <a:p>
            <a:pPr lvl="1">
              <a:defRPr/>
            </a:pPr>
            <a:r>
              <a:rPr lang="de-DE" dirty="0">
                <a:solidFill>
                  <a:srgbClr val="000000"/>
                </a:solidFill>
              </a:rPr>
              <a:t>Durch Nutzung der selektiven Verstärkung wird dann daraus ein Oszillator auf der durch den Schwingkreis festgelegten Resonanzfrequenz</a:t>
            </a:r>
          </a:p>
          <a:p>
            <a:pPr lvl="4">
              <a:defRPr/>
            </a:pPr>
            <a:endParaRPr lang="de-DE" dirty="0">
              <a:solidFill>
                <a:srgbClr val="000000"/>
              </a:solidFill>
            </a:endParaRPr>
          </a:p>
          <a:p>
            <a:pPr>
              <a:defRPr/>
            </a:pPr>
            <a:r>
              <a:rPr lang="de-DE" dirty="0">
                <a:solidFill>
                  <a:srgbClr val="000000"/>
                </a:solidFill>
              </a:rPr>
              <a:t>Um die Schwingneigung eines Verstärkers zu unterdrücken (Eigenschwingung), müssen Eingang und Ausgang entkoppelt sein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22685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Oszillatortypen, Dreipunktschaltung</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Je nach Art der Rückkopplung unterscheidet man drei Grundtypen von LC-Oszillatoren:</a:t>
            </a:r>
          </a:p>
          <a:p>
            <a:pPr>
              <a:defRPr/>
            </a:pPr>
            <a:endParaRPr lang="de-DE" dirty="0">
              <a:solidFill>
                <a:srgbClr val="000000"/>
              </a:solidFill>
            </a:endParaRPr>
          </a:p>
          <a:p>
            <a:pPr lvl="1">
              <a:defRPr/>
            </a:pPr>
            <a:r>
              <a:rPr lang="de-DE" dirty="0">
                <a:solidFill>
                  <a:srgbClr val="000000"/>
                </a:solidFill>
              </a:rPr>
              <a:t>Meißner-Oszillator (transformatorische Kopplung)</a:t>
            </a:r>
          </a:p>
          <a:p>
            <a:pPr lvl="1">
              <a:defRPr/>
            </a:pPr>
            <a:r>
              <a:rPr lang="de-DE" dirty="0" err="1">
                <a:solidFill>
                  <a:srgbClr val="000000"/>
                </a:solidFill>
              </a:rPr>
              <a:t>Colpitts</a:t>
            </a:r>
            <a:r>
              <a:rPr lang="de-DE" dirty="0">
                <a:solidFill>
                  <a:srgbClr val="000000"/>
                </a:solidFill>
              </a:rPr>
              <a:t>-Oszillator (kapazitive Kopplung)		merke </a:t>
            </a:r>
            <a:r>
              <a:rPr lang="de-DE" b="1" dirty="0" err="1">
                <a:solidFill>
                  <a:srgbClr val="000000"/>
                </a:solidFill>
              </a:rPr>
              <a:t>C</a:t>
            </a:r>
            <a:r>
              <a:rPr lang="de-DE" dirty="0" err="1">
                <a:solidFill>
                  <a:srgbClr val="000000"/>
                </a:solidFill>
              </a:rPr>
              <a:t>olpitts</a:t>
            </a:r>
            <a:r>
              <a:rPr lang="de-DE" dirty="0">
                <a:solidFill>
                  <a:srgbClr val="000000"/>
                </a:solidFill>
              </a:rPr>
              <a:t> </a:t>
            </a:r>
            <a:r>
              <a:rPr lang="de-DE" b="1" dirty="0">
                <a:solidFill>
                  <a:srgbClr val="000000"/>
                </a:solidFill>
              </a:rPr>
              <a:t>C</a:t>
            </a:r>
            <a:r>
              <a:rPr lang="de-DE" dirty="0">
                <a:solidFill>
                  <a:srgbClr val="000000"/>
                </a:solidFill>
              </a:rPr>
              <a:t> = Kondensator</a:t>
            </a:r>
          </a:p>
          <a:p>
            <a:pPr lvl="1">
              <a:defRPr/>
            </a:pPr>
            <a:r>
              <a:rPr lang="de-DE" dirty="0">
                <a:solidFill>
                  <a:srgbClr val="000000"/>
                </a:solidFill>
              </a:rPr>
              <a:t>Hartley-Oszillator (induktive Kopplung)		merke </a:t>
            </a:r>
            <a:r>
              <a:rPr lang="de-DE" b="1" dirty="0">
                <a:solidFill>
                  <a:srgbClr val="000000"/>
                </a:solidFill>
              </a:rPr>
              <a:t>H</a:t>
            </a:r>
            <a:r>
              <a:rPr lang="de-DE" dirty="0">
                <a:solidFill>
                  <a:srgbClr val="000000"/>
                </a:solidFill>
              </a:rPr>
              <a:t>artley </a:t>
            </a:r>
            <a:r>
              <a:rPr lang="de-DE" b="1" dirty="0">
                <a:solidFill>
                  <a:srgbClr val="000000"/>
                </a:solidFill>
              </a:rPr>
              <a:t>H</a:t>
            </a:r>
            <a:r>
              <a:rPr lang="de-DE" dirty="0">
                <a:solidFill>
                  <a:srgbClr val="000000"/>
                </a:solidFill>
              </a:rPr>
              <a:t> = </a:t>
            </a:r>
            <a:r>
              <a:rPr lang="de-DE" b="1" dirty="0">
                <a:solidFill>
                  <a:srgbClr val="000000"/>
                </a:solidFill>
              </a:rPr>
              <a:t>H</a:t>
            </a:r>
            <a:r>
              <a:rPr lang="de-DE" dirty="0">
                <a:solidFill>
                  <a:srgbClr val="000000"/>
                </a:solidFill>
              </a:rPr>
              <a:t>enry, Einheit der Induktivität</a:t>
            </a: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marL="233983" lvl="1" indent="0">
              <a:buNone/>
              <a:defRPr/>
            </a:pPr>
            <a:r>
              <a:rPr lang="de-DE" dirty="0">
                <a:solidFill>
                  <a:srgbClr val="000000"/>
                </a:solidFill>
              </a:rPr>
              <a:t>   	 Meißner			     </a:t>
            </a:r>
            <a:r>
              <a:rPr lang="de-DE" dirty="0" err="1">
                <a:solidFill>
                  <a:srgbClr val="000000"/>
                </a:solidFill>
              </a:rPr>
              <a:t>Colpitts</a:t>
            </a:r>
            <a:r>
              <a:rPr lang="de-DE" dirty="0">
                <a:solidFill>
                  <a:srgbClr val="000000"/>
                </a:solidFill>
              </a:rPr>
              <a:t>				Hartley</a:t>
            </a:r>
          </a:p>
          <a:p>
            <a:pPr marL="233983" lvl="1"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ED7D69DB-21A9-7A8F-85D0-3E85531ACA52}"/>
              </a:ext>
            </a:extLst>
          </p:cNvPr>
          <p:cNvGrpSpPr/>
          <p:nvPr/>
        </p:nvGrpSpPr>
        <p:grpSpPr>
          <a:xfrm>
            <a:off x="442007" y="3412082"/>
            <a:ext cx="2203056" cy="1453294"/>
            <a:chOff x="706701" y="3587685"/>
            <a:chExt cx="2203056" cy="1453294"/>
          </a:xfrm>
        </p:grpSpPr>
        <p:grpSp>
          <p:nvGrpSpPr>
            <p:cNvPr id="7" name="Gruppieren 6">
              <a:extLst>
                <a:ext uri="{FF2B5EF4-FFF2-40B4-BE49-F238E27FC236}">
                  <a16:creationId xmlns:a16="http://schemas.microsoft.com/office/drawing/2014/main" id="{BB3B5B59-FC14-28E2-09CB-4B98CFBFE00F}"/>
                </a:ext>
              </a:extLst>
            </p:cNvPr>
            <p:cNvGrpSpPr/>
            <p:nvPr/>
          </p:nvGrpSpPr>
          <p:grpSpPr>
            <a:xfrm rot="16200000">
              <a:off x="879629" y="3907704"/>
              <a:ext cx="1359634" cy="850547"/>
              <a:chOff x="4634809" y="2361807"/>
              <a:chExt cx="1359634" cy="850547"/>
            </a:xfrm>
          </p:grpSpPr>
          <p:grpSp>
            <p:nvGrpSpPr>
              <p:cNvPr id="23" name="Gruppieren 22">
                <a:extLst>
                  <a:ext uri="{FF2B5EF4-FFF2-40B4-BE49-F238E27FC236}">
                    <a16:creationId xmlns:a16="http://schemas.microsoft.com/office/drawing/2014/main" id="{8FBB8D7F-5168-9BF8-1E8B-9F354FEBC402}"/>
                  </a:ext>
                </a:extLst>
              </p:cNvPr>
              <p:cNvGrpSpPr/>
              <p:nvPr/>
            </p:nvGrpSpPr>
            <p:grpSpPr>
              <a:xfrm>
                <a:off x="4648547" y="2361807"/>
                <a:ext cx="1345896" cy="360000"/>
                <a:chOff x="7061817" y="1889926"/>
                <a:chExt cx="1345896" cy="360000"/>
              </a:xfrm>
            </p:grpSpPr>
            <p:cxnSp>
              <p:nvCxnSpPr>
                <p:cNvPr id="30" name="Gerader Verbinder 29">
                  <a:extLst>
                    <a:ext uri="{FF2B5EF4-FFF2-40B4-BE49-F238E27FC236}">
                      <a16:creationId xmlns:a16="http://schemas.microsoft.com/office/drawing/2014/main" id="{B9ACC702-552B-812C-32A6-A4E28BC01AFC}"/>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FB8143B3-1172-6937-26C2-D3B5881E7D7C}"/>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A62210B-8B65-D4BA-E472-8AD214D5CF5B}"/>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FE0A9749-31FD-B29D-4CDD-81023DC76B50}"/>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Gerader Verbinder 23">
                <a:extLst>
                  <a:ext uri="{FF2B5EF4-FFF2-40B4-BE49-F238E27FC236}">
                    <a16:creationId xmlns:a16="http://schemas.microsoft.com/office/drawing/2014/main" id="{E83E2E3E-2D75-BC13-D251-470DD906A779}"/>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5" name="Gruppieren 24">
                <a:extLst>
                  <a:ext uri="{FF2B5EF4-FFF2-40B4-BE49-F238E27FC236}">
                    <a16:creationId xmlns:a16="http://schemas.microsoft.com/office/drawing/2014/main" id="{5E8EBBAB-A45A-7672-C236-AA065F436EB6}"/>
                  </a:ext>
                </a:extLst>
              </p:cNvPr>
              <p:cNvGrpSpPr/>
              <p:nvPr/>
            </p:nvGrpSpPr>
            <p:grpSpPr>
              <a:xfrm rot="16200000">
                <a:off x="5201415" y="2419326"/>
                <a:ext cx="226422" cy="1359634"/>
                <a:chOff x="5738949" y="1550127"/>
                <a:chExt cx="226422" cy="1359634"/>
              </a:xfrm>
            </p:grpSpPr>
            <p:sp>
              <p:nvSpPr>
                <p:cNvPr id="27" name="Rechteck 26">
                  <a:extLst>
                    <a:ext uri="{FF2B5EF4-FFF2-40B4-BE49-F238E27FC236}">
                      <a16:creationId xmlns:a16="http://schemas.microsoft.com/office/drawing/2014/main" id="{BF4AAC0D-6737-8839-2268-D25ED81B3340}"/>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578CF9FD-1BC4-3822-A9C5-561B247B67C0}"/>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72B8DAD-D758-DF6A-C2DE-8624C2AC77D2}"/>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Gerader Verbinder 25">
                <a:extLst>
                  <a:ext uri="{FF2B5EF4-FFF2-40B4-BE49-F238E27FC236}">
                    <a16:creationId xmlns:a16="http://schemas.microsoft.com/office/drawing/2014/main" id="{D5171F5A-855A-995A-4F25-56FCD678C64B}"/>
                  </a:ext>
                </a:extLst>
              </p:cNvPr>
              <p:cNvCxnSpPr/>
              <p:nvPr/>
            </p:nvCxnSpPr>
            <p:spPr>
              <a:xfrm rot="16200000">
                <a:off x="4367293" y="281728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8" name="Ellipse 7">
              <a:extLst>
                <a:ext uri="{FF2B5EF4-FFF2-40B4-BE49-F238E27FC236}">
                  <a16:creationId xmlns:a16="http://schemas.microsoft.com/office/drawing/2014/main" id="{078FFD67-EAAB-5E5F-A231-C3E613E6321B}"/>
                </a:ext>
              </a:extLst>
            </p:cNvPr>
            <p:cNvSpPr/>
            <p:nvPr/>
          </p:nvSpPr>
          <p:spPr>
            <a:xfrm>
              <a:off x="1267640" y="358768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AE6BFEF0-260B-A981-BF07-FF0F6C34339C}"/>
                </a:ext>
              </a:extLst>
            </p:cNvPr>
            <p:cNvSpPr/>
            <p:nvPr/>
          </p:nvSpPr>
          <p:spPr>
            <a:xfrm>
              <a:off x="1267640" y="493297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0C7BED45-316C-0FCA-1546-685ADF8AB087}"/>
                </a:ext>
              </a:extLst>
            </p:cNvPr>
            <p:cNvGrpSpPr/>
            <p:nvPr/>
          </p:nvGrpSpPr>
          <p:grpSpPr>
            <a:xfrm rot="16200000" flipV="1">
              <a:off x="1886549" y="3999810"/>
              <a:ext cx="1359634" cy="686782"/>
              <a:chOff x="4634809" y="2535433"/>
              <a:chExt cx="1359634" cy="676921"/>
            </a:xfrm>
          </p:grpSpPr>
          <p:cxnSp>
            <p:nvCxnSpPr>
              <p:cNvPr id="17" name="Gerader Verbinder 16">
                <a:extLst>
                  <a:ext uri="{FF2B5EF4-FFF2-40B4-BE49-F238E27FC236}">
                    <a16:creationId xmlns:a16="http://schemas.microsoft.com/office/drawing/2014/main" id="{63033479-C66D-DC9D-B0DF-1CE19E136133}"/>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A9C53FA3-FAF7-96E0-D422-04426B48CE7D}"/>
                  </a:ext>
                </a:extLst>
              </p:cNvPr>
              <p:cNvGrpSpPr/>
              <p:nvPr/>
            </p:nvGrpSpPr>
            <p:grpSpPr>
              <a:xfrm rot="16200000">
                <a:off x="5201415" y="2419326"/>
                <a:ext cx="226422" cy="1359634"/>
                <a:chOff x="5738949" y="1550127"/>
                <a:chExt cx="226422" cy="1359634"/>
              </a:xfrm>
            </p:grpSpPr>
            <p:sp>
              <p:nvSpPr>
                <p:cNvPr id="20" name="Rechteck 19">
                  <a:extLst>
                    <a:ext uri="{FF2B5EF4-FFF2-40B4-BE49-F238E27FC236}">
                      <a16:creationId xmlns:a16="http://schemas.microsoft.com/office/drawing/2014/main" id="{994D497F-07FA-4BF7-8B2E-F621ED69ABBA}"/>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D7220D7E-0187-255E-EC8F-CB400F132890}"/>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2A919EB3-F525-B835-E04C-D395E7987F0F}"/>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Gerader Verbinder 18">
                <a:extLst>
                  <a:ext uri="{FF2B5EF4-FFF2-40B4-BE49-F238E27FC236}">
                    <a16:creationId xmlns:a16="http://schemas.microsoft.com/office/drawing/2014/main" id="{12951D71-5BC5-511B-A57D-F09C7E65872C}"/>
                  </a:ext>
                </a:extLst>
              </p:cNvPr>
              <p:cNvCxnSpPr/>
              <p:nvPr/>
            </p:nvCxnSpPr>
            <p:spPr>
              <a:xfrm rot="16200000">
                <a:off x="4367293" y="281728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5" name="Gerader Verbinder 14">
              <a:extLst>
                <a:ext uri="{FF2B5EF4-FFF2-40B4-BE49-F238E27FC236}">
                  <a16:creationId xmlns:a16="http://schemas.microsoft.com/office/drawing/2014/main" id="{7E57C680-0181-5AB8-6CCF-0D6240882F30}"/>
                </a:ext>
              </a:extLst>
            </p:cNvPr>
            <p:cNvCxnSpPr/>
            <p:nvPr/>
          </p:nvCxnSpPr>
          <p:spPr>
            <a:xfrm rot="10800000">
              <a:off x="706702" y="3648605"/>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3D6F0CEE-6EB3-82CC-5B99-115E0808A0AF}"/>
                </a:ext>
              </a:extLst>
            </p:cNvPr>
            <p:cNvCxnSpPr/>
            <p:nvPr/>
          </p:nvCxnSpPr>
          <p:spPr>
            <a:xfrm rot="10800000">
              <a:off x="706701" y="4993900"/>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4" name="Gruppieren 33">
            <a:extLst>
              <a:ext uri="{FF2B5EF4-FFF2-40B4-BE49-F238E27FC236}">
                <a16:creationId xmlns:a16="http://schemas.microsoft.com/office/drawing/2014/main" id="{93FE8617-183D-DC23-D660-D0CE5CFC47BC}"/>
              </a:ext>
            </a:extLst>
          </p:cNvPr>
          <p:cNvGrpSpPr/>
          <p:nvPr/>
        </p:nvGrpSpPr>
        <p:grpSpPr>
          <a:xfrm>
            <a:off x="7343848" y="3416666"/>
            <a:ext cx="1849941" cy="1453294"/>
            <a:chOff x="706701" y="3587685"/>
            <a:chExt cx="1849941" cy="1453294"/>
          </a:xfrm>
        </p:grpSpPr>
        <p:grpSp>
          <p:nvGrpSpPr>
            <p:cNvPr id="35" name="Gruppieren 34">
              <a:extLst>
                <a:ext uri="{FF2B5EF4-FFF2-40B4-BE49-F238E27FC236}">
                  <a16:creationId xmlns:a16="http://schemas.microsoft.com/office/drawing/2014/main" id="{3A9CAA24-5512-8572-82CB-DE0150E3A617}"/>
                </a:ext>
              </a:extLst>
            </p:cNvPr>
            <p:cNvGrpSpPr/>
            <p:nvPr/>
          </p:nvGrpSpPr>
          <p:grpSpPr>
            <a:xfrm rot="16200000">
              <a:off x="879629" y="3907704"/>
              <a:ext cx="1359634" cy="850547"/>
              <a:chOff x="4634809" y="2361807"/>
              <a:chExt cx="1359634" cy="850547"/>
            </a:xfrm>
          </p:grpSpPr>
          <p:grpSp>
            <p:nvGrpSpPr>
              <p:cNvPr id="41" name="Gruppieren 40">
                <a:extLst>
                  <a:ext uri="{FF2B5EF4-FFF2-40B4-BE49-F238E27FC236}">
                    <a16:creationId xmlns:a16="http://schemas.microsoft.com/office/drawing/2014/main" id="{97E05346-6135-003B-E3F8-42D9F097F002}"/>
                  </a:ext>
                </a:extLst>
              </p:cNvPr>
              <p:cNvGrpSpPr/>
              <p:nvPr/>
            </p:nvGrpSpPr>
            <p:grpSpPr>
              <a:xfrm>
                <a:off x="4648547" y="2361807"/>
                <a:ext cx="1345896" cy="360000"/>
                <a:chOff x="7061817" y="1889926"/>
                <a:chExt cx="1345896" cy="360000"/>
              </a:xfrm>
            </p:grpSpPr>
            <p:cxnSp>
              <p:nvCxnSpPr>
                <p:cNvPr id="48" name="Gerader Verbinder 47">
                  <a:extLst>
                    <a:ext uri="{FF2B5EF4-FFF2-40B4-BE49-F238E27FC236}">
                      <a16:creationId xmlns:a16="http://schemas.microsoft.com/office/drawing/2014/main" id="{5EF71B73-F69C-F683-F018-6ECB6657E68F}"/>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ADBFEDA7-A1BA-F682-65D1-D95EC03B36DA}"/>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BB891A23-2247-6F1F-84E2-35C055CB40EE}"/>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4EFD6A91-41A5-849D-56B0-2DCECBF63969}"/>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Gerader Verbinder 41">
                <a:extLst>
                  <a:ext uri="{FF2B5EF4-FFF2-40B4-BE49-F238E27FC236}">
                    <a16:creationId xmlns:a16="http://schemas.microsoft.com/office/drawing/2014/main" id="{48E0CCBA-C3D7-9DA3-A432-6E1B32A25CD3}"/>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3" name="Gruppieren 42">
                <a:extLst>
                  <a:ext uri="{FF2B5EF4-FFF2-40B4-BE49-F238E27FC236}">
                    <a16:creationId xmlns:a16="http://schemas.microsoft.com/office/drawing/2014/main" id="{F12DB563-D419-D393-146E-89BBA7D87DFD}"/>
                  </a:ext>
                </a:extLst>
              </p:cNvPr>
              <p:cNvGrpSpPr/>
              <p:nvPr/>
            </p:nvGrpSpPr>
            <p:grpSpPr>
              <a:xfrm rot="16200000">
                <a:off x="5201415" y="2419326"/>
                <a:ext cx="226422" cy="1359634"/>
                <a:chOff x="5738949" y="1550127"/>
                <a:chExt cx="226422" cy="1359634"/>
              </a:xfrm>
            </p:grpSpPr>
            <p:sp>
              <p:nvSpPr>
                <p:cNvPr id="45" name="Rechteck 44">
                  <a:extLst>
                    <a:ext uri="{FF2B5EF4-FFF2-40B4-BE49-F238E27FC236}">
                      <a16:creationId xmlns:a16="http://schemas.microsoft.com/office/drawing/2014/main" id="{7B0B4055-B03B-E7CD-559D-FB5BC78C8770}"/>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E85FA637-12B9-E4BC-D926-386AE5BD519E}"/>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0CA9AE6E-4750-E755-06D3-E6A84F4EC3EB}"/>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Gerader Verbinder 43">
                <a:extLst>
                  <a:ext uri="{FF2B5EF4-FFF2-40B4-BE49-F238E27FC236}">
                    <a16:creationId xmlns:a16="http://schemas.microsoft.com/office/drawing/2014/main" id="{3B273B2A-91E7-C2BF-B2E4-3297C42B6DAC}"/>
                  </a:ext>
                </a:extLst>
              </p:cNvPr>
              <p:cNvCxnSpPr/>
              <p:nvPr/>
            </p:nvCxnSpPr>
            <p:spPr>
              <a:xfrm rot="16200000">
                <a:off x="4367293" y="281728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6" name="Ellipse 35">
              <a:extLst>
                <a:ext uri="{FF2B5EF4-FFF2-40B4-BE49-F238E27FC236}">
                  <a16:creationId xmlns:a16="http://schemas.microsoft.com/office/drawing/2014/main" id="{FA96D790-50D0-66A1-1481-F7FB2FC764CE}"/>
                </a:ext>
              </a:extLst>
            </p:cNvPr>
            <p:cNvSpPr/>
            <p:nvPr/>
          </p:nvSpPr>
          <p:spPr>
            <a:xfrm>
              <a:off x="1267640" y="358768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E12921C7-C8D4-3CA3-4F47-1405CFD532B6}"/>
                </a:ext>
              </a:extLst>
            </p:cNvPr>
            <p:cNvSpPr/>
            <p:nvPr/>
          </p:nvSpPr>
          <p:spPr>
            <a:xfrm>
              <a:off x="1267640" y="493297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r Verbinder 37">
              <a:extLst>
                <a:ext uri="{FF2B5EF4-FFF2-40B4-BE49-F238E27FC236}">
                  <a16:creationId xmlns:a16="http://schemas.microsoft.com/office/drawing/2014/main" id="{C4D69583-906A-4F13-F236-F5A9B0CEB201}"/>
                </a:ext>
              </a:extLst>
            </p:cNvPr>
            <p:cNvCxnSpPr/>
            <p:nvPr/>
          </p:nvCxnSpPr>
          <p:spPr>
            <a:xfrm flipV="1">
              <a:off x="1984720" y="4314332"/>
              <a:ext cx="571922"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F2396F9-D52F-7A98-6748-6A231E5E5023}"/>
                </a:ext>
              </a:extLst>
            </p:cNvPr>
            <p:cNvCxnSpPr/>
            <p:nvPr/>
          </p:nvCxnSpPr>
          <p:spPr>
            <a:xfrm rot="10800000">
              <a:off x="706702" y="3648605"/>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0B6A700D-3C88-37F1-5F76-790AC73C438E}"/>
                </a:ext>
              </a:extLst>
            </p:cNvPr>
            <p:cNvCxnSpPr/>
            <p:nvPr/>
          </p:nvCxnSpPr>
          <p:spPr>
            <a:xfrm rot="10800000">
              <a:off x="706701" y="4993900"/>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034" name="Gruppieren 1033">
            <a:extLst>
              <a:ext uri="{FF2B5EF4-FFF2-40B4-BE49-F238E27FC236}">
                <a16:creationId xmlns:a16="http://schemas.microsoft.com/office/drawing/2014/main" id="{E836DD8E-9450-97C8-F789-0A79C51F4F88}"/>
              </a:ext>
            </a:extLst>
          </p:cNvPr>
          <p:cNvGrpSpPr/>
          <p:nvPr/>
        </p:nvGrpSpPr>
        <p:grpSpPr>
          <a:xfrm>
            <a:off x="4022122" y="3433781"/>
            <a:ext cx="1666500" cy="1446537"/>
            <a:chOff x="4022122" y="3433781"/>
            <a:chExt cx="1666500" cy="1446537"/>
          </a:xfrm>
        </p:grpSpPr>
        <p:cxnSp>
          <p:nvCxnSpPr>
            <p:cNvPr id="53" name="Gerader Verbinder 52">
              <a:extLst>
                <a:ext uri="{FF2B5EF4-FFF2-40B4-BE49-F238E27FC236}">
                  <a16:creationId xmlns:a16="http://schemas.microsoft.com/office/drawing/2014/main" id="{A8CBAF48-9B75-DA59-442E-0A4B53B38EF8}"/>
                </a:ext>
              </a:extLst>
            </p:cNvPr>
            <p:cNvCxnSpPr/>
            <p:nvPr/>
          </p:nvCxnSpPr>
          <p:spPr>
            <a:xfrm>
              <a:off x="4929234" y="456241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EB7BDA23-A3CF-6FFE-5A36-F0AB525BC4F9}"/>
                </a:ext>
              </a:extLst>
            </p:cNvPr>
            <p:cNvCxnSpPr/>
            <p:nvPr/>
          </p:nvCxnSpPr>
          <p:spPr>
            <a:xfrm>
              <a:off x="4929234" y="446444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43E5AD64-D782-1DC4-7710-2981F463DC64}"/>
                </a:ext>
              </a:extLst>
            </p:cNvPr>
            <p:cNvCxnSpPr/>
            <p:nvPr/>
          </p:nvCxnSpPr>
          <p:spPr>
            <a:xfrm flipV="1">
              <a:off x="5109234" y="3482140"/>
              <a:ext cx="0" cy="2843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1131D3B5-27B7-6151-CC77-A5FF1814AC22}"/>
                </a:ext>
              </a:extLst>
            </p:cNvPr>
            <p:cNvCxnSpPr/>
            <p:nvPr/>
          </p:nvCxnSpPr>
          <p:spPr>
            <a:xfrm flipH="1" flipV="1">
              <a:off x="5102785" y="4569357"/>
              <a:ext cx="0" cy="278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99D9E742-EF32-9228-837A-43A80CA47C4B}"/>
                </a:ext>
              </a:extLst>
            </p:cNvPr>
            <p:cNvCxnSpPr/>
            <p:nvPr/>
          </p:nvCxnSpPr>
          <p:spPr>
            <a:xfrm rot="10800000">
              <a:off x="4034957" y="3482141"/>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9" name="Gruppieren 58">
              <a:extLst>
                <a:ext uri="{FF2B5EF4-FFF2-40B4-BE49-F238E27FC236}">
                  <a16:creationId xmlns:a16="http://schemas.microsoft.com/office/drawing/2014/main" id="{3FCD9354-074C-0C6E-0DDF-97CC3F10C8E5}"/>
                </a:ext>
              </a:extLst>
            </p:cNvPr>
            <p:cNvGrpSpPr/>
            <p:nvPr/>
          </p:nvGrpSpPr>
          <p:grpSpPr>
            <a:xfrm rot="10800000">
              <a:off x="4479081" y="3482141"/>
              <a:ext cx="226422" cy="1359634"/>
              <a:chOff x="5738949" y="1550127"/>
              <a:chExt cx="226422" cy="1359634"/>
            </a:xfrm>
          </p:grpSpPr>
          <p:sp>
            <p:nvSpPr>
              <p:cNvPr id="60" name="Rechteck 59">
                <a:extLst>
                  <a:ext uri="{FF2B5EF4-FFF2-40B4-BE49-F238E27FC236}">
                    <a16:creationId xmlns:a16="http://schemas.microsoft.com/office/drawing/2014/main" id="{AEBFCD09-98D2-E9DF-1723-5531F172AC3F}"/>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61" name="Gerader Verbinder 60">
                <a:extLst>
                  <a:ext uri="{FF2B5EF4-FFF2-40B4-BE49-F238E27FC236}">
                    <a16:creationId xmlns:a16="http://schemas.microsoft.com/office/drawing/2014/main" id="{220DE44E-FF6F-5588-4AEE-D7A45D5612A6}"/>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76A12613-6E7C-8375-1023-113216F9DE35}"/>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Gerader Verbinder 62">
              <a:extLst>
                <a:ext uri="{FF2B5EF4-FFF2-40B4-BE49-F238E27FC236}">
                  <a16:creationId xmlns:a16="http://schemas.microsoft.com/office/drawing/2014/main" id="{CC7755F5-ADCC-DE2A-FE4F-16F437204E65}"/>
                </a:ext>
              </a:extLst>
            </p:cNvPr>
            <p:cNvCxnSpPr/>
            <p:nvPr/>
          </p:nvCxnSpPr>
          <p:spPr>
            <a:xfrm rot="10800000">
              <a:off x="4022122" y="4835172"/>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4" name="Ellipse 1023">
              <a:extLst>
                <a:ext uri="{FF2B5EF4-FFF2-40B4-BE49-F238E27FC236}">
                  <a16:creationId xmlns:a16="http://schemas.microsoft.com/office/drawing/2014/main" id="{4E5F4F54-127F-6AD5-8A8E-37367F1179E0}"/>
                </a:ext>
              </a:extLst>
            </p:cNvPr>
            <p:cNvSpPr/>
            <p:nvPr/>
          </p:nvSpPr>
          <p:spPr>
            <a:xfrm>
              <a:off x="4547854" y="343378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Ellipse 1024">
              <a:extLst>
                <a:ext uri="{FF2B5EF4-FFF2-40B4-BE49-F238E27FC236}">
                  <a16:creationId xmlns:a16="http://schemas.microsoft.com/office/drawing/2014/main" id="{03F55EC3-CEE4-1ADC-69C4-B1C0D49537AD}"/>
                </a:ext>
              </a:extLst>
            </p:cNvPr>
            <p:cNvSpPr/>
            <p:nvPr/>
          </p:nvSpPr>
          <p:spPr>
            <a:xfrm>
              <a:off x="4539072" y="477231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7" name="Gerader Verbinder 1026">
              <a:extLst>
                <a:ext uri="{FF2B5EF4-FFF2-40B4-BE49-F238E27FC236}">
                  <a16:creationId xmlns:a16="http://schemas.microsoft.com/office/drawing/2014/main" id="{2FF18DC1-42C3-E32B-D3D7-84E5104C6D84}"/>
                </a:ext>
              </a:extLst>
            </p:cNvPr>
            <p:cNvCxnSpPr/>
            <p:nvPr/>
          </p:nvCxnSpPr>
          <p:spPr>
            <a:xfrm flipV="1">
              <a:off x="5116700" y="4138729"/>
              <a:ext cx="571922"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9C770D00-B43C-A1F1-7990-C5CB8C335507}"/>
                </a:ext>
              </a:extLst>
            </p:cNvPr>
            <p:cNvCxnSpPr/>
            <p:nvPr/>
          </p:nvCxnSpPr>
          <p:spPr>
            <a:xfrm rot="10800000">
              <a:off x="4564746" y="3478589"/>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26EF1C9C-9C87-BBCA-4DAA-9476B46C8500}"/>
                </a:ext>
              </a:extLst>
            </p:cNvPr>
            <p:cNvCxnSpPr/>
            <p:nvPr/>
          </p:nvCxnSpPr>
          <p:spPr>
            <a:xfrm rot="10800000">
              <a:off x="4552990" y="4837191"/>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59555FB1-3CF7-FFB3-17ED-48F831D9476B}"/>
                </a:ext>
              </a:extLst>
            </p:cNvPr>
            <p:cNvCxnSpPr/>
            <p:nvPr/>
          </p:nvCxnSpPr>
          <p:spPr>
            <a:xfrm>
              <a:off x="4926186" y="386442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501A601B-711B-610B-5F50-8252FC4C1A6B}"/>
                </a:ext>
              </a:extLst>
            </p:cNvPr>
            <p:cNvCxnSpPr/>
            <p:nvPr/>
          </p:nvCxnSpPr>
          <p:spPr>
            <a:xfrm>
              <a:off x="4926186" y="3766452"/>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69A1E4AD-E1D7-378F-4F7C-E64E1221E7C5}"/>
                </a:ext>
              </a:extLst>
            </p:cNvPr>
            <p:cNvCxnSpPr/>
            <p:nvPr/>
          </p:nvCxnSpPr>
          <p:spPr>
            <a:xfrm flipV="1">
              <a:off x="5102785" y="3880751"/>
              <a:ext cx="0" cy="5836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3" name="Ellipse 1032">
              <a:extLst>
                <a:ext uri="{FF2B5EF4-FFF2-40B4-BE49-F238E27FC236}">
                  <a16:creationId xmlns:a16="http://schemas.microsoft.com/office/drawing/2014/main" id="{414CF62B-528E-D169-85C7-B0FD7069FF4A}"/>
                </a:ext>
              </a:extLst>
            </p:cNvPr>
            <p:cNvSpPr/>
            <p:nvPr/>
          </p:nvSpPr>
          <p:spPr>
            <a:xfrm>
              <a:off x="5048785" y="407860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541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Oszillatoren, Begriffe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VFO (V</a:t>
            </a:r>
            <a:r>
              <a:rPr lang="de-DE" dirty="0">
                <a:solidFill>
                  <a:srgbClr val="000000"/>
                </a:solidFill>
              </a:rPr>
              <a:t>ariable</a:t>
            </a:r>
            <a:r>
              <a:rPr lang="de-DE" b="1" dirty="0">
                <a:solidFill>
                  <a:srgbClr val="000000"/>
                </a:solidFill>
              </a:rPr>
              <a:t> </a:t>
            </a:r>
            <a:r>
              <a:rPr lang="de-DE" b="1" dirty="0" err="1">
                <a:solidFill>
                  <a:srgbClr val="000000"/>
                </a:solidFill>
              </a:rPr>
              <a:t>F</a:t>
            </a:r>
            <a:r>
              <a:rPr lang="de-DE" dirty="0" err="1">
                <a:solidFill>
                  <a:srgbClr val="000000"/>
                </a:solidFill>
              </a:rPr>
              <a:t>requency</a:t>
            </a:r>
            <a:r>
              <a:rPr lang="de-DE" b="1" dirty="0">
                <a:solidFill>
                  <a:srgbClr val="000000"/>
                </a:solidFill>
              </a:rPr>
              <a:t> </a:t>
            </a:r>
            <a:r>
              <a:rPr lang="de-DE" b="1" dirty="0" err="1">
                <a:solidFill>
                  <a:srgbClr val="000000"/>
                </a:solidFill>
              </a:rPr>
              <a:t>O</a:t>
            </a:r>
            <a:r>
              <a:rPr lang="de-DE" dirty="0" err="1">
                <a:solidFill>
                  <a:srgbClr val="000000"/>
                </a:solidFill>
              </a:rPr>
              <a:t>scillator</a:t>
            </a:r>
            <a:r>
              <a:rPr lang="de-DE" dirty="0">
                <a:solidFill>
                  <a:srgbClr val="000000"/>
                </a:solidFill>
              </a:rPr>
              <a:t>):</a:t>
            </a:r>
          </a:p>
          <a:p>
            <a:pPr marL="255581" lvl="1" indent="0">
              <a:buNone/>
              <a:defRPr/>
            </a:pPr>
            <a:r>
              <a:rPr lang="de-DE" dirty="0">
                <a:solidFill>
                  <a:srgbClr val="000000"/>
                </a:solidFill>
              </a:rPr>
              <a:t>Ein VFO ist ein Oszillator z. B. zur Erzeugung der Trägerfrequenz, bei dem ein frequenzbestimmendes Bauteil variiert werden kann (z. B. Drehkondensator). Ist dieser Oszillator Temperaturschwankungen ausgesetzt, kann sich dies durch langsames Ändern der Frequenz bemerkbar machen.</a:t>
            </a:r>
          </a:p>
          <a:p>
            <a:pPr marL="255581" lvl="1" indent="0">
              <a:buNone/>
              <a:defRPr/>
            </a:pPr>
            <a:endParaRPr lang="de-DE" sz="1000" dirty="0">
              <a:solidFill>
                <a:srgbClr val="000000"/>
              </a:solidFill>
            </a:endParaRPr>
          </a:p>
          <a:p>
            <a:pPr>
              <a:defRPr/>
            </a:pPr>
            <a:r>
              <a:rPr lang="de-DE" b="1" dirty="0"/>
              <a:t>VCO</a:t>
            </a:r>
            <a:r>
              <a:rPr lang="de-DE" dirty="0"/>
              <a:t> (</a:t>
            </a:r>
            <a:r>
              <a:rPr lang="de-DE" b="1" dirty="0" err="1"/>
              <a:t>V</a:t>
            </a:r>
            <a:r>
              <a:rPr lang="de-DE" dirty="0" err="1"/>
              <a:t>oltage</a:t>
            </a:r>
            <a:r>
              <a:rPr lang="de-DE" dirty="0"/>
              <a:t> </a:t>
            </a:r>
            <a:r>
              <a:rPr lang="de-DE" b="1" dirty="0" err="1"/>
              <a:t>C</a:t>
            </a:r>
            <a:r>
              <a:rPr lang="de-DE" dirty="0" err="1"/>
              <a:t>ontrolled</a:t>
            </a:r>
            <a:r>
              <a:rPr lang="de-DE" dirty="0"/>
              <a:t> </a:t>
            </a:r>
            <a:r>
              <a:rPr lang="de-DE" b="1" dirty="0" err="1"/>
              <a:t>O</a:t>
            </a:r>
            <a:r>
              <a:rPr lang="de-DE" dirty="0" err="1"/>
              <a:t>scillator</a:t>
            </a:r>
            <a:r>
              <a:rPr lang="de-DE" dirty="0"/>
              <a:t>)</a:t>
            </a:r>
          </a:p>
          <a:p>
            <a:pPr marL="233983" lvl="1" indent="0">
              <a:buNone/>
              <a:defRPr/>
            </a:pPr>
            <a:r>
              <a:rPr lang="de-DE" dirty="0"/>
              <a:t>Wird z. B. in einem LC-Oszillator der Kondensator durch eine Kapazitätsdiode</a:t>
            </a:r>
            <a:br>
              <a:rPr lang="de-DE" dirty="0"/>
            </a:br>
            <a:r>
              <a:rPr lang="de-DE" dirty="0"/>
              <a:t>ersetzt, so kann über die an der Kapazitätsdiode anliegende Spannung die</a:t>
            </a:r>
            <a:br>
              <a:rPr lang="de-DE" dirty="0"/>
            </a:br>
            <a:r>
              <a:rPr lang="de-DE" dirty="0"/>
              <a:t>Kapazität und darüber die Schwingkreisfrequenz verändert werden.</a:t>
            </a:r>
            <a:br>
              <a:rPr lang="de-DE" dirty="0"/>
            </a:br>
            <a:r>
              <a:rPr lang="de-DE" dirty="0"/>
              <a:t>Die Oszillatorfrequenz ist also über eine Spannung einstellbar.</a:t>
            </a:r>
          </a:p>
          <a:p>
            <a:pPr marL="0" indent="-21598">
              <a:buNone/>
              <a:defRPr/>
            </a:pPr>
            <a:endParaRPr lang="de-DE" sz="1000" dirty="0"/>
          </a:p>
          <a:p>
            <a:pPr marL="0" indent="-21598">
              <a:buNone/>
              <a:defRPr/>
            </a:pPr>
            <a:endParaRPr lang="de-DE" sz="1000" dirty="0"/>
          </a:p>
          <a:p>
            <a:pPr marL="0" indent="-21598">
              <a:buNone/>
              <a:defRPr/>
            </a:pPr>
            <a:endParaRPr lang="de-DE" sz="1000" dirty="0"/>
          </a:p>
          <a:p>
            <a:pPr marL="264152" indent="-285750">
              <a:defRPr/>
            </a:pPr>
            <a:r>
              <a:rPr lang="de-DE" b="1" dirty="0"/>
              <a:t>XO </a:t>
            </a:r>
            <a:r>
              <a:rPr lang="de-DE" dirty="0"/>
              <a:t>(</a:t>
            </a:r>
            <a:r>
              <a:rPr lang="de-DE" b="1" dirty="0"/>
              <a:t>X</a:t>
            </a:r>
            <a:r>
              <a:rPr lang="de-DE" dirty="0"/>
              <a:t>-tal </a:t>
            </a:r>
            <a:r>
              <a:rPr lang="de-DE" b="1" dirty="0" err="1"/>
              <a:t>O</a:t>
            </a:r>
            <a:r>
              <a:rPr lang="de-DE" dirty="0" err="1"/>
              <a:t>scillator</a:t>
            </a:r>
            <a:r>
              <a:rPr lang="de-DE" dirty="0"/>
              <a:t>)	</a:t>
            </a:r>
            <a:r>
              <a:rPr lang="de-DE" sz="1400" dirty="0"/>
              <a:t>X-tal = Crystal (Quarz)</a:t>
            </a:r>
          </a:p>
          <a:p>
            <a:pPr marL="233983" lvl="1" indent="0">
              <a:buNone/>
              <a:defRPr/>
            </a:pPr>
            <a:r>
              <a:rPr lang="de-DE" dirty="0"/>
              <a:t>Als frequenzbestimmendes Element wird bei diesem Oszillator ein Quarz anstelle eines LC-Resonanzkreises genutzt. Er hat gegenüber dem VCO eine höhere Frequenzstabilität.</a:t>
            </a:r>
            <a:endParaRPr lang="de-DE" sz="1000" b="1"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A7F795C1-5F7D-17E6-81EA-B4EFBE72B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2063" y="2713067"/>
            <a:ext cx="3332516" cy="1776363"/>
          </a:xfrm>
          <a:prstGeom prst="rect">
            <a:avLst/>
          </a:prstGeom>
        </p:spPr>
      </p:pic>
      <p:sp>
        <p:nvSpPr>
          <p:cNvPr id="8" name="Textfeld 7">
            <a:extLst>
              <a:ext uri="{FF2B5EF4-FFF2-40B4-BE49-F238E27FC236}">
                <a16:creationId xmlns:a16="http://schemas.microsoft.com/office/drawing/2014/main" id="{1ED870C7-C725-5A1C-40D0-06E19729C43C}"/>
              </a:ext>
            </a:extLst>
          </p:cNvPr>
          <p:cNvSpPr txBox="1"/>
          <p:nvPr/>
        </p:nvSpPr>
        <p:spPr>
          <a:xfrm>
            <a:off x="8406543" y="4592999"/>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23252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Oszillatoren, Begriffe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264152" indent="-285750">
              <a:defRPr/>
            </a:pPr>
            <a:r>
              <a:rPr lang="de-DE" b="1" dirty="0"/>
              <a:t>TCXO</a:t>
            </a:r>
            <a:r>
              <a:rPr lang="de-DE" dirty="0"/>
              <a:t> (</a:t>
            </a:r>
            <a:r>
              <a:rPr lang="de-DE" b="1" dirty="0" err="1"/>
              <a:t>T</a:t>
            </a:r>
            <a:r>
              <a:rPr lang="de-DE" dirty="0" err="1"/>
              <a:t>emperature</a:t>
            </a:r>
            <a:r>
              <a:rPr lang="de-DE" dirty="0"/>
              <a:t> </a:t>
            </a:r>
            <a:r>
              <a:rPr lang="de-DE" b="1" dirty="0" err="1"/>
              <a:t>C</a:t>
            </a:r>
            <a:r>
              <a:rPr lang="de-DE" dirty="0" err="1"/>
              <a:t>ontrolled</a:t>
            </a:r>
            <a:r>
              <a:rPr lang="de-DE" dirty="0"/>
              <a:t> </a:t>
            </a:r>
            <a:r>
              <a:rPr lang="de-DE" b="1" dirty="0"/>
              <a:t>X</a:t>
            </a:r>
            <a:r>
              <a:rPr lang="de-DE" dirty="0"/>
              <a:t>-tal </a:t>
            </a:r>
            <a:r>
              <a:rPr lang="de-DE" b="1" dirty="0" err="1"/>
              <a:t>O</a:t>
            </a:r>
            <a:r>
              <a:rPr lang="de-DE" dirty="0" err="1"/>
              <a:t>scillator</a:t>
            </a:r>
            <a:r>
              <a:rPr lang="de-DE" dirty="0"/>
              <a:t>)		</a:t>
            </a:r>
          </a:p>
          <a:p>
            <a:pPr marL="233983" lvl="1" indent="0">
              <a:buNone/>
              <a:defRPr/>
            </a:pPr>
            <a:r>
              <a:rPr lang="de-DE" dirty="0"/>
              <a:t>Als frequenzbestimmendes Element wird bei diesem Oszillator ein Quarz genutzt, dessen temperaturabhängige Frequenzdrift kompensiert wird (Temperaturkompensation). Derartige Oszillatoren eignen sich besonders für die Signalerzeugung für höhere Frequenzen (GHz-Bereich, z. B. für einen SSB-SDR im 3cm-Band). Eventuelle Frequenzdriften einfacher XOs würden sich in den </a:t>
            </a:r>
            <a:r>
              <a:rPr lang="de-DE" dirty="0" err="1"/>
              <a:t>Vervielfacherstufen</a:t>
            </a:r>
            <a:r>
              <a:rPr lang="de-DE" dirty="0"/>
              <a:t> der Frequenzaufbereitung mit vervielfachen, was zu unerwünscht hohen Frequenzversätzen führen würde.</a:t>
            </a:r>
          </a:p>
          <a:p>
            <a:pPr marL="233983" lvl="1" indent="0">
              <a:buNone/>
              <a:defRPr/>
            </a:pPr>
            <a:endParaRPr lang="de-DE" sz="1000" dirty="0"/>
          </a:p>
          <a:p>
            <a:pPr marL="264152" indent="-285750">
              <a:defRPr/>
            </a:pPr>
            <a:r>
              <a:rPr lang="de-DE" b="1" dirty="0"/>
              <a:t>OCXO</a:t>
            </a:r>
            <a:r>
              <a:rPr lang="de-DE" dirty="0"/>
              <a:t> (</a:t>
            </a:r>
            <a:r>
              <a:rPr lang="de-DE" b="1" dirty="0" err="1"/>
              <a:t>O</a:t>
            </a:r>
            <a:r>
              <a:rPr lang="de-DE" dirty="0" err="1"/>
              <a:t>ven</a:t>
            </a:r>
            <a:r>
              <a:rPr lang="de-DE" dirty="0"/>
              <a:t> </a:t>
            </a:r>
            <a:r>
              <a:rPr lang="de-DE" b="1" dirty="0" err="1"/>
              <a:t>C</a:t>
            </a:r>
            <a:r>
              <a:rPr lang="de-DE" dirty="0" err="1"/>
              <a:t>ontrolled</a:t>
            </a:r>
            <a:r>
              <a:rPr lang="de-DE" dirty="0"/>
              <a:t> </a:t>
            </a:r>
            <a:r>
              <a:rPr lang="de-DE" b="1" dirty="0"/>
              <a:t>X</a:t>
            </a:r>
            <a:r>
              <a:rPr lang="de-DE" dirty="0"/>
              <a:t>-tal </a:t>
            </a:r>
            <a:r>
              <a:rPr lang="de-DE" b="1" dirty="0" err="1"/>
              <a:t>O</a:t>
            </a:r>
            <a:r>
              <a:rPr lang="de-DE" dirty="0" err="1"/>
              <a:t>scillator</a:t>
            </a:r>
            <a:r>
              <a:rPr lang="de-DE" dirty="0"/>
              <a:t>)</a:t>
            </a:r>
          </a:p>
          <a:p>
            <a:pPr marL="233983" lvl="1" indent="0">
              <a:buNone/>
              <a:defRPr/>
            </a:pPr>
            <a:r>
              <a:rPr lang="de-DE" dirty="0"/>
              <a:t>Als frequenzbestimmendes Element wird bei diesem Oszillator ein Quarz genutzt, dessen temperaturabhängige Frequenzdrift dadurch vermieden wird, dass der Quarz in einem Ofen bei z. B. 70° C auf konstanter Temperatur gehalten wird. Er hat somit gegenüber dem VCO, XO, TCXO die größte Frequenzstabilität.</a:t>
            </a:r>
          </a:p>
          <a:p>
            <a:pPr marL="233983" lvl="1" indent="0">
              <a:buNone/>
              <a:defRPr/>
            </a:pPr>
            <a:endParaRPr lang="de-DE" sz="1000" dirty="0"/>
          </a:p>
          <a:p>
            <a:pPr>
              <a:defRPr/>
            </a:pPr>
            <a:r>
              <a:rPr lang="de-DE" b="1" dirty="0"/>
              <a:t>GPSDO</a:t>
            </a:r>
            <a:r>
              <a:rPr lang="de-DE" dirty="0"/>
              <a:t> (</a:t>
            </a:r>
            <a:r>
              <a:rPr lang="de-DE" b="1" dirty="0"/>
              <a:t>GPS</a:t>
            </a:r>
            <a:r>
              <a:rPr lang="de-DE" dirty="0"/>
              <a:t> </a:t>
            </a:r>
            <a:r>
              <a:rPr lang="de-DE" b="1" dirty="0" err="1"/>
              <a:t>D</a:t>
            </a:r>
            <a:r>
              <a:rPr lang="de-DE" dirty="0" err="1"/>
              <a:t>isziplined</a:t>
            </a:r>
            <a:r>
              <a:rPr lang="de-DE" dirty="0"/>
              <a:t> </a:t>
            </a:r>
            <a:r>
              <a:rPr lang="de-DE" b="1" dirty="0" err="1"/>
              <a:t>O</a:t>
            </a:r>
            <a:r>
              <a:rPr lang="de-DE" dirty="0" err="1"/>
              <a:t>scillator</a:t>
            </a:r>
            <a:r>
              <a:rPr lang="de-DE" dirty="0"/>
              <a:t>)</a:t>
            </a:r>
          </a:p>
          <a:p>
            <a:pPr marL="233983" lvl="1" indent="0">
              <a:buNone/>
              <a:defRPr/>
            </a:pPr>
            <a:r>
              <a:rPr lang="de-DE" dirty="0"/>
              <a:t>Dieser Oszillatortyp hat eine hohe Kurz- und Langzeitstabilität, da er an ein externes Referenzsignal des satellitengestützten GPS-Systems angebunden ist.</a:t>
            </a:r>
          </a:p>
          <a:p>
            <a:pPr marL="233983" lvl="1" indent="0">
              <a:buNone/>
              <a:defRPr/>
            </a:pP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51974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Die PLL</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PLL</a:t>
            </a:r>
            <a:r>
              <a:rPr lang="de-DE" dirty="0">
                <a:solidFill>
                  <a:srgbClr val="000000"/>
                </a:solidFill>
              </a:rPr>
              <a:t> = </a:t>
            </a:r>
            <a:r>
              <a:rPr lang="de-DE" b="1" dirty="0">
                <a:solidFill>
                  <a:srgbClr val="000000"/>
                </a:solidFill>
              </a:rPr>
              <a:t>P</a:t>
            </a:r>
            <a:r>
              <a:rPr lang="de-DE" dirty="0">
                <a:solidFill>
                  <a:srgbClr val="000000"/>
                </a:solidFill>
              </a:rPr>
              <a:t>hase </a:t>
            </a:r>
            <a:r>
              <a:rPr lang="de-DE" b="1" dirty="0" err="1">
                <a:solidFill>
                  <a:srgbClr val="000000"/>
                </a:solidFill>
              </a:rPr>
              <a:t>L</a:t>
            </a:r>
            <a:r>
              <a:rPr lang="de-DE" dirty="0" err="1">
                <a:solidFill>
                  <a:srgbClr val="000000"/>
                </a:solidFill>
              </a:rPr>
              <a:t>ocked</a:t>
            </a:r>
            <a:r>
              <a:rPr lang="de-DE" dirty="0">
                <a:solidFill>
                  <a:srgbClr val="000000"/>
                </a:solidFill>
              </a:rPr>
              <a:t> </a:t>
            </a:r>
            <a:r>
              <a:rPr lang="de-DE" b="1" dirty="0">
                <a:solidFill>
                  <a:srgbClr val="000000"/>
                </a:solidFill>
              </a:rPr>
              <a:t>L</a:t>
            </a:r>
            <a:r>
              <a:rPr lang="de-DE" dirty="0">
                <a:solidFill>
                  <a:srgbClr val="000000"/>
                </a:solidFill>
              </a:rPr>
              <a:t>oop</a:t>
            </a:r>
          </a:p>
          <a:p>
            <a:pPr>
              <a:defRPr/>
            </a:pPr>
            <a:r>
              <a:rPr lang="de-DE" dirty="0">
                <a:solidFill>
                  <a:srgbClr val="000000"/>
                </a:solidFill>
              </a:rPr>
              <a:t>Um stabile Hochfrequenzsignale zu erzeugen, wird oft ein variabler Hochfrequenzoszillator eingesetzt, der die Frequenzstabilität eines niederfrequenten Quarzoszillators als Referenz nutzt</a:t>
            </a:r>
          </a:p>
          <a:p>
            <a:pPr>
              <a:defRPr/>
            </a:pPr>
            <a:r>
              <a:rPr lang="de-DE" dirty="0">
                <a:solidFill>
                  <a:srgbClr val="000000"/>
                </a:solidFill>
              </a:rPr>
              <a:t>Der Einsatz von Vorteilern ermöglicht stabile Signale auf definierten Frequenzrastern (Raster = </a:t>
            </a:r>
            <a:r>
              <a:rPr lang="de-DE" dirty="0" err="1"/>
              <a:t>f</a:t>
            </a:r>
            <a:r>
              <a:rPr lang="de-DE" baseline="-25000" dirty="0" err="1"/>
              <a:t>REF</a:t>
            </a:r>
            <a:r>
              <a:rPr lang="de-DE" dirty="0">
                <a:solidFill>
                  <a:srgbClr val="000000"/>
                </a:solidFill>
              </a:rPr>
              <a:t>)</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Ist die Regelschleife in stabilem (gelocktem) Zustand, ist </a:t>
            </a:r>
            <a:r>
              <a:rPr lang="de-DE" dirty="0" err="1"/>
              <a:t>f</a:t>
            </a:r>
            <a:r>
              <a:rPr lang="de-DE" baseline="-25000" dirty="0" err="1"/>
              <a:t>n</a:t>
            </a:r>
            <a:r>
              <a:rPr lang="de-DE" dirty="0">
                <a:solidFill>
                  <a:srgbClr val="000000"/>
                </a:solidFill>
              </a:rPr>
              <a:t> = </a:t>
            </a:r>
            <a:r>
              <a:rPr lang="de-DE" dirty="0" err="1"/>
              <a:t>f</a:t>
            </a:r>
            <a:r>
              <a:rPr lang="de-DE" baseline="-25000" dirty="0" err="1"/>
              <a:t>REF</a:t>
            </a:r>
            <a:endParaRPr lang="de-DE" baseline="-250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D7DCA2DF-7004-7945-50AA-15B7C461B9BC}"/>
              </a:ext>
            </a:extLst>
          </p:cNvPr>
          <p:cNvGrpSpPr/>
          <p:nvPr/>
        </p:nvGrpSpPr>
        <p:grpSpPr>
          <a:xfrm>
            <a:off x="1732134" y="2686721"/>
            <a:ext cx="6015163" cy="2416885"/>
            <a:chOff x="1330346" y="2852184"/>
            <a:chExt cx="6015163" cy="2416885"/>
          </a:xfrm>
        </p:grpSpPr>
        <p:grpSp>
          <p:nvGrpSpPr>
            <p:cNvPr id="7" name="Gruppieren 6">
              <a:extLst>
                <a:ext uri="{FF2B5EF4-FFF2-40B4-BE49-F238E27FC236}">
                  <a16:creationId xmlns:a16="http://schemas.microsoft.com/office/drawing/2014/main" id="{F189717D-E190-A33F-8163-AC9FEF7B17C9}"/>
                </a:ext>
              </a:extLst>
            </p:cNvPr>
            <p:cNvGrpSpPr/>
            <p:nvPr/>
          </p:nvGrpSpPr>
          <p:grpSpPr>
            <a:xfrm>
              <a:off x="1330346" y="2852184"/>
              <a:ext cx="5499637" cy="2416885"/>
              <a:chOff x="1330346" y="2852184"/>
              <a:chExt cx="5499637" cy="2416885"/>
            </a:xfrm>
          </p:grpSpPr>
          <p:grpSp>
            <p:nvGrpSpPr>
              <p:cNvPr id="16" name="Gruppieren 15">
                <a:extLst>
                  <a:ext uri="{FF2B5EF4-FFF2-40B4-BE49-F238E27FC236}">
                    <a16:creationId xmlns:a16="http://schemas.microsoft.com/office/drawing/2014/main" id="{4BC6204E-50EB-CDD5-E83C-A87621CE2CB2}"/>
                  </a:ext>
                </a:extLst>
              </p:cNvPr>
              <p:cNvGrpSpPr/>
              <p:nvPr/>
            </p:nvGrpSpPr>
            <p:grpSpPr>
              <a:xfrm>
                <a:off x="1756003" y="3392142"/>
                <a:ext cx="540000" cy="540000"/>
                <a:chOff x="2723606" y="4364513"/>
                <a:chExt cx="540000" cy="540000"/>
              </a:xfrm>
            </p:grpSpPr>
            <p:sp>
              <p:nvSpPr>
                <p:cNvPr id="44" name="Rechteck 43">
                  <a:extLst>
                    <a:ext uri="{FF2B5EF4-FFF2-40B4-BE49-F238E27FC236}">
                      <a16:creationId xmlns:a16="http://schemas.microsoft.com/office/drawing/2014/main" id="{A7B7DA22-03E4-8252-B2D9-4D5C217FB8DE}"/>
                    </a:ext>
                  </a:extLst>
                </p:cNvPr>
                <p:cNvSpPr/>
                <p:nvPr/>
              </p:nvSpPr>
              <p:spPr>
                <a:xfrm>
                  <a:off x="2723606" y="4364513"/>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a:solidFill>
                      <a:schemeClr val="tx1"/>
                    </a:solidFill>
                  </a:endParaRPr>
                </a:p>
              </p:txBody>
            </p:sp>
            <p:grpSp>
              <p:nvGrpSpPr>
                <p:cNvPr id="45" name="Gruppieren 44">
                  <a:extLst>
                    <a:ext uri="{FF2B5EF4-FFF2-40B4-BE49-F238E27FC236}">
                      <a16:creationId xmlns:a16="http://schemas.microsoft.com/office/drawing/2014/main" id="{02E8596E-A577-8150-4101-798FCD5FFBE7}"/>
                    </a:ext>
                  </a:extLst>
                </p:cNvPr>
                <p:cNvGrpSpPr/>
                <p:nvPr/>
              </p:nvGrpSpPr>
              <p:grpSpPr>
                <a:xfrm>
                  <a:off x="2840398" y="4550113"/>
                  <a:ext cx="318857" cy="203200"/>
                  <a:chOff x="3714663" y="4516120"/>
                  <a:chExt cx="318857" cy="203200"/>
                </a:xfrm>
              </p:grpSpPr>
              <p:sp>
                <p:nvSpPr>
                  <p:cNvPr id="46" name="Rechteck 45">
                    <a:extLst>
                      <a:ext uri="{FF2B5EF4-FFF2-40B4-BE49-F238E27FC236}">
                        <a16:creationId xmlns:a16="http://schemas.microsoft.com/office/drawing/2014/main" id="{188268F3-81B9-7A1B-E950-6B637B7291AA}"/>
                      </a:ext>
                    </a:extLst>
                  </p:cNvPr>
                  <p:cNvSpPr/>
                  <p:nvPr/>
                </p:nvSpPr>
                <p:spPr>
                  <a:xfrm>
                    <a:off x="3714663" y="4561840"/>
                    <a:ext cx="318857" cy="11684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1A6ADE2A-A082-4C53-0AD3-02E5F754B55B}"/>
                      </a:ext>
                    </a:extLst>
                  </p:cNvPr>
                  <p:cNvCxnSpPr/>
                  <p:nvPr/>
                </p:nvCxnSpPr>
                <p:spPr>
                  <a:xfrm>
                    <a:off x="3730091" y="451612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61E82386-9DE3-840E-8E34-D6B79D80B34B}"/>
                      </a:ext>
                    </a:extLst>
                  </p:cNvPr>
                  <p:cNvCxnSpPr/>
                  <p:nvPr/>
                </p:nvCxnSpPr>
                <p:spPr>
                  <a:xfrm>
                    <a:off x="3730091" y="471932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 name="Textfeld 16">
                <a:extLst>
                  <a:ext uri="{FF2B5EF4-FFF2-40B4-BE49-F238E27FC236}">
                    <a16:creationId xmlns:a16="http://schemas.microsoft.com/office/drawing/2014/main" id="{3B4249B3-1196-07FE-644E-492F815EC5D9}"/>
                  </a:ext>
                </a:extLst>
              </p:cNvPr>
              <p:cNvSpPr txBox="1"/>
              <p:nvPr/>
            </p:nvSpPr>
            <p:spPr>
              <a:xfrm>
                <a:off x="1330346" y="3973838"/>
                <a:ext cx="1275349" cy="307777"/>
              </a:xfrm>
              <a:prstGeom prst="rect">
                <a:avLst/>
              </a:prstGeom>
              <a:noFill/>
            </p:spPr>
            <p:txBody>
              <a:bodyPr wrap="none" rtlCol="0">
                <a:spAutoFit/>
              </a:bodyPr>
              <a:lstStyle/>
              <a:p>
                <a:r>
                  <a:rPr lang="de-DE" sz="1400" dirty="0"/>
                  <a:t>Quarzoszillator</a:t>
                </a:r>
              </a:p>
            </p:txBody>
          </p:sp>
          <p:sp>
            <p:nvSpPr>
              <p:cNvPr id="18" name="Rechteck 17">
                <a:extLst>
                  <a:ext uri="{FF2B5EF4-FFF2-40B4-BE49-F238E27FC236}">
                    <a16:creationId xmlns:a16="http://schemas.microsoft.com/office/drawing/2014/main" id="{29FE96E8-264A-6471-68B9-79EFAF1E23EF}"/>
                  </a:ext>
                </a:extLst>
              </p:cNvPr>
              <p:cNvSpPr/>
              <p:nvPr/>
            </p:nvSpPr>
            <p:spPr>
              <a:xfrm>
                <a:off x="3024498" y="3392142"/>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b="1" dirty="0">
                    <a:solidFill>
                      <a:schemeClr val="tx1"/>
                    </a:solidFill>
                    <a:latin typeface="Symbol" panose="05050102010706020507" pitchFamily="18" charset="2"/>
                  </a:rPr>
                  <a:t>j</a:t>
                </a:r>
              </a:p>
            </p:txBody>
          </p:sp>
          <p:grpSp>
            <p:nvGrpSpPr>
              <p:cNvPr id="19" name="Gruppieren 18">
                <a:extLst>
                  <a:ext uri="{FF2B5EF4-FFF2-40B4-BE49-F238E27FC236}">
                    <a16:creationId xmlns:a16="http://schemas.microsoft.com/office/drawing/2014/main" id="{DFC3392F-56E2-6425-07B8-8C126E0CE775}"/>
                  </a:ext>
                </a:extLst>
              </p:cNvPr>
              <p:cNvGrpSpPr/>
              <p:nvPr/>
            </p:nvGrpSpPr>
            <p:grpSpPr>
              <a:xfrm>
                <a:off x="4292993" y="3392142"/>
                <a:ext cx="540000" cy="540000"/>
                <a:chOff x="7065937" y="3528556"/>
                <a:chExt cx="540000" cy="540000"/>
              </a:xfrm>
            </p:grpSpPr>
            <p:grpSp>
              <p:nvGrpSpPr>
                <p:cNvPr id="35" name="Gruppieren 34">
                  <a:extLst>
                    <a:ext uri="{FF2B5EF4-FFF2-40B4-BE49-F238E27FC236}">
                      <a16:creationId xmlns:a16="http://schemas.microsoft.com/office/drawing/2014/main" id="{88B1D665-AD5E-C176-6ED5-DBFC0D438CE0}"/>
                    </a:ext>
                  </a:extLst>
                </p:cNvPr>
                <p:cNvGrpSpPr/>
                <p:nvPr/>
              </p:nvGrpSpPr>
              <p:grpSpPr>
                <a:xfrm>
                  <a:off x="7065937" y="3528556"/>
                  <a:ext cx="540000" cy="540000"/>
                  <a:chOff x="2866368" y="2482719"/>
                  <a:chExt cx="540000" cy="540000"/>
                </a:xfrm>
              </p:grpSpPr>
              <p:sp>
                <p:nvSpPr>
                  <p:cNvPr id="37" name="Rechteck 36">
                    <a:extLst>
                      <a:ext uri="{FF2B5EF4-FFF2-40B4-BE49-F238E27FC236}">
                        <a16:creationId xmlns:a16="http://schemas.microsoft.com/office/drawing/2014/main" id="{0B6DC789-BB95-A01A-4F9A-9F86B6946BA8}"/>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8" name="Gruppieren 37">
                    <a:extLst>
                      <a:ext uri="{FF2B5EF4-FFF2-40B4-BE49-F238E27FC236}">
                        <a16:creationId xmlns:a16="http://schemas.microsoft.com/office/drawing/2014/main" id="{C0E5DEEA-2538-3A42-1381-3C49347899DF}"/>
                      </a:ext>
                    </a:extLst>
                  </p:cNvPr>
                  <p:cNvGrpSpPr/>
                  <p:nvPr/>
                </p:nvGrpSpPr>
                <p:grpSpPr>
                  <a:xfrm>
                    <a:off x="2970718" y="2601785"/>
                    <a:ext cx="331299" cy="133779"/>
                    <a:chOff x="4854974" y="2638111"/>
                    <a:chExt cx="3831759" cy="462709"/>
                  </a:xfrm>
                </p:grpSpPr>
                <p:sp>
                  <p:nvSpPr>
                    <p:cNvPr id="42" name="Freihandform 123">
                      <a:extLst>
                        <a:ext uri="{FF2B5EF4-FFF2-40B4-BE49-F238E27FC236}">
                          <a16:creationId xmlns:a16="http://schemas.microsoft.com/office/drawing/2014/main" id="{AB6CD34D-A6AB-6C83-8DA4-5FF3DACC4349}"/>
                        </a:ext>
                      </a:extLst>
                    </p:cNvPr>
                    <p:cNvSpPr/>
                    <p:nvPr/>
                  </p:nvSpPr>
                  <p:spPr>
                    <a:xfrm rot="10800000" flipV="1">
                      <a:off x="4854974" y="2638111"/>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124">
                      <a:extLst>
                        <a:ext uri="{FF2B5EF4-FFF2-40B4-BE49-F238E27FC236}">
                          <a16:creationId xmlns:a16="http://schemas.microsoft.com/office/drawing/2014/main" id="{FFEAC2F6-EDE9-E72F-22F6-69BD95733B06}"/>
                        </a:ext>
                      </a:extLst>
                    </p:cNvPr>
                    <p:cNvSpPr/>
                    <p:nvPr/>
                  </p:nvSpPr>
                  <p:spPr>
                    <a:xfrm flipV="1">
                      <a:off x="6771761" y="2868433"/>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9" name="Gruppieren 38">
                    <a:extLst>
                      <a:ext uri="{FF2B5EF4-FFF2-40B4-BE49-F238E27FC236}">
                        <a16:creationId xmlns:a16="http://schemas.microsoft.com/office/drawing/2014/main" id="{5B797420-3169-18B3-7B98-00642EB3BA44}"/>
                      </a:ext>
                    </a:extLst>
                  </p:cNvPr>
                  <p:cNvGrpSpPr/>
                  <p:nvPr/>
                </p:nvGrpSpPr>
                <p:grpSpPr>
                  <a:xfrm>
                    <a:off x="2970718" y="2767520"/>
                    <a:ext cx="331299" cy="133779"/>
                    <a:chOff x="4854974" y="2336891"/>
                    <a:chExt cx="3831759" cy="462709"/>
                  </a:xfrm>
                </p:grpSpPr>
                <p:sp>
                  <p:nvSpPr>
                    <p:cNvPr id="40" name="Freihandform 119">
                      <a:extLst>
                        <a:ext uri="{FF2B5EF4-FFF2-40B4-BE49-F238E27FC236}">
                          <a16:creationId xmlns:a16="http://schemas.microsoft.com/office/drawing/2014/main" id="{F0CC56C0-2168-EF0C-E0DB-3EEED8A027F2}"/>
                        </a:ext>
                      </a:extLst>
                    </p:cNvPr>
                    <p:cNvSpPr/>
                    <p:nvPr/>
                  </p:nvSpPr>
                  <p:spPr>
                    <a:xfrm rot="10800000" flipV="1">
                      <a:off x="4854974" y="2336891"/>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120">
                      <a:extLst>
                        <a:ext uri="{FF2B5EF4-FFF2-40B4-BE49-F238E27FC236}">
                          <a16:creationId xmlns:a16="http://schemas.microsoft.com/office/drawing/2014/main" id="{DB56AC5E-371E-F9F8-315C-A85F568EEDA4}"/>
                        </a:ext>
                      </a:extLst>
                    </p:cNvPr>
                    <p:cNvSpPr/>
                    <p:nvPr/>
                  </p:nvSpPr>
                  <p:spPr>
                    <a:xfrm flipV="1">
                      <a:off x="6771761" y="2567213"/>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36" name="Gerader Verbinder 35">
                  <a:extLst>
                    <a:ext uri="{FF2B5EF4-FFF2-40B4-BE49-F238E27FC236}">
                      <a16:creationId xmlns:a16="http://schemas.microsoft.com/office/drawing/2014/main" id="{D000A6DF-EC54-CA95-BEBD-C6A9EE93573E}"/>
                    </a:ext>
                  </a:extLst>
                </p:cNvPr>
                <p:cNvCxnSpPr/>
                <p:nvPr/>
              </p:nvCxnSpPr>
              <p:spPr>
                <a:xfrm flipV="1">
                  <a:off x="7318364" y="3654462"/>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feld 19">
                <a:extLst>
                  <a:ext uri="{FF2B5EF4-FFF2-40B4-BE49-F238E27FC236}">
                    <a16:creationId xmlns:a16="http://schemas.microsoft.com/office/drawing/2014/main" id="{E8597B3B-4327-8ABA-5995-23E0D00C30AB}"/>
                  </a:ext>
                </a:extLst>
              </p:cNvPr>
              <p:cNvSpPr txBox="1"/>
              <p:nvPr/>
            </p:nvSpPr>
            <p:spPr>
              <a:xfrm>
                <a:off x="4016830" y="3938982"/>
                <a:ext cx="1126847" cy="307777"/>
              </a:xfrm>
              <a:prstGeom prst="rect">
                <a:avLst/>
              </a:prstGeom>
              <a:noFill/>
            </p:spPr>
            <p:txBody>
              <a:bodyPr wrap="none" rtlCol="0">
                <a:spAutoFit/>
              </a:bodyPr>
              <a:lstStyle/>
              <a:p>
                <a:r>
                  <a:rPr lang="de-DE" sz="1400" dirty="0"/>
                  <a:t>Tiefpassfilter</a:t>
                </a:r>
              </a:p>
            </p:txBody>
          </p:sp>
          <p:sp>
            <p:nvSpPr>
              <p:cNvPr id="21" name="Textfeld 20">
                <a:extLst>
                  <a:ext uri="{FF2B5EF4-FFF2-40B4-BE49-F238E27FC236}">
                    <a16:creationId xmlns:a16="http://schemas.microsoft.com/office/drawing/2014/main" id="{D837F4AB-6810-306A-7CE4-ED3F7B21F5B7}"/>
                  </a:ext>
                </a:extLst>
              </p:cNvPr>
              <p:cNvSpPr txBox="1"/>
              <p:nvPr/>
            </p:nvSpPr>
            <p:spPr>
              <a:xfrm>
                <a:off x="2563411" y="3092036"/>
                <a:ext cx="1520866" cy="307777"/>
              </a:xfrm>
              <a:prstGeom prst="rect">
                <a:avLst/>
              </a:prstGeom>
              <a:noFill/>
            </p:spPr>
            <p:txBody>
              <a:bodyPr wrap="none" rtlCol="0">
                <a:spAutoFit/>
              </a:bodyPr>
              <a:lstStyle/>
              <a:p>
                <a:r>
                  <a:rPr lang="de-DE" sz="1400" dirty="0"/>
                  <a:t>Phasenvergleicher</a:t>
                </a:r>
              </a:p>
            </p:txBody>
          </p:sp>
          <p:sp>
            <p:nvSpPr>
              <p:cNvPr id="22" name="Rechteck 21">
                <a:extLst>
                  <a:ext uri="{FF2B5EF4-FFF2-40B4-BE49-F238E27FC236}">
                    <a16:creationId xmlns:a16="http://schemas.microsoft.com/office/drawing/2014/main" id="{52480582-FCC9-D754-DCEF-72DBF9585DD3}"/>
                  </a:ext>
                </a:extLst>
              </p:cNvPr>
              <p:cNvSpPr/>
              <p:nvPr/>
            </p:nvSpPr>
            <p:spPr>
              <a:xfrm>
                <a:off x="5561488" y="285218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VCO</a:t>
                </a:r>
              </a:p>
            </p:txBody>
          </p:sp>
          <p:cxnSp>
            <p:nvCxnSpPr>
              <p:cNvPr id="23" name="Gerade Verbindung mit Pfeil 22">
                <a:extLst>
                  <a:ext uri="{FF2B5EF4-FFF2-40B4-BE49-F238E27FC236}">
                    <a16:creationId xmlns:a16="http://schemas.microsoft.com/office/drawing/2014/main" id="{FA97DCE2-829B-6FF1-C219-C5AC67B7B16B}"/>
                  </a:ext>
                </a:extLst>
              </p:cNvPr>
              <p:cNvCxnSpPr>
                <a:stCxn id="44" idx="3"/>
                <a:endCxn id="18" idx="1"/>
              </p:cNvCxnSpPr>
              <p:nvPr/>
            </p:nvCxnSpPr>
            <p:spPr>
              <a:xfrm>
                <a:off x="2296003" y="3662142"/>
                <a:ext cx="728495"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6950065F-4AFC-4DF7-288F-F28EFE84E852}"/>
                  </a:ext>
                </a:extLst>
              </p:cNvPr>
              <p:cNvCxnSpPr>
                <a:stCxn id="18" idx="3"/>
                <a:endCxn id="37" idx="1"/>
              </p:cNvCxnSpPr>
              <p:nvPr/>
            </p:nvCxnSpPr>
            <p:spPr>
              <a:xfrm>
                <a:off x="3564498" y="3662142"/>
                <a:ext cx="728495"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71D2BFCF-ED0E-9546-C50C-4ADEFE5752EE}"/>
                  </a:ext>
                </a:extLst>
              </p:cNvPr>
              <p:cNvCxnSpPr/>
              <p:nvPr/>
            </p:nvCxnSpPr>
            <p:spPr>
              <a:xfrm flipV="1">
                <a:off x="6101488" y="3121119"/>
                <a:ext cx="728495"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echteck 25">
                <a:extLst>
                  <a:ext uri="{FF2B5EF4-FFF2-40B4-BE49-F238E27FC236}">
                    <a16:creationId xmlns:a16="http://schemas.microsoft.com/office/drawing/2014/main" id="{45E5E313-4AE3-D1E7-6D48-D90EF6BC6523}"/>
                  </a:ext>
                </a:extLst>
              </p:cNvPr>
              <p:cNvSpPr/>
              <p:nvPr/>
            </p:nvSpPr>
            <p:spPr>
              <a:xfrm>
                <a:off x="4292993" y="4386557"/>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rPr>
                  <a:t>:n</a:t>
                </a:r>
              </a:p>
            </p:txBody>
          </p:sp>
          <p:sp>
            <p:nvSpPr>
              <p:cNvPr id="27" name="Ellipse 26">
                <a:extLst>
                  <a:ext uri="{FF2B5EF4-FFF2-40B4-BE49-F238E27FC236}">
                    <a16:creationId xmlns:a16="http://schemas.microsoft.com/office/drawing/2014/main" id="{141A6502-AE30-ADCB-4D7A-D042B5BB798E}"/>
                  </a:ext>
                </a:extLst>
              </p:cNvPr>
              <p:cNvSpPr/>
              <p:nvPr/>
            </p:nvSpPr>
            <p:spPr>
              <a:xfrm>
                <a:off x="6350311" y="307022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ECB35994-8263-FE29-35F9-7107A29179C7}"/>
                  </a:ext>
                </a:extLst>
              </p:cNvPr>
              <p:cNvCxnSpPr>
                <a:endCxn id="27" idx="4"/>
              </p:cNvCxnSpPr>
              <p:nvPr/>
            </p:nvCxnSpPr>
            <p:spPr>
              <a:xfrm flipV="1">
                <a:off x="6404311" y="3178222"/>
                <a:ext cx="0" cy="146254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931F0276-058C-DDD9-85DC-5FA338A0D430}"/>
                  </a:ext>
                </a:extLst>
              </p:cNvPr>
              <p:cNvCxnSpPr>
                <a:endCxn id="26" idx="3"/>
              </p:cNvCxnSpPr>
              <p:nvPr/>
            </p:nvCxnSpPr>
            <p:spPr>
              <a:xfrm flipH="1">
                <a:off x="4832993" y="4640769"/>
                <a:ext cx="1578742"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4184C8FF-4E22-9213-FD6C-D8ABEB7E93FE}"/>
                  </a:ext>
                </a:extLst>
              </p:cNvPr>
              <p:cNvCxnSpPr/>
              <p:nvPr/>
            </p:nvCxnSpPr>
            <p:spPr>
              <a:xfrm flipH="1" flipV="1">
                <a:off x="3285107" y="3932143"/>
                <a:ext cx="0" cy="7086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FBF74E1E-F255-C850-57EC-20F78D3604C2}"/>
                  </a:ext>
                </a:extLst>
              </p:cNvPr>
              <p:cNvCxnSpPr/>
              <p:nvPr/>
            </p:nvCxnSpPr>
            <p:spPr>
              <a:xfrm flipH="1" flipV="1">
                <a:off x="3285107" y="4640769"/>
                <a:ext cx="1007886" cy="216"/>
              </a:xfrm>
              <a:prstGeom prst="straightConnector1">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443457DF-CBD7-8F72-1A80-23BE887D3BC0}"/>
                  </a:ext>
                </a:extLst>
              </p:cNvPr>
              <p:cNvSpPr txBox="1"/>
              <p:nvPr/>
            </p:nvSpPr>
            <p:spPr>
              <a:xfrm>
                <a:off x="4271776" y="4961292"/>
                <a:ext cx="582275" cy="307777"/>
              </a:xfrm>
              <a:prstGeom prst="rect">
                <a:avLst/>
              </a:prstGeom>
              <a:noFill/>
            </p:spPr>
            <p:txBody>
              <a:bodyPr wrap="none" rtlCol="0">
                <a:spAutoFit/>
              </a:bodyPr>
              <a:lstStyle/>
              <a:p>
                <a:r>
                  <a:rPr lang="de-DE" sz="1400" dirty="0"/>
                  <a:t>Teiler</a:t>
                </a:r>
              </a:p>
            </p:txBody>
          </p:sp>
          <p:cxnSp>
            <p:nvCxnSpPr>
              <p:cNvPr id="33" name="Gerade Verbindung mit Pfeil 32">
                <a:extLst>
                  <a:ext uri="{FF2B5EF4-FFF2-40B4-BE49-F238E27FC236}">
                    <a16:creationId xmlns:a16="http://schemas.microsoft.com/office/drawing/2014/main" id="{4CC2FBF9-B5BF-A00D-99BC-1E472EBD177F}"/>
                  </a:ext>
                </a:extLst>
              </p:cNvPr>
              <p:cNvCxnSpPr/>
              <p:nvPr/>
            </p:nvCxnSpPr>
            <p:spPr>
              <a:xfrm flipV="1">
                <a:off x="5831488" y="3385989"/>
                <a:ext cx="0" cy="290954"/>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86BC9B39-A91A-B656-C1CE-E1604F07C1F0}"/>
                  </a:ext>
                </a:extLst>
              </p:cNvPr>
              <p:cNvCxnSpPr/>
              <p:nvPr/>
            </p:nvCxnSpPr>
            <p:spPr>
              <a:xfrm flipH="1" flipV="1">
                <a:off x="4823602" y="3676943"/>
                <a:ext cx="1007886" cy="216"/>
              </a:xfrm>
              <a:prstGeom prst="straightConnector1">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3A84F477-30FF-8BD7-6DBE-23FD630B411B}"/>
                </a:ext>
              </a:extLst>
            </p:cNvPr>
            <p:cNvSpPr txBox="1"/>
            <p:nvPr/>
          </p:nvSpPr>
          <p:spPr>
            <a:xfrm>
              <a:off x="2579755" y="3596276"/>
              <a:ext cx="484428" cy="369332"/>
            </a:xfrm>
            <a:prstGeom prst="rect">
              <a:avLst/>
            </a:prstGeom>
            <a:noFill/>
          </p:spPr>
          <p:txBody>
            <a:bodyPr wrap="none" rtlCol="0">
              <a:spAutoFit/>
            </a:bodyPr>
            <a:lstStyle/>
            <a:p>
              <a:r>
                <a:rPr lang="de-DE" dirty="0" err="1"/>
                <a:t>f</a:t>
              </a:r>
              <a:r>
                <a:rPr lang="de-DE" baseline="-25000" dirty="0" err="1"/>
                <a:t>REF</a:t>
              </a:r>
              <a:endParaRPr lang="de-DE" baseline="-25000" dirty="0"/>
            </a:p>
          </p:txBody>
        </p:sp>
        <p:sp>
          <p:nvSpPr>
            <p:cNvPr id="9" name="Textfeld 8">
              <a:extLst>
                <a:ext uri="{FF2B5EF4-FFF2-40B4-BE49-F238E27FC236}">
                  <a16:creationId xmlns:a16="http://schemas.microsoft.com/office/drawing/2014/main" id="{242F00E3-9263-2718-09DE-E782C6BEC0EE}"/>
                </a:ext>
              </a:extLst>
            </p:cNvPr>
            <p:cNvSpPr txBox="1"/>
            <p:nvPr/>
          </p:nvSpPr>
          <p:spPr>
            <a:xfrm>
              <a:off x="3275033" y="3931927"/>
              <a:ext cx="335348" cy="369332"/>
            </a:xfrm>
            <a:prstGeom prst="rect">
              <a:avLst/>
            </a:prstGeom>
            <a:noFill/>
          </p:spPr>
          <p:txBody>
            <a:bodyPr wrap="none" rtlCol="0">
              <a:spAutoFit/>
            </a:bodyPr>
            <a:lstStyle/>
            <a:p>
              <a:r>
                <a:rPr lang="de-DE" dirty="0" err="1"/>
                <a:t>f</a:t>
              </a:r>
              <a:r>
                <a:rPr lang="de-DE" baseline="-25000" dirty="0" err="1"/>
                <a:t>n</a:t>
              </a:r>
              <a:endParaRPr lang="de-DE" baseline="-25000" dirty="0"/>
            </a:p>
          </p:txBody>
        </p:sp>
        <p:sp>
          <p:nvSpPr>
            <p:cNvPr id="14" name="Textfeld 13">
              <a:extLst>
                <a:ext uri="{FF2B5EF4-FFF2-40B4-BE49-F238E27FC236}">
                  <a16:creationId xmlns:a16="http://schemas.microsoft.com/office/drawing/2014/main" id="{A0B5054E-88D7-9CE6-19B7-686DF8FFF17F}"/>
                </a:ext>
              </a:extLst>
            </p:cNvPr>
            <p:cNvSpPr txBox="1"/>
            <p:nvPr/>
          </p:nvSpPr>
          <p:spPr>
            <a:xfrm>
              <a:off x="6822096" y="2917917"/>
              <a:ext cx="523413" cy="369332"/>
            </a:xfrm>
            <a:prstGeom prst="rect">
              <a:avLst/>
            </a:prstGeom>
            <a:noFill/>
          </p:spPr>
          <p:txBody>
            <a:bodyPr wrap="none" rtlCol="0">
              <a:spAutoFit/>
            </a:bodyPr>
            <a:lstStyle/>
            <a:p>
              <a:r>
                <a:rPr lang="de-DE" dirty="0" err="1"/>
                <a:t>f</a:t>
              </a:r>
              <a:r>
                <a:rPr lang="de-DE" baseline="-25000" dirty="0" err="1"/>
                <a:t>VCO</a:t>
              </a:r>
              <a:endParaRPr lang="de-DE" baseline="-25000" dirty="0"/>
            </a:p>
          </p:txBody>
        </p:sp>
        <p:sp>
          <p:nvSpPr>
            <p:cNvPr id="15" name="Textfeld 14">
              <a:extLst>
                <a:ext uri="{FF2B5EF4-FFF2-40B4-BE49-F238E27FC236}">
                  <a16:creationId xmlns:a16="http://schemas.microsoft.com/office/drawing/2014/main" id="{67EF2191-E7A4-EC51-0DDB-90A4CD5CAEB1}"/>
                </a:ext>
              </a:extLst>
            </p:cNvPr>
            <p:cNvSpPr txBox="1"/>
            <p:nvPr/>
          </p:nvSpPr>
          <p:spPr>
            <a:xfrm>
              <a:off x="3135935" y="4639685"/>
              <a:ext cx="1212704" cy="553998"/>
            </a:xfrm>
            <a:prstGeom prst="rect">
              <a:avLst/>
            </a:prstGeom>
            <a:noFill/>
          </p:spPr>
          <p:txBody>
            <a:bodyPr wrap="none" rtlCol="0">
              <a:spAutoFit/>
            </a:bodyPr>
            <a:lstStyle/>
            <a:p>
              <a:r>
                <a:rPr lang="de-DE" dirty="0" err="1"/>
                <a:t>f</a:t>
              </a:r>
              <a:r>
                <a:rPr lang="de-DE" baseline="-25000" dirty="0" err="1"/>
                <a:t>n</a:t>
              </a:r>
              <a:r>
                <a:rPr lang="de-DE" dirty="0"/>
                <a:t> = </a:t>
              </a:r>
              <a:r>
                <a:rPr lang="de-DE" dirty="0" err="1"/>
                <a:t>f</a:t>
              </a:r>
              <a:r>
                <a:rPr lang="de-DE" baseline="-25000" dirty="0" err="1"/>
                <a:t>VCO</a:t>
              </a:r>
              <a:r>
                <a:rPr lang="de-DE" dirty="0"/>
                <a:t> / n</a:t>
              </a:r>
              <a:endParaRPr lang="de-DE" baseline="-25000" dirty="0"/>
            </a:p>
            <a:p>
              <a:endParaRPr lang="de-DE" baseline="-25000" dirty="0"/>
            </a:p>
          </p:txBody>
        </p:sp>
      </p:grpSp>
    </p:spTree>
    <p:extLst>
      <p:ext uri="{BB962C8B-B14F-4D97-AF65-F5344CB8AC3E}">
        <p14:creationId xmlns:p14="http://schemas.microsoft.com/office/powerpoint/2010/main" val="35091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DDS (</a:t>
            </a:r>
            <a:r>
              <a:rPr kumimoji="0" lang="de-DE" sz="2800" b="0" i="0" u="none" strike="noStrike" kern="1200" cap="none" spc="0" normalizeH="0" baseline="0" noProof="0" dirty="0" err="1">
                <a:ln>
                  <a:noFill/>
                </a:ln>
                <a:solidFill>
                  <a:schemeClr val="tx1"/>
                </a:solidFill>
                <a:effectLst/>
                <a:uLnTx/>
                <a:uFillTx/>
                <a:latin typeface="+mn-lt"/>
                <a:ea typeface="+mj-ea"/>
                <a:cs typeface="+mj-cs"/>
              </a:rPr>
              <a:t>Direct</a:t>
            </a:r>
            <a:r>
              <a:rPr kumimoji="0" lang="de-DE" sz="2800" b="0" i="0" u="none" strike="noStrike" kern="1200" cap="none" spc="0" normalizeH="0" baseline="0" noProof="0" dirty="0">
                <a:ln>
                  <a:noFill/>
                </a:ln>
                <a:solidFill>
                  <a:schemeClr val="tx1"/>
                </a:solidFill>
                <a:effectLst/>
                <a:uLnTx/>
                <a:uFillTx/>
                <a:latin typeface="+mn-lt"/>
                <a:ea typeface="+mj-ea"/>
                <a:cs typeface="+mj-cs"/>
              </a:rPr>
              <a:t> Digital Synthesis)</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Eine besondere Möglichkeit der Signalerzeugung z. B. bei Funktionsgeneratoren für Messzwecke ist die DDS.</a:t>
            </a:r>
          </a:p>
          <a:p>
            <a:pPr marL="0" indent="0">
              <a:buNone/>
              <a:defRPr/>
            </a:pPr>
            <a:endParaRPr lang="de-DE" sz="600" b="1" dirty="0">
              <a:solidFill>
                <a:srgbClr val="000000"/>
              </a:solidFill>
            </a:endParaRPr>
          </a:p>
          <a:p>
            <a:pPr marL="0" indent="0">
              <a:buNone/>
              <a:defRPr/>
            </a:pPr>
            <a:r>
              <a:rPr lang="de-DE" dirty="0"/>
              <a:t>Hierbei werden die in einer Tabelle abgelegten digitalen Amplitudenwerte des Signals nacheinander ausgelesen und über einen D/A-Wandler in Spannungsstufen gewandelt. Aus der über den Taktgenerator gesteuerten Abfolge der Amplitudenwerte ergibt sich dann das eigentliche Ausgangssignal.</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50" name="Grafik 49">
            <a:extLst>
              <a:ext uri="{FF2B5EF4-FFF2-40B4-BE49-F238E27FC236}">
                <a16:creationId xmlns:a16="http://schemas.microsoft.com/office/drawing/2014/main" id="{8491EDCC-CA56-D8B0-2181-D6794A36B3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0910" y="3380400"/>
            <a:ext cx="4826387" cy="2017929"/>
          </a:xfrm>
          <a:prstGeom prst="rect">
            <a:avLst/>
          </a:prstGeom>
        </p:spPr>
      </p:pic>
      <p:sp>
        <p:nvSpPr>
          <p:cNvPr id="51" name="Textfeld 50">
            <a:extLst>
              <a:ext uri="{FF2B5EF4-FFF2-40B4-BE49-F238E27FC236}">
                <a16:creationId xmlns:a16="http://schemas.microsoft.com/office/drawing/2014/main" id="{17137A5E-FEC0-FDCA-6862-83BCA49A71AB}"/>
              </a:ext>
            </a:extLst>
          </p:cNvPr>
          <p:cNvSpPr txBox="1"/>
          <p:nvPr/>
        </p:nvSpPr>
        <p:spPr>
          <a:xfrm>
            <a:off x="9640626" y="5398329"/>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65112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400" dirty="0">
              <a:solidFill>
                <a:srgbClr val="000000"/>
              </a:solidFill>
            </a:endParaRPr>
          </a:p>
          <a:p>
            <a:pPr>
              <a:defRPr/>
            </a:pPr>
            <a:r>
              <a:rPr lang="de-DE" b="1" dirty="0">
                <a:solidFill>
                  <a:srgbClr val="000000"/>
                </a:solidFill>
              </a:rPr>
              <a:t>Messungen und Messinstrumente</a:t>
            </a:r>
            <a:endParaRPr lang="de-DE" dirty="0">
              <a:solidFill>
                <a:srgbClr val="000000"/>
              </a:solidFill>
            </a:endParaRPr>
          </a:p>
          <a:p>
            <a:pPr lvl="1">
              <a:defRPr/>
            </a:pPr>
            <a:r>
              <a:rPr lang="de-DE" dirty="0">
                <a:solidFill>
                  <a:srgbClr val="000000"/>
                </a:solidFill>
              </a:rPr>
              <a:t>Strom- und Spannungsmessgeräte</a:t>
            </a:r>
          </a:p>
          <a:p>
            <a:pPr lvl="1">
              <a:defRPr/>
            </a:pPr>
            <a:r>
              <a:rPr lang="de-DE" dirty="0">
                <a:solidFill>
                  <a:srgbClr val="000000"/>
                </a:solidFill>
              </a:rPr>
              <a:t>Vektorieller Netzwerk Analysator (VNA)</a:t>
            </a:r>
          </a:p>
          <a:p>
            <a:pPr lvl="1">
              <a:defRPr/>
            </a:pPr>
            <a:r>
              <a:rPr lang="de-DE" dirty="0">
                <a:solidFill>
                  <a:srgbClr val="000000"/>
                </a:solidFill>
              </a:rPr>
              <a:t>Oszilloskop</a:t>
            </a:r>
          </a:p>
          <a:p>
            <a:pPr lvl="1">
              <a:defRPr/>
            </a:pPr>
            <a:r>
              <a:rPr lang="de-DE" dirty="0">
                <a:solidFill>
                  <a:srgbClr val="000000"/>
                </a:solidFill>
              </a:rPr>
              <a:t>Stehwellenmessgerät</a:t>
            </a:r>
          </a:p>
          <a:p>
            <a:pPr lvl="1">
              <a:defRPr/>
            </a:pPr>
            <a:r>
              <a:rPr lang="de-DE" dirty="0">
                <a:solidFill>
                  <a:srgbClr val="000000"/>
                </a:solidFill>
              </a:rPr>
              <a:t>Frequenzmessung</a:t>
            </a:r>
          </a:p>
          <a:p>
            <a:pPr lvl="1">
              <a:defRPr/>
            </a:pPr>
            <a:r>
              <a:rPr lang="de-DE" dirty="0">
                <a:solidFill>
                  <a:srgbClr val="000000"/>
                </a:solidFill>
              </a:rPr>
              <a:t>Sonstige Messgeräte und Messmittel</a:t>
            </a: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1720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Oszillatorstabilität, Beeinträchtigungen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21598">
              <a:buNone/>
              <a:defRPr/>
            </a:pPr>
            <a:r>
              <a:rPr lang="de-DE" dirty="0"/>
              <a:t>Oszillatoren sollten grundsätzlich mit stabilisierten Gleichspannungsversorgungen betrieben werden.</a:t>
            </a:r>
          </a:p>
          <a:p>
            <a:pPr marL="0" indent="-21598">
              <a:buNone/>
              <a:defRPr/>
            </a:pPr>
            <a:endParaRPr lang="de-DE" sz="1000" dirty="0"/>
          </a:p>
          <a:p>
            <a:pPr marL="0" indent="-21598">
              <a:buNone/>
              <a:defRPr/>
            </a:pPr>
            <a:r>
              <a:rPr lang="de-DE" dirty="0"/>
              <a:t>Kommt es z. B. in Telegrafie bei der </a:t>
            </a:r>
            <a:r>
              <a:rPr lang="de-DE" dirty="0" err="1"/>
              <a:t>Tastung</a:t>
            </a:r>
            <a:r>
              <a:rPr lang="de-DE" dirty="0"/>
              <a:t> zu Betriebsspannungsänderungen, so macht sich dies durch „</a:t>
            </a:r>
            <a:r>
              <a:rPr lang="de-DE" dirty="0" err="1"/>
              <a:t>Chirp</a:t>
            </a:r>
            <a:r>
              <a:rPr lang="de-DE" dirty="0"/>
              <a:t>“ bemerkbar.</a:t>
            </a:r>
          </a:p>
          <a:p>
            <a:pPr marL="0" indent="-21598">
              <a:buNone/>
              <a:defRPr/>
            </a:pPr>
            <a:endParaRPr lang="de-DE" sz="1000" dirty="0"/>
          </a:p>
          <a:p>
            <a:pPr marL="0" indent="-21598">
              <a:buNone/>
              <a:defRPr/>
            </a:pPr>
            <a:r>
              <a:rPr lang="de-DE" dirty="0"/>
              <a:t>Um eine eventuelle Belastung des Oszillators und somit eine mögliche lastabhängige Frequenzbeeinflussung zu vermeiden, sollte ausgangsseitig dem Oszillator immer zunächst eine Pufferstufe folgen (Impedanzwandler). </a:t>
            </a:r>
          </a:p>
          <a:p>
            <a:pPr marL="0" indent="-21598">
              <a:buNone/>
              <a:defRPr/>
            </a:pPr>
            <a:endParaRPr lang="de-DE" sz="1000" dirty="0"/>
          </a:p>
          <a:p>
            <a:pPr marL="0" indent="-21598">
              <a:buNone/>
              <a:defRPr/>
            </a:pPr>
            <a:r>
              <a:rPr lang="de-DE" dirty="0"/>
              <a:t>Auch kann es durch unerwünschte Rückkopplung von HF-Signalen auf einen VFO zu Frequenzinstabilität kommen. Die Gleichspannungsversorgung von Oszillatoren sollte stets gut gefiltert und von der Spannungsversorgung anderer Schaltungsteile (z. B. PA) entkoppelt sein, um Rückwirkungen zu vermeiden.</a:t>
            </a:r>
          </a:p>
          <a:p>
            <a:pPr marL="0" indent="-21598">
              <a:buNone/>
              <a:defRPr/>
            </a:pPr>
            <a:endParaRPr lang="de-DE" sz="1000" dirty="0"/>
          </a:p>
          <a:p>
            <a:pPr marL="0" indent="-21598">
              <a:buNone/>
              <a:defRPr/>
            </a:pPr>
            <a:r>
              <a:rPr lang="de-DE" dirty="0"/>
              <a:t>Auch wenn der VFO selbst bereits temperaturkompensiert ist, sollte er dennoch möglichst gut thermisch isoliert zu anderen Wärmequellen im Geräte sein, um eine möglichst optimale Frequenzstabilität zu gewährleisten.</a:t>
            </a:r>
          </a:p>
          <a:p>
            <a:pPr marL="0" indent="-21598">
              <a:buNone/>
              <a:defRPr/>
            </a:pPr>
            <a:endParaRPr lang="de-DE" sz="2000"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24960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lang="de-DE" dirty="0">
                <a:solidFill>
                  <a:schemeClr val="tx1"/>
                </a:solidFill>
                <a:latin typeface="+mn-lt"/>
              </a:rPr>
              <a:t>Integrierte Schaltkreise und MMIC</a:t>
            </a: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t>Integrierte Schaltkreise sind komplexe Schaltungen</a:t>
            </a:r>
            <a:r>
              <a:rPr lang="de-DE" dirty="0"/>
              <a:t>, die </a:t>
            </a:r>
            <a:r>
              <a:rPr lang="de-DE" b="1" dirty="0"/>
              <a:t>auf einem Halbleitersubstrat</a:t>
            </a:r>
            <a:r>
              <a:rPr lang="de-DE" dirty="0"/>
              <a:t> realisiert wurden.</a:t>
            </a:r>
            <a:br>
              <a:rPr lang="de-DE" dirty="0"/>
            </a:br>
            <a:r>
              <a:rPr lang="de-DE" dirty="0"/>
              <a:t>(IC = </a:t>
            </a:r>
            <a:r>
              <a:rPr lang="de-DE" u="sng" dirty="0"/>
              <a:t>I</a:t>
            </a:r>
            <a:r>
              <a:rPr lang="de-DE" dirty="0"/>
              <a:t>ntegrated </a:t>
            </a:r>
            <a:r>
              <a:rPr lang="de-DE" u="sng" dirty="0"/>
              <a:t>C</a:t>
            </a:r>
            <a:r>
              <a:rPr lang="de-DE" dirty="0"/>
              <a:t>ircuit / Integrierte Schaltung)</a:t>
            </a:r>
          </a:p>
          <a:p>
            <a:pPr>
              <a:defRPr/>
            </a:pPr>
            <a:endParaRPr lang="de-DE" dirty="0"/>
          </a:p>
          <a:p>
            <a:pPr>
              <a:defRPr/>
            </a:pPr>
            <a:r>
              <a:rPr lang="de-DE" dirty="0">
                <a:solidFill>
                  <a:srgbClr val="000000"/>
                </a:solidFill>
              </a:rPr>
              <a:t>Für den Hochfrequenzbereich werden z. B. komplette Verstärkerschaltungen angeboten, die </a:t>
            </a:r>
            <a:r>
              <a:rPr lang="de-DE" b="1" dirty="0">
                <a:solidFill>
                  <a:srgbClr val="000000"/>
                </a:solidFill>
              </a:rPr>
              <a:t>bereits alle aktiven und passiven Bauelementen auf einem Halbleitersubstrat enthalten</a:t>
            </a:r>
            <a:r>
              <a:rPr lang="de-DE" dirty="0">
                <a:solidFill>
                  <a:srgbClr val="000000"/>
                </a:solidFill>
              </a:rPr>
              <a:t>. Diese werden dann als </a:t>
            </a:r>
            <a:r>
              <a:rPr lang="de-DE" b="1" dirty="0">
                <a:solidFill>
                  <a:srgbClr val="000000"/>
                </a:solidFill>
              </a:rPr>
              <a:t>MMIC</a:t>
            </a:r>
            <a:r>
              <a:rPr lang="de-DE" dirty="0">
                <a:solidFill>
                  <a:srgbClr val="000000"/>
                </a:solidFill>
              </a:rPr>
              <a:t> bezeichnet (MMIC = </a:t>
            </a:r>
            <a:r>
              <a:rPr lang="de-DE" u="sng" dirty="0" err="1">
                <a:solidFill>
                  <a:srgbClr val="000000"/>
                </a:solidFill>
              </a:rPr>
              <a:t>M</a:t>
            </a:r>
            <a:r>
              <a:rPr lang="de-DE" dirty="0" err="1">
                <a:solidFill>
                  <a:srgbClr val="000000"/>
                </a:solidFill>
              </a:rPr>
              <a:t>onolithic</a:t>
            </a:r>
            <a:r>
              <a:rPr lang="de-DE" dirty="0">
                <a:solidFill>
                  <a:srgbClr val="000000"/>
                </a:solidFill>
              </a:rPr>
              <a:t> </a:t>
            </a:r>
            <a:r>
              <a:rPr lang="de-DE" u="sng" dirty="0" err="1">
                <a:solidFill>
                  <a:srgbClr val="000000"/>
                </a:solidFill>
              </a:rPr>
              <a:t>M</a:t>
            </a:r>
            <a:r>
              <a:rPr lang="de-DE" dirty="0" err="1">
                <a:solidFill>
                  <a:srgbClr val="000000"/>
                </a:solidFill>
              </a:rPr>
              <a:t>icrowave</a:t>
            </a:r>
            <a:r>
              <a:rPr lang="de-DE" dirty="0">
                <a:solidFill>
                  <a:srgbClr val="000000"/>
                </a:solidFill>
              </a:rPr>
              <a:t> </a:t>
            </a:r>
            <a:r>
              <a:rPr lang="de-DE" u="sng" dirty="0"/>
              <a:t>I</a:t>
            </a:r>
            <a:r>
              <a:rPr lang="de-DE" dirty="0"/>
              <a:t>ntegrated </a:t>
            </a:r>
            <a:r>
              <a:rPr lang="de-DE" u="sng" dirty="0"/>
              <a:t>C</a:t>
            </a:r>
            <a:r>
              <a:rPr lang="de-DE" dirty="0"/>
              <a:t>ircuit)</a:t>
            </a:r>
          </a:p>
          <a:p>
            <a:pPr>
              <a:defRPr/>
            </a:pPr>
            <a:endParaRPr lang="de-DE" dirty="0"/>
          </a:p>
          <a:p>
            <a:pPr>
              <a:defRPr/>
            </a:pPr>
            <a:r>
              <a:rPr lang="de-DE" dirty="0">
                <a:solidFill>
                  <a:srgbClr val="000000"/>
                </a:solidFill>
              </a:rPr>
              <a:t>folgende Vorteile bieten MMICs gegenüber diskret aufgebauten Transistorverstärkern:</a:t>
            </a:r>
          </a:p>
          <a:p>
            <a:pPr lvl="1">
              <a:defRPr/>
            </a:pPr>
            <a:r>
              <a:rPr lang="de-DE" b="1" dirty="0">
                <a:solidFill>
                  <a:srgbClr val="000000"/>
                </a:solidFill>
              </a:rPr>
              <a:t>Breitbandige hohe Verstärkung</a:t>
            </a:r>
          </a:p>
          <a:p>
            <a:pPr lvl="1">
              <a:defRPr/>
            </a:pPr>
            <a:r>
              <a:rPr lang="de-DE" dirty="0">
                <a:solidFill>
                  <a:srgbClr val="000000"/>
                </a:solidFill>
              </a:rPr>
              <a:t>Geringer Platzbedarf, nur </a:t>
            </a:r>
            <a:r>
              <a:rPr lang="de-DE" b="1" dirty="0">
                <a:solidFill>
                  <a:srgbClr val="000000"/>
                </a:solidFill>
              </a:rPr>
              <a:t>wenige</a:t>
            </a:r>
            <a:r>
              <a:rPr lang="de-DE" dirty="0">
                <a:solidFill>
                  <a:srgbClr val="000000"/>
                </a:solidFill>
              </a:rPr>
              <a:t> zusätzliche </a:t>
            </a:r>
            <a:r>
              <a:rPr lang="de-DE" b="1" dirty="0">
                <a:solidFill>
                  <a:srgbClr val="000000"/>
                </a:solidFill>
              </a:rPr>
              <a:t>Bauteile</a:t>
            </a:r>
            <a:r>
              <a:rPr lang="de-DE" dirty="0">
                <a:solidFill>
                  <a:srgbClr val="000000"/>
                </a:solidFill>
              </a:rPr>
              <a:t> zur Spannungsversorgung erforderlich</a:t>
            </a:r>
          </a:p>
          <a:p>
            <a:pPr lvl="1">
              <a:defRPr/>
            </a:pPr>
            <a:r>
              <a:rPr lang="de-DE" b="1" dirty="0">
                <a:solidFill>
                  <a:srgbClr val="000000"/>
                </a:solidFill>
              </a:rPr>
              <a:t>Ein- und Ausgangsimpedanzen entsprechend den üblichen Leitungsimpedanzen von 50 Ohm</a:t>
            </a:r>
            <a:r>
              <a:rPr lang="de-DE" dirty="0">
                <a:solidFill>
                  <a:srgbClr val="000000"/>
                </a:solidFill>
              </a:rPr>
              <a:t> </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31218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Beschaltung MMIC</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err="1"/>
          </a:p>
          <a:p>
            <a:pPr>
              <a:defRPr/>
            </a:pPr>
            <a:endParaRPr lang="de-DE" dirty="0" err="1"/>
          </a:p>
          <a:p>
            <a:pPr>
              <a:defRPr/>
            </a:pPr>
            <a:endParaRPr lang="de-DE" dirty="0" err="1"/>
          </a:p>
          <a:p>
            <a:pPr>
              <a:defRPr/>
            </a:pPr>
            <a:endParaRPr lang="de-DE" dirty="0" err="1"/>
          </a:p>
          <a:p>
            <a:pPr>
              <a:defRPr/>
            </a:pPr>
            <a:endParaRPr lang="de-DE" dirty="0" err="1"/>
          </a:p>
          <a:p>
            <a:pPr>
              <a:defRPr/>
            </a:pPr>
            <a:endParaRPr lang="de-DE" dirty="0" err="1"/>
          </a:p>
          <a:p>
            <a:pPr>
              <a:defRPr/>
            </a:pPr>
            <a:endParaRPr lang="de-DE" dirty="0" err="1"/>
          </a:p>
          <a:p>
            <a:pPr>
              <a:defRPr/>
            </a:pPr>
            <a:r>
              <a:rPr lang="de-DE" dirty="0"/>
              <a:t>Der optimale Arbeitspunkt (U</a:t>
            </a:r>
            <a:r>
              <a:rPr lang="de-DE" baseline="-25000" dirty="0"/>
              <a:t>D</a:t>
            </a:r>
            <a:r>
              <a:rPr lang="de-DE" dirty="0"/>
              <a:t> und I</a:t>
            </a:r>
            <a:r>
              <a:rPr lang="de-DE" baseline="-25000" dirty="0"/>
              <a:t>D</a:t>
            </a:r>
            <a:r>
              <a:rPr lang="de-DE" dirty="0"/>
              <a:t>) kann dem Datenblatt des MMIC entnommen werden.</a:t>
            </a:r>
          </a:p>
          <a:p>
            <a:pPr>
              <a:defRPr/>
            </a:pPr>
            <a:endParaRPr lang="de-DE" sz="1000" dirty="0"/>
          </a:p>
          <a:p>
            <a:pPr>
              <a:defRPr/>
            </a:pPr>
            <a:r>
              <a:rPr lang="de-DE" dirty="0"/>
              <a:t>Die Versorgung des MMIC erfolgt am Ausgangspin über den Widerstand R</a:t>
            </a:r>
            <a:r>
              <a:rPr lang="de-DE" baseline="-25000" dirty="0"/>
              <a:t>BIAS</a:t>
            </a:r>
            <a:r>
              <a:rPr lang="de-DE" dirty="0"/>
              <a:t>, dessen Wert sich berechnet aus der Differenz von U</a:t>
            </a:r>
            <a:r>
              <a:rPr lang="de-DE" baseline="-25000" dirty="0"/>
              <a:t>CC</a:t>
            </a:r>
            <a:r>
              <a:rPr lang="de-DE" dirty="0"/>
              <a:t> und U</a:t>
            </a:r>
            <a:r>
              <a:rPr lang="de-DE" baseline="-25000" dirty="0"/>
              <a:t>D</a:t>
            </a:r>
            <a:r>
              <a:rPr lang="de-DE" dirty="0"/>
              <a:t> dividiert durch den Strom I</a:t>
            </a:r>
            <a:r>
              <a:rPr lang="de-DE" baseline="-25000" dirty="0"/>
              <a:t>D</a:t>
            </a:r>
            <a:r>
              <a:rPr lang="de-DE" dirty="0"/>
              <a:t>.     R</a:t>
            </a:r>
            <a:r>
              <a:rPr lang="de-DE" baseline="-25000" dirty="0"/>
              <a:t>BIAS</a:t>
            </a:r>
            <a:r>
              <a:rPr lang="de-DE" dirty="0"/>
              <a:t> = (U</a:t>
            </a:r>
            <a:r>
              <a:rPr lang="de-DE" baseline="-25000" dirty="0"/>
              <a:t>CC</a:t>
            </a:r>
            <a:r>
              <a:rPr lang="de-DE" dirty="0"/>
              <a:t> - U</a:t>
            </a:r>
            <a:r>
              <a:rPr lang="de-DE" baseline="-25000" dirty="0"/>
              <a:t>D</a:t>
            </a:r>
            <a:r>
              <a:rPr lang="de-DE" dirty="0"/>
              <a:t>) / I</a:t>
            </a:r>
            <a:r>
              <a:rPr lang="de-DE" baseline="-25000" dirty="0"/>
              <a:t>D</a:t>
            </a:r>
          </a:p>
          <a:p>
            <a:pPr>
              <a:defRPr/>
            </a:pPr>
            <a:endParaRPr lang="de-DE" sz="1000" dirty="0"/>
          </a:p>
          <a:p>
            <a:pPr>
              <a:defRPr/>
            </a:pPr>
            <a:r>
              <a:rPr lang="de-DE" dirty="0"/>
              <a:t>Aus U</a:t>
            </a:r>
            <a:r>
              <a:rPr lang="de-DE" baseline="-25000" dirty="0"/>
              <a:t>D</a:t>
            </a:r>
            <a:r>
              <a:rPr lang="de-DE" dirty="0"/>
              <a:t> und I</a:t>
            </a:r>
            <a:r>
              <a:rPr lang="de-DE" baseline="-25000" dirty="0"/>
              <a:t>D</a:t>
            </a:r>
            <a:r>
              <a:rPr lang="de-DE" dirty="0"/>
              <a:t> ergibt sich auch die in Wärme umgesetzte Verlustleistung des MMIC:  P</a:t>
            </a:r>
            <a:r>
              <a:rPr lang="de-DE" baseline="-25000" dirty="0"/>
              <a:t>V</a:t>
            </a:r>
            <a:r>
              <a:rPr lang="de-DE" dirty="0"/>
              <a:t> = U</a:t>
            </a:r>
            <a:r>
              <a:rPr lang="de-DE" baseline="-25000" dirty="0"/>
              <a:t>D</a:t>
            </a:r>
            <a:r>
              <a:rPr lang="de-DE" dirty="0"/>
              <a:t> * I</a:t>
            </a:r>
            <a:r>
              <a:rPr lang="de-DE" baseline="-25000" dirty="0"/>
              <a:t>D</a:t>
            </a:r>
            <a:endParaRPr lang="de-DE"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8" name="Grafik 7">
            <a:extLst>
              <a:ext uri="{FF2B5EF4-FFF2-40B4-BE49-F238E27FC236}">
                <a16:creationId xmlns:a16="http://schemas.microsoft.com/office/drawing/2014/main" id="{9F84009C-D4A9-2D33-9661-E04C393DF9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4720" y="1225642"/>
            <a:ext cx="3097846" cy="2282623"/>
          </a:xfrm>
          <a:prstGeom prst="rect">
            <a:avLst/>
          </a:prstGeom>
        </p:spPr>
      </p:pic>
      <p:sp>
        <p:nvSpPr>
          <p:cNvPr id="9" name="Textfeld 8">
            <a:extLst>
              <a:ext uri="{FF2B5EF4-FFF2-40B4-BE49-F238E27FC236}">
                <a16:creationId xmlns:a16="http://schemas.microsoft.com/office/drawing/2014/main" id="{50B94B79-C14F-54D9-DD5C-C8E863E455E2}"/>
              </a:ext>
            </a:extLst>
          </p:cNvPr>
          <p:cNvSpPr txBox="1"/>
          <p:nvPr/>
        </p:nvSpPr>
        <p:spPr>
          <a:xfrm>
            <a:off x="6426958" y="3129423"/>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9749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Blockschaltbilder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7" name="Inhaltsplatzhalter 4">
            <a:extLst>
              <a:ext uri="{FF2B5EF4-FFF2-40B4-BE49-F238E27FC236}">
                <a16:creationId xmlns:a16="http://schemas.microsoft.com/office/drawing/2014/main" id="{17838E3D-E1C5-1494-6402-2871B17939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Blockschaltbilder werden genutzt, um die Funktion einer Baugruppe bzw. eines Gerätes zu beschreiben, ohne auf alle Details in der Schaltungsumsetzung im Einzelnen einzugehen</a:t>
            </a:r>
          </a:p>
          <a:p>
            <a:pPr>
              <a:defRPr/>
            </a:pPr>
            <a:r>
              <a:rPr lang="de-DE" dirty="0">
                <a:solidFill>
                  <a:srgbClr val="000000"/>
                </a:solidFill>
              </a:rPr>
              <a:t>Der </a:t>
            </a:r>
            <a:r>
              <a:rPr lang="de-DE" dirty="0" err="1">
                <a:solidFill>
                  <a:srgbClr val="000000"/>
                </a:solidFill>
              </a:rPr>
              <a:t>Signalfluß</a:t>
            </a:r>
            <a:r>
              <a:rPr lang="de-DE" dirty="0">
                <a:solidFill>
                  <a:srgbClr val="000000"/>
                </a:solidFill>
              </a:rPr>
              <a:t> zwischen den einzelnen Blöcken wird i. d. R. durch Pfeile gekennzeichnet</a:t>
            </a:r>
          </a:p>
        </p:txBody>
      </p:sp>
      <p:grpSp>
        <p:nvGrpSpPr>
          <p:cNvPr id="8" name="Gruppieren 7">
            <a:extLst>
              <a:ext uri="{FF2B5EF4-FFF2-40B4-BE49-F238E27FC236}">
                <a16:creationId xmlns:a16="http://schemas.microsoft.com/office/drawing/2014/main" id="{28693F68-5374-8352-1CF6-D0C0D08476ED}"/>
              </a:ext>
            </a:extLst>
          </p:cNvPr>
          <p:cNvGrpSpPr/>
          <p:nvPr/>
        </p:nvGrpSpPr>
        <p:grpSpPr>
          <a:xfrm>
            <a:off x="4746871" y="2822414"/>
            <a:ext cx="540000" cy="540000"/>
            <a:chOff x="3429000" y="2569464"/>
            <a:chExt cx="540000" cy="540000"/>
          </a:xfrm>
        </p:grpSpPr>
        <p:sp>
          <p:nvSpPr>
            <p:cNvPr id="9" name="Rechteck 8">
              <a:extLst>
                <a:ext uri="{FF2B5EF4-FFF2-40B4-BE49-F238E27FC236}">
                  <a16:creationId xmlns:a16="http://schemas.microsoft.com/office/drawing/2014/main" id="{C70946A0-6DDB-6687-EE83-0F00D869D1AE}"/>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a:extLst>
                <a:ext uri="{FF2B5EF4-FFF2-40B4-BE49-F238E27FC236}">
                  <a16:creationId xmlns:a16="http://schemas.microsoft.com/office/drawing/2014/main" id="{3E5137BC-E893-96A3-8C32-BE91E5336FA5}"/>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Gruppieren 26">
            <a:extLst>
              <a:ext uri="{FF2B5EF4-FFF2-40B4-BE49-F238E27FC236}">
                <a16:creationId xmlns:a16="http://schemas.microsoft.com/office/drawing/2014/main" id="{58897774-5B64-396D-B800-C8466B4CEADB}"/>
              </a:ext>
            </a:extLst>
          </p:cNvPr>
          <p:cNvGrpSpPr/>
          <p:nvPr/>
        </p:nvGrpSpPr>
        <p:grpSpPr>
          <a:xfrm>
            <a:off x="648653" y="4874563"/>
            <a:ext cx="540000" cy="540000"/>
            <a:chOff x="2866368" y="2482719"/>
            <a:chExt cx="540000" cy="540000"/>
          </a:xfrm>
        </p:grpSpPr>
        <p:sp>
          <p:nvSpPr>
            <p:cNvPr id="28" name="Rechteck 27">
              <a:extLst>
                <a:ext uri="{FF2B5EF4-FFF2-40B4-BE49-F238E27FC236}">
                  <a16:creationId xmlns:a16="http://schemas.microsoft.com/office/drawing/2014/main" id="{E7CF029B-EC05-3319-407C-B7338B023580}"/>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034E63C9-4B57-5CD7-3CA8-12E9A9CE6733}"/>
                </a:ext>
              </a:extLst>
            </p:cNvPr>
            <p:cNvGrpSpPr/>
            <p:nvPr/>
          </p:nvGrpSpPr>
          <p:grpSpPr>
            <a:xfrm>
              <a:off x="2970718" y="2558245"/>
              <a:ext cx="331299" cy="133779"/>
              <a:chOff x="4854974" y="2487501"/>
              <a:chExt cx="3831759" cy="462709"/>
            </a:xfrm>
          </p:grpSpPr>
          <p:sp>
            <p:nvSpPr>
              <p:cNvPr id="36" name="Freihandform 72">
                <a:extLst>
                  <a:ext uri="{FF2B5EF4-FFF2-40B4-BE49-F238E27FC236}">
                    <a16:creationId xmlns:a16="http://schemas.microsoft.com/office/drawing/2014/main" id="{A71BBC8B-E28B-0D60-67AF-CA7E193AB413}"/>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73">
                <a:extLst>
                  <a:ext uri="{FF2B5EF4-FFF2-40B4-BE49-F238E27FC236}">
                    <a16:creationId xmlns:a16="http://schemas.microsoft.com/office/drawing/2014/main" id="{1096D12A-80FD-5199-79DF-D8F2767808BE}"/>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B7B35218-9021-B28D-2E8D-1B6AD2E19F82}"/>
                </a:ext>
              </a:extLst>
            </p:cNvPr>
            <p:cNvGrpSpPr/>
            <p:nvPr/>
          </p:nvGrpSpPr>
          <p:grpSpPr>
            <a:xfrm>
              <a:off x="2970718" y="2685189"/>
              <a:ext cx="331299" cy="133779"/>
              <a:chOff x="4854974" y="2487501"/>
              <a:chExt cx="3831759" cy="462709"/>
            </a:xfrm>
          </p:grpSpPr>
          <p:sp>
            <p:nvSpPr>
              <p:cNvPr id="34" name="Freihandform 75">
                <a:extLst>
                  <a:ext uri="{FF2B5EF4-FFF2-40B4-BE49-F238E27FC236}">
                    <a16:creationId xmlns:a16="http://schemas.microsoft.com/office/drawing/2014/main" id="{C6792EC9-2E6C-68C1-B9BE-10BA30F1F999}"/>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76">
                <a:extLst>
                  <a:ext uri="{FF2B5EF4-FFF2-40B4-BE49-F238E27FC236}">
                    <a16:creationId xmlns:a16="http://schemas.microsoft.com/office/drawing/2014/main" id="{01706B63-2584-9F03-C66A-59C313F78F23}"/>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EA7F61B7-9063-C6EA-6604-E53F160401E0}"/>
                </a:ext>
              </a:extLst>
            </p:cNvPr>
            <p:cNvGrpSpPr/>
            <p:nvPr/>
          </p:nvGrpSpPr>
          <p:grpSpPr>
            <a:xfrm>
              <a:off x="2970718" y="2811063"/>
              <a:ext cx="331299" cy="133779"/>
              <a:chOff x="4854974" y="2487501"/>
              <a:chExt cx="3831759" cy="462709"/>
            </a:xfrm>
          </p:grpSpPr>
          <p:sp>
            <p:nvSpPr>
              <p:cNvPr id="32" name="Freihandform 78">
                <a:extLst>
                  <a:ext uri="{FF2B5EF4-FFF2-40B4-BE49-F238E27FC236}">
                    <a16:creationId xmlns:a16="http://schemas.microsoft.com/office/drawing/2014/main" id="{9B445B69-9853-A44A-224B-010E1C1474AB}"/>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79">
                <a:extLst>
                  <a:ext uri="{FF2B5EF4-FFF2-40B4-BE49-F238E27FC236}">
                    <a16:creationId xmlns:a16="http://schemas.microsoft.com/office/drawing/2014/main" id="{D9DF87ED-B16D-8EEF-C0FE-11C200274FE2}"/>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38" name="Gruppieren 37">
            <a:extLst>
              <a:ext uri="{FF2B5EF4-FFF2-40B4-BE49-F238E27FC236}">
                <a16:creationId xmlns:a16="http://schemas.microsoft.com/office/drawing/2014/main" id="{A3B2D5D2-8021-961C-E632-BA7BF14EC9B6}"/>
              </a:ext>
            </a:extLst>
          </p:cNvPr>
          <p:cNvGrpSpPr/>
          <p:nvPr/>
        </p:nvGrpSpPr>
        <p:grpSpPr>
          <a:xfrm>
            <a:off x="6104224" y="4045750"/>
            <a:ext cx="540000" cy="540000"/>
            <a:chOff x="3604311" y="2567389"/>
            <a:chExt cx="540000" cy="540000"/>
          </a:xfrm>
        </p:grpSpPr>
        <p:cxnSp>
          <p:nvCxnSpPr>
            <p:cNvPr id="39" name="Gerader Verbinder 38">
              <a:extLst>
                <a:ext uri="{FF2B5EF4-FFF2-40B4-BE49-F238E27FC236}">
                  <a16:creationId xmlns:a16="http://schemas.microsoft.com/office/drawing/2014/main" id="{3863E8C8-F989-EB78-CB5E-520F8A8FE57F}"/>
                </a:ext>
              </a:extLst>
            </p:cNvPr>
            <p:cNvCxnSpPr/>
            <p:nvPr/>
          </p:nvCxnSpPr>
          <p:spPr>
            <a:xfrm flipV="1">
              <a:off x="3767667" y="2590800"/>
              <a:ext cx="215900" cy="465667"/>
            </a:xfrm>
            <a:prstGeom prst="line">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D9912ADB-E8C1-139B-1504-086995D6BC14}"/>
                </a:ext>
              </a:extLst>
            </p:cNvPr>
            <p:cNvGrpSpPr/>
            <p:nvPr/>
          </p:nvGrpSpPr>
          <p:grpSpPr>
            <a:xfrm>
              <a:off x="3604311" y="2567389"/>
              <a:ext cx="540000" cy="540000"/>
              <a:chOff x="2866368" y="2482719"/>
              <a:chExt cx="540000" cy="540000"/>
            </a:xfrm>
          </p:grpSpPr>
          <p:sp>
            <p:nvSpPr>
              <p:cNvPr id="41" name="Rechteck 40">
                <a:extLst>
                  <a:ext uri="{FF2B5EF4-FFF2-40B4-BE49-F238E27FC236}">
                    <a16:creationId xmlns:a16="http://schemas.microsoft.com/office/drawing/2014/main" id="{5C8ACD79-01F8-BFD8-3532-393144ED32BC}"/>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2" name="Gruppieren 41">
                <a:extLst>
                  <a:ext uri="{FF2B5EF4-FFF2-40B4-BE49-F238E27FC236}">
                    <a16:creationId xmlns:a16="http://schemas.microsoft.com/office/drawing/2014/main" id="{A41644E2-85CA-BD19-BF7B-A959DE157C33}"/>
                  </a:ext>
                </a:extLst>
              </p:cNvPr>
              <p:cNvGrpSpPr/>
              <p:nvPr/>
            </p:nvGrpSpPr>
            <p:grpSpPr>
              <a:xfrm>
                <a:off x="2970718" y="2558245"/>
                <a:ext cx="331299" cy="133779"/>
                <a:chOff x="4854974" y="2487501"/>
                <a:chExt cx="3831759" cy="462709"/>
              </a:xfrm>
            </p:grpSpPr>
            <p:sp>
              <p:nvSpPr>
                <p:cNvPr id="49" name="Freihandform 90">
                  <a:extLst>
                    <a:ext uri="{FF2B5EF4-FFF2-40B4-BE49-F238E27FC236}">
                      <a16:creationId xmlns:a16="http://schemas.microsoft.com/office/drawing/2014/main" id="{54681794-FD55-611F-2E3F-271469840BA3}"/>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91">
                  <a:extLst>
                    <a:ext uri="{FF2B5EF4-FFF2-40B4-BE49-F238E27FC236}">
                      <a16:creationId xmlns:a16="http://schemas.microsoft.com/office/drawing/2014/main" id="{276AF2E9-BDF2-B4BF-6FE3-F976B6477E2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3" name="Gruppieren 42">
                <a:extLst>
                  <a:ext uri="{FF2B5EF4-FFF2-40B4-BE49-F238E27FC236}">
                    <a16:creationId xmlns:a16="http://schemas.microsoft.com/office/drawing/2014/main" id="{CB3C12DC-51A9-86EE-589A-389E73A8CC81}"/>
                  </a:ext>
                </a:extLst>
              </p:cNvPr>
              <p:cNvGrpSpPr/>
              <p:nvPr/>
            </p:nvGrpSpPr>
            <p:grpSpPr>
              <a:xfrm>
                <a:off x="2970718" y="2685189"/>
                <a:ext cx="331299" cy="133779"/>
                <a:chOff x="4854974" y="2487501"/>
                <a:chExt cx="3831759" cy="462709"/>
              </a:xfrm>
            </p:grpSpPr>
            <p:sp>
              <p:nvSpPr>
                <p:cNvPr id="47" name="Freihandform 88">
                  <a:extLst>
                    <a:ext uri="{FF2B5EF4-FFF2-40B4-BE49-F238E27FC236}">
                      <a16:creationId xmlns:a16="http://schemas.microsoft.com/office/drawing/2014/main" id="{715806C9-7153-1147-53B6-2D62082A0C5C}"/>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89">
                  <a:extLst>
                    <a:ext uri="{FF2B5EF4-FFF2-40B4-BE49-F238E27FC236}">
                      <a16:creationId xmlns:a16="http://schemas.microsoft.com/office/drawing/2014/main" id="{2E2F6B60-5057-B47C-4148-30355FCF78A2}"/>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4" name="Gruppieren 43">
                <a:extLst>
                  <a:ext uri="{FF2B5EF4-FFF2-40B4-BE49-F238E27FC236}">
                    <a16:creationId xmlns:a16="http://schemas.microsoft.com/office/drawing/2014/main" id="{29AF27D0-EF73-385A-7E83-7CB77965C7D9}"/>
                  </a:ext>
                </a:extLst>
              </p:cNvPr>
              <p:cNvGrpSpPr/>
              <p:nvPr/>
            </p:nvGrpSpPr>
            <p:grpSpPr>
              <a:xfrm>
                <a:off x="2970718" y="2811063"/>
                <a:ext cx="331299" cy="133779"/>
                <a:chOff x="4854974" y="2487501"/>
                <a:chExt cx="3831759" cy="462709"/>
              </a:xfrm>
            </p:grpSpPr>
            <p:sp>
              <p:nvSpPr>
                <p:cNvPr id="45" name="Freihandform 86">
                  <a:extLst>
                    <a:ext uri="{FF2B5EF4-FFF2-40B4-BE49-F238E27FC236}">
                      <a16:creationId xmlns:a16="http://schemas.microsoft.com/office/drawing/2014/main" id="{B0834DA6-47C1-DF50-D1E0-DCFA2024687C}"/>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87">
                  <a:extLst>
                    <a:ext uri="{FF2B5EF4-FFF2-40B4-BE49-F238E27FC236}">
                      <a16:creationId xmlns:a16="http://schemas.microsoft.com/office/drawing/2014/main" id="{5D1E6EDE-0754-652D-8B04-0EA7ACFA189A}"/>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sp>
        <p:nvSpPr>
          <p:cNvPr id="51" name="Rechteck 50">
            <a:extLst>
              <a:ext uri="{FF2B5EF4-FFF2-40B4-BE49-F238E27FC236}">
                <a16:creationId xmlns:a16="http://schemas.microsoft.com/office/drawing/2014/main" id="{171902E9-8343-20D5-77C7-C8FA74C6A07F}"/>
              </a:ext>
            </a:extLst>
          </p:cNvPr>
          <p:cNvSpPr/>
          <p:nvPr/>
        </p:nvSpPr>
        <p:spPr>
          <a:xfrm>
            <a:off x="648653" y="413768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rPr>
              <a:t>G</a:t>
            </a:r>
          </a:p>
        </p:txBody>
      </p:sp>
      <p:grpSp>
        <p:nvGrpSpPr>
          <p:cNvPr id="60" name="Gruppieren 59">
            <a:extLst>
              <a:ext uri="{FF2B5EF4-FFF2-40B4-BE49-F238E27FC236}">
                <a16:creationId xmlns:a16="http://schemas.microsoft.com/office/drawing/2014/main" id="{73B77ED3-71CF-B3A1-D440-B402188FFB70}"/>
              </a:ext>
            </a:extLst>
          </p:cNvPr>
          <p:cNvGrpSpPr/>
          <p:nvPr/>
        </p:nvGrpSpPr>
        <p:grpSpPr>
          <a:xfrm>
            <a:off x="2013166" y="2813812"/>
            <a:ext cx="553357" cy="557204"/>
            <a:chOff x="1171155" y="4075289"/>
            <a:chExt cx="553357" cy="557204"/>
          </a:xfrm>
        </p:grpSpPr>
        <p:grpSp>
          <p:nvGrpSpPr>
            <p:cNvPr id="61" name="Gruppieren 60">
              <a:extLst>
                <a:ext uri="{FF2B5EF4-FFF2-40B4-BE49-F238E27FC236}">
                  <a16:creationId xmlns:a16="http://schemas.microsoft.com/office/drawing/2014/main" id="{59FFA6C8-48B0-DABD-7B3D-CE614DD0F4A4}"/>
                </a:ext>
              </a:extLst>
            </p:cNvPr>
            <p:cNvGrpSpPr/>
            <p:nvPr/>
          </p:nvGrpSpPr>
          <p:grpSpPr>
            <a:xfrm>
              <a:off x="1177834" y="4077435"/>
              <a:ext cx="540000" cy="540000"/>
              <a:chOff x="2118360" y="2573818"/>
              <a:chExt cx="540000" cy="540000"/>
            </a:xfrm>
          </p:grpSpPr>
          <p:sp>
            <p:nvSpPr>
              <p:cNvPr id="63" name="Rechteck 62">
                <a:extLst>
                  <a:ext uri="{FF2B5EF4-FFF2-40B4-BE49-F238E27FC236}">
                    <a16:creationId xmlns:a16="http://schemas.microsoft.com/office/drawing/2014/main" id="{3CA707C8-CC6D-DBED-0830-15C591E2DEA3}"/>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1024" name="Gerader Verbinder 1023">
                <a:extLst>
                  <a:ext uri="{FF2B5EF4-FFF2-40B4-BE49-F238E27FC236}">
                    <a16:creationId xmlns:a16="http://schemas.microsoft.com/office/drawing/2014/main" id="{D4CDB0AE-8F33-24F4-EF48-D7D3655CB4BF}"/>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feld 61">
              <a:extLst>
                <a:ext uri="{FF2B5EF4-FFF2-40B4-BE49-F238E27FC236}">
                  <a16:creationId xmlns:a16="http://schemas.microsoft.com/office/drawing/2014/main" id="{994C3B40-ADC1-6B6C-48C6-9324E10A31E3}"/>
                </a:ext>
              </a:extLst>
            </p:cNvPr>
            <p:cNvSpPr txBox="1"/>
            <p:nvPr/>
          </p:nvSpPr>
          <p:spPr>
            <a:xfrm>
              <a:off x="1171155" y="4075289"/>
              <a:ext cx="553357" cy="557204"/>
            </a:xfrm>
            <a:prstGeom prst="rect">
              <a:avLst/>
            </a:prstGeom>
            <a:noFill/>
          </p:spPr>
          <p:txBody>
            <a:bodyPr wrap="none" rtlCol="0">
              <a:spAutoFit/>
            </a:bodyPr>
            <a:lstStyle/>
            <a:p>
              <a:pPr>
                <a:lnSpc>
                  <a:spcPts val="1800"/>
                </a:lnSpc>
              </a:pPr>
              <a:r>
                <a:rPr lang="de-DE" dirty="0"/>
                <a:t>X</a:t>
              </a:r>
            </a:p>
            <a:p>
              <a:pPr>
                <a:lnSpc>
                  <a:spcPts val="1800"/>
                </a:lnSpc>
              </a:pPr>
              <a:r>
                <a:rPr lang="de-DE" dirty="0"/>
                <a:t>     y</a:t>
              </a:r>
            </a:p>
          </p:txBody>
        </p:sp>
      </p:grpSp>
      <p:grpSp>
        <p:nvGrpSpPr>
          <p:cNvPr id="1031" name="Gruppieren 1030">
            <a:extLst>
              <a:ext uri="{FF2B5EF4-FFF2-40B4-BE49-F238E27FC236}">
                <a16:creationId xmlns:a16="http://schemas.microsoft.com/office/drawing/2014/main" id="{B2AEDE98-E1BE-F4E1-F148-26D63C5E695C}"/>
              </a:ext>
            </a:extLst>
          </p:cNvPr>
          <p:cNvGrpSpPr/>
          <p:nvPr/>
        </p:nvGrpSpPr>
        <p:grpSpPr>
          <a:xfrm>
            <a:off x="3386697" y="2822414"/>
            <a:ext cx="540000" cy="540000"/>
            <a:chOff x="7065937" y="3528556"/>
            <a:chExt cx="540000" cy="540000"/>
          </a:xfrm>
        </p:grpSpPr>
        <p:grpSp>
          <p:nvGrpSpPr>
            <p:cNvPr id="1032" name="Gruppieren 1031">
              <a:extLst>
                <a:ext uri="{FF2B5EF4-FFF2-40B4-BE49-F238E27FC236}">
                  <a16:creationId xmlns:a16="http://schemas.microsoft.com/office/drawing/2014/main" id="{E336E738-D63C-E623-7040-500992CD32C5}"/>
                </a:ext>
              </a:extLst>
            </p:cNvPr>
            <p:cNvGrpSpPr/>
            <p:nvPr/>
          </p:nvGrpSpPr>
          <p:grpSpPr>
            <a:xfrm>
              <a:off x="7065937" y="3528556"/>
              <a:ext cx="540000" cy="540000"/>
              <a:chOff x="2866368" y="2482719"/>
              <a:chExt cx="540000" cy="540000"/>
            </a:xfrm>
          </p:grpSpPr>
          <p:sp>
            <p:nvSpPr>
              <p:cNvPr id="1035" name="Rechteck 1034">
                <a:extLst>
                  <a:ext uri="{FF2B5EF4-FFF2-40B4-BE49-F238E27FC236}">
                    <a16:creationId xmlns:a16="http://schemas.microsoft.com/office/drawing/2014/main" id="{38F867EA-BA40-1A23-6D92-A9A93661582E}"/>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6" name="Gruppieren 1035">
                <a:extLst>
                  <a:ext uri="{FF2B5EF4-FFF2-40B4-BE49-F238E27FC236}">
                    <a16:creationId xmlns:a16="http://schemas.microsoft.com/office/drawing/2014/main" id="{880F08B7-1CD4-D174-083A-BFB6CAAF3FFA}"/>
                  </a:ext>
                </a:extLst>
              </p:cNvPr>
              <p:cNvGrpSpPr/>
              <p:nvPr/>
            </p:nvGrpSpPr>
            <p:grpSpPr>
              <a:xfrm>
                <a:off x="2970718" y="2558245"/>
                <a:ext cx="331299" cy="133779"/>
                <a:chOff x="4854974" y="2487501"/>
                <a:chExt cx="3831759" cy="462709"/>
              </a:xfrm>
            </p:grpSpPr>
            <p:sp>
              <p:nvSpPr>
                <p:cNvPr id="1043" name="Freihandform 106">
                  <a:extLst>
                    <a:ext uri="{FF2B5EF4-FFF2-40B4-BE49-F238E27FC236}">
                      <a16:creationId xmlns:a16="http://schemas.microsoft.com/office/drawing/2014/main" id="{BF0A7427-F0B9-45E7-3526-C7904B1EB316}"/>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4" name="Freihandform 107">
                  <a:extLst>
                    <a:ext uri="{FF2B5EF4-FFF2-40B4-BE49-F238E27FC236}">
                      <a16:creationId xmlns:a16="http://schemas.microsoft.com/office/drawing/2014/main" id="{36093544-51B7-20CD-5BD1-9368D5831C02}"/>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7" name="Gruppieren 1036">
                <a:extLst>
                  <a:ext uri="{FF2B5EF4-FFF2-40B4-BE49-F238E27FC236}">
                    <a16:creationId xmlns:a16="http://schemas.microsoft.com/office/drawing/2014/main" id="{8CC598F7-599C-D4E1-70C5-2BD1EE0F7F96}"/>
                  </a:ext>
                </a:extLst>
              </p:cNvPr>
              <p:cNvGrpSpPr/>
              <p:nvPr/>
            </p:nvGrpSpPr>
            <p:grpSpPr>
              <a:xfrm>
                <a:off x="2970718" y="2685189"/>
                <a:ext cx="331299" cy="133779"/>
                <a:chOff x="4854974" y="2487501"/>
                <a:chExt cx="3831759" cy="462709"/>
              </a:xfrm>
            </p:grpSpPr>
            <p:sp>
              <p:nvSpPr>
                <p:cNvPr id="1041" name="Freihandform 104">
                  <a:extLst>
                    <a:ext uri="{FF2B5EF4-FFF2-40B4-BE49-F238E27FC236}">
                      <a16:creationId xmlns:a16="http://schemas.microsoft.com/office/drawing/2014/main" id="{EB1A4F9A-7583-DB4B-6CFE-F70386CF9ACC}"/>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2" name="Freihandform 105">
                  <a:extLst>
                    <a:ext uri="{FF2B5EF4-FFF2-40B4-BE49-F238E27FC236}">
                      <a16:creationId xmlns:a16="http://schemas.microsoft.com/office/drawing/2014/main" id="{49103FA6-11CD-6A83-8AF3-2494AE5391B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8" name="Gruppieren 1037">
                <a:extLst>
                  <a:ext uri="{FF2B5EF4-FFF2-40B4-BE49-F238E27FC236}">
                    <a16:creationId xmlns:a16="http://schemas.microsoft.com/office/drawing/2014/main" id="{572892D6-C63F-5461-28B8-00C55E0619FB}"/>
                  </a:ext>
                </a:extLst>
              </p:cNvPr>
              <p:cNvGrpSpPr/>
              <p:nvPr/>
            </p:nvGrpSpPr>
            <p:grpSpPr>
              <a:xfrm>
                <a:off x="2970718" y="2811063"/>
                <a:ext cx="331299" cy="133779"/>
                <a:chOff x="4854974" y="2487501"/>
                <a:chExt cx="3831759" cy="462709"/>
              </a:xfrm>
            </p:grpSpPr>
            <p:sp>
              <p:nvSpPr>
                <p:cNvPr id="1039" name="Freihandform 102">
                  <a:extLst>
                    <a:ext uri="{FF2B5EF4-FFF2-40B4-BE49-F238E27FC236}">
                      <a16:creationId xmlns:a16="http://schemas.microsoft.com/office/drawing/2014/main" id="{DD8F785E-99F5-B1E3-D333-FD245CE1E75E}"/>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0" name="Freihandform 103">
                  <a:extLst>
                    <a:ext uri="{FF2B5EF4-FFF2-40B4-BE49-F238E27FC236}">
                      <a16:creationId xmlns:a16="http://schemas.microsoft.com/office/drawing/2014/main" id="{85411372-ADEC-4EF8-FFCF-2F2B790A16F0}"/>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33" name="Gerader Verbinder 1032">
              <a:extLst>
                <a:ext uri="{FF2B5EF4-FFF2-40B4-BE49-F238E27FC236}">
                  <a16:creationId xmlns:a16="http://schemas.microsoft.com/office/drawing/2014/main" id="{0567E787-2FEB-909F-B8EA-000E76EC1B8F}"/>
                </a:ext>
              </a:extLst>
            </p:cNvPr>
            <p:cNvCxnSpPr/>
            <p:nvPr/>
          </p:nvCxnSpPr>
          <p:spPr>
            <a:xfrm flipV="1">
              <a:off x="7318364" y="361091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AFB02E48-4F11-4282-FCE0-854FBD8845F9}"/>
                </a:ext>
              </a:extLst>
            </p:cNvPr>
            <p:cNvCxnSpPr/>
            <p:nvPr/>
          </p:nvCxnSpPr>
          <p:spPr>
            <a:xfrm flipV="1">
              <a:off x="7301102" y="388549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5" name="Gruppieren 1044">
            <a:extLst>
              <a:ext uri="{FF2B5EF4-FFF2-40B4-BE49-F238E27FC236}">
                <a16:creationId xmlns:a16="http://schemas.microsoft.com/office/drawing/2014/main" id="{AB79E24E-963C-1C7F-1957-FAA9E300BF61}"/>
              </a:ext>
            </a:extLst>
          </p:cNvPr>
          <p:cNvGrpSpPr/>
          <p:nvPr/>
        </p:nvGrpSpPr>
        <p:grpSpPr>
          <a:xfrm>
            <a:off x="7467219" y="2822414"/>
            <a:ext cx="540000" cy="540000"/>
            <a:chOff x="7065937" y="3528556"/>
            <a:chExt cx="540000" cy="540000"/>
          </a:xfrm>
        </p:grpSpPr>
        <p:grpSp>
          <p:nvGrpSpPr>
            <p:cNvPr id="1046" name="Gruppieren 1045">
              <a:extLst>
                <a:ext uri="{FF2B5EF4-FFF2-40B4-BE49-F238E27FC236}">
                  <a16:creationId xmlns:a16="http://schemas.microsoft.com/office/drawing/2014/main" id="{08296F2E-8B32-6AA3-F9F3-11063883169E}"/>
                </a:ext>
              </a:extLst>
            </p:cNvPr>
            <p:cNvGrpSpPr/>
            <p:nvPr/>
          </p:nvGrpSpPr>
          <p:grpSpPr>
            <a:xfrm>
              <a:off x="7065937" y="3528556"/>
              <a:ext cx="540000" cy="540000"/>
              <a:chOff x="2866368" y="2482719"/>
              <a:chExt cx="540000" cy="540000"/>
            </a:xfrm>
          </p:grpSpPr>
          <p:sp>
            <p:nvSpPr>
              <p:cNvPr id="1049" name="Rechteck 1048">
                <a:extLst>
                  <a:ext uri="{FF2B5EF4-FFF2-40B4-BE49-F238E27FC236}">
                    <a16:creationId xmlns:a16="http://schemas.microsoft.com/office/drawing/2014/main" id="{8B242EA0-AEAB-DD9F-4C07-5F8F64035E35}"/>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50" name="Gruppieren 1049">
                <a:extLst>
                  <a:ext uri="{FF2B5EF4-FFF2-40B4-BE49-F238E27FC236}">
                    <a16:creationId xmlns:a16="http://schemas.microsoft.com/office/drawing/2014/main" id="{D5A501D7-3DCC-35E9-5F4E-CCA9206EFBC0}"/>
                  </a:ext>
                </a:extLst>
              </p:cNvPr>
              <p:cNvGrpSpPr/>
              <p:nvPr/>
            </p:nvGrpSpPr>
            <p:grpSpPr>
              <a:xfrm>
                <a:off x="2970718" y="2558245"/>
                <a:ext cx="331299" cy="133779"/>
                <a:chOff x="4854974" y="2487501"/>
                <a:chExt cx="3831759" cy="462709"/>
              </a:xfrm>
            </p:grpSpPr>
            <p:sp>
              <p:nvSpPr>
                <p:cNvPr id="1057" name="Freihandform 166">
                  <a:extLst>
                    <a:ext uri="{FF2B5EF4-FFF2-40B4-BE49-F238E27FC236}">
                      <a16:creationId xmlns:a16="http://schemas.microsoft.com/office/drawing/2014/main" id="{52957A40-87F7-3E48-FFD6-2A9678A4A432}"/>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8" name="Freihandform 167">
                  <a:extLst>
                    <a:ext uri="{FF2B5EF4-FFF2-40B4-BE49-F238E27FC236}">
                      <a16:creationId xmlns:a16="http://schemas.microsoft.com/office/drawing/2014/main" id="{9092AB48-FF4E-6948-DBE8-369D08691A9A}"/>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51" name="Gruppieren 1050">
                <a:extLst>
                  <a:ext uri="{FF2B5EF4-FFF2-40B4-BE49-F238E27FC236}">
                    <a16:creationId xmlns:a16="http://schemas.microsoft.com/office/drawing/2014/main" id="{71A1F110-1C13-1910-F57B-0653D11B4A46}"/>
                  </a:ext>
                </a:extLst>
              </p:cNvPr>
              <p:cNvGrpSpPr/>
              <p:nvPr/>
            </p:nvGrpSpPr>
            <p:grpSpPr>
              <a:xfrm>
                <a:off x="2970718" y="2685189"/>
                <a:ext cx="331299" cy="133779"/>
                <a:chOff x="4854974" y="2487501"/>
                <a:chExt cx="3831759" cy="462709"/>
              </a:xfrm>
            </p:grpSpPr>
            <p:sp>
              <p:nvSpPr>
                <p:cNvPr id="1055" name="Freihandform 164">
                  <a:extLst>
                    <a:ext uri="{FF2B5EF4-FFF2-40B4-BE49-F238E27FC236}">
                      <a16:creationId xmlns:a16="http://schemas.microsoft.com/office/drawing/2014/main" id="{C4D07838-496B-92B7-3561-6FD8207CF770}"/>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6" name="Freihandform 165">
                  <a:extLst>
                    <a:ext uri="{FF2B5EF4-FFF2-40B4-BE49-F238E27FC236}">
                      <a16:creationId xmlns:a16="http://schemas.microsoft.com/office/drawing/2014/main" id="{A1FC145E-F564-449C-501A-5735D32A20E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52" name="Gruppieren 1051">
                <a:extLst>
                  <a:ext uri="{FF2B5EF4-FFF2-40B4-BE49-F238E27FC236}">
                    <a16:creationId xmlns:a16="http://schemas.microsoft.com/office/drawing/2014/main" id="{44DBA0C8-B3A6-A97D-193F-E69B4CF6A8AD}"/>
                  </a:ext>
                </a:extLst>
              </p:cNvPr>
              <p:cNvGrpSpPr/>
              <p:nvPr/>
            </p:nvGrpSpPr>
            <p:grpSpPr>
              <a:xfrm>
                <a:off x="2970718" y="2811063"/>
                <a:ext cx="331299" cy="133779"/>
                <a:chOff x="4854974" y="2487501"/>
                <a:chExt cx="3831759" cy="462709"/>
              </a:xfrm>
            </p:grpSpPr>
            <p:sp>
              <p:nvSpPr>
                <p:cNvPr id="1053" name="Freihandform 162">
                  <a:extLst>
                    <a:ext uri="{FF2B5EF4-FFF2-40B4-BE49-F238E27FC236}">
                      <a16:creationId xmlns:a16="http://schemas.microsoft.com/office/drawing/2014/main" id="{4865CC96-89EE-EF4D-EFBD-4C68FF57F188}"/>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4" name="Freihandform 163">
                  <a:extLst>
                    <a:ext uri="{FF2B5EF4-FFF2-40B4-BE49-F238E27FC236}">
                      <a16:creationId xmlns:a16="http://schemas.microsoft.com/office/drawing/2014/main" id="{BC1C3701-F662-0A2F-6157-0E64AD1AAC0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47" name="Gerader Verbinder 1046">
              <a:extLst>
                <a:ext uri="{FF2B5EF4-FFF2-40B4-BE49-F238E27FC236}">
                  <a16:creationId xmlns:a16="http://schemas.microsoft.com/office/drawing/2014/main" id="{73DCE961-0E87-4172-249C-4B39156B5732}"/>
                </a:ext>
              </a:extLst>
            </p:cNvPr>
            <p:cNvCxnSpPr/>
            <p:nvPr/>
          </p:nvCxnSpPr>
          <p:spPr>
            <a:xfrm flipV="1">
              <a:off x="7318364" y="361091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6F614625-1F89-8A44-39F4-C839FD7A2DE7}"/>
                </a:ext>
              </a:extLst>
            </p:cNvPr>
            <p:cNvCxnSpPr/>
            <p:nvPr/>
          </p:nvCxnSpPr>
          <p:spPr>
            <a:xfrm flipV="1">
              <a:off x="7301102" y="388549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9" name="Gruppieren 1058">
            <a:extLst>
              <a:ext uri="{FF2B5EF4-FFF2-40B4-BE49-F238E27FC236}">
                <a16:creationId xmlns:a16="http://schemas.microsoft.com/office/drawing/2014/main" id="{15D5B0E2-60CD-DC9D-1F56-C2F80BD659B7}"/>
              </a:ext>
            </a:extLst>
          </p:cNvPr>
          <p:cNvGrpSpPr/>
          <p:nvPr/>
        </p:nvGrpSpPr>
        <p:grpSpPr>
          <a:xfrm>
            <a:off x="8827393" y="2822414"/>
            <a:ext cx="540000" cy="540000"/>
            <a:chOff x="3429000" y="2569464"/>
            <a:chExt cx="540000" cy="540000"/>
          </a:xfrm>
        </p:grpSpPr>
        <p:sp>
          <p:nvSpPr>
            <p:cNvPr id="1060" name="Rechteck 1059">
              <a:extLst>
                <a:ext uri="{FF2B5EF4-FFF2-40B4-BE49-F238E27FC236}">
                  <a16:creationId xmlns:a16="http://schemas.microsoft.com/office/drawing/2014/main" id="{9287E4C3-4894-89D5-DBED-88CCB6191918}"/>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1" name="Gleichschenkliges Dreieck 1060">
              <a:extLst>
                <a:ext uri="{FF2B5EF4-FFF2-40B4-BE49-F238E27FC236}">
                  <a16:creationId xmlns:a16="http://schemas.microsoft.com/office/drawing/2014/main" id="{5A1E79BE-41AF-42EE-D32B-3DED0633E65B}"/>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62" name="Gerade Verbindung mit Pfeil 1061">
            <a:extLst>
              <a:ext uri="{FF2B5EF4-FFF2-40B4-BE49-F238E27FC236}">
                <a16:creationId xmlns:a16="http://schemas.microsoft.com/office/drawing/2014/main" id="{EAEABC19-E881-8D33-6CC0-757716744A04}"/>
              </a:ext>
            </a:extLst>
          </p:cNvPr>
          <p:cNvCxnSpPr>
            <a:stCxn id="55" idx="3"/>
            <a:endCxn id="63" idx="1"/>
          </p:cNvCxnSpPr>
          <p:nvPr/>
        </p:nvCxnSpPr>
        <p:spPr>
          <a:xfrm flipV="1">
            <a:off x="1192992" y="3085958"/>
            <a:ext cx="826853"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3" name="Gerade Verbindung mit Pfeil 1062">
            <a:extLst>
              <a:ext uri="{FF2B5EF4-FFF2-40B4-BE49-F238E27FC236}">
                <a16:creationId xmlns:a16="http://schemas.microsoft.com/office/drawing/2014/main" id="{27A223B1-820C-BF21-A19A-B785FB7561A0}"/>
              </a:ext>
            </a:extLst>
          </p:cNvPr>
          <p:cNvCxnSpPr>
            <a:stCxn id="63" idx="3"/>
            <a:endCxn id="1035" idx="1"/>
          </p:cNvCxnSpPr>
          <p:nvPr/>
        </p:nvCxnSpPr>
        <p:spPr>
          <a:xfrm>
            <a:off x="2559845" y="3085958"/>
            <a:ext cx="826852"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4" name="Gerade Verbindung mit Pfeil 1063">
            <a:extLst>
              <a:ext uri="{FF2B5EF4-FFF2-40B4-BE49-F238E27FC236}">
                <a16:creationId xmlns:a16="http://schemas.microsoft.com/office/drawing/2014/main" id="{AF199867-0986-077C-358D-A4617BAC3C8A}"/>
              </a:ext>
            </a:extLst>
          </p:cNvPr>
          <p:cNvCxnSpPr>
            <a:stCxn id="1035" idx="3"/>
            <a:endCxn id="9" idx="1"/>
          </p:cNvCxnSpPr>
          <p:nvPr/>
        </p:nvCxnSpPr>
        <p:spPr>
          <a:xfrm>
            <a:off x="3926697" y="3092414"/>
            <a:ext cx="82017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5" name="Gerade Verbindung mit Pfeil 1064">
            <a:extLst>
              <a:ext uri="{FF2B5EF4-FFF2-40B4-BE49-F238E27FC236}">
                <a16:creationId xmlns:a16="http://schemas.microsoft.com/office/drawing/2014/main" id="{016A6816-4263-342A-6099-22816F55D5A3}"/>
              </a:ext>
            </a:extLst>
          </p:cNvPr>
          <p:cNvCxnSpPr>
            <a:stCxn id="9" idx="3"/>
            <a:endCxn id="1027" idx="1"/>
          </p:cNvCxnSpPr>
          <p:nvPr/>
        </p:nvCxnSpPr>
        <p:spPr>
          <a:xfrm>
            <a:off x="5286871" y="3092414"/>
            <a:ext cx="82017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6" name="Gerade Verbindung mit Pfeil 1065">
            <a:extLst>
              <a:ext uri="{FF2B5EF4-FFF2-40B4-BE49-F238E27FC236}">
                <a16:creationId xmlns:a16="http://schemas.microsoft.com/office/drawing/2014/main" id="{896683F8-538F-37DD-4703-E9DE01921368}"/>
              </a:ext>
            </a:extLst>
          </p:cNvPr>
          <p:cNvCxnSpPr>
            <a:stCxn id="1027" idx="3"/>
            <a:endCxn id="1049" idx="1"/>
          </p:cNvCxnSpPr>
          <p:nvPr/>
        </p:nvCxnSpPr>
        <p:spPr>
          <a:xfrm>
            <a:off x="6647045" y="3092414"/>
            <a:ext cx="82017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7" name="Gerade Verbindung mit Pfeil 1066">
            <a:extLst>
              <a:ext uri="{FF2B5EF4-FFF2-40B4-BE49-F238E27FC236}">
                <a16:creationId xmlns:a16="http://schemas.microsoft.com/office/drawing/2014/main" id="{34FE0604-CA46-3F7F-C78F-82F92FE56D17}"/>
              </a:ext>
            </a:extLst>
          </p:cNvPr>
          <p:cNvCxnSpPr>
            <a:stCxn id="1049" idx="3"/>
            <a:endCxn id="1060" idx="1"/>
          </p:cNvCxnSpPr>
          <p:nvPr/>
        </p:nvCxnSpPr>
        <p:spPr>
          <a:xfrm>
            <a:off x="8007219" y="3092414"/>
            <a:ext cx="82017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8" name="Gerade Verbindung mit Pfeil 1067">
            <a:extLst>
              <a:ext uri="{FF2B5EF4-FFF2-40B4-BE49-F238E27FC236}">
                <a16:creationId xmlns:a16="http://schemas.microsoft.com/office/drawing/2014/main" id="{A038E836-C146-ABE2-3BA1-A81D14BAB38A}"/>
              </a:ext>
            </a:extLst>
          </p:cNvPr>
          <p:cNvCxnSpPr>
            <a:stCxn id="41" idx="0"/>
            <a:endCxn id="1027" idx="2"/>
          </p:cNvCxnSpPr>
          <p:nvPr/>
        </p:nvCxnSpPr>
        <p:spPr>
          <a:xfrm flipV="1">
            <a:off x="6374224" y="3362414"/>
            <a:ext cx="2821" cy="68333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69" name="Textfeld 1068">
            <a:extLst>
              <a:ext uri="{FF2B5EF4-FFF2-40B4-BE49-F238E27FC236}">
                <a16:creationId xmlns:a16="http://schemas.microsoft.com/office/drawing/2014/main" id="{BAD102CB-78E1-6EC6-AE5F-8B87D43E93E3}"/>
              </a:ext>
            </a:extLst>
          </p:cNvPr>
          <p:cNvSpPr txBox="1"/>
          <p:nvPr/>
        </p:nvSpPr>
        <p:spPr>
          <a:xfrm>
            <a:off x="285317" y="3404528"/>
            <a:ext cx="1275349" cy="307777"/>
          </a:xfrm>
          <a:prstGeom prst="rect">
            <a:avLst/>
          </a:prstGeom>
          <a:noFill/>
        </p:spPr>
        <p:txBody>
          <a:bodyPr wrap="none" rtlCol="0">
            <a:spAutoFit/>
          </a:bodyPr>
          <a:lstStyle/>
          <a:p>
            <a:r>
              <a:rPr lang="de-DE" sz="1400" dirty="0"/>
              <a:t>Quarzoszillator</a:t>
            </a:r>
          </a:p>
        </p:txBody>
      </p:sp>
      <p:sp>
        <p:nvSpPr>
          <p:cNvPr id="1070" name="Textfeld 1069">
            <a:extLst>
              <a:ext uri="{FF2B5EF4-FFF2-40B4-BE49-F238E27FC236}">
                <a16:creationId xmlns:a16="http://schemas.microsoft.com/office/drawing/2014/main" id="{71ED217B-07C6-4C21-AA64-F515A2CDD0D3}"/>
              </a:ext>
            </a:extLst>
          </p:cNvPr>
          <p:cNvSpPr txBox="1"/>
          <p:nvPr/>
        </p:nvSpPr>
        <p:spPr>
          <a:xfrm>
            <a:off x="1181233" y="4255055"/>
            <a:ext cx="1333507" cy="307777"/>
          </a:xfrm>
          <a:prstGeom prst="rect">
            <a:avLst/>
          </a:prstGeom>
          <a:noFill/>
        </p:spPr>
        <p:txBody>
          <a:bodyPr wrap="none" rtlCol="0">
            <a:spAutoFit/>
          </a:bodyPr>
          <a:lstStyle/>
          <a:p>
            <a:r>
              <a:rPr lang="de-DE" sz="1400" dirty="0"/>
              <a:t>Signalgenerator</a:t>
            </a:r>
          </a:p>
        </p:txBody>
      </p:sp>
      <p:sp>
        <p:nvSpPr>
          <p:cNvPr id="1071" name="Textfeld 1070">
            <a:extLst>
              <a:ext uri="{FF2B5EF4-FFF2-40B4-BE49-F238E27FC236}">
                <a16:creationId xmlns:a16="http://schemas.microsoft.com/office/drawing/2014/main" id="{DB4F804C-7998-6ECF-CE23-8284613969F6}"/>
              </a:ext>
            </a:extLst>
          </p:cNvPr>
          <p:cNvSpPr txBox="1"/>
          <p:nvPr/>
        </p:nvSpPr>
        <p:spPr>
          <a:xfrm>
            <a:off x="1201288" y="4950082"/>
            <a:ext cx="868956" cy="307777"/>
          </a:xfrm>
          <a:prstGeom prst="rect">
            <a:avLst/>
          </a:prstGeom>
          <a:noFill/>
        </p:spPr>
        <p:txBody>
          <a:bodyPr wrap="none" rtlCol="0">
            <a:spAutoFit/>
          </a:bodyPr>
          <a:lstStyle/>
          <a:p>
            <a:r>
              <a:rPr lang="de-DE" sz="1400" dirty="0"/>
              <a:t>Oszillator</a:t>
            </a:r>
          </a:p>
        </p:txBody>
      </p:sp>
      <p:sp>
        <p:nvSpPr>
          <p:cNvPr id="1072" name="Textfeld 1071">
            <a:extLst>
              <a:ext uri="{FF2B5EF4-FFF2-40B4-BE49-F238E27FC236}">
                <a16:creationId xmlns:a16="http://schemas.microsoft.com/office/drawing/2014/main" id="{835AD2AD-82C1-00B4-119A-E6F50B146830}"/>
              </a:ext>
            </a:extLst>
          </p:cNvPr>
          <p:cNvSpPr txBox="1"/>
          <p:nvPr/>
        </p:nvSpPr>
        <p:spPr>
          <a:xfrm>
            <a:off x="1635766" y="3380400"/>
            <a:ext cx="1244764" cy="633443"/>
          </a:xfrm>
          <a:prstGeom prst="rect">
            <a:avLst/>
          </a:prstGeom>
          <a:noFill/>
        </p:spPr>
        <p:txBody>
          <a:bodyPr wrap="none" rtlCol="0">
            <a:spAutoFit/>
          </a:bodyPr>
          <a:lstStyle/>
          <a:p>
            <a:pPr algn="ctr">
              <a:lnSpc>
                <a:spcPts val="1400"/>
              </a:lnSpc>
            </a:pPr>
            <a:r>
              <a:rPr lang="de-DE" sz="1400" dirty="0"/>
              <a:t>Frequenzteiler</a:t>
            </a:r>
          </a:p>
          <a:p>
            <a:pPr algn="ctr">
              <a:lnSpc>
                <a:spcPts val="1400"/>
              </a:lnSpc>
            </a:pPr>
            <a:r>
              <a:rPr lang="de-DE" sz="1400" dirty="0"/>
              <a:t>oder</a:t>
            </a:r>
          </a:p>
          <a:p>
            <a:pPr algn="ctr">
              <a:lnSpc>
                <a:spcPts val="1400"/>
              </a:lnSpc>
            </a:pPr>
            <a:r>
              <a:rPr lang="de-DE" sz="1400" dirty="0" err="1"/>
              <a:t>Vervielfacher</a:t>
            </a:r>
            <a:endParaRPr lang="de-DE" sz="1400" dirty="0"/>
          </a:p>
        </p:txBody>
      </p:sp>
      <p:sp>
        <p:nvSpPr>
          <p:cNvPr id="1073" name="Textfeld 1072">
            <a:extLst>
              <a:ext uri="{FF2B5EF4-FFF2-40B4-BE49-F238E27FC236}">
                <a16:creationId xmlns:a16="http://schemas.microsoft.com/office/drawing/2014/main" id="{211A268F-A709-9262-3FD3-4D6057B2E740}"/>
              </a:ext>
            </a:extLst>
          </p:cNvPr>
          <p:cNvSpPr txBox="1"/>
          <p:nvPr/>
        </p:nvSpPr>
        <p:spPr>
          <a:xfrm>
            <a:off x="3029697" y="3400317"/>
            <a:ext cx="1227837" cy="307777"/>
          </a:xfrm>
          <a:prstGeom prst="rect">
            <a:avLst/>
          </a:prstGeom>
          <a:noFill/>
        </p:spPr>
        <p:txBody>
          <a:bodyPr wrap="none" rtlCol="0">
            <a:spAutoFit/>
          </a:bodyPr>
          <a:lstStyle/>
          <a:p>
            <a:r>
              <a:rPr lang="de-DE" sz="1400" dirty="0"/>
              <a:t>Bandpassfilter</a:t>
            </a:r>
          </a:p>
        </p:txBody>
      </p:sp>
      <p:grpSp>
        <p:nvGrpSpPr>
          <p:cNvPr id="1074" name="Gruppieren 1073">
            <a:extLst>
              <a:ext uri="{FF2B5EF4-FFF2-40B4-BE49-F238E27FC236}">
                <a16:creationId xmlns:a16="http://schemas.microsoft.com/office/drawing/2014/main" id="{6956F82E-DE87-3661-9C49-B923496B2A4B}"/>
              </a:ext>
            </a:extLst>
          </p:cNvPr>
          <p:cNvGrpSpPr/>
          <p:nvPr/>
        </p:nvGrpSpPr>
        <p:grpSpPr>
          <a:xfrm>
            <a:off x="3363689" y="4137688"/>
            <a:ext cx="540000" cy="540000"/>
            <a:chOff x="7065937" y="3528556"/>
            <a:chExt cx="540000" cy="540000"/>
          </a:xfrm>
        </p:grpSpPr>
        <p:grpSp>
          <p:nvGrpSpPr>
            <p:cNvPr id="1075" name="Gruppieren 1074">
              <a:extLst>
                <a:ext uri="{FF2B5EF4-FFF2-40B4-BE49-F238E27FC236}">
                  <a16:creationId xmlns:a16="http://schemas.microsoft.com/office/drawing/2014/main" id="{268AEBB5-BAED-A906-A52B-584C0C14BAA5}"/>
                </a:ext>
              </a:extLst>
            </p:cNvPr>
            <p:cNvGrpSpPr/>
            <p:nvPr/>
          </p:nvGrpSpPr>
          <p:grpSpPr>
            <a:xfrm>
              <a:off x="7065937" y="3528556"/>
              <a:ext cx="540000" cy="540000"/>
              <a:chOff x="2866368" y="2482719"/>
              <a:chExt cx="540000" cy="540000"/>
            </a:xfrm>
          </p:grpSpPr>
          <p:sp>
            <p:nvSpPr>
              <p:cNvPr id="1077" name="Rechteck 1076">
                <a:extLst>
                  <a:ext uri="{FF2B5EF4-FFF2-40B4-BE49-F238E27FC236}">
                    <a16:creationId xmlns:a16="http://schemas.microsoft.com/office/drawing/2014/main" id="{40B87838-6123-66C2-8BCD-46FE67534D35}"/>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8" name="Gruppieren 1077">
                <a:extLst>
                  <a:ext uri="{FF2B5EF4-FFF2-40B4-BE49-F238E27FC236}">
                    <a16:creationId xmlns:a16="http://schemas.microsoft.com/office/drawing/2014/main" id="{7353FE72-6AE7-7CD3-A9F5-2DE0EB220979}"/>
                  </a:ext>
                </a:extLst>
              </p:cNvPr>
              <p:cNvGrpSpPr/>
              <p:nvPr/>
            </p:nvGrpSpPr>
            <p:grpSpPr>
              <a:xfrm>
                <a:off x="2970718" y="2601785"/>
                <a:ext cx="331299" cy="133779"/>
                <a:chOff x="4854974" y="2638111"/>
                <a:chExt cx="3831759" cy="462709"/>
              </a:xfrm>
            </p:grpSpPr>
            <p:sp>
              <p:nvSpPr>
                <p:cNvPr id="1082" name="Freihandform 209">
                  <a:extLst>
                    <a:ext uri="{FF2B5EF4-FFF2-40B4-BE49-F238E27FC236}">
                      <a16:creationId xmlns:a16="http://schemas.microsoft.com/office/drawing/2014/main" id="{D928E975-900D-7504-D862-73B36759AFBA}"/>
                    </a:ext>
                  </a:extLst>
                </p:cNvPr>
                <p:cNvSpPr/>
                <p:nvPr/>
              </p:nvSpPr>
              <p:spPr>
                <a:xfrm rot="10800000" flipV="1">
                  <a:off x="4854974" y="2638111"/>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3" name="Freihandform 210">
                  <a:extLst>
                    <a:ext uri="{FF2B5EF4-FFF2-40B4-BE49-F238E27FC236}">
                      <a16:creationId xmlns:a16="http://schemas.microsoft.com/office/drawing/2014/main" id="{DCF831AE-136A-C3EF-FBB7-AD149A259827}"/>
                    </a:ext>
                  </a:extLst>
                </p:cNvPr>
                <p:cNvSpPr/>
                <p:nvPr/>
              </p:nvSpPr>
              <p:spPr>
                <a:xfrm flipV="1">
                  <a:off x="6771761" y="2868433"/>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79" name="Gruppieren 1078">
                <a:extLst>
                  <a:ext uri="{FF2B5EF4-FFF2-40B4-BE49-F238E27FC236}">
                    <a16:creationId xmlns:a16="http://schemas.microsoft.com/office/drawing/2014/main" id="{B92DC3EE-DC4F-25BD-6D56-8EB05CB1000F}"/>
                  </a:ext>
                </a:extLst>
              </p:cNvPr>
              <p:cNvGrpSpPr/>
              <p:nvPr/>
            </p:nvGrpSpPr>
            <p:grpSpPr>
              <a:xfrm>
                <a:off x="2970718" y="2767520"/>
                <a:ext cx="331299" cy="133779"/>
                <a:chOff x="4854974" y="2336891"/>
                <a:chExt cx="3831759" cy="462709"/>
              </a:xfrm>
            </p:grpSpPr>
            <p:sp>
              <p:nvSpPr>
                <p:cNvPr id="1080" name="Freihandform 205">
                  <a:extLst>
                    <a:ext uri="{FF2B5EF4-FFF2-40B4-BE49-F238E27FC236}">
                      <a16:creationId xmlns:a16="http://schemas.microsoft.com/office/drawing/2014/main" id="{1F5BCA11-8A56-BB73-53B3-95FD4FD03ECD}"/>
                    </a:ext>
                  </a:extLst>
                </p:cNvPr>
                <p:cNvSpPr/>
                <p:nvPr/>
              </p:nvSpPr>
              <p:spPr>
                <a:xfrm rot="10800000" flipV="1">
                  <a:off x="4854974" y="2336891"/>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1" name="Freihandform 206">
                  <a:extLst>
                    <a:ext uri="{FF2B5EF4-FFF2-40B4-BE49-F238E27FC236}">
                      <a16:creationId xmlns:a16="http://schemas.microsoft.com/office/drawing/2014/main" id="{AEB89186-4009-C5B2-D8F4-7091DA7A6E17}"/>
                    </a:ext>
                  </a:extLst>
                </p:cNvPr>
                <p:cNvSpPr/>
                <p:nvPr/>
              </p:nvSpPr>
              <p:spPr>
                <a:xfrm flipV="1">
                  <a:off x="6771761" y="2567213"/>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76" name="Gerader Verbinder 1075">
              <a:extLst>
                <a:ext uri="{FF2B5EF4-FFF2-40B4-BE49-F238E27FC236}">
                  <a16:creationId xmlns:a16="http://schemas.microsoft.com/office/drawing/2014/main" id="{C48D0187-602A-3AE1-7F64-5F572C6ED628}"/>
                </a:ext>
              </a:extLst>
            </p:cNvPr>
            <p:cNvCxnSpPr/>
            <p:nvPr/>
          </p:nvCxnSpPr>
          <p:spPr>
            <a:xfrm flipV="1">
              <a:off x="7318364" y="3654462"/>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4" name="Textfeld 1083">
            <a:extLst>
              <a:ext uri="{FF2B5EF4-FFF2-40B4-BE49-F238E27FC236}">
                <a16:creationId xmlns:a16="http://schemas.microsoft.com/office/drawing/2014/main" id="{07B71B7E-45E3-FBB9-EA07-4D9447553426}"/>
              </a:ext>
            </a:extLst>
          </p:cNvPr>
          <p:cNvSpPr txBox="1"/>
          <p:nvPr/>
        </p:nvSpPr>
        <p:spPr>
          <a:xfrm>
            <a:off x="3037031" y="4709644"/>
            <a:ext cx="1126847" cy="307777"/>
          </a:xfrm>
          <a:prstGeom prst="rect">
            <a:avLst/>
          </a:prstGeom>
          <a:noFill/>
        </p:spPr>
        <p:txBody>
          <a:bodyPr wrap="none" rtlCol="0">
            <a:spAutoFit/>
          </a:bodyPr>
          <a:lstStyle/>
          <a:p>
            <a:r>
              <a:rPr lang="de-DE" sz="1400" dirty="0"/>
              <a:t>Tiefpassfilter</a:t>
            </a:r>
          </a:p>
        </p:txBody>
      </p:sp>
      <p:sp>
        <p:nvSpPr>
          <p:cNvPr id="1085" name="Textfeld 1084">
            <a:extLst>
              <a:ext uri="{FF2B5EF4-FFF2-40B4-BE49-F238E27FC236}">
                <a16:creationId xmlns:a16="http://schemas.microsoft.com/office/drawing/2014/main" id="{48A89951-1B6B-A4F6-B9A3-06E74D8AEA92}"/>
              </a:ext>
            </a:extLst>
          </p:cNvPr>
          <p:cNvSpPr txBox="1"/>
          <p:nvPr/>
        </p:nvSpPr>
        <p:spPr>
          <a:xfrm>
            <a:off x="4550530" y="3396305"/>
            <a:ext cx="932178" cy="307777"/>
          </a:xfrm>
          <a:prstGeom prst="rect">
            <a:avLst/>
          </a:prstGeom>
          <a:noFill/>
        </p:spPr>
        <p:txBody>
          <a:bodyPr wrap="none" rtlCol="0">
            <a:spAutoFit/>
          </a:bodyPr>
          <a:lstStyle/>
          <a:p>
            <a:r>
              <a:rPr lang="de-DE" sz="1400" dirty="0"/>
              <a:t>Verstärker</a:t>
            </a:r>
          </a:p>
        </p:txBody>
      </p:sp>
      <p:grpSp>
        <p:nvGrpSpPr>
          <p:cNvPr id="1086" name="Gruppieren 1085">
            <a:extLst>
              <a:ext uri="{FF2B5EF4-FFF2-40B4-BE49-F238E27FC236}">
                <a16:creationId xmlns:a16="http://schemas.microsoft.com/office/drawing/2014/main" id="{ED47C9DA-C014-CFF8-B12F-BBF89AA7C533}"/>
              </a:ext>
            </a:extLst>
          </p:cNvPr>
          <p:cNvGrpSpPr/>
          <p:nvPr/>
        </p:nvGrpSpPr>
        <p:grpSpPr>
          <a:xfrm>
            <a:off x="4746871" y="4137658"/>
            <a:ext cx="540000" cy="540000"/>
            <a:chOff x="3429000" y="2569464"/>
            <a:chExt cx="540000" cy="540000"/>
          </a:xfrm>
        </p:grpSpPr>
        <p:sp>
          <p:nvSpPr>
            <p:cNvPr id="1087" name="Rechteck 1086">
              <a:extLst>
                <a:ext uri="{FF2B5EF4-FFF2-40B4-BE49-F238E27FC236}">
                  <a16:creationId xmlns:a16="http://schemas.microsoft.com/office/drawing/2014/main" id="{D8AAEFE8-6B23-B1AE-4FCF-4949C8163BA7}"/>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8" name="Gleichschenkliges Dreieck 1087">
              <a:extLst>
                <a:ext uri="{FF2B5EF4-FFF2-40B4-BE49-F238E27FC236}">
                  <a16:creationId xmlns:a16="http://schemas.microsoft.com/office/drawing/2014/main" id="{BD6ECE1E-9CE4-0E96-006B-FF355ACD268E}"/>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89" name="Gerade Verbindung mit Pfeil 1088">
            <a:extLst>
              <a:ext uri="{FF2B5EF4-FFF2-40B4-BE49-F238E27FC236}">
                <a16:creationId xmlns:a16="http://schemas.microsoft.com/office/drawing/2014/main" id="{D3D85153-86D0-6AB6-A8E4-EFD4101F1859}"/>
              </a:ext>
            </a:extLst>
          </p:cNvPr>
          <p:cNvCxnSpPr/>
          <p:nvPr/>
        </p:nvCxnSpPr>
        <p:spPr>
          <a:xfrm>
            <a:off x="4423080" y="4407658"/>
            <a:ext cx="324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90" name="Gerade Verbindung mit Pfeil 1089">
            <a:extLst>
              <a:ext uri="{FF2B5EF4-FFF2-40B4-BE49-F238E27FC236}">
                <a16:creationId xmlns:a16="http://schemas.microsoft.com/office/drawing/2014/main" id="{06E334D4-D3F2-DE24-EA96-FB9A024390E9}"/>
              </a:ext>
            </a:extLst>
          </p:cNvPr>
          <p:cNvCxnSpPr>
            <a:stCxn id="1087" idx="3"/>
          </p:cNvCxnSpPr>
          <p:nvPr/>
        </p:nvCxnSpPr>
        <p:spPr>
          <a:xfrm>
            <a:off x="5286871" y="4407658"/>
            <a:ext cx="252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1" name="Textfeld 1090">
            <a:extLst>
              <a:ext uri="{FF2B5EF4-FFF2-40B4-BE49-F238E27FC236}">
                <a16:creationId xmlns:a16="http://schemas.microsoft.com/office/drawing/2014/main" id="{C17F9D0E-99A0-3C26-975D-4C65F40C846A}"/>
              </a:ext>
            </a:extLst>
          </p:cNvPr>
          <p:cNvSpPr txBox="1"/>
          <p:nvPr/>
        </p:nvSpPr>
        <p:spPr>
          <a:xfrm>
            <a:off x="4543944" y="5009715"/>
            <a:ext cx="964367" cy="523220"/>
          </a:xfrm>
          <a:prstGeom prst="rect">
            <a:avLst/>
          </a:prstGeom>
          <a:noFill/>
        </p:spPr>
        <p:txBody>
          <a:bodyPr wrap="none" rtlCol="0">
            <a:spAutoFit/>
          </a:bodyPr>
          <a:lstStyle/>
          <a:p>
            <a:r>
              <a:rPr lang="de-DE" sz="1400" dirty="0"/>
              <a:t>Geregelter</a:t>
            </a:r>
          </a:p>
          <a:p>
            <a:r>
              <a:rPr lang="de-DE" sz="1400" dirty="0"/>
              <a:t>Verstärker</a:t>
            </a:r>
          </a:p>
        </p:txBody>
      </p:sp>
      <p:cxnSp>
        <p:nvCxnSpPr>
          <p:cNvPr id="1092" name="Gerade Verbindung mit Pfeil 1091">
            <a:extLst>
              <a:ext uri="{FF2B5EF4-FFF2-40B4-BE49-F238E27FC236}">
                <a16:creationId xmlns:a16="http://schemas.microsoft.com/office/drawing/2014/main" id="{B9D3341A-DBC8-1892-8500-3F2DC181A8BE}"/>
              </a:ext>
            </a:extLst>
          </p:cNvPr>
          <p:cNvCxnSpPr/>
          <p:nvPr/>
        </p:nvCxnSpPr>
        <p:spPr>
          <a:xfrm flipV="1">
            <a:off x="5016619" y="4672879"/>
            <a:ext cx="0" cy="35067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3" name="Textfeld 1092">
            <a:extLst>
              <a:ext uri="{FF2B5EF4-FFF2-40B4-BE49-F238E27FC236}">
                <a16:creationId xmlns:a16="http://schemas.microsoft.com/office/drawing/2014/main" id="{C6CD8F49-5DB1-536D-DE94-5280BCFFAAAE}"/>
              </a:ext>
            </a:extLst>
          </p:cNvPr>
          <p:cNvSpPr txBox="1"/>
          <p:nvPr/>
        </p:nvSpPr>
        <p:spPr>
          <a:xfrm>
            <a:off x="5573669" y="2467387"/>
            <a:ext cx="1600951" cy="307777"/>
          </a:xfrm>
          <a:prstGeom prst="rect">
            <a:avLst/>
          </a:prstGeom>
          <a:noFill/>
        </p:spPr>
        <p:txBody>
          <a:bodyPr wrap="none" rtlCol="0">
            <a:spAutoFit/>
          </a:bodyPr>
          <a:lstStyle/>
          <a:p>
            <a:r>
              <a:rPr lang="de-DE" sz="1400" dirty="0"/>
              <a:t>(Frequenz-)</a:t>
            </a:r>
            <a:r>
              <a:rPr lang="de-DE" sz="1400" dirty="0" err="1"/>
              <a:t>mischer</a:t>
            </a:r>
            <a:endParaRPr lang="de-DE" sz="1400" dirty="0"/>
          </a:p>
        </p:txBody>
      </p:sp>
      <p:sp>
        <p:nvSpPr>
          <p:cNvPr id="1094" name="Textfeld 1093">
            <a:extLst>
              <a:ext uri="{FF2B5EF4-FFF2-40B4-BE49-F238E27FC236}">
                <a16:creationId xmlns:a16="http://schemas.microsoft.com/office/drawing/2014/main" id="{A69BD382-DC3B-289C-3B55-FE30DADCEB56}"/>
              </a:ext>
            </a:extLst>
          </p:cNvPr>
          <p:cNvSpPr txBox="1"/>
          <p:nvPr/>
        </p:nvSpPr>
        <p:spPr>
          <a:xfrm>
            <a:off x="5946510" y="4672879"/>
            <a:ext cx="868956" cy="523220"/>
          </a:xfrm>
          <a:prstGeom prst="rect">
            <a:avLst/>
          </a:prstGeom>
          <a:noFill/>
        </p:spPr>
        <p:txBody>
          <a:bodyPr wrap="none" rtlCol="0">
            <a:spAutoFit/>
          </a:bodyPr>
          <a:lstStyle/>
          <a:p>
            <a:r>
              <a:rPr lang="de-DE" sz="1400" dirty="0"/>
              <a:t>Variabler</a:t>
            </a:r>
          </a:p>
          <a:p>
            <a:r>
              <a:rPr lang="de-DE" sz="1400" dirty="0"/>
              <a:t>Oszillator</a:t>
            </a:r>
          </a:p>
        </p:txBody>
      </p:sp>
      <p:grpSp>
        <p:nvGrpSpPr>
          <p:cNvPr id="10" name="Gruppieren 9">
            <a:extLst>
              <a:ext uri="{FF2B5EF4-FFF2-40B4-BE49-F238E27FC236}">
                <a16:creationId xmlns:a16="http://schemas.microsoft.com/office/drawing/2014/main" id="{770D24D8-840B-CF78-4A49-9AAD81296BB6}"/>
              </a:ext>
            </a:extLst>
          </p:cNvPr>
          <p:cNvGrpSpPr/>
          <p:nvPr/>
        </p:nvGrpSpPr>
        <p:grpSpPr>
          <a:xfrm>
            <a:off x="6107045" y="2822414"/>
            <a:ext cx="540000" cy="540000"/>
            <a:chOff x="6107045" y="2822414"/>
            <a:chExt cx="540000" cy="540000"/>
          </a:xfrm>
        </p:grpSpPr>
        <p:sp>
          <p:nvSpPr>
            <p:cNvPr id="1027" name="Rechteck 1026">
              <a:extLst>
                <a:ext uri="{FF2B5EF4-FFF2-40B4-BE49-F238E27FC236}">
                  <a16:creationId xmlns:a16="http://schemas.microsoft.com/office/drawing/2014/main" id="{E64DC505-4D45-032C-2415-4BBE05469BB8}"/>
                </a:ext>
              </a:extLst>
            </p:cNvPr>
            <p:cNvSpPr/>
            <p:nvPr/>
          </p:nvSpPr>
          <p:spPr>
            <a:xfrm>
              <a:off x="6107045" y="282241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1028" name="Gruppieren 1027">
              <a:extLst>
                <a:ext uri="{FF2B5EF4-FFF2-40B4-BE49-F238E27FC236}">
                  <a16:creationId xmlns:a16="http://schemas.microsoft.com/office/drawing/2014/main" id="{3A319046-4893-7423-F4F1-7066674AD843}"/>
                </a:ext>
              </a:extLst>
            </p:cNvPr>
            <p:cNvGrpSpPr>
              <a:grpSpLocks noChangeAspect="1"/>
            </p:cNvGrpSpPr>
            <p:nvPr/>
          </p:nvGrpSpPr>
          <p:grpSpPr>
            <a:xfrm>
              <a:off x="6258247" y="2963849"/>
              <a:ext cx="227596" cy="227597"/>
              <a:chOff x="6050280" y="3044923"/>
              <a:chExt cx="540000" cy="540001"/>
            </a:xfrm>
          </p:grpSpPr>
          <p:cxnSp>
            <p:nvCxnSpPr>
              <p:cNvPr id="1029" name="Gerader Verbinder 1028">
                <a:extLst>
                  <a:ext uri="{FF2B5EF4-FFF2-40B4-BE49-F238E27FC236}">
                    <a16:creationId xmlns:a16="http://schemas.microsoft.com/office/drawing/2014/main" id="{1B518941-E4B1-A116-7132-3C3BB1659B88}"/>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357ACBE0-DF10-7299-6B18-493045FF9763}"/>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Ellipse 5">
              <a:extLst>
                <a:ext uri="{FF2B5EF4-FFF2-40B4-BE49-F238E27FC236}">
                  <a16:creationId xmlns:a16="http://schemas.microsoft.com/office/drawing/2014/main" id="{9AB542DF-CCC7-D515-F79C-02BE612DDA8E}"/>
                </a:ext>
              </a:extLst>
            </p:cNvPr>
            <p:cNvSpPr/>
            <p:nvPr/>
          </p:nvSpPr>
          <p:spPr>
            <a:xfrm>
              <a:off x="6210120" y="2918839"/>
              <a:ext cx="324000" cy="324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a:extLst>
              <a:ext uri="{FF2B5EF4-FFF2-40B4-BE49-F238E27FC236}">
                <a16:creationId xmlns:a16="http://schemas.microsoft.com/office/drawing/2014/main" id="{A47E2BB6-143E-6992-8649-6B236BD58FD0}"/>
              </a:ext>
            </a:extLst>
          </p:cNvPr>
          <p:cNvGrpSpPr/>
          <p:nvPr/>
        </p:nvGrpSpPr>
        <p:grpSpPr>
          <a:xfrm>
            <a:off x="604890" y="2762658"/>
            <a:ext cx="588102" cy="599756"/>
            <a:chOff x="604890" y="2762658"/>
            <a:chExt cx="588102" cy="599756"/>
          </a:xfrm>
        </p:grpSpPr>
        <p:sp>
          <p:nvSpPr>
            <p:cNvPr id="55" name="Rechteck 54">
              <a:extLst>
                <a:ext uri="{FF2B5EF4-FFF2-40B4-BE49-F238E27FC236}">
                  <a16:creationId xmlns:a16="http://schemas.microsoft.com/office/drawing/2014/main" id="{875DEC42-E68D-3C38-B3D5-AAA9583CA778}"/>
                </a:ext>
              </a:extLst>
            </p:cNvPr>
            <p:cNvSpPr/>
            <p:nvPr/>
          </p:nvSpPr>
          <p:spPr>
            <a:xfrm>
              <a:off x="652992" y="282241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a:solidFill>
                  <a:schemeClr val="tx1"/>
                </a:solidFill>
              </a:endParaRPr>
            </a:p>
          </p:txBody>
        </p:sp>
        <p:grpSp>
          <p:nvGrpSpPr>
            <p:cNvPr id="56" name="Gruppieren 55">
              <a:extLst>
                <a:ext uri="{FF2B5EF4-FFF2-40B4-BE49-F238E27FC236}">
                  <a16:creationId xmlns:a16="http://schemas.microsoft.com/office/drawing/2014/main" id="{4EF5A27E-7D70-189A-758C-FA847A0E40E7}"/>
                </a:ext>
              </a:extLst>
            </p:cNvPr>
            <p:cNvGrpSpPr/>
            <p:nvPr/>
          </p:nvGrpSpPr>
          <p:grpSpPr>
            <a:xfrm>
              <a:off x="781800" y="3184038"/>
              <a:ext cx="273547" cy="128867"/>
              <a:chOff x="3714663" y="4516120"/>
              <a:chExt cx="318857" cy="206159"/>
            </a:xfrm>
          </p:grpSpPr>
          <p:sp>
            <p:nvSpPr>
              <p:cNvPr id="57" name="Rechteck 56">
                <a:extLst>
                  <a:ext uri="{FF2B5EF4-FFF2-40B4-BE49-F238E27FC236}">
                    <a16:creationId xmlns:a16="http://schemas.microsoft.com/office/drawing/2014/main" id="{5B293176-84A0-845E-C0A9-F529E3894D37}"/>
                  </a:ext>
                </a:extLst>
              </p:cNvPr>
              <p:cNvSpPr/>
              <p:nvPr/>
            </p:nvSpPr>
            <p:spPr>
              <a:xfrm>
                <a:off x="3714663" y="4561840"/>
                <a:ext cx="318857" cy="1168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BC613172-A21A-62FA-97ED-F0DEAE97F408}"/>
                  </a:ext>
                </a:extLst>
              </p:cNvPr>
              <p:cNvCxnSpPr/>
              <p:nvPr/>
            </p:nvCxnSpPr>
            <p:spPr>
              <a:xfrm>
                <a:off x="3730091" y="451612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14657387-CEB2-0D8F-E578-B219105499FD}"/>
                  </a:ext>
                </a:extLst>
              </p:cNvPr>
              <p:cNvCxnSpPr/>
              <p:nvPr/>
            </p:nvCxnSpPr>
            <p:spPr>
              <a:xfrm>
                <a:off x="3730091" y="4722279"/>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feld 13">
              <a:extLst>
                <a:ext uri="{FF2B5EF4-FFF2-40B4-BE49-F238E27FC236}">
                  <a16:creationId xmlns:a16="http://schemas.microsoft.com/office/drawing/2014/main" id="{1D1B89AF-5924-6F8F-AB63-3069BF05C34B}"/>
                </a:ext>
              </a:extLst>
            </p:cNvPr>
            <p:cNvSpPr txBox="1"/>
            <p:nvPr/>
          </p:nvSpPr>
          <p:spPr>
            <a:xfrm>
              <a:off x="604890" y="2762658"/>
              <a:ext cx="273547" cy="461665"/>
            </a:xfrm>
            <a:prstGeom prst="rect">
              <a:avLst/>
            </a:prstGeom>
            <a:noFill/>
          </p:spPr>
          <p:txBody>
            <a:bodyPr wrap="square" rtlCol="0">
              <a:spAutoFit/>
            </a:bodyPr>
            <a:lstStyle/>
            <a:p>
              <a:r>
                <a:rPr lang="de-DE" sz="2400" dirty="0"/>
                <a:t>G</a:t>
              </a:r>
            </a:p>
          </p:txBody>
        </p:sp>
        <p:grpSp>
          <p:nvGrpSpPr>
            <p:cNvPr id="22" name="Gruppieren 21">
              <a:extLst>
                <a:ext uri="{FF2B5EF4-FFF2-40B4-BE49-F238E27FC236}">
                  <a16:creationId xmlns:a16="http://schemas.microsoft.com/office/drawing/2014/main" id="{94E9CE3B-14F8-CEB4-839A-2A45858682FC}"/>
                </a:ext>
              </a:extLst>
            </p:cNvPr>
            <p:cNvGrpSpPr/>
            <p:nvPr/>
          </p:nvGrpSpPr>
          <p:grpSpPr>
            <a:xfrm>
              <a:off x="912381" y="2884002"/>
              <a:ext cx="213494" cy="249129"/>
              <a:chOff x="905403" y="5102489"/>
              <a:chExt cx="331299" cy="386597"/>
            </a:xfrm>
          </p:grpSpPr>
          <p:sp>
            <p:nvSpPr>
              <p:cNvPr id="15" name="Freihandform 72">
                <a:extLst>
                  <a:ext uri="{FF2B5EF4-FFF2-40B4-BE49-F238E27FC236}">
                    <a16:creationId xmlns:a16="http://schemas.microsoft.com/office/drawing/2014/main" id="{974479FF-6EBB-C832-3AA4-F9911B191B9A}"/>
                  </a:ext>
                </a:extLst>
              </p:cNvPr>
              <p:cNvSpPr/>
              <p:nvPr/>
            </p:nvSpPr>
            <p:spPr>
              <a:xfrm rot="10800000" flipV="1">
                <a:off x="905403" y="5102489"/>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73">
                <a:extLst>
                  <a:ext uri="{FF2B5EF4-FFF2-40B4-BE49-F238E27FC236}">
                    <a16:creationId xmlns:a16="http://schemas.microsoft.com/office/drawing/2014/main" id="{863CA3F9-F82B-2293-4292-4619FF083B4A}"/>
                  </a:ext>
                </a:extLst>
              </p:cNvPr>
              <p:cNvSpPr/>
              <p:nvPr/>
            </p:nvSpPr>
            <p:spPr>
              <a:xfrm flipV="1">
                <a:off x="1071131" y="5169080"/>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75">
                <a:extLst>
                  <a:ext uri="{FF2B5EF4-FFF2-40B4-BE49-F238E27FC236}">
                    <a16:creationId xmlns:a16="http://schemas.microsoft.com/office/drawing/2014/main" id="{A830DA2F-DAC5-BD9C-CD82-3DFDF6CA0457}"/>
                  </a:ext>
                </a:extLst>
              </p:cNvPr>
              <p:cNvSpPr/>
              <p:nvPr/>
            </p:nvSpPr>
            <p:spPr>
              <a:xfrm rot="10800000" flipV="1">
                <a:off x="905403" y="5229433"/>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76">
                <a:extLst>
                  <a:ext uri="{FF2B5EF4-FFF2-40B4-BE49-F238E27FC236}">
                    <a16:creationId xmlns:a16="http://schemas.microsoft.com/office/drawing/2014/main" id="{95BCC16B-8D35-8B1C-CCAB-28AAA04B52F7}"/>
                  </a:ext>
                </a:extLst>
              </p:cNvPr>
              <p:cNvSpPr/>
              <p:nvPr/>
            </p:nvSpPr>
            <p:spPr>
              <a:xfrm flipV="1">
                <a:off x="1071131" y="5296024"/>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78">
                <a:extLst>
                  <a:ext uri="{FF2B5EF4-FFF2-40B4-BE49-F238E27FC236}">
                    <a16:creationId xmlns:a16="http://schemas.microsoft.com/office/drawing/2014/main" id="{CF27E808-3585-C5F7-C94E-2376A29C7D3F}"/>
                  </a:ext>
                </a:extLst>
              </p:cNvPr>
              <p:cNvSpPr/>
              <p:nvPr/>
            </p:nvSpPr>
            <p:spPr>
              <a:xfrm rot="10800000" flipV="1">
                <a:off x="905403" y="5355307"/>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79">
                <a:extLst>
                  <a:ext uri="{FF2B5EF4-FFF2-40B4-BE49-F238E27FC236}">
                    <a16:creationId xmlns:a16="http://schemas.microsoft.com/office/drawing/2014/main" id="{A53D8665-158F-1100-6BF6-71AE8F41282F}"/>
                  </a:ext>
                </a:extLst>
              </p:cNvPr>
              <p:cNvSpPr/>
              <p:nvPr/>
            </p:nvSpPr>
            <p:spPr>
              <a:xfrm flipV="1">
                <a:off x="1071131" y="5421898"/>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4" name="Rechteck 23">
            <a:extLst>
              <a:ext uri="{FF2B5EF4-FFF2-40B4-BE49-F238E27FC236}">
                <a16:creationId xmlns:a16="http://schemas.microsoft.com/office/drawing/2014/main" id="{CB783143-2449-A5BC-8D0B-9147662EC116}"/>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226340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9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9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6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04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6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6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69" grpId="0"/>
      <p:bldP spid="1070" grpId="0"/>
      <p:bldP spid="1071" grpId="0"/>
      <p:bldP spid="1072" grpId="0"/>
      <p:bldP spid="1073" grpId="0"/>
      <p:bldP spid="1084" grpId="0"/>
      <p:bldP spid="1085" grpId="0"/>
      <p:bldP spid="1091" grpId="0"/>
      <p:bldP spid="1093" grpId="0"/>
      <p:bldP spid="109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(Frequenz-)Mischer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solidFill>
                <a:srgbClr val="000000"/>
              </a:solidFill>
            </a:endParaRPr>
          </a:p>
          <a:p>
            <a:pPr>
              <a:defRPr/>
            </a:pPr>
            <a:r>
              <a:rPr lang="de-DE" b="1" dirty="0">
                <a:solidFill>
                  <a:srgbClr val="000000"/>
                </a:solidFill>
              </a:rPr>
              <a:t>Balance-Mixer</a:t>
            </a:r>
            <a:r>
              <a:rPr lang="de-DE" dirty="0">
                <a:solidFill>
                  <a:srgbClr val="000000"/>
                </a:solidFill>
              </a:rPr>
              <a:t>: Gut balanciert liefert er ein </a:t>
            </a:r>
            <a:r>
              <a:rPr lang="de-DE" b="1" dirty="0">
                <a:solidFill>
                  <a:srgbClr val="000000"/>
                </a:solidFill>
              </a:rPr>
              <a:t>Zweiseitenbandsignal mit stark unterdrücktem Träger</a:t>
            </a:r>
            <a:r>
              <a:rPr lang="de-DE" dirty="0">
                <a:solidFill>
                  <a:srgbClr val="000000"/>
                </a:solidFill>
              </a:rPr>
              <a:t> (LO)</a:t>
            </a:r>
          </a:p>
          <a:p>
            <a:pPr>
              <a:defRPr/>
            </a:pPr>
            <a:r>
              <a:rPr lang="de-DE" dirty="0">
                <a:solidFill>
                  <a:srgbClr val="000000"/>
                </a:solidFill>
              </a:rPr>
              <a:t>Wichtige Kenngrößen eines Mischers:</a:t>
            </a:r>
          </a:p>
          <a:p>
            <a:pPr lvl="1">
              <a:defRPr/>
            </a:pPr>
            <a:r>
              <a:rPr lang="de-DE" dirty="0">
                <a:solidFill>
                  <a:srgbClr val="000000"/>
                </a:solidFill>
              </a:rPr>
              <a:t>Nutzbarer Frequenzbereich</a:t>
            </a:r>
          </a:p>
          <a:p>
            <a:pPr lvl="1">
              <a:defRPr/>
            </a:pPr>
            <a:r>
              <a:rPr lang="de-DE" dirty="0" err="1">
                <a:solidFill>
                  <a:srgbClr val="000000"/>
                </a:solidFill>
              </a:rPr>
              <a:t>Conversion</a:t>
            </a:r>
            <a:r>
              <a:rPr lang="de-DE" dirty="0">
                <a:solidFill>
                  <a:srgbClr val="000000"/>
                </a:solidFill>
              </a:rPr>
              <a:t>-Loss</a:t>
            </a:r>
          </a:p>
          <a:p>
            <a:pPr lvl="1">
              <a:defRPr/>
            </a:pPr>
            <a:r>
              <a:rPr lang="de-DE" dirty="0">
                <a:solidFill>
                  <a:srgbClr val="000000"/>
                </a:solidFill>
              </a:rPr>
              <a:t>Isolation</a:t>
            </a:r>
          </a:p>
          <a:p>
            <a:pPr lvl="1">
              <a:defRPr/>
            </a:pPr>
            <a:r>
              <a:rPr lang="de-DE" dirty="0">
                <a:solidFill>
                  <a:srgbClr val="000000"/>
                </a:solidFill>
              </a:rPr>
              <a:t>LO-Leistung (typ. z. B. +7dBm oder +10dBm)</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FD3B948A-C9FD-867E-5584-227718AF1DB0}"/>
              </a:ext>
            </a:extLst>
          </p:cNvPr>
          <p:cNvGrpSpPr/>
          <p:nvPr/>
        </p:nvGrpSpPr>
        <p:grpSpPr>
          <a:xfrm>
            <a:off x="2561544" y="1169193"/>
            <a:ext cx="4175373" cy="2157531"/>
            <a:chOff x="69252" y="3592666"/>
            <a:chExt cx="4974086" cy="2234521"/>
          </a:xfrm>
        </p:grpSpPr>
        <p:grpSp>
          <p:nvGrpSpPr>
            <p:cNvPr id="7" name="Gruppieren 6">
              <a:extLst>
                <a:ext uri="{FF2B5EF4-FFF2-40B4-BE49-F238E27FC236}">
                  <a16:creationId xmlns:a16="http://schemas.microsoft.com/office/drawing/2014/main" id="{E9851F2E-B208-5566-559B-B9EEAA8D5E28}"/>
                </a:ext>
              </a:extLst>
            </p:cNvPr>
            <p:cNvGrpSpPr/>
            <p:nvPr/>
          </p:nvGrpSpPr>
          <p:grpSpPr>
            <a:xfrm rot="18900000">
              <a:off x="1667289" y="3880025"/>
              <a:ext cx="644214" cy="186292"/>
              <a:chOff x="4435754" y="2566874"/>
              <a:chExt cx="1244917" cy="360001"/>
            </a:xfrm>
          </p:grpSpPr>
          <p:cxnSp>
            <p:nvCxnSpPr>
              <p:cNvPr id="1031" name="Gerader Verbinder 1030">
                <a:extLst>
                  <a:ext uri="{FF2B5EF4-FFF2-40B4-BE49-F238E27FC236}">
                    <a16:creationId xmlns:a16="http://schemas.microsoft.com/office/drawing/2014/main" id="{88955883-364E-A6F6-51E8-34DC8A3B9987}"/>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208DC62B-B8A3-D0CD-BDF9-ADDBF82DE687}"/>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7EB83C78-5156-2A4A-EA46-E243BFEABE6D}"/>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697640BD-E4D3-047C-D916-2F3B0511DD4C}"/>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32F0D484-7755-F9CD-2540-45FB3474897C}"/>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B9CE4C74-5C43-D6F0-FA4A-0BA6145BFA94}"/>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a:extLst>
                <a:ext uri="{FF2B5EF4-FFF2-40B4-BE49-F238E27FC236}">
                  <a16:creationId xmlns:a16="http://schemas.microsoft.com/office/drawing/2014/main" id="{97188967-F42C-26DA-4B40-033CBAD19123}"/>
                </a:ext>
              </a:extLst>
            </p:cNvPr>
            <p:cNvGrpSpPr/>
            <p:nvPr/>
          </p:nvGrpSpPr>
          <p:grpSpPr>
            <a:xfrm rot="2727335">
              <a:off x="2122199" y="3884266"/>
              <a:ext cx="644214" cy="186292"/>
              <a:chOff x="4435754" y="2566874"/>
              <a:chExt cx="1244917" cy="360001"/>
            </a:xfrm>
          </p:grpSpPr>
          <p:cxnSp>
            <p:nvCxnSpPr>
              <p:cNvPr id="1024" name="Gerader Verbinder 1023">
                <a:extLst>
                  <a:ext uri="{FF2B5EF4-FFF2-40B4-BE49-F238E27FC236}">
                    <a16:creationId xmlns:a16="http://schemas.microsoft.com/office/drawing/2014/main" id="{2D928283-0ED5-D679-B644-6AE09994E94C}"/>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AD749E43-CDC5-FCE2-BA54-345E23DF1DC6}"/>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D4CBD899-62C0-48BB-FB7C-37FB48698B83}"/>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45420A45-4C21-3DEA-D2B6-FB0219D17E39}"/>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BC7505C4-7C9A-638F-7A66-37F6AC7502D1}"/>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2ECAFE2D-283A-5F4D-A709-098BE3E4F9A0}"/>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a:extLst>
                <a:ext uri="{FF2B5EF4-FFF2-40B4-BE49-F238E27FC236}">
                  <a16:creationId xmlns:a16="http://schemas.microsoft.com/office/drawing/2014/main" id="{FB7F28EE-741E-C491-9F89-04B23C806E71}"/>
                </a:ext>
              </a:extLst>
            </p:cNvPr>
            <p:cNvGrpSpPr/>
            <p:nvPr/>
          </p:nvGrpSpPr>
          <p:grpSpPr>
            <a:xfrm rot="8006113">
              <a:off x="2111795" y="4338709"/>
              <a:ext cx="644214" cy="186292"/>
              <a:chOff x="4435754" y="2566874"/>
              <a:chExt cx="1244917" cy="360001"/>
            </a:xfrm>
          </p:grpSpPr>
          <p:cxnSp>
            <p:nvCxnSpPr>
              <p:cNvPr id="58" name="Gerader Verbinder 57">
                <a:extLst>
                  <a:ext uri="{FF2B5EF4-FFF2-40B4-BE49-F238E27FC236}">
                    <a16:creationId xmlns:a16="http://schemas.microsoft.com/office/drawing/2014/main" id="{AE0DD3BE-9265-3676-6204-5EEA6251147D}"/>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42891E54-6682-F4CC-A8E1-1D384CB59497}"/>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A9D96964-1B32-B41A-8866-FB01B4E06A6A}"/>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A9BDBD79-A082-A1E1-9F16-972BACCBBF92}"/>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2D8647FE-07C7-1F87-EC8C-648C5225EA39}"/>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81583FA1-47B2-19FC-B2E5-8D3E77DBC0E5}"/>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695F0457-709C-5A6F-F68B-53EA1B1B2AF9}"/>
                </a:ext>
              </a:extLst>
            </p:cNvPr>
            <p:cNvGrpSpPr/>
            <p:nvPr/>
          </p:nvGrpSpPr>
          <p:grpSpPr>
            <a:xfrm rot="13500000">
              <a:off x="1659692" y="4334467"/>
              <a:ext cx="644214" cy="186292"/>
              <a:chOff x="4435754" y="2566874"/>
              <a:chExt cx="1244917" cy="360001"/>
            </a:xfrm>
          </p:grpSpPr>
          <p:cxnSp>
            <p:nvCxnSpPr>
              <p:cNvPr id="50" name="Gerader Verbinder 49">
                <a:extLst>
                  <a:ext uri="{FF2B5EF4-FFF2-40B4-BE49-F238E27FC236}">
                    <a16:creationId xmlns:a16="http://schemas.microsoft.com/office/drawing/2014/main" id="{488DE8DD-5F60-421B-0417-CEC6F76BCCEA}"/>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A3DD7831-FE88-73EA-7CAA-A8C601E523A5}"/>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B39F7A8D-8572-7D3D-AD46-C28835E2DB77}"/>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C50ECA1F-BEF4-1E95-A0CD-53068700254A}"/>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1CC63B18-1026-DC90-B7F4-7C306369E960}"/>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BB2D79CC-DB75-BD11-6E46-6355E3150ED1}"/>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Ellipse 14">
              <a:extLst>
                <a:ext uri="{FF2B5EF4-FFF2-40B4-BE49-F238E27FC236}">
                  <a16:creationId xmlns:a16="http://schemas.microsoft.com/office/drawing/2014/main" id="{85C0AB0A-7607-C7CD-F8EB-C2B625D1AA43}"/>
                </a:ext>
              </a:extLst>
            </p:cNvPr>
            <p:cNvSpPr/>
            <p:nvPr/>
          </p:nvSpPr>
          <p:spPr>
            <a:xfrm>
              <a:off x="1723477" y="414733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C8F65DEA-42DA-CC95-37E4-8575D3D95604}"/>
                </a:ext>
              </a:extLst>
            </p:cNvPr>
            <p:cNvSpPr/>
            <p:nvPr/>
          </p:nvSpPr>
          <p:spPr>
            <a:xfrm>
              <a:off x="2593940" y="4129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8167D7D8-E854-CF7C-65C5-938DEE51F402}"/>
                </a:ext>
              </a:extLst>
            </p:cNvPr>
            <p:cNvCxnSpPr>
              <a:endCxn id="47" idx="0"/>
            </p:cNvCxnSpPr>
            <p:nvPr/>
          </p:nvCxnSpPr>
          <p:spPr>
            <a:xfrm flipH="1">
              <a:off x="1374225" y="5054205"/>
              <a:ext cx="1281139" cy="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C853627-42FE-829A-33C7-DA1530B8387E}"/>
                </a:ext>
              </a:extLst>
            </p:cNvPr>
            <p:cNvCxnSpPr>
              <a:stCxn id="38" idx="3"/>
            </p:cNvCxnSpPr>
            <p:nvPr/>
          </p:nvCxnSpPr>
          <p:spPr>
            <a:xfrm flipH="1" flipV="1">
              <a:off x="3318756" y="4209084"/>
              <a:ext cx="260619" cy="62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DBF1C1D-86A5-574F-63FD-ED4D09D2B1FA}"/>
                </a:ext>
              </a:extLst>
            </p:cNvPr>
            <p:cNvCxnSpPr/>
            <p:nvPr/>
          </p:nvCxnSpPr>
          <p:spPr>
            <a:xfrm flipV="1">
              <a:off x="2655364" y="4197564"/>
              <a:ext cx="0" cy="8682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C9B12917-12F6-5759-2FC5-899A8EB7ED01}"/>
                </a:ext>
              </a:extLst>
            </p:cNvPr>
            <p:cNvCxnSpPr>
              <a:stCxn id="38" idx="0"/>
            </p:cNvCxnSpPr>
            <p:nvPr/>
          </p:nvCxnSpPr>
          <p:spPr>
            <a:xfrm flipH="1" flipV="1">
              <a:off x="2218662" y="4660022"/>
              <a:ext cx="1473924"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E704F976-4C8A-03A3-7026-C1D947D59547}"/>
                </a:ext>
              </a:extLst>
            </p:cNvPr>
            <p:cNvCxnSpPr>
              <a:stCxn id="38" idx="2"/>
            </p:cNvCxnSpPr>
            <p:nvPr/>
          </p:nvCxnSpPr>
          <p:spPr>
            <a:xfrm flipH="1">
              <a:off x="2218662" y="3755722"/>
              <a:ext cx="1473924"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E2DEBB2C-CD33-3E91-A535-3C22374D9EA1}"/>
                </a:ext>
              </a:extLst>
            </p:cNvPr>
            <p:cNvSpPr/>
            <p:nvPr/>
          </p:nvSpPr>
          <p:spPr>
            <a:xfrm>
              <a:off x="2172073" y="370351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3E31902E-F80D-ECA9-EAB3-32C760E9B29C}"/>
                </a:ext>
              </a:extLst>
            </p:cNvPr>
            <p:cNvSpPr/>
            <p:nvPr/>
          </p:nvSpPr>
          <p:spPr>
            <a:xfrm>
              <a:off x="2158044" y="459755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28B9D7AC-3A07-8636-8274-65D85794F9A1}"/>
                </a:ext>
              </a:extLst>
            </p:cNvPr>
            <p:cNvGrpSpPr/>
            <p:nvPr/>
          </p:nvGrpSpPr>
          <p:grpSpPr>
            <a:xfrm>
              <a:off x="537647" y="4197791"/>
              <a:ext cx="1197056" cy="856416"/>
              <a:chOff x="2647406" y="2395793"/>
              <a:chExt cx="1197056" cy="539932"/>
            </a:xfrm>
          </p:grpSpPr>
          <p:sp>
            <p:nvSpPr>
              <p:cNvPr id="44" name="Rechteck 43">
                <a:extLst>
                  <a:ext uri="{FF2B5EF4-FFF2-40B4-BE49-F238E27FC236}">
                    <a16:creationId xmlns:a16="http://schemas.microsoft.com/office/drawing/2014/main" id="{CEEFBE18-7B32-C8DA-05F2-5F5237B75326}"/>
                  </a:ext>
                </a:extLst>
              </p:cNvPr>
              <p:cNvSpPr/>
              <p:nvPr/>
            </p:nvSpPr>
            <p:spPr>
              <a:xfrm rot="10800000">
                <a:off x="2897083" y="2395793"/>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r Verbinder 44">
                <a:extLst>
                  <a:ext uri="{FF2B5EF4-FFF2-40B4-BE49-F238E27FC236}">
                    <a16:creationId xmlns:a16="http://schemas.microsoft.com/office/drawing/2014/main" id="{2C2B8034-D12A-C9CD-68A4-B80F7C5EED33}"/>
                  </a:ext>
                </a:extLst>
              </p:cNvPr>
              <p:cNvCxnSpPr/>
              <p:nvPr/>
            </p:nvCxnSpPr>
            <p:spPr>
              <a:xfrm>
                <a:off x="2647406" y="2935724"/>
                <a:ext cx="362888"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F7F92CC0-AE2C-1FC2-A1F5-C64DDDD91C89}"/>
                  </a:ext>
                </a:extLst>
              </p:cNvPr>
              <p:cNvCxnSpPr/>
              <p:nvPr/>
            </p:nvCxnSpPr>
            <p:spPr>
              <a:xfrm flipH="1">
                <a:off x="2647406" y="2395793"/>
                <a:ext cx="362889"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hteck 46">
                <a:extLst>
                  <a:ext uri="{FF2B5EF4-FFF2-40B4-BE49-F238E27FC236}">
                    <a16:creationId xmlns:a16="http://schemas.microsoft.com/office/drawing/2014/main" id="{2477F43F-54D0-D8D0-C267-D09D7D00E209}"/>
                  </a:ext>
                </a:extLst>
              </p:cNvPr>
              <p:cNvSpPr/>
              <p:nvPr/>
            </p:nvSpPr>
            <p:spPr>
              <a:xfrm rot="10800000">
                <a:off x="3370773" y="2395794"/>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4081066C-B6F3-133D-4975-4F692C79851D}"/>
                  </a:ext>
                </a:extLst>
              </p:cNvPr>
              <p:cNvCxnSpPr/>
              <p:nvPr/>
            </p:nvCxnSpPr>
            <p:spPr>
              <a:xfrm flipV="1">
                <a:off x="3483984" y="2395793"/>
                <a:ext cx="360478" cy="2"/>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0189FCA8-68E8-A833-CC1B-E29D458B1924}"/>
                  </a:ext>
                </a:extLst>
              </p:cNvPr>
              <p:cNvCxnSpPr/>
              <p:nvPr/>
            </p:nvCxnSpPr>
            <p:spPr>
              <a:xfrm flipV="1">
                <a:off x="3247138" y="2395793"/>
                <a:ext cx="0"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a:extLst>
                <a:ext uri="{FF2B5EF4-FFF2-40B4-BE49-F238E27FC236}">
                  <a16:creationId xmlns:a16="http://schemas.microsoft.com/office/drawing/2014/main" id="{A6E92C3E-0F0C-306B-51F7-668144E9BFC0}"/>
                </a:ext>
              </a:extLst>
            </p:cNvPr>
            <p:cNvGrpSpPr/>
            <p:nvPr/>
          </p:nvGrpSpPr>
          <p:grpSpPr>
            <a:xfrm>
              <a:off x="3329698" y="3755722"/>
              <a:ext cx="1197056" cy="907971"/>
              <a:chOff x="2647406" y="2395793"/>
              <a:chExt cx="1197056" cy="539932"/>
            </a:xfrm>
          </p:grpSpPr>
          <p:sp>
            <p:nvSpPr>
              <p:cNvPr id="38" name="Rechteck 37">
                <a:extLst>
                  <a:ext uri="{FF2B5EF4-FFF2-40B4-BE49-F238E27FC236}">
                    <a16:creationId xmlns:a16="http://schemas.microsoft.com/office/drawing/2014/main" id="{9740F4D1-78CC-9D95-1AF9-26FB9F1FB153}"/>
                  </a:ext>
                </a:extLst>
              </p:cNvPr>
              <p:cNvSpPr/>
              <p:nvPr/>
            </p:nvSpPr>
            <p:spPr>
              <a:xfrm rot="10800000">
                <a:off x="2897083" y="2395793"/>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r Verbinder 38">
                <a:extLst>
                  <a:ext uri="{FF2B5EF4-FFF2-40B4-BE49-F238E27FC236}">
                    <a16:creationId xmlns:a16="http://schemas.microsoft.com/office/drawing/2014/main" id="{D2B2D721-BC36-2D94-9E55-040167BB8438}"/>
                  </a:ext>
                </a:extLst>
              </p:cNvPr>
              <p:cNvCxnSpPr/>
              <p:nvPr/>
            </p:nvCxnSpPr>
            <p:spPr>
              <a:xfrm>
                <a:off x="2647406" y="2935724"/>
                <a:ext cx="362888"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5CF79EFB-CC27-D352-D3C7-7CE6611E7929}"/>
                  </a:ext>
                </a:extLst>
              </p:cNvPr>
              <p:cNvCxnSpPr/>
              <p:nvPr/>
            </p:nvCxnSpPr>
            <p:spPr>
              <a:xfrm flipH="1">
                <a:off x="2647406" y="2395793"/>
                <a:ext cx="362889"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EE4AE45C-B012-1BE7-ACC8-BF2572B42965}"/>
                  </a:ext>
                </a:extLst>
              </p:cNvPr>
              <p:cNvSpPr/>
              <p:nvPr/>
            </p:nvSpPr>
            <p:spPr>
              <a:xfrm rot="10800000">
                <a:off x="3370773" y="2395794"/>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a:extLst>
                  <a:ext uri="{FF2B5EF4-FFF2-40B4-BE49-F238E27FC236}">
                    <a16:creationId xmlns:a16="http://schemas.microsoft.com/office/drawing/2014/main" id="{A7B3FD71-FF36-7274-2E8E-DD843A805874}"/>
                  </a:ext>
                </a:extLst>
              </p:cNvPr>
              <p:cNvCxnSpPr/>
              <p:nvPr/>
            </p:nvCxnSpPr>
            <p:spPr>
              <a:xfrm flipV="1">
                <a:off x="3483984" y="2395793"/>
                <a:ext cx="360478" cy="2"/>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6EE0B8CD-6D72-5779-96BE-4380C3A7185E}"/>
                  </a:ext>
                </a:extLst>
              </p:cNvPr>
              <p:cNvCxnSpPr/>
              <p:nvPr/>
            </p:nvCxnSpPr>
            <p:spPr>
              <a:xfrm flipV="1">
                <a:off x="3247138" y="2395793"/>
                <a:ext cx="0"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Gerader Verbinder 25">
              <a:extLst>
                <a:ext uri="{FF2B5EF4-FFF2-40B4-BE49-F238E27FC236}">
                  <a16:creationId xmlns:a16="http://schemas.microsoft.com/office/drawing/2014/main" id="{E298811C-5A2F-7AB4-C534-1AF7C0430DC2}"/>
                </a:ext>
              </a:extLst>
            </p:cNvPr>
            <p:cNvCxnSpPr/>
            <p:nvPr/>
          </p:nvCxnSpPr>
          <p:spPr>
            <a:xfrm flipV="1">
              <a:off x="4206323" y="4661517"/>
              <a:ext cx="360478" cy="3"/>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495CAFAE-D8D7-70FF-6C8E-64782B945903}"/>
                </a:ext>
              </a:extLst>
            </p:cNvPr>
            <p:cNvCxnSpPr/>
            <p:nvPr/>
          </p:nvCxnSpPr>
          <p:spPr>
            <a:xfrm flipH="1">
              <a:off x="1592338" y="5513741"/>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A878ECFF-5766-609C-7DDA-A65BAF512A89}"/>
                </a:ext>
              </a:extLst>
            </p:cNvPr>
            <p:cNvCxnSpPr>
              <a:endCxn id="47" idx="1"/>
            </p:cNvCxnSpPr>
            <p:nvPr/>
          </p:nvCxnSpPr>
          <p:spPr>
            <a:xfrm flipH="1" flipV="1">
              <a:off x="1487436" y="4626000"/>
              <a:ext cx="191337" cy="219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921D755-65FB-A3AC-8E29-0C8473A69AF6}"/>
                </a:ext>
              </a:extLst>
            </p:cNvPr>
            <p:cNvCxnSpPr/>
            <p:nvPr/>
          </p:nvCxnSpPr>
          <p:spPr>
            <a:xfrm flipH="1" flipV="1">
              <a:off x="1678773" y="4626962"/>
              <a:ext cx="0" cy="882919"/>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3E75CC32-82E6-89DA-B36B-7AF697256580}"/>
                </a:ext>
              </a:extLst>
            </p:cNvPr>
            <p:cNvCxnSpPr/>
            <p:nvPr/>
          </p:nvCxnSpPr>
          <p:spPr>
            <a:xfrm flipV="1">
              <a:off x="3318756" y="4209085"/>
              <a:ext cx="0" cy="128179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290D5B8B-3652-3F95-991A-F21419414401}"/>
                </a:ext>
              </a:extLst>
            </p:cNvPr>
            <p:cNvCxnSpPr/>
            <p:nvPr/>
          </p:nvCxnSpPr>
          <p:spPr>
            <a:xfrm flipH="1">
              <a:off x="447647" y="5518172"/>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888D5046-9409-3A20-A2DF-9E7D9483FD30}"/>
                </a:ext>
              </a:extLst>
            </p:cNvPr>
            <p:cNvCxnSpPr/>
            <p:nvPr/>
          </p:nvCxnSpPr>
          <p:spPr>
            <a:xfrm flipV="1">
              <a:off x="537647" y="5054206"/>
              <a:ext cx="0" cy="46396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37EFF87-C57E-A830-7FF6-526A7AF757DF}"/>
                </a:ext>
              </a:extLst>
            </p:cNvPr>
            <p:cNvCxnSpPr/>
            <p:nvPr/>
          </p:nvCxnSpPr>
          <p:spPr>
            <a:xfrm flipH="1">
              <a:off x="4475197" y="5542997"/>
              <a:ext cx="180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9E2E1A9-0994-A6C3-6E1C-9D2B55ADE351}"/>
                </a:ext>
              </a:extLst>
            </p:cNvPr>
            <p:cNvCxnSpPr/>
            <p:nvPr/>
          </p:nvCxnSpPr>
          <p:spPr>
            <a:xfrm flipH="1" flipV="1">
              <a:off x="4561632" y="4656218"/>
              <a:ext cx="0" cy="882919"/>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C421ECB6-3EB5-DAB6-D669-21E4CF1FDE96}"/>
                </a:ext>
              </a:extLst>
            </p:cNvPr>
            <p:cNvSpPr txBox="1"/>
            <p:nvPr/>
          </p:nvSpPr>
          <p:spPr>
            <a:xfrm>
              <a:off x="69252" y="3999084"/>
              <a:ext cx="511861" cy="382511"/>
            </a:xfrm>
            <a:prstGeom prst="rect">
              <a:avLst/>
            </a:prstGeom>
            <a:noFill/>
          </p:spPr>
          <p:txBody>
            <a:bodyPr wrap="none" rtlCol="0">
              <a:spAutoFit/>
            </a:bodyPr>
            <a:lstStyle/>
            <a:p>
              <a:r>
                <a:rPr lang="de-DE" dirty="0">
                  <a:solidFill>
                    <a:srgbClr val="00B0F0"/>
                  </a:solidFill>
                </a:rPr>
                <a:t>LO</a:t>
              </a:r>
              <a:endParaRPr lang="de-DE" baseline="-25000" dirty="0">
                <a:solidFill>
                  <a:srgbClr val="00B0F0"/>
                </a:solidFill>
              </a:endParaRPr>
            </a:p>
          </p:txBody>
        </p:sp>
        <p:sp>
          <p:nvSpPr>
            <p:cNvPr id="36" name="Textfeld 35">
              <a:extLst>
                <a:ext uri="{FF2B5EF4-FFF2-40B4-BE49-F238E27FC236}">
                  <a16:creationId xmlns:a16="http://schemas.microsoft.com/office/drawing/2014/main" id="{B0164ED5-49A3-6A79-B713-3081CF89A45A}"/>
                </a:ext>
              </a:extLst>
            </p:cNvPr>
            <p:cNvSpPr txBox="1"/>
            <p:nvPr/>
          </p:nvSpPr>
          <p:spPr>
            <a:xfrm>
              <a:off x="3130958" y="5444676"/>
              <a:ext cx="414774" cy="382511"/>
            </a:xfrm>
            <a:prstGeom prst="rect">
              <a:avLst/>
            </a:prstGeom>
            <a:noFill/>
          </p:spPr>
          <p:txBody>
            <a:bodyPr wrap="none" rtlCol="0">
              <a:spAutoFit/>
            </a:bodyPr>
            <a:lstStyle/>
            <a:p>
              <a:r>
                <a:rPr lang="de-DE" dirty="0">
                  <a:solidFill>
                    <a:srgbClr val="7030A0"/>
                  </a:solidFill>
                </a:rPr>
                <a:t>IF</a:t>
              </a:r>
              <a:endParaRPr lang="de-DE" baseline="-25000" dirty="0">
                <a:solidFill>
                  <a:srgbClr val="7030A0"/>
                </a:solidFill>
              </a:endParaRPr>
            </a:p>
          </p:txBody>
        </p:sp>
        <p:sp>
          <p:nvSpPr>
            <p:cNvPr id="37" name="Textfeld 36">
              <a:extLst>
                <a:ext uri="{FF2B5EF4-FFF2-40B4-BE49-F238E27FC236}">
                  <a16:creationId xmlns:a16="http://schemas.microsoft.com/office/drawing/2014/main" id="{C162D358-3E97-B1EE-8A68-D1D10AB063BA}"/>
                </a:ext>
              </a:extLst>
            </p:cNvPr>
            <p:cNvSpPr txBox="1"/>
            <p:nvPr/>
          </p:nvSpPr>
          <p:spPr>
            <a:xfrm>
              <a:off x="4548359" y="3592666"/>
              <a:ext cx="494979" cy="382511"/>
            </a:xfrm>
            <a:prstGeom prst="rect">
              <a:avLst/>
            </a:prstGeom>
            <a:noFill/>
          </p:spPr>
          <p:txBody>
            <a:bodyPr wrap="none" rtlCol="0">
              <a:spAutoFit/>
            </a:bodyPr>
            <a:lstStyle/>
            <a:p>
              <a:r>
                <a:rPr lang="de-DE" dirty="0">
                  <a:solidFill>
                    <a:srgbClr val="00B050"/>
                  </a:solidFill>
                </a:rPr>
                <a:t>RF</a:t>
              </a:r>
              <a:endParaRPr lang="de-DE" baseline="-25000" dirty="0">
                <a:solidFill>
                  <a:srgbClr val="00B050"/>
                </a:solidFill>
              </a:endParaRPr>
            </a:p>
          </p:txBody>
        </p:sp>
      </p:grpSp>
      <p:cxnSp>
        <p:nvCxnSpPr>
          <p:cNvPr id="1039" name="Gerade Verbindung mit Pfeil 1038">
            <a:extLst>
              <a:ext uri="{FF2B5EF4-FFF2-40B4-BE49-F238E27FC236}">
                <a16:creationId xmlns:a16="http://schemas.microsoft.com/office/drawing/2014/main" id="{AB45BC9A-EB4F-9EA2-4544-45FE935E2D43}"/>
              </a:ext>
            </a:extLst>
          </p:cNvPr>
          <p:cNvCxnSpPr>
            <a:cxnSpLocks/>
            <a:endCxn id="1043" idx="1"/>
          </p:cNvCxnSpPr>
          <p:nvPr/>
        </p:nvCxnSpPr>
        <p:spPr>
          <a:xfrm>
            <a:off x="611803" y="1994528"/>
            <a:ext cx="398398"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40" name="Gerade Verbindung mit Pfeil 1039">
            <a:extLst>
              <a:ext uri="{FF2B5EF4-FFF2-40B4-BE49-F238E27FC236}">
                <a16:creationId xmlns:a16="http://schemas.microsoft.com/office/drawing/2014/main" id="{565EAC29-9D75-EDEF-CB13-39462E28EDDF}"/>
              </a:ext>
            </a:extLst>
          </p:cNvPr>
          <p:cNvCxnSpPr>
            <a:cxnSpLocks/>
            <a:stCxn id="1043" idx="3"/>
          </p:cNvCxnSpPr>
          <p:nvPr/>
        </p:nvCxnSpPr>
        <p:spPr>
          <a:xfrm>
            <a:off x="1550201" y="1994528"/>
            <a:ext cx="356466"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41" name="Gerade Verbindung mit Pfeil 1040">
            <a:extLst>
              <a:ext uri="{FF2B5EF4-FFF2-40B4-BE49-F238E27FC236}">
                <a16:creationId xmlns:a16="http://schemas.microsoft.com/office/drawing/2014/main" id="{CA5200E0-E591-2855-58C5-6142D7E188F7}"/>
              </a:ext>
            </a:extLst>
          </p:cNvPr>
          <p:cNvCxnSpPr>
            <a:cxnSpLocks/>
            <a:endCxn id="1043" idx="2"/>
          </p:cNvCxnSpPr>
          <p:nvPr/>
        </p:nvCxnSpPr>
        <p:spPr>
          <a:xfrm flipV="1">
            <a:off x="1280201" y="2264528"/>
            <a:ext cx="0" cy="32703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42" name="Gruppieren 1041">
            <a:extLst>
              <a:ext uri="{FF2B5EF4-FFF2-40B4-BE49-F238E27FC236}">
                <a16:creationId xmlns:a16="http://schemas.microsoft.com/office/drawing/2014/main" id="{F0632D1A-33FF-551C-D942-F913FB721C40}"/>
              </a:ext>
            </a:extLst>
          </p:cNvPr>
          <p:cNvGrpSpPr/>
          <p:nvPr/>
        </p:nvGrpSpPr>
        <p:grpSpPr>
          <a:xfrm>
            <a:off x="1010201" y="1724528"/>
            <a:ext cx="540000" cy="540000"/>
            <a:chOff x="6107045" y="2822414"/>
            <a:chExt cx="540000" cy="540000"/>
          </a:xfrm>
        </p:grpSpPr>
        <p:sp>
          <p:nvSpPr>
            <p:cNvPr id="1043" name="Rechteck 1042">
              <a:extLst>
                <a:ext uri="{FF2B5EF4-FFF2-40B4-BE49-F238E27FC236}">
                  <a16:creationId xmlns:a16="http://schemas.microsoft.com/office/drawing/2014/main" id="{3E2C6D77-0714-B6E8-D8B3-24DF2BCA7DB5}"/>
                </a:ext>
              </a:extLst>
            </p:cNvPr>
            <p:cNvSpPr/>
            <p:nvPr/>
          </p:nvSpPr>
          <p:spPr>
            <a:xfrm>
              <a:off x="6107045" y="282241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1044" name="Gruppieren 1043">
              <a:extLst>
                <a:ext uri="{FF2B5EF4-FFF2-40B4-BE49-F238E27FC236}">
                  <a16:creationId xmlns:a16="http://schemas.microsoft.com/office/drawing/2014/main" id="{C404AF3B-6850-3F9E-60FD-ABD6647271A1}"/>
                </a:ext>
              </a:extLst>
            </p:cNvPr>
            <p:cNvGrpSpPr>
              <a:grpSpLocks noChangeAspect="1"/>
            </p:cNvGrpSpPr>
            <p:nvPr/>
          </p:nvGrpSpPr>
          <p:grpSpPr>
            <a:xfrm>
              <a:off x="6258247" y="2963849"/>
              <a:ext cx="227596" cy="227597"/>
              <a:chOff x="6050280" y="3044923"/>
              <a:chExt cx="540000" cy="540001"/>
            </a:xfrm>
          </p:grpSpPr>
          <p:cxnSp>
            <p:nvCxnSpPr>
              <p:cNvPr id="1046" name="Gerader Verbinder 1045">
                <a:extLst>
                  <a:ext uri="{FF2B5EF4-FFF2-40B4-BE49-F238E27FC236}">
                    <a16:creationId xmlns:a16="http://schemas.microsoft.com/office/drawing/2014/main" id="{8DDF715D-6485-6574-6671-AD0D7BC1F42F}"/>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7D4F3235-DDF3-3137-CB8B-86A7E22776A6}"/>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5" name="Ellipse 1044">
              <a:extLst>
                <a:ext uri="{FF2B5EF4-FFF2-40B4-BE49-F238E27FC236}">
                  <a16:creationId xmlns:a16="http://schemas.microsoft.com/office/drawing/2014/main" id="{1C9DB7AC-6B25-7FA1-59D2-583C501ED087}"/>
                </a:ext>
              </a:extLst>
            </p:cNvPr>
            <p:cNvSpPr/>
            <p:nvPr/>
          </p:nvSpPr>
          <p:spPr>
            <a:xfrm>
              <a:off x="6210120" y="2918839"/>
              <a:ext cx="324000" cy="324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54" name="Textfeld 1053">
            <a:extLst>
              <a:ext uri="{FF2B5EF4-FFF2-40B4-BE49-F238E27FC236}">
                <a16:creationId xmlns:a16="http://schemas.microsoft.com/office/drawing/2014/main" id="{631D0445-6209-A8D8-ABDB-96131359A2B9}"/>
              </a:ext>
            </a:extLst>
          </p:cNvPr>
          <p:cNvSpPr txBox="1"/>
          <p:nvPr/>
        </p:nvSpPr>
        <p:spPr>
          <a:xfrm>
            <a:off x="302178" y="1818927"/>
            <a:ext cx="348172" cy="369332"/>
          </a:xfrm>
          <a:prstGeom prst="rect">
            <a:avLst/>
          </a:prstGeom>
          <a:noFill/>
        </p:spPr>
        <p:txBody>
          <a:bodyPr wrap="none" rtlCol="0">
            <a:spAutoFit/>
          </a:bodyPr>
          <a:lstStyle/>
          <a:p>
            <a:r>
              <a:rPr lang="de-DE" dirty="0">
                <a:solidFill>
                  <a:srgbClr val="7030A0"/>
                </a:solidFill>
              </a:rPr>
              <a:t>IF</a:t>
            </a:r>
            <a:endParaRPr lang="de-DE" baseline="-25000" dirty="0">
              <a:solidFill>
                <a:srgbClr val="7030A0"/>
              </a:solidFill>
            </a:endParaRPr>
          </a:p>
        </p:txBody>
      </p:sp>
      <p:sp>
        <p:nvSpPr>
          <p:cNvPr id="1055" name="Textfeld 1054">
            <a:extLst>
              <a:ext uri="{FF2B5EF4-FFF2-40B4-BE49-F238E27FC236}">
                <a16:creationId xmlns:a16="http://schemas.microsoft.com/office/drawing/2014/main" id="{1D9CDF52-2ACD-C626-F93F-71B05AFF8688}"/>
              </a:ext>
            </a:extLst>
          </p:cNvPr>
          <p:cNvSpPr txBox="1"/>
          <p:nvPr/>
        </p:nvSpPr>
        <p:spPr>
          <a:xfrm>
            <a:off x="1907830" y="1817936"/>
            <a:ext cx="415498" cy="369332"/>
          </a:xfrm>
          <a:prstGeom prst="rect">
            <a:avLst/>
          </a:prstGeom>
          <a:noFill/>
        </p:spPr>
        <p:txBody>
          <a:bodyPr wrap="none" rtlCol="0">
            <a:spAutoFit/>
          </a:bodyPr>
          <a:lstStyle/>
          <a:p>
            <a:r>
              <a:rPr lang="de-DE" dirty="0">
                <a:solidFill>
                  <a:srgbClr val="00B050"/>
                </a:solidFill>
              </a:rPr>
              <a:t>RF</a:t>
            </a:r>
            <a:endParaRPr lang="de-DE" baseline="-25000" dirty="0">
              <a:solidFill>
                <a:srgbClr val="00B050"/>
              </a:solidFill>
            </a:endParaRPr>
          </a:p>
        </p:txBody>
      </p:sp>
      <p:sp>
        <p:nvSpPr>
          <p:cNvPr id="1056" name="Textfeld 1055">
            <a:extLst>
              <a:ext uri="{FF2B5EF4-FFF2-40B4-BE49-F238E27FC236}">
                <a16:creationId xmlns:a16="http://schemas.microsoft.com/office/drawing/2014/main" id="{CE1A336B-5C6E-0674-6303-BA929F75DF73}"/>
              </a:ext>
            </a:extLst>
          </p:cNvPr>
          <p:cNvSpPr txBox="1"/>
          <p:nvPr/>
        </p:nvSpPr>
        <p:spPr>
          <a:xfrm>
            <a:off x="1087150" y="2554249"/>
            <a:ext cx="429669" cy="369332"/>
          </a:xfrm>
          <a:prstGeom prst="rect">
            <a:avLst/>
          </a:prstGeom>
          <a:noFill/>
        </p:spPr>
        <p:txBody>
          <a:bodyPr wrap="none" rtlCol="0">
            <a:spAutoFit/>
          </a:bodyPr>
          <a:lstStyle/>
          <a:p>
            <a:r>
              <a:rPr lang="de-DE" dirty="0">
                <a:solidFill>
                  <a:srgbClr val="00B0F0"/>
                </a:solidFill>
              </a:rPr>
              <a:t>LO</a:t>
            </a:r>
            <a:endParaRPr lang="de-DE" baseline="-25000" dirty="0">
              <a:solidFill>
                <a:srgbClr val="00B0F0"/>
              </a:solidFill>
            </a:endParaRPr>
          </a:p>
        </p:txBody>
      </p:sp>
      <p:pic>
        <p:nvPicPr>
          <p:cNvPr id="1048" name="Grafik 1047">
            <a:extLst>
              <a:ext uri="{FF2B5EF4-FFF2-40B4-BE49-F238E27FC236}">
                <a16:creationId xmlns:a16="http://schemas.microsoft.com/office/drawing/2014/main" id="{3743E9AC-EF9F-D223-D7B6-25CB6A3FAE5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l="14954" t="21835" r="26093" b="11066"/>
          <a:stretch/>
        </p:blipFill>
        <p:spPr>
          <a:xfrm>
            <a:off x="8320286" y="1551188"/>
            <a:ext cx="2462220" cy="2101818"/>
          </a:xfrm>
          <a:prstGeom prst="rect">
            <a:avLst/>
          </a:prstGeom>
        </p:spPr>
      </p:pic>
      <p:pic>
        <p:nvPicPr>
          <p:cNvPr id="1038" name="Grafik 1037">
            <a:extLst>
              <a:ext uri="{FF2B5EF4-FFF2-40B4-BE49-F238E27FC236}">
                <a16:creationId xmlns:a16="http://schemas.microsoft.com/office/drawing/2014/main" id="{4063C494-8105-3013-13FA-60FA408DFE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7389" y="1056579"/>
            <a:ext cx="1732300" cy="1299226"/>
          </a:xfrm>
          <a:prstGeom prst="rect">
            <a:avLst/>
          </a:prstGeom>
        </p:spPr>
      </p:pic>
      <p:sp>
        <p:nvSpPr>
          <p:cNvPr id="1053" name="Textfeld 1052">
            <a:extLst>
              <a:ext uri="{FF2B5EF4-FFF2-40B4-BE49-F238E27FC236}">
                <a16:creationId xmlns:a16="http://schemas.microsoft.com/office/drawing/2014/main" id="{0FBEA95D-AE63-8582-D071-C98250E5A471}"/>
              </a:ext>
            </a:extLst>
          </p:cNvPr>
          <p:cNvSpPr txBox="1"/>
          <p:nvPr/>
        </p:nvSpPr>
        <p:spPr>
          <a:xfrm>
            <a:off x="9650242" y="3422174"/>
            <a:ext cx="1197764" cy="230832"/>
          </a:xfrm>
          <a:prstGeom prst="rect">
            <a:avLst/>
          </a:prstGeom>
          <a:noFill/>
        </p:spPr>
        <p:txBody>
          <a:bodyPr wrap="none" rtlCol="0">
            <a:spAutoFit/>
          </a:bodyPr>
          <a:lstStyle/>
          <a:p>
            <a:r>
              <a:rPr lang="de-DE" sz="900" dirty="0"/>
              <a:t>Fotos: Martin Triebke</a:t>
            </a:r>
          </a:p>
        </p:txBody>
      </p:sp>
      <p:sp>
        <p:nvSpPr>
          <p:cNvPr id="1049" name="Textfeld 1048">
            <a:extLst>
              <a:ext uri="{FF2B5EF4-FFF2-40B4-BE49-F238E27FC236}">
                <a16:creationId xmlns:a16="http://schemas.microsoft.com/office/drawing/2014/main" id="{BD159F04-2FD8-2A26-9173-95AFD63754BE}"/>
              </a:ext>
            </a:extLst>
          </p:cNvPr>
          <p:cNvSpPr txBox="1"/>
          <p:nvPr/>
        </p:nvSpPr>
        <p:spPr>
          <a:xfrm rot="2683255">
            <a:off x="8409592" y="3048990"/>
            <a:ext cx="635662" cy="276999"/>
          </a:xfrm>
          <a:prstGeom prst="rect">
            <a:avLst/>
          </a:prstGeom>
          <a:noFill/>
        </p:spPr>
        <p:txBody>
          <a:bodyPr wrap="square" rtlCol="0">
            <a:spAutoFit/>
          </a:bodyPr>
          <a:lstStyle/>
          <a:p>
            <a:r>
              <a:rPr lang="de-DE" sz="1200" dirty="0">
                <a:solidFill>
                  <a:srgbClr val="FF0000"/>
                </a:solidFill>
              </a:rPr>
              <a:t>7,5mm</a:t>
            </a:r>
          </a:p>
        </p:txBody>
      </p:sp>
      <p:cxnSp>
        <p:nvCxnSpPr>
          <p:cNvPr id="1051" name="Gerade Verbindung mit Pfeil 1050">
            <a:extLst>
              <a:ext uri="{FF2B5EF4-FFF2-40B4-BE49-F238E27FC236}">
                <a16:creationId xmlns:a16="http://schemas.microsoft.com/office/drawing/2014/main" id="{2B3EC186-3C5E-49CB-9D5C-564CAA8686F2}"/>
              </a:ext>
            </a:extLst>
          </p:cNvPr>
          <p:cNvCxnSpPr>
            <a:cxnSpLocks/>
          </p:cNvCxnSpPr>
          <p:nvPr/>
        </p:nvCxnSpPr>
        <p:spPr>
          <a:xfrm>
            <a:off x="8306179" y="2568726"/>
            <a:ext cx="1056180" cy="1116172"/>
          </a:xfrm>
          <a:prstGeom prst="straightConnector1">
            <a:avLst/>
          </a:prstGeom>
          <a:ln>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70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 grpId="0"/>
      <p:bldP spid="104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(Frequenz-)Mischer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1D9EF4D-07FF-E8D1-E522-4516B1FBA82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Eine </a:t>
            </a:r>
            <a:r>
              <a:rPr lang="de-DE" b="1" dirty="0">
                <a:solidFill>
                  <a:srgbClr val="000000"/>
                </a:solidFill>
              </a:rPr>
              <a:t>Mischstufe arbeitet im nichtlinearen Bereich</a:t>
            </a:r>
            <a:r>
              <a:rPr lang="de-DE" dirty="0">
                <a:solidFill>
                  <a:srgbClr val="000000"/>
                </a:solidFill>
              </a:rPr>
              <a:t> und ist ein Frequenzumsetzer. Vereinfacht ausgedrückt werden Signale multipliziert, woraus eine Addition/Subtraktion der Signalfrequenzen resultiert:</a:t>
            </a:r>
          </a:p>
          <a:p>
            <a:pPr>
              <a:defRPr/>
            </a:pPr>
            <a:endParaRPr lang="de-DE" sz="1100" dirty="0">
              <a:solidFill>
                <a:srgbClr val="000000"/>
              </a:solidFill>
            </a:endParaRPr>
          </a:p>
          <a:p>
            <a:pPr marL="233983" lvl="1" indent="0">
              <a:buNone/>
              <a:defRPr/>
            </a:pPr>
            <a:r>
              <a:rPr lang="de-DE" dirty="0">
                <a:solidFill>
                  <a:srgbClr val="000000"/>
                </a:solidFill>
              </a:rPr>
              <a:t>	</a:t>
            </a:r>
            <a:r>
              <a:rPr lang="de-DE" sz="2000" dirty="0">
                <a:solidFill>
                  <a:srgbClr val="000000"/>
                </a:solidFill>
              </a:rPr>
              <a:t> cos(</a:t>
            </a:r>
            <a:r>
              <a:rPr lang="de-DE" sz="2000" dirty="0">
                <a:solidFill>
                  <a:srgbClr val="FF0000"/>
                </a:solidFill>
                <a:latin typeface="Symbol" panose="05050102010706020507" pitchFamily="18" charset="2"/>
              </a:rPr>
              <a:t>w</a:t>
            </a:r>
            <a:r>
              <a:rPr lang="de-DE" sz="2000" baseline="-25000" dirty="0">
                <a:solidFill>
                  <a:srgbClr val="FF0000"/>
                </a:solidFill>
              </a:rPr>
              <a:t>1</a:t>
            </a:r>
            <a:r>
              <a:rPr lang="de-DE" sz="2000" dirty="0">
                <a:solidFill>
                  <a:srgbClr val="000000"/>
                </a:solidFill>
              </a:rPr>
              <a:t>t) </a:t>
            </a:r>
            <a:r>
              <a:rPr lang="de-DE" sz="2000" dirty="0">
                <a:solidFill>
                  <a:srgbClr val="FF0000"/>
                </a:solidFill>
              </a:rPr>
              <a:t>*</a:t>
            </a:r>
            <a:r>
              <a:rPr lang="de-DE" sz="2000" dirty="0">
                <a:solidFill>
                  <a:srgbClr val="000000"/>
                </a:solidFill>
              </a:rPr>
              <a:t> cos(</a:t>
            </a:r>
            <a:r>
              <a:rPr lang="de-DE" sz="2000" dirty="0">
                <a:solidFill>
                  <a:srgbClr val="FF0000"/>
                </a:solidFill>
                <a:latin typeface="Symbol" panose="05050102010706020507" pitchFamily="18" charset="2"/>
              </a:rPr>
              <a:t>w</a:t>
            </a:r>
            <a:r>
              <a:rPr lang="de-DE" sz="2000" baseline="-25000" dirty="0">
                <a:solidFill>
                  <a:srgbClr val="FF0000"/>
                </a:solidFill>
              </a:rPr>
              <a:t>2</a:t>
            </a:r>
            <a:r>
              <a:rPr lang="de-DE" sz="2000" dirty="0">
                <a:solidFill>
                  <a:srgbClr val="000000"/>
                </a:solidFill>
              </a:rPr>
              <a:t>t) = ½ *cos(</a:t>
            </a:r>
            <a:r>
              <a:rPr lang="de-DE" sz="2000" dirty="0">
                <a:solidFill>
                  <a:srgbClr val="FF0000"/>
                </a:solidFill>
                <a:latin typeface="Symbol" panose="05050102010706020507" pitchFamily="18" charset="2"/>
              </a:rPr>
              <a:t>w</a:t>
            </a:r>
            <a:r>
              <a:rPr lang="de-DE" sz="2000" baseline="-25000" dirty="0">
                <a:solidFill>
                  <a:srgbClr val="FF0000"/>
                </a:solidFill>
              </a:rPr>
              <a:t>1</a:t>
            </a:r>
            <a:r>
              <a:rPr lang="de-DE" sz="2000" dirty="0">
                <a:solidFill>
                  <a:srgbClr val="000000"/>
                </a:solidFill>
              </a:rPr>
              <a:t>t </a:t>
            </a:r>
            <a:r>
              <a:rPr lang="de-DE" sz="2000" dirty="0">
                <a:solidFill>
                  <a:srgbClr val="FF0000"/>
                </a:solidFill>
              </a:rPr>
              <a:t>- </a:t>
            </a:r>
            <a:r>
              <a:rPr lang="de-DE" sz="2000" dirty="0">
                <a:solidFill>
                  <a:srgbClr val="FF0000"/>
                </a:solidFill>
                <a:latin typeface="Symbol" panose="05050102010706020507" pitchFamily="18" charset="2"/>
              </a:rPr>
              <a:t>w</a:t>
            </a:r>
            <a:r>
              <a:rPr lang="de-DE" sz="2000" baseline="-25000" dirty="0">
                <a:solidFill>
                  <a:srgbClr val="FF0000"/>
                </a:solidFill>
              </a:rPr>
              <a:t>2</a:t>
            </a:r>
            <a:r>
              <a:rPr lang="de-DE" sz="2000" dirty="0">
                <a:solidFill>
                  <a:srgbClr val="000000"/>
                </a:solidFill>
              </a:rPr>
              <a:t>t) </a:t>
            </a:r>
            <a:r>
              <a:rPr lang="de-DE" sz="2000" dirty="0">
                <a:solidFill>
                  <a:srgbClr val="FF0000"/>
                </a:solidFill>
              </a:rPr>
              <a:t>+</a:t>
            </a:r>
            <a:r>
              <a:rPr lang="de-DE" sz="2000" dirty="0">
                <a:solidFill>
                  <a:srgbClr val="000000"/>
                </a:solidFill>
              </a:rPr>
              <a:t> ½ *cos(</a:t>
            </a:r>
            <a:r>
              <a:rPr lang="de-DE" sz="2000" dirty="0">
                <a:solidFill>
                  <a:srgbClr val="FF0000"/>
                </a:solidFill>
                <a:latin typeface="Symbol" panose="05050102010706020507" pitchFamily="18" charset="2"/>
              </a:rPr>
              <a:t>w</a:t>
            </a:r>
            <a:r>
              <a:rPr lang="de-DE" sz="2000" baseline="-25000" dirty="0">
                <a:solidFill>
                  <a:srgbClr val="FF0000"/>
                </a:solidFill>
              </a:rPr>
              <a:t>1</a:t>
            </a:r>
            <a:r>
              <a:rPr lang="de-DE" sz="2000" dirty="0">
                <a:solidFill>
                  <a:srgbClr val="000000"/>
                </a:solidFill>
              </a:rPr>
              <a:t>t </a:t>
            </a:r>
            <a:r>
              <a:rPr lang="de-DE" sz="2000" dirty="0">
                <a:solidFill>
                  <a:srgbClr val="FF0000"/>
                </a:solidFill>
              </a:rPr>
              <a:t>+ </a:t>
            </a:r>
            <a:r>
              <a:rPr lang="de-DE" sz="2000" dirty="0">
                <a:solidFill>
                  <a:srgbClr val="FF0000"/>
                </a:solidFill>
                <a:latin typeface="Symbol" panose="05050102010706020507" pitchFamily="18" charset="2"/>
              </a:rPr>
              <a:t>w</a:t>
            </a:r>
            <a:r>
              <a:rPr lang="de-DE" sz="2000" baseline="-25000" dirty="0">
                <a:solidFill>
                  <a:srgbClr val="FF0000"/>
                </a:solidFill>
              </a:rPr>
              <a:t>2</a:t>
            </a:r>
            <a:r>
              <a:rPr lang="de-DE" sz="2000" dirty="0">
                <a:solidFill>
                  <a:srgbClr val="000000"/>
                </a:solidFill>
              </a:rPr>
              <a:t>t) 	mit  </a:t>
            </a:r>
            <a:r>
              <a:rPr lang="de-DE" sz="2000" dirty="0">
                <a:solidFill>
                  <a:srgbClr val="000000"/>
                </a:solidFill>
                <a:latin typeface="Symbol" panose="05050102010706020507" pitchFamily="18" charset="2"/>
              </a:rPr>
              <a:t>w = 2 * p</a:t>
            </a:r>
            <a:r>
              <a:rPr lang="de-DE" sz="2000" dirty="0">
                <a:solidFill>
                  <a:srgbClr val="000000"/>
                </a:solidFill>
              </a:rPr>
              <a:t> </a:t>
            </a:r>
            <a:r>
              <a:rPr lang="de-DE" sz="2000" dirty="0">
                <a:solidFill>
                  <a:srgbClr val="000000"/>
                </a:solidFill>
                <a:latin typeface="Symbol" panose="05050102010706020507" pitchFamily="18" charset="2"/>
              </a:rPr>
              <a:t>*</a:t>
            </a:r>
            <a:r>
              <a:rPr lang="de-DE" sz="2000" dirty="0">
                <a:solidFill>
                  <a:srgbClr val="000000"/>
                </a:solidFill>
              </a:rPr>
              <a:t> f</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b="1" dirty="0">
                <a:solidFill>
                  <a:srgbClr val="000000"/>
                </a:solidFill>
              </a:rPr>
              <a:t>Die Ausgangsfrequenzen eines Mischers sind also die Addition und die Subtraktion der beiden zugeführten Eingangsfrequenzen</a:t>
            </a:r>
          </a:p>
          <a:p>
            <a:pPr>
              <a:defRPr/>
            </a:pPr>
            <a:endParaRPr lang="de-DE" sz="200" b="1" dirty="0">
              <a:solidFill>
                <a:srgbClr val="000000"/>
              </a:solidFill>
            </a:endParaRPr>
          </a:p>
          <a:p>
            <a:pPr>
              <a:defRPr/>
            </a:pPr>
            <a:r>
              <a:rPr lang="de-DE" b="1" dirty="0">
                <a:solidFill>
                  <a:srgbClr val="000000"/>
                </a:solidFill>
              </a:rPr>
              <a:t>Mischstufen sollten gut abgeschirmt sein (z. B. durch ein Metallgehäuse), um unerwünschte Abstrahlungen zu vermeiden. Gleiches gilt für den verwendeten Oszillator.</a:t>
            </a:r>
          </a:p>
        </p:txBody>
      </p:sp>
      <p:grpSp>
        <p:nvGrpSpPr>
          <p:cNvPr id="7" name="Gruppieren 6">
            <a:extLst>
              <a:ext uri="{FF2B5EF4-FFF2-40B4-BE49-F238E27FC236}">
                <a16:creationId xmlns:a16="http://schemas.microsoft.com/office/drawing/2014/main" id="{EB5A831C-D076-51A8-1F31-D689EAD3DE8C}"/>
              </a:ext>
            </a:extLst>
          </p:cNvPr>
          <p:cNvGrpSpPr/>
          <p:nvPr/>
        </p:nvGrpSpPr>
        <p:grpSpPr>
          <a:xfrm>
            <a:off x="457387" y="2919942"/>
            <a:ext cx="2501290" cy="1243367"/>
            <a:chOff x="571006" y="1657204"/>
            <a:chExt cx="2501290" cy="1243367"/>
          </a:xfrm>
        </p:grpSpPr>
        <p:grpSp>
          <p:nvGrpSpPr>
            <p:cNvPr id="8" name="Gruppieren 7">
              <a:extLst>
                <a:ext uri="{FF2B5EF4-FFF2-40B4-BE49-F238E27FC236}">
                  <a16:creationId xmlns:a16="http://schemas.microsoft.com/office/drawing/2014/main" id="{2C973EAE-C0C5-8328-5429-D90687D826C5}"/>
                </a:ext>
              </a:extLst>
            </p:cNvPr>
            <p:cNvGrpSpPr/>
            <p:nvPr/>
          </p:nvGrpSpPr>
          <p:grpSpPr>
            <a:xfrm>
              <a:off x="942300" y="1710371"/>
              <a:ext cx="1219200" cy="817769"/>
              <a:chOff x="5730240" y="2822414"/>
              <a:chExt cx="1219200" cy="817769"/>
            </a:xfrm>
          </p:grpSpPr>
          <p:grpSp>
            <p:nvGrpSpPr>
              <p:cNvPr id="15" name="Gruppieren 14">
                <a:extLst>
                  <a:ext uri="{FF2B5EF4-FFF2-40B4-BE49-F238E27FC236}">
                    <a16:creationId xmlns:a16="http://schemas.microsoft.com/office/drawing/2014/main" id="{99F31683-1E56-EE94-3D2B-7F66B451A0A7}"/>
                  </a:ext>
                </a:extLst>
              </p:cNvPr>
              <p:cNvGrpSpPr/>
              <p:nvPr/>
            </p:nvGrpSpPr>
            <p:grpSpPr>
              <a:xfrm>
                <a:off x="6107045" y="2822414"/>
                <a:ext cx="540000" cy="540000"/>
                <a:chOff x="6050280" y="3044924"/>
                <a:chExt cx="540000" cy="540000"/>
              </a:xfrm>
            </p:grpSpPr>
            <p:grpSp>
              <p:nvGrpSpPr>
                <p:cNvPr id="20" name="Gruppieren 19">
                  <a:extLst>
                    <a:ext uri="{FF2B5EF4-FFF2-40B4-BE49-F238E27FC236}">
                      <a16:creationId xmlns:a16="http://schemas.microsoft.com/office/drawing/2014/main" id="{2642CD43-9699-67BE-565D-C227055BB2FE}"/>
                    </a:ext>
                  </a:extLst>
                </p:cNvPr>
                <p:cNvGrpSpPr>
                  <a:grpSpLocks noChangeAspect="1"/>
                </p:cNvGrpSpPr>
                <p:nvPr/>
              </p:nvGrpSpPr>
              <p:grpSpPr>
                <a:xfrm>
                  <a:off x="6144780" y="3139423"/>
                  <a:ext cx="351000" cy="351001"/>
                  <a:chOff x="6050280" y="3044923"/>
                  <a:chExt cx="540000" cy="540001"/>
                </a:xfrm>
              </p:grpSpPr>
              <p:cxnSp>
                <p:nvCxnSpPr>
                  <p:cNvPr id="21" name="Gerader Verbinder 20">
                    <a:extLst>
                      <a:ext uri="{FF2B5EF4-FFF2-40B4-BE49-F238E27FC236}">
                        <a16:creationId xmlns:a16="http://schemas.microsoft.com/office/drawing/2014/main" id="{B863A673-26B7-5490-9393-826263131914}"/>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BC644ADF-603A-1B54-F084-ADECC7DD7F78}"/>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hteck 18">
                  <a:extLst>
                    <a:ext uri="{FF2B5EF4-FFF2-40B4-BE49-F238E27FC236}">
                      <a16:creationId xmlns:a16="http://schemas.microsoft.com/office/drawing/2014/main" id="{BBDA40A2-FCD4-1AF8-2375-716F2868AC8A}"/>
                    </a:ext>
                  </a:extLst>
                </p:cNvPr>
                <p:cNvSpPr/>
                <p:nvPr/>
              </p:nvSpPr>
              <p:spPr>
                <a:xfrm>
                  <a:off x="6050280" y="304492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cxnSp>
            <p:nvCxnSpPr>
              <p:cNvPr id="16" name="Gerade Verbindung mit Pfeil 15">
                <a:extLst>
                  <a:ext uri="{FF2B5EF4-FFF2-40B4-BE49-F238E27FC236}">
                    <a16:creationId xmlns:a16="http://schemas.microsoft.com/office/drawing/2014/main" id="{3712961F-B587-4446-2798-0E614EA32CFB}"/>
                  </a:ext>
                </a:extLst>
              </p:cNvPr>
              <p:cNvCxnSpPr>
                <a:endCxn id="19" idx="1"/>
              </p:cNvCxnSpPr>
              <p:nvPr/>
            </p:nvCxnSpPr>
            <p:spPr>
              <a:xfrm>
                <a:off x="5730240" y="3092414"/>
                <a:ext cx="376805" cy="0"/>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E59EA817-776A-FD82-710E-5817149B9852}"/>
                  </a:ext>
                </a:extLst>
              </p:cNvPr>
              <p:cNvCxnSpPr>
                <a:stCxn id="19" idx="3"/>
              </p:cNvCxnSpPr>
              <p:nvPr/>
            </p:nvCxnSpPr>
            <p:spPr>
              <a:xfrm>
                <a:off x="6647045" y="3092414"/>
                <a:ext cx="302395" cy="0"/>
              </a:xfrm>
              <a:prstGeom prst="straightConnector1">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65A990E4-49C0-1B6E-4AA7-005C16686371}"/>
                  </a:ext>
                </a:extLst>
              </p:cNvPr>
              <p:cNvCxnSpPr>
                <a:endCxn id="19" idx="2"/>
              </p:cNvCxnSpPr>
              <p:nvPr/>
            </p:nvCxnSpPr>
            <p:spPr>
              <a:xfrm flipH="1" flipV="1">
                <a:off x="6377045" y="3362414"/>
                <a:ext cx="6338" cy="277769"/>
              </a:xfrm>
              <a:prstGeom prst="straightConnector1">
                <a:avLst/>
              </a:prstGeom>
              <a:ln w="2540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C6A516FB-AA51-DB8E-3066-94A15990AA25}"/>
                </a:ext>
              </a:extLst>
            </p:cNvPr>
            <p:cNvSpPr txBox="1"/>
            <p:nvPr/>
          </p:nvSpPr>
          <p:spPr>
            <a:xfrm>
              <a:off x="571006" y="1710371"/>
              <a:ext cx="425116" cy="369332"/>
            </a:xfrm>
            <a:prstGeom prst="rect">
              <a:avLst/>
            </a:prstGeom>
            <a:noFill/>
          </p:spPr>
          <p:txBody>
            <a:bodyPr wrap="none" rtlCol="0">
              <a:spAutoFit/>
            </a:bodyPr>
            <a:lstStyle/>
            <a:p>
              <a:r>
                <a:rPr lang="de-DE" dirty="0" err="1"/>
                <a:t>f</a:t>
              </a:r>
              <a:r>
                <a:rPr lang="de-DE" baseline="-25000" dirty="0" err="1"/>
                <a:t>NF</a:t>
              </a:r>
              <a:endParaRPr lang="de-DE" baseline="-25000" dirty="0"/>
            </a:p>
          </p:txBody>
        </p:sp>
        <p:sp>
          <p:nvSpPr>
            <p:cNvPr id="10" name="Textfeld 9">
              <a:extLst>
                <a:ext uri="{FF2B5EF4-FFF2-40B4-BE49-F238E27FC236}">
                  <a16:creationId xmlns:a16="http://schemas.microsoft.com/office/drawing/2014/main" id="{C0D60341-8248-CC5F-7529-B52C77CAC88E}"/>
                </a:ext>
              </a:extLst>
            </p:cNvPr>
            <p:cNvSpPr txBox="1"/>
            <p:nvPr/>
          </p:nvSpPr>
          <p:spPr>
            <a:xfrm>
              <a:off x="1432555" y="2531239"/>
              <a:ext cx="357790" cy="369332"/>
            </a:xfrm>
            <a:prstGeom prst="rect">
              <a:avLst/>
            </a:prstGeom>
            <a:noFill/>
          </p:spPr>
          <p:txBody>
            <a:bodyPr wrap="none" rtlCol="0">
              <a:spAutoFit/>
            </a:bodyPr>
            <a:lstStyle/>
            <a:p>
              <a:r>
                <a:rPr lang="de-DE" dirty="0" err="1"/>
                <a:t>f</a:t>
              </a:r>
              <a:r>
                <a:rPr lang="de-DE" baseline="-25000" dirty="0" err="1"/>
                <a:t>O</a:t>
              </a:r>
              <a:endParaRPr lang="de-DE" baseline="-25000" dirty="0"/>
            </a:p>
          </p:txBody>
        </p:sp>
        <p:sp>
          <p:nvSpPr>
            <p:cNvPr id="14" name="Textfeld 13">
              <a:extLst>
                <a:ext uri="{FF2B5EF4-FFF2-40B4-BE49-F238E27FC236}">
                  <a16:creationId xmlns:a16="http://schemas.microsoft.com/office/drawing/2014/main" id="{CDDDFF3D-48C6-F7EC-F17F-E140D12DD401}"/>
                </a:ext>
              </a:extLst>
            </p:cNvPr>
            <p:cNvSpPr txBox="1"/>
            <p:nvPr/>
          </p:nvSpPr>
          <p:spPr>
            <a:xfrm>
              <a:off x="2230399" y="1657204"/>
              <a:ext cx="841897" cy="646331"/>
            </a:xfrm>
            <a:prstGeom prst="rect">
              <a:avLst/>
            </a:prstGeom>
            <a:noFill/>
          </p:spPr>
          <p:txBody>
            <a:bodyPr wrap="none" rtlCol="0">
              <a:spAutoFit/>
            </a:bodyPr>
            <a:lstStyle/>
            <a:p>
              <a:r>
                <a:rPr lang="de-DE" b="1" dirty="0" err="1"/>
                <a:t>f</a:t>
              </a:r>
              <a:r>
                <a:rPr lang="de-DE" b="1" baseline="-25000" dirty="0" err="1"/>
                <a:t>O</a:t>
              </a:r>
              <a:r>
                <a:rPr lang="de-DE" b="1" dirty="0"/>
                <a:t> + </a:t>
              </a:r>
              <a:r>
                <a:rPr lang="de-DE" b="1" dirty="0" err="1"/>
                <a:t>f</a:t>
              </a:r>
              <a:r>
                <a:rPr lang="de-DE" b="1" baseline="-25000" dirty="0" err="1"/>
                <a:t>NF</a:t>
              </a:r>
              <a:endParaRPr lang="de-DE" b="1" baseline="-25000" dirty="0"/>
            </a:p>
            <a:p>
              <a:r>
                <a:rPr lang="de-DE" b="1" dirty="0" err="1"/>
                <a:t>f</a:t>
              </a:r>
              <a:r>
                <a:rPr lang="de-DE" b="1" baseline="-25000" dirty="0" err="1"/>
                <a:t>O</a:t>
              </a:r>
              <a:r>
                <a:rPr lang="de-DE" b="1" dirty="0"/>
                <a:t> - </a:t>
              </a:r>
              <a:r>
                <a:rPr lang="de-DE" b="1" dirty="0" err="1"/>
                <a:t>f</a:t>
              </a:r>
              <a:r>
                <a:rPr lang="de-DE" b="1" baseline="-25000" dirty="0" err="1"/>
                <a:t>NF</a:t>
              </a:r>
              <a:endParaRPr lang="de-DE" b="1" baseline="-25000" dirty="0"/>
            </a:p>
          </p:txBody>
        </p:sp>
      </p:grpSp>
      <p:grpSp>
        <p:nvGrpSpPr>
          <p:cNvPr id="23" name="Gruppieren 22">
            <a:extLst>
              <a:ext uri="{FF2B5EF4-FFF2-40B4-BE49-F238E27FC236}">
                <a16:creationId xmlns:a16="http://schemas.microsoft.com/office/drawing/2014/main" id="{131A5729-5C57-78E5-69AE-F485D40487E5}"/>
              </a:ext>
            </a:extLst>
          </p:cNvPr>
          <p:cNvGrpSpPr/>
          <p:nvPr/>
        </p:nvGrpSpPr>
        <p:grpSpPr>
          <a:xfrm>
            <a:off x="3480945" y="2887671"/>
            <a:ext cx="2313387" cy="1206528"/>
            <a:chOff x="3573063" y="1737213"/>
            <a:chExt cx="2313387" cy="1206528"/>
          </a:xfrm>
        </p:grpSpPr>
        <p:cxnSp>
          <p:nvCxnSpPr>
            <p:cNvPr id="25" name="Gerader Verbinder 24">
              <a:extLst>
                <a:ext uri="{FF2B5EF4-FFF2-40B4-BE49-F238E27FC236}">
                  <a16:creationId xmlns:a16="http://schemas.microsoft.com/office/drawing/2014/main" id="{41A301BA-ABAC-CABC-7CD7-2407FDF59ED1}"/>
                </a:ext>
              </a:extLst>
            </p:cNvPr>
            <p:cNvCxnSpPr/>
            <p:nvPr/>
          </p:nvCxnSpPr>
          <p:spPr>
            <a:xfrm>
              <a:off x="4908536" y="1916522"/>
              <a:ext cx="0" cy="59218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09FD39BD-76F2-B9D1-8003-B6DB912CEDC5}"/>
                </a:ext>
              </a:extLst>
            </p:cNvPr>
            <p:cNvCxnSpPr/>
            <p:nvPr/>
          </p:nvCxnSpPr>
          <p:spPr>
            <a:xfrm>
              <a:off x="3785621" y="2212613"/>
              <a:ext cx="0" cy="28534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82FA38B-E0F6-D030-9B84-D188D34E0C32}"/>
                </a:ext>
              </a:extLst>
            </p:cNvPr>
            <p:cNvCxnSpPr/>
            <p:nvPr/>
          </p:nvCxnSpPr>
          <p:spPr>
            <a:xfrm>
              <a:off x="4796359" y="221928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BFBE1D77-3332-1C09-2017-49B7E19AB5D5}"/>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D54B22CC-213B-29EA-4449-B8E893F0BB6C}"/>
                </a:ext>
              </a:extLst>
            </p:cNvPr>
            <p:cNvCxnSpPr/>
            <p:nvPr/>
          </p:nvCxnSpPr>
          <p:spPr>
            <a:xfrm>
              <a:off x="5018428" y="221928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485E9475-26AF-BF3A-6C6C-3BACB6CC4439}"/>
                </a:ext>
              </a:extLst>
            </p:cNvPr>
            <p:cNvSpPr txBox="1"/>
            <p:nvPr/>
          </p:nvSpPr>
          <p:spPr>
            <a:xfrm>
              <a:off x="4729641" y="2574409"/>
              <a:ext cx="357790" cy="369332"/>
            </a:xfrm>
            <a:prstGeom prst="rect">
              <a:avLst/>
            </a:prstGeom>
            <a:noFill/>
          </p:spPr>
          <p:txBody>
            <a:bodyPr wrap="none" rtlCol="0">
              <a:spAutoFit/>
            </a:bodyPr>
            <a:lstStyle/>
            <a:p>
              <a:r>
                <a:rPr lang="de-DE" dirty="0" err="1">
                  <a:solidFill>
                    <a:srgbClr val="0070C0"/>
                  </a:solidFill>
                </a:rPr>
                <a:t>f</a:t>
              </a:r>
              <a:r>
                <a:rPr lang="de-DE" baseline="-25000" dirty="0" err="1">
                  <a:solidFill>
                    <a:srgbClr val="0070C0"/>
                  </a:solidFill>
                </a:rPr>
                <a:t>O</a:t>
              </a:r>
              <a:endParaRPr lang="de-DE" baseline="-25000" dirty="0">
                <a:solidFill>
                  <a:srgbClr val="0070C0"/>
                </a:solidFill>
              </a:endParaRPr>
            </a:p>
          </p:txBody>
        </p:sp>
        <p:sp>
          <p:nvSpPr>
            <p:cNvPr id="31" name="Textfeld 30">
              <a:extLst>
                <a:ext uri="{FF2B5EF4-FFF2-40B4-BE49-F238E27FC236}">
                  <a16:creationId xmlns:a16="http://schemas.microsoft.com/office/drawing/2014/main" id="{72B19504-6CD9-AD45-B355-8E3F61769632}"/>
                </a:ext>
              </a:extLst>
            </p:cNvPr>
            <p:cNvSpPr txBox="1"/>
            <p:nvPr/>
          </p:nvSpPr>
          <p:spPr>
            <a:xfrm>
              <a:off x="3573063" y="2494110"/>
              <a:ext cx="425116" cy="369332"/>
            </a:xfrm>
            <a:prstGeom prst="rect">
              <a:avLst/>
            </a:prstGeom>
            <a:noFill/>
          </p:spPr>
          <p:txBody>
            <a:bodyPr wrap="none" rtlCol="0">
              <a:spAutoFit/>
            </a:bodyPr>
            <a:lstStyle/>
            <a:p>
              <a:r>
                <a:rPr lang="de-DE" dirty="0" err="1">
                  <a:solidFill>
                    <a:srgbClr val="7030A0"/>
                  </a:solidFill>
                </a:rPr>
                <a:t>f</a:t>
              </a:r>
              <a:r>
                <a:rPr lang="de-DE" baseline="-25000" dirty="0" err="1">
                  <a:solidFill>
                    <a:srgbClr val="7030A0"/>
                  </a:solidFill>
                </a:rPr>
                <a:t>NF</a:t>
              </a:r>
              <a:endParaRPr lang="de-DE" baseline="-25000" dirty="0">
                <a:solidFill>
                  <a:srgbClr val="7030A0"/>
                </a:solidFill>
              </a:endParaRPr>
            </a:p>
          </p:txBody>
        </p:sp>
        <p:sp>
          <p:nvSpPr>
            <p:cNvPr id="32" name="Textfeld 31">
              <a:extLst>
                <a:ext uri="{FF2B5EF4-FFF2-40B4-BE49-F238E27FC236}">
                  <a16:creationId xmlns:a16="http://schemas.microsoft.com/office/drawing/2014/main" id="{0A492859-B524-DEBE-7713-F1E57447604A}"/>
                </a:ext>
              </a:extLst>
            </p:cNvPr>
            <p:cNvSpPr txBox="1"/>
            <p:nvPr/>
          </p:nvSpPr>
          <p:spPr>
            <a:xfrm>
              <a:off x="4977155" y="1876098"/>
              <a:ext cx="819455" cy="369332"/>
            </a:xfrm>
            <a:prstGeom prst="rect">
              <a:avLst/>
            </a:prstGeom>
            <a:noFill/>
          </p:spPr>
          <p:txBody>
            <a:bodyPr wrap="none" rtlCol="0">
              <a:spAutoFit/>
            </a:bodyPr>
            <a:lstStyle/>
            <a:p>
              <a:r>
                <a:rPr lang="de-DE" dirty="0" err="1">
                  <a:solidFill>
                    <a:srgbClr val="00B050"/>
                  </a:solidFill>
                </a:rPr>
                <a:t>f</a:t>
              </a:r>
              <a:r>
                <a:rPr lang="de-DE" baseline="-25000" dirty="0" err="1">
                  <a:solidFill>
                    <a:srgbClr val="00B050"/>
                  </a:solidFill>
                </a:rPr>
                <a:t>O</a:t>
              </a:r>
              <a:r>
                <a:rPr lang="de-DE" dirty="0">
                  <a:solidFill>
                    <a:srgbClr val="00B050"/>
                  </a:solidFill>
                </a:rPr>
                <a:t> + </a:t>
              </a:r>
              <a:r>
                <a:rPr lang="de-DE" dirty="0" err="1">
                  <a:solidFill>
                    <a:srgbClr val="00B050"/>
                  </a:solidFill>
                </a:rPr>
                <a:t>f</a:t>
              </a:r>
              <a:r>
                <a:rPr lang="de-DE" baseline="-25000" dirty="0" err="1">
                  <a:solidFill>
                    <a:srgbClr val="00B050"/>
                  </a:solidFill>
                </a:rPr>
                <a:t>NF</a:t>
              </a:r>
              <a:endParaRPr lang="de-DE" baseline="-25000" dirty="0">
                <a:solidFill>
                  <a:srgbClr val="00B050"/>
                </a:solidFill>
              </a:endParaRPr>
            </a:p>
          </p:txBody>
        </p:sp>
        <p:sp>
          <p:nvSpPr>
            <p:cNvPr id="33" name="Textfeld 32">
              <a:extLst>
                <a:ext uri="{FF2B5EF4-FFF2-40B4-BE49-F238E27FC236}">
                  <a16:creationId xmlns:a16="http://schemas.microsoft.com/office/drawing/2014/main" id="{DD0D7900-D257-D092-D474-1E9432DC1421}"/>
                </a:ext>
              </a:extLst>
            </p:cNvPr>
            <p:cNvSpPr txBox="1"/>
            <p:nvPr/>
          </p:nvSpPr>
          <p:spPr>
            <a:xfrm>
              <a:off x="4064095" y="1881384"/>
              <a:ext cx="774571" cy="369332"/>
            </a:xfrm>
            <a:prstGeom prst="rect">
              <a:avLst/>
            </a:prstGeom>
            <a:noFill/>
          </p:spPr>
          <p:txBody>
            <a:bodyPr wrap="none" rtlCol="0">
              <a:spAutoFit/>
            </a:bodyPr>
            <a:lstStyle/>
            <a:p>
              <a:r>
                <a:rPr lang="de-DE" dirty="0" err="1">
                  <a:solidFill>
                    <a:srgbClr val="00B050"/>
                  </a:solidFill>
                </a:rPr>
                <a:t>f</a:t>
              </a:r>
              <a:r>
                <a:rPr lang="de-DE" baseline="-25000" dirty="0" err="1">
                  <a:solidFill>
                    <a:srgbClr val="00B050"/>
                  </a:solidFill>
                </a:rPr>
                <a:t>O</a:t>
              </a:r>
              <a:r>
                <a:rPr lang="de-DE" dirty="0">
                  <a:solidFill>
                    <a:srgbClr val="00B050"/>
                  </a:solidFill>
                </a:rPr>
                <a:t> - </a:t>
              </a:r>
              <a:r>
                <a:rPr lang="de-DE" dirty="0" err="1">
                  <a:solidFill>
                    <a:srgbClr val="00B050"/>
                  </a:solidFill>
                </a:rPr>
                <a:t>f</a:t>
              </a:r>
              <a:r>
                <a:rPr lang="de-DE" baseline="-25000" dirty="0" err="1">
                  <a:solidFill>
                    <a:srgbClr val="00B050"/>
                  </a:solidFill>
                </a:rPr>
                <a:t>NF</a:t>
              </a:r>
              <a:endParaRPr lang="de-DE" baseline="-25000" dirty="0">
                <a:solidFill>
                  <a:srgbClr val="00B050"/>
                </a:solidFill>
              </a:endParaRPr>
            </a:p>
          </p:txBody>
        </p:sp>
        <p:cxnSp>
          <p:nvCxnSpPr>
            <p:cNvPr id="24" name="Gerade Verbindung mit Pfeil 23">
              <a:extLst>
                <a:ext uri="{FF2B5EF4-FFF2-40B4-BE49-F238E27FC236}">
                  <a16:creationId xmlns:a16="http://schemas.microsoft.com/office/drawing/2014/main" id="{60050E35-980A-68BE-9561-F8F674EE49AF}"/>
                </a:ext>
              </a:extLst>
            </p:cNvPr>
            <p:cNvCxnSpPr/>
            <p:nvPr/>
          </p:nvCxnSpPr>
          <p:spPr>
            <a:xfrm flipV="1">
              <a:off x="3672409" y="249411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1" name="Gruppieren 1060">
            <a:extLst>
              <a:ext uri="{FF2B5EF4-FFF2-40B4-BE49-F238E27FC236}">
                <a16:creationId xmlns:a16="http://schemas.microsoft.com/office/drawing/2014/main" id="{ED2BAAA2-63FF-09FD-94E5-F002C0E0D50C}"/>
              </a:ext>
            </a:extLst>
          </p:cNvPr>
          <p:cNvGrpSpPr/>
          <p:nvPr/>
        </p:nvGrpSpPr>
        <p:grpSpPr>
          <a:xfrm>
            <a:off x="6611388" y="2886944"/>
            <a:ext cx="2313387" cy="1206528"/>
            <a:chOff x="6667993" y="1740737"/>
            <a:chExt cx="2313387" cy="1206528"/>
          </a:xfrm>
        </p:grpSpPr>
        <p:cxnSp>
          <p:nvCxnSpPr>
            <p:cNvPr id="1062" name="Gerader Verbinder 1061">
              <a:extLst>
                <a:ext uri="{FF2B5EF4-FFF2-40B4-BE49-F238E27FC236}">
                  <a16:creationId xmlns:a16="http://schemas.microsoft.com/office/drawing/2014/main" id="{D6B1DF79-D9DA-FC71-0B1D-CD9F7A937CDB}"/>
                </a:ext>
              </a:extLst>
            </p:cNvPr>
            <p:cNvCxnSpPr/>
            <p:nvPr/>
          </p:nvCxnSpPr>
          <p:spPr>
            <a:xfrm>
              <a:off x="8003466" y="1920046"/>
              <a:ext cx="0" cy="59218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3" name="Gerade Verbindung mit Pfeil 1062">
              <a:extLst>
                <a:ext uri="{FF2B5EF4-FFF2-40B4-BE49-F238E27FC236}">
                  <a16:creationId xmlns:a16="http://schemas.microsoft.com/office/drawing/2014/main" id="{129474ED-A961-A92A-AC29-F35255EF07DC}"/>
                </a:ext>
              </a:extLst>
            </p:cNvPr>
            <p:cNvCxnSpPr/>
            <p:nvPr/>
          </p:nvCxnSpPr>
          <p:spPr>
            <a:xfrm flipH="1" flipV="1">
              <a:off x="6767339" y="1740737"/>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4" name="Textfeld 1063">
              <a:extLst>
                <a:ext uri="{FF2B5EF4-FFF2-40B4-BE49-F238E27FC236}">
                  <a16:creationId xmlns:a16="http://schemas.microsoft.com/office/drawing/2014/main" id="{EBCAC2B9-A062-B4E3-48FC-201BC57C81AE}"/>
                </a:ext>
              </a:extLst>
            </p:cNvPr>
            <p:cNvSpPr txBox="1"/>
            <p:nvPr/>
          </p:nvSpPr>
          <p:spPr>
            <a:xfrm>
              <a:off x="7824571" y="2577933"/>
              <a:ext cx="357790" cy="369332"/>
            </a:xfrm>
            <a:prstGeom prst="rect">
              <a:avLst/>
            </a:prstGeom>
            <a:noFill/>
          </p:spPr>
          <p:txBody>
            <a:bodyPr wrap="none" rtlCol="0">
              <a:spAutoFit/>
            </a:bodyPr>
            <a:lstStyle/>
            <a:p>
              <a:r>
                <a:rPr lang="de-DE" dirty="0" err="1">
                  <a:solidFill>
                    <a:srgbClr val="0070C0"/>
                  </a:solidFill>
                </a:rPr>
                <a:t>f</a:t>
              </a:r>
              <a:r>
                <a:rPr lang="de-DE" baseline="-25000" dirty="0" err="1">
                  <a:solidFill>
                    <a:srgbClr val="0070C0"/>
                  </a:solidFill>
                </a:rPr>
                <a:t>O</a:t>
              </a:r>
              <a:endParaRPr lang="de-DE" baseline="-25000" dirty="0">
                <a:solidFill>
                  <a:srgbClr val="0070C0"/>
                </a:solidFill>
              </a:endParaRPr>
            </a:p>
          </p:txBody>
        </p:sp>
        <p:sp>
          <p:nvSpPr>
            <p:cNvPr id="1065" name="Textfeld 1064">
              <a:extLst>
                <a:ext uri="{FF2B5EF4-FFF2-40B4-BE49-F238E27FC236}">
                  <a16:creationId xmlns:a16="http://schemas.microsoft.com/office/drawing/2014/main" id="{73E11832-0CDF-F41B-4A9A-C1B054BD4C42}"/>
                </a:ext>
              </a:extLst>
            </p:cNvPr>
            <p:cNvSpPr txBox="1"/>
            <p:nvPr/>
          </p:nvSpPr>
          <p:spPr>
            <a:xfrm>
              <a:off x="6667993" y="2497634"/>
              <a:ext cx="425116" cy="369332"/>
            </a:xfrm>
            <a:prstGeom prst="rect">
              <a:avLst/>
            </a:prstGeom>
            <a:noFill/>
          </p:spPr>
          <p:txBody>
            <a:bodyPr wrap="none" rtlCol="0">
              <a:spAutoFit/>
            </a:bodyPr>
            <a:lstStyle/>
            <a:p>
              <a:r>
                <a:rPr lang="de-DE" dirty="0" err="1">
                  <a:solidFill>
                    <a:srgbClr val="7030A0"/>
                  </a:solidFill>
                </a:rPr>
                <a:t>f</a:t>
              </a:r>
              <a:r>
                <a:rPr lang="de-DE" baseline="-25000" dirty="0" err="1">
                  <a:solidFill>
                    <a:srgbClr val="7030A0"/>
                  </a:solidFill>
                </a:rPr>
                <a:t>NF</a:t>
              </a:r>
              <a:endParaRPr lang="de-DE" baseline="-25000" dirty="0">
                <a:solidFill>
                  <a:srgbClr val="7030A0"/>
                </a:solidFill>
              </a:endParaRPr>
            </a:p>
          </p:txBody>
        </p:sp>
        <p:sp>
          <p:nvSpPr>
            <p:cNvPr id="1066" name="Textfeld 1065">
              <a:extLst>
                <a:ext uri="{FF2B5EF4-FFF2-40B4-BE49-F238E27FC236}">
                  <a16:creationId xmlns:a16="http://schemas.microsoft.com/office/drawing/2014/main" id="{EDC90938-4C49-A035-BC88-7E1D1061C196}"/>
                </a:ext>
              </a:extLst>
            </p:cNvPr>
            <p:cNvSpPr txBox="1"/>
            <p:nvPr/>
          </p:nvSpPr>
          <p:spPr>
            <a:xfrm>
              <a:off x="8072085" y="1879622"/>
              <a:ext cx="819455" cy="369332"/>
            </a:xfrm>
            <a:prstGeom prst="rect">
              <a:avLst/>
            </a:prstGeom>
            <a:noFill/>
          </p:spPr>
          <p:txBody>
            <a:bodyPr wrap="none" rtlCol="0">
              <a:spAutoFit/>
            </a:bodyPr>
            <a:lstStyle/>
            <a:p>
              <a:r>
                <a:rPr lang="de-DE" dirty="0" err="1">
                  <a:solidFill>
                    <a:srgbClr val="00B050"/>
                  </a:solidFill>
                </a:rPr>
                <a:t>f</a:t>
              </a:r>
              <a:r>
                <a:rPr lang="de-DE" baseline="-25000" dirty="0" err="1">
                  <a:solidFill>
                    <a:srgbClr val="00B050"/>
                  </a:solidFill>
                </a:rPr>
                <a:t>O</a:t>
              </a:r>
              <a:r>
                <a:rPr lang="de-DE" dirty="0">
                  <a:solidFill>
                    <a:srgbClr val="00B050"/>
                  </a:solidFill>
                </a:rPr>
                <a:t> + </a:t>
              </a:r>
              <a:r>
                <a:rPr lang="de-DE" dirty="0" err="1">
                  <a:solidFill>
                    <a:srgbClr val="00B050"/>
                  </a:solidFill>
                </a:rPr>
                <a:t>f</a:t>
              </a:r>
              <a:r>
                <a:rPr lang="de-DE" baseline="-25000" dirty="0" err="1">
                  <a:solidFill>
                    <a:srgbClr val="00B050"/>
                  </a:solidFill>
                </a:rPr>
                <a:t>NF</a:t>
              </a:r>
              <a:endParaRPr lang="de-DE" baseline="-25000" dirty="0">
                <a:solidFill>
                  <a:srgbClr val="00B050"/>
                </a:solidFill>
              </a:endParaRPr>
            </a:p>
          </p:txBody>
        </p:sp>
        <p:sp>
          <p:nvSpPr>
            <p:cNvPr id="1067" name="Textfeld 1066">
              <a:extLst>
                <a:ext uri="{FF2B5EF4-FFF2-40B4-BE49-F238E27FC236}">
                  <a16:creationId xmlns:a16="http://schemas.microsoft.com/office/drawing/2014/main" id="{3783958E-B37F-BC74-A816-DEFC7A2665D0}"/>
                </a:ext>
              </a:extLst>
            </p:cNvPr>
            <p:cNvSpPr txBox="1"/>
            <p:nvPr/>
          </p:nvSpPr>
          <p:spPr>
            <a:xfrm>
              <a:off x="7159025" y="1884908"/>
              <a:ext cx="774571" cy="369332"/>
            </a:xfrm>
            <a:prstGeom prst="rect">
              <a:avLst/>
            </a:prstGeom>
            <a:noFill/>
          </p:spPr>
          <p:txBody>
            <a:bodyPr wrap="none" rtlCol="0">
              <a:spAutoFit/>
            </a:bodyPr>
            <a:lstStyle/>
            <a:p>
              <a:r>
                <a:rPr lang="de-DE" dirty="0" err="1">
                  <a:solidFill>
                    <a:srgbClr val="00B050"/>
                  </a:solidFill>
                </a:rPr>
                <a:t>f</a:t>
              </a:r>
              <a:r>
                <a:rPr lang="de-DE" baseline="-25000" dirty="0" err="1">
                  <a:solidFill>
                    <a:srgbClr val="00B050"/>
                  </a:solidFill>
                </a:rPr>
                <a:t>O</a:t>
              </a:r>
              <a:r>
                <a:rPr lang="de-DE" dirty="0">
                  <a:solidFill>
                    <a:srgbClr val="00B050"/>
                  </a:solidFill>
                </a:rPr>
                <a:t> - </a:t>
              </a:r>
              <a:r>
                <a:rPr lang="de-DE" dirty="0" err="1">
                  <a:solidFill>
                    <a:srgbClr val="00B050"/>
                  </a:solidFill>
                </a:rPr>
                <a:t>f</a:t>
              </a:r>
              <a:r>
                <a:rPr lang="de-DE" baseline="-25000" dirty="0" err="1">
                  <a:solidFill>
                    <a:srgbClr val="00B050"/>
                  </a:solidFill>
                </a:rPr>
                <a:t>NF</a:t>
              </a:r>
              <a:endParaRPr lang="de-DE" baseline="-25000" dirty="0">
                <a:solidFill>
                  <a:srgbClr val="00B050"/>
                </a:solidFill>
              </a:endParaRPr>
            </a:p>
          </p:txBody>
        </p:sp>
        <p:sp>
          <p:nvSpPr>
            <p:cNvPr id="1068" name="Flussdiagramm: Manuelle Eingabe 1067">
              <a:extLst>
                <a:ext uri="{FF2B5EF4-FFF2-40B4-BE49-F238E27FC236}">
                  <a16:creationId xmlns:a16="http://schemas.microsoft.com/office/drawing/2014/main" id="{944B70C6-0843-D388-B061-EDC24947F6BB}"/>
                </a:ext>
              </a:extLst>
            </p:cNvPr>
            <p:cNvSpPr/>
            <p:nvPr/>
          </p:nvSpPr>
          <p:spPr>
            <a:xfrm flipH="1">
              <a:off x="6849070" y="2209140"/>
              <a:ext cx="169245" cy="273900"/>
            </a:xfrm>
            <a:prstGeom prst="flowChartManualInpu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9" name="Flussdiagramm: Manuelle Eingabe 1068">
              <a:extLst>
                <a:ext uri="{FF2B5EF4-FFF2-40B4-BE49-F238E27FC236}">
                  <a16:creationId xmlns:a16="http://schemas.microsoft.com/office/drawing/2014/main" id="{F481C68B-3869-CB29-15F8-7A65D1A37C63}"/>
                </a:ext>
              </a:extLst>
            </p:cNvPr>
            <p:cNvSpPr/>
            <p:nvPr/>
          </p:nvSpPr>
          <p:spPr>
            <a:xfrm flipH="1">
              <a:off x="8081042" y="2220389"/>
              <a:ext cx="169245" cy="273900"/>
            </a:xfrm>
            <a:prstGeom prst="flowChartManualInp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Flussdiagramm: Manuelle Eingabe 1069">
              <a:extLst>
                <a:ext uri="{FF2B5EF4-FFF2-40B4-BE49-F238E27FC236}">
                  <a16:creationId xmlns:a16="http://schemas.microsoft.com/office/drawing/2014/main" id="{CA8F47EF-D7F6-0D49-C5DD-B584FF7FB56C}"/>
                </a:ext>
              </a:extLst>
            </p:cNvPr>
            <p:cNvSpPr/>
            <p:nvPr/>
          </p:nvSpPr>
          <p:spPr>
            <a:xfrm>
              <a:off x="7752314" y="2211801"/>
              <a:ext cx="172034" cy="273900"/>
            </a:xfrm>
            <a:prstGeom prst="flowChartManualInp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1" name="Gerade Verbindung mit Pfeil 1070">
              <a:extLst>
                <a:ext uri="{FF2B5EF4-FFF2-40B4-BE49-F238E27FC236}">
                  <a16:creationId xmlns:a16="http://schemas.microsoft.com/office/drawing/2014/main" id="{A456FECB-16AC-9F57-F565-7F8E24F28911}"/>
                </a:ext>
              </a:extLst>
            </p:cNvPr>
            <p:cNvCxnSpPr/>
            <p:nvPr/>
          </p:nvCxnSpPr>
          <p:spPr>
            <a:xfrm flipV="1">
              <a:off x="6767339" y="2497634"/>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Rechteck 34">
            <a:extLst>
              <a:ext uri="{FF2B5EF4-FFF2-40B4-BE49-F238E27FC236}">
                <a16:creationId xmlns:a16="http://schemas.microsoft.com/office/drawing/2014/main" id="{5704A05F-D0CA-BD74-3F29-51B781636D49}"/>
              </a:ext>
            </a:extLst>
          </p:cNvPr>
          <p:cNvSpPr/>
          <p:nvPr/>
        </p:nvSpPr>
        <p:spPr>
          <a:xfrm>
            <a:off x="7997334" y="5709736"/>
            <a:ext cx="1637989"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gradFill flip="none" rotWithShape="1">
                  <a:gsLst>
                    <a:gs pos="0">
                      <a:schemeClr val="accent1">
                        <a:lumMod val="50000"/>
                      </a:schemeClr>
                    </a:gs>
                    <a:gs pos="100000">
                      <a:schemeClr val="accent1">
                        <a:lumMod val="60000"/>
                        <a:lumOff val="40000"/>
                      </a:schemeClr>
                    </a:gs>
                  </a:gsLst>
                  <a:lin ang="18900000" scaled="1"/>
                  <a:tileRect/>
                </a:gradFill>
              </a:rPr>
              <a:t>Wiederholung E</a:t>
            </a:r>
          </a:p>
        </p:txBody>
      </p:sp>
    </p:spTree>
    <p:extLst>
      <p:ext uri="{BB962C8B-B14F-4D97-AF65-F5344CB8AC3E}">
        <p14:creationId xmlns:p14="http://schemas.microsoft.com/office/powerpoint/2010/main" val="15719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Anwendung des Mischers, Spiegelfrequenz</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sz="1000" dirty="0">
              <a:solidFill>
                <a:srgbClr val="000000"/>
              </a:solidFill>
            </a:endParaRPr>
          </a:p>
          <a:p>
            <a:pPr>
              <a:defRPr/>
            </a:pPr>
            <a:r>
              <a:rPr lang="de-DE" dirty="0">
                <a:solidFill>
                  <a:srgbClr val="000000"/>
                </a:solidFill>
              </a:rPr>
              <a:t>Berechnung der erforderlichen Frequenz des VFO, wenn dieser </a:t>
            </a:r>
            <a:r>
              <a:rPr lang="de-DE" dirty="0">
                <a:solidFill>
                  <a:srgbClr val="FF0000"/>
                </a:solidFill>
              </a:rPr>
              <a:t>oberhalb</a:t>
            </a:r>
            <a:r>
              <a:rPr lang="de-DE" dirty="0">
                <a:solidFill>
                  <a:srgbClr val="000000"/>
                </a:solidFill>
              </a:rPr>
              <a:t> der Empfangsfrequenz liegen soll:</a:t>
            </a:r>
          </a:p>
          <a:p>
            <a:pPr marL="233983" lvl="1" indent="0">
              <a:buNone/>
              <a:defRPr/>
            </a:pPr>
            <a:r>
              <a:rPr lang="de-DE" sz="1800" dirty="0">
                <a:solidFill>
                  <a:srgbClr val="000000"/>
                </a:solidFill>
              </a:rPr>
              <a:t>		</a:t>
            </a:r>
            <a:r>
              <a:rPr lang="de-DE" sz="1800" dirty="0" err="1">
                <a:solidFill>
                  <a:srgbClr val="000000"/>
                </a:solidFill>
              </a:rPr>
              <a:t>f</a:t>
            </a:r>
            <a:r>
              <a:rPr lang="de-DE" sz="1800" baseline="-25000" dirty="0" err="1">
                <a:solidFill>
                  <a:srgbClr val="000000"/>
                </a:solidFill>
              </a:rPr>
              <a:t>VFO</a:t>
            </a:r>
            <a:r>
              <a:rPr lang="de-DE" sz="1800" dirty="0">
                <a:solidFill>
                  <a:srgbClr val="000000"/>
                </a:solidFill>
              </a:rPr>
              <a:t> = </a:t>
            </a:r>
            <a:r>
              <a:rPr lang="de-DE" sz="1800" dirty="0" err="1">
                <a:solidFill>
                  <a:srgbClr val="000000"/>
                </a:solidFill>
              </a:rPr>
              <a:t>f</a:t>
            </a:r>
            <a:r>
              <a:rPr lang="de-DE" sz="1800" baseline="-25000" dirty="0" err="1">
                <a:solidFill>
                  <a:srgbClr val="000000"/>
                </a:solidFill>
              </a:rPr>
              <a:t>HF</a:t>
            </a:r>
            <a:r>
              <a:rPr lang="de-DE" sz="1800" dirty="0">
                <a:solidFill>
                  <a:srgbClr val="000000"/>
                </a:solidFill>
              </a:rPr>
              <a:t> </a:t>
            </a:r>
            <a:r>
              <a:rPr lang="de-DE" sz="1800" b="1" dirty="0">
                <a:solidFill>
                  <a:srgbClr val="FF0000"/>
                </a:solidFill>
              </a:rPr>
              <a:t>+</a:t>
            </a:r>
            <a:r>
              <a:rPr lang="de-DE" sz="1800" dirty="0">
                <a:solidFill>
                  <a:srgbClr val="000000"/>
                </a:solidFill>
              </a:rPr>
              <a:t> </a:t>
            </a:r>
            <a:r>
              <a:rPr lang="de-DE" sz="1800" dirty="0" err="1">
                <a:solidFill>
                  <a:srgbClr val="000000"/>
                </a:solidFill>
              </a:rPr>
              <a:t>f</a:t>
            </a:r>
            <a:r>
              <a:rPr lang="de-DE" sz="1800" baseline="-25000" dirty="0" err="1">
                <a:solidFill>
                  <a:srgbClr val="000000"/>
                </a:solidFill>
              </a:rPr>
              <a:t>ZF</a:t>
            </a:r>
            <a:r>
              <a:rPr lang="de-DE" sz="1800" dirty="0">
                <a:solidFill>
                  <a:srgbClr val="000000"/>
                </a:solidFill>
              </a:rPr>
              <a:t> = 14,24 MHz + 10,7 MHz = 24,94 MHz</a:t>
            </a:r>
          </a:p>
          <a:p>
            <a:pPr marL="233983" lvl="1" indent="0">
              <a:buNone/>
              <a:defRPr/>
            </a:pPr>
            <a:endParaRPr lang="de-DE" sz="1800" dirty="0">
              <a:solidFill>
                <a:srgbClr val="000000"/>
              </a:solidFill>
            </a:endParaRPr>
          </a:p>
          <a:p>
            <a:pPr>
              <a:defRPr/>
            </a:pPr>
            <a:r>
              <a:rPr lang="de-DE" dirty="0">
                <a:solidFill>
                  <a:srgbClr val="000000"/>
                </a:solidFill>
              </a:rPr>
              <a:t>Signale auf 35,64 MHz würden gemischt mit dem VFO von 24,94 MHz aber auch 10,7 MHz ergeben und würden somit genauso, wie die Signale der Wunschempfangsfrequenz von 14,24MHz zum Demodulator gelangen. Die Frequenz 35,64 MHz nennt man hier dann die </a:t>
            </a:r>
            <a:r>
              <a:rPr lang="de-DE" b="1" dirty="0">
                <a:solidFill>
                  <a:srgbClr val="000000"/>
                </a:solidFill>
              </a:rPr>
              <a:t>Spiegelfrequenz</a:t>
            </a:r>
            <a:r>
              <a:rPr lang="de-DE" dirty="0">
                <a:solidFill>
                  <a:srgbClr val="000000"/>
                </a:solidFill>
              </a:rPr>
              <a:t> zu 14,24MHz.</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10060A0B-982B-6FC7-468E-522DBBDC4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7630" y="1144253"/>
            <a:ext cx="4914363" cy="2186567"/>
          </a:xfrm>
          <a:prstGeom prst="rect">
            <a:avLst/>
          </a:prstGeom>
        </p:spPr>
      </p:pic>
      <p:sp>
        <p:nvSpPr>
          <p:cNvPr id="19" name="Textfeld 18">
            <a:extLst>
              <a:ext uri="{FF2B5EF4-FFF2-40B4-BE49-F238E27FC236}">
                <a16:creationId xmlns:a16="http://schemas.microsoft.com/office/drawing/2014/main" id="{E5337795-A221-8787-D69F-2A61FFAFC36F}"/>
              </a:ext>
            </a:extLst>
          </p:cNvPr>
          <p:cNvSpPr txBox="1"/>
          <p:nvPr/>
        </p:nvSpPr>
        <p:spPr>
          <a:xfrm>
            <a:off x="1269242" y="1652761"/>
            <a:ext cx="1994652" cy="584775"/>
          </a:xfrm>
          <a:prstGeom prst="rect">
            <a:avLst/>
          </a:prstGeom>
          <a:noFill/>
        </p:spPr>
        <p:txBody>
          <a:bodyPr wrap="square" rtlCol="0">
            <a:spAutoFit/>
          </a:bodyPr>
          <a:lstStyle/>
          <a:p>
            <a:pPr algn="ctr"/>
            <a:r>
              <a:rPr lang="de-DE" sz="1600" dirty="0">
                <a:solidFill>
                  <a:srgbClr val="0070C0"/>
                </a:solidFill>
              </a:rPr>
              <a:t>Empfangsfrequenz 14,24 MHz</a:t>
            </a:r>
          </a:p>
        </p:txBody>
      </p:sp>
      <p:sp>
        <p:nvSpPr>
          <p:cNvPr id="20" name="Textfeld 19">
            <a:extLst>
              <a:ext uri="{FF2B5EF4-FFF2-40B4-BE49-F238E27FC236}">
                <a16:creationId xmlns:a16="http://schemas.microsoft.com/office/drawing/2014/main" id="{9AF26CA0-4AF5-D561-B0D8-4AD57B759CD0}"/>
              </a:ext>
            </a:extLst>
          </p:cNvPr>
          <p:cNvSpPr txBox="1"/>
          <p:nvPr/>
        </p:nvSpPr>
        <p:spPr>
          <a:xfrm>
            <a:off x="4796246" y="1177915"/>
            <a:ext cx="1994652" cy="584775"/>
          </a:xfrm>
          <a:prstGeom prst="rect">
            <a:avLst/>
          </a:prstGeom>
          <a:noFill/>
        </p:spPr>
        <p:txBody>
          <a:bodyPr wrap="square" rtlCol="0">
            <a:spAutoFit/>
          </a:bodyPr>
          <a:lstStyle/>
          <a:p>
            <a:pPr algn="ctr"/>
            <a:r>
              <a:rPr lang="de-DE" sz="1600" dirty="0">
                <a:solidFill>
                  <a:srgbClr val="0070C0"/>
                </a:solidFill>
              </a:rPr>
              <a:t>Zwischenfrequenz 10,7 MHz</a:t>
            </a:r>
          </a:p>
        </p:txBody>
      </p:sp>
      <p:sp>
        <p:nvSpPr>
          <p:cNvPr id="21" name="Textfeld 20">
            <a:extLst>
              <a:ext uri="{FF2B5EF4-FFF2-40B4-BE49-F238E27FC236}">
                <a16:creationId xmlns:a16="http://schemas.microsoft.com/office/drawing/2014/main" id="{964D6A29-0BF8-FE17-EA94-7FE66EB8AAAC}"/>
              </a:ext>
            </a:extLst>
          </p:cNvPr>
          <p:cNvSpPr txBox="1"/>
          <p:nvPr/>
        </p:nvSpPr>
        <p:spPr>
          <a:xfrm>
            <a:off x="7626568" y="2961489"/>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74726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Spiegelfrequenzstörungen im Empfänger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lvl="4">
              <a:defRPr/>
            </a:pPr>
            <a:endParaRPr lang="de-DE" dirty="0">
              <a:solidFill>
                <a:srgbClr val="000000"/>
              </a:solidFill>
            </a:endParaRPr>
          </a:p>
          <a:p>
            <a:pPr>
              <a:defRPr/>
            </a:pPr>
            <a:r>
              <a:rPr lang="de-DE" dirty="0">
                <a:solidFill>
                  <a:srgbClr val="000000"/>
                </a:solidFill>
              </a:rPr>
              <a:t>Signale jeweils am Eingang der obigen Mischer:</a:t>
            </a:r>
          </a:p>
          <a:p>
            <a:pPr>
              <a:defRPr/>
            </a:pPr>
            <a:endParaRPr lang="de-DE" dirty="0">
              <a:solidFill>
                <a:srgbClr val="000000"/>
              </a:solidFill>
            </a:endParaRPr>
          </a:p>
          <a:p>
            <a:pPr marL="748745" lvl="3" indent="0">
              <a:buNone/>
              <a:defRPr/>
            </a:pPr>
            <a:endParaRPr lang="de-DE" dirty="0">
              <a:solidFill>
                <a:srgbClr val="000000"/>
              </a:solidFill>
            </a:endParaRPr>
          </a:p>
          <a:p>
            <a:pPr>
              <a:defRPr/>
            </a:pPr>
            <a:r>
              <a:rPr lang="de-DE" dirty="0">
                <a:solidFill>
                  <a:srgbClr val="000000"/>
                </a:solidFill>
              </a:rPr>
              <a:t>Signale jeweils am Ausgang der obigen Mischer:</a:t>
            </a:r>
          </a:p>
          <a:p>
            <a:pPr>
              <a:defRPr/>
            </a:pPr>
            <a:endParaRPr lang="de-DE" dirty="0">
              <a:solidFill>
                <a:srgbClr val="000000"/>
              </a:solidFill>
            </a:endParaRPr>
          </a:p>
          <a:p>
            <a:pPr>
              <a:defRPr/>
            </a:pPr>
            <a:endParaRPr lang="de-DE" dirty="0">
              <a:solidFill>
                <a:srgbClr val="000000"/>
              </a:solidFill>
            </a:endParaRPr>
          </a:p>
          <a:p>
            <a:r>
              <a:rPr lang="de-DE" dirty="0"/>
              <a:t>Es gibt also 2 Frequenzen, die im Empfänger auf die Zwischenfrequenz gemischt werden:</a:t>
            </a:r>
          </a:p>
          <a:p>
            <a:pPr lvl="1"/>
            <a:r>
              <a:rPr lang="de-DE" dirty="0"/>
              <a:t>Die eigentliche Empfangsfrequenz und die sogenannte </a:t>
            </a:r>
            <a:r>
              <a:rPr lang="de-DE" b="1" dirty="0"/>
              <a:t>Spiegelfrequenz</a:t>
            </a:r>
            <a:r>
              <a:rPr lang="de-DE" dirty="0"/>
              <a:t>, die im </a:t>
            </a:r>
            <a:r>
              <a:rPr lang="de-DE" b="1" dirty="0"/>
              <a:t>doppelten Abstand der Zwischenfrequenz</a:t>
            </a:r>
            <a:r>
              <a:rPr lang="de-DE" dirty="0"/>
              <a:t> zur Empfangsfrequenz liegt (gespiegelt an der Oszillatorfrequenz)</a:t>
            </a:r>
          </a:p>
          <a:p>
            <a:pPr lvl="1"/>
            <a:r>
              <a:rPr lang="de-DE" dirty="0"/>
              <a:t>Somit empfiehlt sich am Empfängereingang ein Vorselektionsfilter, um die Spiegelfrequenz zu unterdrücken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grpSp>
        <p:nvGrpSpPr>
          <p:cNvPr id="6" name="Gruppieren 5">
            <a:extLst>
              <a:ext uri="{FF2B5EF4-FFF2-40B4-BE49-F238E27FC236}">
                <a16:creationId xmlns:a16="http://schemas.microsoft.com/office/drawing/2014/main" id="{78ADD5F3-30D3-5582-C3A1-864E5D7BC112}"/>
              </a:ext>
            </a:extLst>
          </p:cNvPr>
          <p:cNvGrpSpPr/>
          <p:nvPr/>
        </p:nvGrpSpPr>
        <p:grpSpPr>
          <a:xfrm>
            <a:off x="544325" y="1215049"/>
            <a:ext cx="3234291" cy="929021"/>
            <a:chOff x="571006" y="1664954"/>
            <a:chExt cx="3234291" cy="929021"/>
          </a:xfrm>
        </p:grpSpPr>
        <p:grpSp>
          <p:nvGrpSpPr>
            <p:cNvPr id="7" name="Gruppieren 6">
              <a:extLst>
                <a:ext uri="{FF2B5EF4-FFF2-40B4-BE49-F238E27FC236}">
                  <a16:creationId xmlns:a16="http://schemas.microsoft.com/office/drawing/2014/main" id="{0086005B-0915-CCBC-613A-EFEBFC8AE2E3}"/>
                </a:ext>
              </a:extLst>
            </p:cNvPr>
            <p:cNvGrpSpPr/>
            <p:nvPr/>
          </p:nvGrpSpPr>
          <p:grpSpPr>
            <a:xfrm>
              <a:off x="942300" y="1710371"/>
              <a:ext cx="1905404" cy="817769"/>
              <a:chOff x="5730240" y="2822414"/>
              <a:chExt cx="1905404" cy="817769"/>
            </a:xfrm>
          </p:grpSpPr>
          <p:grpSp>
            <p:nvGrpSpPr>
              <p:cNvPr id="15" name="Gruppieren 14">
                <a:extLst>
                  <a:ext uri="{FF2B5EF4-FFF2-40B4-BE49-F238E27FC236}">
                    <a16:creationId xmlns:a16="http://schemas.microsoft.com/office/drawing/2014/main" id="{4EBCC5DC-EA34-1BB5-A722-5DF366DE5212}"/>
                  </a:ext>
                </a:extLst>
              </p:cNvPr>
              <p:cNvGrpSpPr/>
              <p:nvPr/>
            </p:nvGrpSpPr>
            <p:grpSpPr>
              <a:xfrm>
                <a:off x="6107045" y="2822414"/>
                <a:ext cx="540000" cy="540000"/>
                <a:chOff x="6050280" y="3044924"/>
                <a:chExt cx="540000" cy="540000"/>
              </a:xfrm>
            </p:grpSpPr>
            <p:sp>
              <p:nvSpPr>
                <p:cNvPr id="19" name="Rechteck 18">
                  <a:extLst>
                    <a:ext uri="{FF2B5EF4-FFF2-40B4-BE49-F238E27FC236}">
                      <a16:creationId xmlns:a16="http://schemas.microsoft.com/office/drawing/2014/main" id="{74C243A4-595B-1F16-903E-D2BE73076728}"/>
                    </a:ext>
                  </a:extLst>
                </p:cNvPr>
                <p:cNvSpPr/>
                <p:nvPr/>
              </p:nvSpPr>
              <p:spPr>
                <a:xfrm>
                  <a:off x="6050280" y="304492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20" name="Gruppieren 19">
                  <a:extLst>
                    <a:ext uri="{FF2B5EF4-FFF2-40B4-BE49-F238E27FC236}">
                      <a16:creationId xmlns:a16="http://schemas.microsoft.com/office/drawing/2014/main" id="{1CB31AD6-B80A-E44A-C6AD-7FE51118AD7F}"/>
                    </a:ext>
                  </a:extLst>
                </p:cNvPr>
                <p:cNvGrpSpPr>
                  <a:grpSpLocks noChangeAspect="1"/>
                </p:cNvGrpSpPr>
                <p:nvPr/>
              </p:nvGrpSpPr>
              <p:grpSpPr>
                <a:xfrm>
                  <a:off x="6144780" y="3139423"/>
                  <a:ext cx="351000" cy="351001"/>
                  <a:chOff x="6050280" y="3044923"/>
                  <a:chExt cx="540000" cy="540001"/>
                </a:xfrm>
              </p:grpSpPr>
              <p:cxnSp>
                <p:nvCxnSpPr>
                  <p:cNvPr id="21" name="Gerader Verbinder 20">
                    <a:extLst>
                      <a:ext uri="{FF2B5EF4-FFF2-40B4-BE49-F238E27FC236}">
                        <a16:creationId xmlns:a16="http://schemas.microsoft.com/office/drawing/2014/main" id="{47DF48FD-91FD-19D7-68D4-DE299670DC77}"/>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B55107E-B7F4-66BA-DC44-0DCE917C446F}"/>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 name="Gerade Verbindung mit Pfeil 15">
                <a:extLst>
                  <a:ext uri="{FF2B5EF4-FFF2-40B4-BE49-F238E27FC236}">
                    <a16:creationId xmlns:a16="http://schemas.microsoft.com/office/drawing/2014/main" id="{D9C3FC99-4A70-DE69-583E-305C71331084}"/>
                  </a:ext>
                </a:extLst>
              </p:cNvPr>
              <p:cNvCxnSpPr>
                <a:endCxn id="19" idx="1"/>
              </p:cNvCxnSpPr>
              <p:nvPr/>
            </p:nvCxnSpPr>
            <p:spPr>
              <a:xfrm>
                <a:off x="5730240" y="3092414"/>
                <a:ext cx="376805"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4FA6513E-7D26-C51F-879A-6E0F4469BC1F}"/>
                  </a:ext>
                </a:extLst>
              </p:cNvPr>
              <p:cNvCxnSpPr>
                <a:stCxn id="19" idx="3"/>
              </p:cNvCxnSpPr>
              <p:nvPr/>
            </p:nvCxnSpPr>
            <p:spPr>
              <a:xfrm flipV="1">
                <a:off x="6647045" y="3092413"/>
                <a:ext cx="988599" cy="1"/>
              </a:xfrm>
              <a:prstGeom prst="straightConnector1">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C8A5805-FA7D-CB4E-CB73-BEF6D3AAAA1E}"/>
                  </a:ext>
                </a:extLst>
              </p:cNvPr>
              <p:cNvCxnSpPr>
                <a:endCxn id="19" idx="2"/>
              </p:cNvCxnSpPr>
              <p:nvPr/>
            </p:nvCxnSpPr>
            <p:spPr>
              <a:xfrm flipH="1" flipV="1">
                <a:off x="6377045" y="3362414"/>
                <a:ext cx="0" cy="277769"/>
              </a:xfrm>
              <a:prstGeom prst="straightConnector1">
                <a:avLst/>
              </a:prstGeom>
              <a:ln w="2540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4D960D6A-E1A2-F5A8-0710-EFA175B4DEAE}"/>
                </a:ext>
              </a:extLst>
            </p:cNvPr>
            <p:cNvSpPr txBox="1"/>
            <p:nvPr/>
          </p:nvSpPr>
          <p:spPr>
            <a:xfrm>
              <a:off x="571006" y="1710371"/>
              <a:ext cx="397866" cy="369332"/>
            </a:xfrm>
            <a:prstGeom prst="rect">
              <a:avLst/>
            </a:prstGeom>
            <a:noFill/>
          </p:spPr>
          <p:txBody>
            <a:bodyPr wrap="none" rtlCol="0">
              <a:spAutoFit/>
            </a:bodyPr>
            <a:lstStyle/>
            <a:p>
              <a:r>
                <a:rPr lang="de-DE" dirty="0" err="1"/>
                <a:t>f</a:t>
              </a:r>
              <a:r>
                <a:rPr lang="de-DE" baseline="-25000" dirty="0" err="1"/>
                <a:t>ZF</a:t>
              </a:r>
              <a:endParaRPr lang="de-DE" baseline="-25000" dirty="0"/>
            </a:p>
          </p:txBody>
        </p:sp>
        <p:sp>
          <p:nvSpPr>
            <p:cNvPr id="9" name="Textfeld 8">
              <a:extLst>
                <a:ext uri="{FF2B5EF4-FFF2-40B4-BE49-F238E27FC236}">
                  <a16:creationId xmlns:a16="http://schemas.microsoft.com/office/drawing/2014/main" id="{EEFED335-B803-9C3B-616A-D751ED957031}"/>
                </a:ext>
              </a:extLst>
            </p:cNvPr>
            <p:cNvSpPr txBox="1"/>
            <p:nvPr/>
          </p:nvSpPr>
          <p:spPr>
            <a:xfrm>
              <a:off x="1598766" y="2224643"/>
              <a:ext cx="357790" cy="369332"/>
            </a:xfrm>
            <a:prstGeom prst="rect">
              <a:avLst/>
            </a:prstGeom>
            <a:noFill/>
          </p:spPr>
          <p:txBody>
            <a:bodyPr wrap="none" rtlCol="0">
              <a:spAutoFit/>
            </a:bodyPr>
            <a:lstStyle/>
            <a:p>
              <a:r>
                <a:rPr lang="de-DE" dirty="0" err="1">
                  <a:solidFill>
                    <a:srgbClr val="0070C0"/>
                  </a:solidFill>
                </a:rPr>
                <a:t>f</a:t>
              </a:r>
              <a:r>
                <a:rPr lang="de-DE" baseline="-25000" dirty="0" err="1">
                  <a:solidFill>
                    <a:srgbClr val="0070C0"/>
                  </a:solidFill>
                </a:rPr>
                <a:t>O</a:t>
              </a:r>
              <a:endParaRPr lang="de-DE" baseline="-25000" dirty="0">
                <a:solidFill>
                  <a:srgbClr val="0070C0"/>
                </a:solidFill>
              </a:endParaRPr>
            </a:p>
          </p:txBody>
        </p:sp>
        <p:sp>
          <p:nvSpPr>
            <p:cNvPr id="14" name="Textfeld 13">
              <a:extLst>
                <a:ext uri="{FF2B5EF4-FFF2-40B4-BE49-F238E27FC236}">
                  <a16:creationId xmlns:a16="http://schemas.microsoft.com/office/drawing/2014/main" id="{90070C8C-AE72-7789-83FB-08E8B91A4FFB}"/>
                </a:ext>
              </a:extLst>
            </p:cNvPr>
            <p:cNvSpPr txBox="1"/>
            <p:nvPr/>
          </p:nvSpPr>
          <p:spPr>
            <a:xfrm>
              <a:off x="3013092" y="1664954"/>
              <a:ext cx="792205" cy="646331"/>
            </a:xfrm>
            <a:prstGeom prst="rect">
              <a:avLst/>
            </a:prstGeom>
            <a:noFill/>
          </p:spPr>
          <p:txBody>
            <a:bodyPr wrap="none" rtlCol="0">
              <a:spAutoFit/>
            </a:bodyPr>
            <a:lstStyle/>
            <a:p>
              <a:r>
                <a:rPr lang="de-DE" dirty="0" err="1"/>
                <a:t>f</a:t>
              </a:r>
              <a:r>
                <a:rPr lang="de-DE" baseline="-25000" dirty="0" err="1"/>
                <a:t>O</a:t>
              </a:r>
              <a:r>
                <a:rPr lang="de-DE" dirty="0"/>
                <a:t> + </a:t>
              </a:r>
              <a:r>
                <a:rPr lang="de-DE" dirty="0" err="1"/>
                <a:t>f</a:t>
              </a:r>
              <a:r>
                <a:rPr lang="de-DE" baseline="-25000" dirty="0" err="1"/>
                <a:t>ZF</a:t>
              </a:r>
              <a:endParaRPr lang="de-DE" baseline="-25000" dirty="0"/>
            </a:p>
            <a:p>
              <a:r>
                <a:rPr lang="de-DE" dirty="0" err="1"/>
                <a:t>f</a:t>
              </a:r>
              <a:r>
                <a:rPr lang="de-DE" baseline="-25000" dirty="0" err="1"/>
                <a:t>O</a:t>
              </a:r>
              <a:r>
                <a:rPr lang="de-DE" dirty="0"/>
                <a:t> - </a:t>
              </a:r>
              <a:r>
                <a:rPr lang="de-DE" dirty="0" err="1"/>
                <a:t>f</a:t>
              </a:r>
              <a:r>
                <a:rPr lang="de-DE" baseline="-25000" dirty="0" err="1"/>
                <a:t>ZF</a:t>
              </a:r>
              <a:endParaRPr lang="de-DE" baseline="-25000" dirty="0"/>
            </a:p>
          </p:txBody>
        </p:sp>
      </p:grpSp>
      <p:grpSp>
        <p:nvGrpSpPr>
          <p:cNvPr id="23" name="Gruppieren 22">
            <a:extLst>
              <a:ext uri="{FF2B5EF4-FFF2-40B4-BE49-F238E27FC236}">
                <a16:creationId xmlns:a16="http://schemas.microsoft.com/office/drawing/2014/main" id="{B3F9758F-A043-D168-2FA7-ADBC4C47BFCE}"/>
              </a:ext>
            </a:extLst>
          </p:cNvPr>
          <p:cNvGrpSpPr/>
          <p:nvPr/>
        </p:nvGrpSpPr>
        <p:grpSpPr>
          <a:xfrm>
            <a:off x="721021" y="2588935"/>
            <a:ext cx="1939634" cy="620112"/>
            <a:chOff x="3672409" y="1693812"/>
            <a:chExt cx="2214041" cy="814893"/>
          </a:xfrm>
        </p:grpSpPr>
        <p:cxnSp>
          <p:nvCxnSpPr>
            <p:cNvPr id="25" name="Gerader Verbinder 24">
              <a:extLst>
                <a:ext uri="{FF2B5EF4-FFF2-40B4-BE49-F238E27FC236}">
                  <a16:creationId xmlns:a16="http://schemas.microsoft.com/office/drawing/2014/main" id="{6831D399-3CD6-B3ED-FF9F-E3D9E1469A87}"/>
                </a:ext>
              </a:extLst>
            </p:cNvPr>
            <p:cNvCxnSpPr/>
            <p:nvPr/>
          </p:nvCxnSpPr>
          <p:spPr>
            <a:xfrm>
              <a:off x="4908536" y="1916522"/>
              <a:ext cx="0" cy="59218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5E1EC4B-B870-E02F-FE5F-F408D54E6B34}"/>
                </a:ext>
              </a:extLst>
            </p:cNvPr>
            <p:cNvCxnSpPr/>
            <p:nvPr/>
          </p:nvCxnSpPr>
          <p:spPr>
            <a:xfrm>
              <a:off x="3785621" y="2212613"/>
              <a:ext cx="0" cy="285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5E5157FA-B124-F79A-2D85-73419ACD34FB}"/>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3E69B581-915F-B671-CC57-B6D506C487D6}"/>
                </a:ext>
              </a:extLst>
            </p:cNvPr>
            <p:cNvSpPr txBox="1"/>
            <p:nvPr/>
          </p:nvSpPr>
          <p:spPr>
            <a:xfrm>
              <a:off x="4877395" y="1693812"/>
              <a:ext cx="408408" cy="485341"/>
            </a:xfrm>
            <a:prstGeom prst="rect">
              <a:avLst/>
            </a:prstGeom>
            <a:noFill/>
          </p:spPr>
          <p:txBody>
            <a:bodyPr wrap="none" rtlCol="0">
              <a:spAutoFit/>
            </a:bodyPr>
            <a:lstStyle/>
            <a:p>
              <a:r>
                <a:rPr lang="de-DE" dirty="0" err="1">
                  <a:solidFill>
                    <a:srgbClr val="0070C0"/>
                  </a:solidFill>
                </a:rPr>
                <a:t>f</a:t>
              </a:r>
              <a:r>
                <a:rPr lang="de-DE" baseline="-25000" dirty="0" err="1">
                  <a:solidFill>
                    <a:srgbClr val="0070C0"/>
                  </a:solidFill>
                </a:rPr>
                <a:t>O</a:t>
              </a:r>
              <a:endParaRPr lang="de-DE" baseline="-25000" dirty="0">
                <a:solidFill>
                  <a:srgbClr val="0070C0"/>
                </a:solidFill>
              </a:endParaRPr>
            </a:p>
          </p:txBody>
        </p:sp>
        <p:sp>
          <p:nvSpPr>
            <p:cNvPr id="29" name="Textfeld 28">
              <a:extLst>
                <a:ext uri="{FF2B5EF4-FFF2-40B4-BE49-F238E27FC236}">
                  <a16:creationId xmlns:a16="http://schemas.microsoft.com/office/drawing/2014/main" id="{1C32003F-AC0A-5AC9-BB8F-57E02291AB23}"/>
                </a:ext>
              </a:extLst>
            </p:cNvPr>
            <p:cNvSpPr txBox="1"/>
            <p:nvPr/>
          </p:nvSpPr>
          <p:spPr>
            <a:xfrm>
              <a:off x="3741922" y="1840246"/>
              <a:ext cx="397866" cy="369332"/>
            </a:xfrm>
            <a:prstGeom prst="rect">
              <a:avLst/>
            </a:prstGeom>
            <a:noFill/>
          </p:spPr>
          <p:txBody>
            <a:bodyPr wrap="none" rtlCol="0">
              <a:spAutoFit/>
            </a:bodyPr>
            <a:lstStyle/>
            <a:p>
              <a:r>
                <a:rPr lang="de-DE" dirty="0" err="1">
                  <a:solidFill>
                    <a:srgbClr val="FF0000"/>
                  </a:solidFill>
                </a:rPr>
                <a:t>f</a:t>
              </a:r>
              <a:r>
                <a:rPr lang="de-DE" baseline="-25000" dirty="0" err="1">
                  <a:solidFill>
                    <a:srgbClr val="FF0000"/>
                  </a:solidFill>
                </a:rPr>
                <a:t>ZF</a:t>
              </a:r>
              <a:endParaRPr lang="de-DE" baseline="-25000" dirty="0">
                <a:solidFill>
                  <a:srgbClr val="FF0000"/>
                </a:solidFill>
              </a:endParaRPr>
            </a:p>
          </p:txBody>
        </p:sp>
        <p:cxnSp>
          <p:nvCxnSpPr>
            <p:cNvPr id="24" name="Gerade Verbindung mit Pfeil 23">
              <a:extLst>
                <a:ext uri="{FF2B5EF4-FFF2-40B4-BE49-F238E27FC236}">
                  <a16:creationId xmlns:a16="http://schemas.microsoft.com/office/drawing/2014/main" id="{1EA2C937-8A96-4D4F-DC68-318BAC89F6BB}"/>
                </a:ext>
              </a:extLst>
            </p:cNvPr>
            <p:cNvCxnSpPr/>
            <p:nvPr/>
          </p:nvCxnSpPr>
          <p:spPr>
            <a:xfrm flipV="1">
              <a:off x="3672409" y="249411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B9DDE5AA-C63A-F567-BD39-4DB626A98B4E}"/>
              </a:ext>
            </a:extLst>
          </p:cNvPr>
          <p:cNvGrpSpPr/>
          <p:nvPr/>
        </p:nvGrpSpPr>
        <p:grpSpPr>
          <a:xfrm>
            <a:off x="3961219" y="1262406"/>
            <a:ext cx="1828354" cy="903392"/>
            <a:chOff x="333146" y="1710371"/>
            <a:chExt cx="1828354" cy="903392"/>
          </a:xfrm>
        </p:grpSpPr>
        <p:grpSp>
          <p:nvGrpSpPr>
            <p:cNvPr id="31" name="Gruppieren 30">
              <a:extLst>
                <a:ext uri="{FF2B5EF4-FFF2-40B4-BE49-F238E27FC236}">
                  <a16:creationId xmlns:a16="http://schemas.microsoft.com/office/drawing/2014/main" id="{8EEBDFBD-9820-2432-F98E-D221B7FC910A}"/>
                </a:ext>
              </a:extLst>
            </p:cNvPr>
            <p:cNvGrpSpPr/>
            <p:nvPr/>
          </p:nvGrpSpPr>
          <p:grpSpPr>
            <a:xfrm>
              <a:off x="333146" y="1710371"/>
              <a:ext cx="1828354" cy="817769"/>
              <a:chOff x="5121086" y="2822414"/>
              <a:chExt cx="1828354" cy="817769"/>
            </a:xfrm>
          </p:grpSpPr>
          <p:grpSp>
            <p:nvGrpSpPr>
              <p:cNvPr id="33" name="Gruppieren 32">
                <a:extLst>
                  <a:ext uri="{FF2B5EF4-FFF2-40B4-BE49-F238E27FC236}">
                    <a16:creationId xmlns:a16="http://schemas.microsoft.com/office/drawing/2014/main" id="{C77E0AD4-4A73-DA69-84C7-E1717259A419}"/>
                  </a:ext>
                </a:extLst>
              </p:cNvPr>
              <p:cNvGrpSpPr/>
              <p:nvPr/>
            </p:nvGrpSpPr>
            <p:grpSpPr>
              <a:xfrm>
                <a:off x="6107045" y="2822414"/>
                <a:ext cx="540000" cy="540000"/>
                <a:chOff x="6050280" y="3044924"/>
                <a:chExt cx="540000" cy="540000"/>
              </a:xfrm>
            </p:grpSpPr>
            <p:sp>
              <p:nvSpPr>
                <p:cNvPr id="37" name="Rechteck 36">
                  <a:extLst>
                    <a:ext uri="{FF2B5EF4-FFF2-40B4-BE49-F238E27FC236}">
                      <a16:creationId xmlns:a16="http://schemas.microsoft.com/office/drawing/2014/main" id="{976467E7-E480-8FA0-ADAF-01F926A2486B}"/>
                    </a:ext>
                  </a:extLst>
                </p:cNvPr>
                <p:cNvSpPr/>
                <p:nvPr/>
              </p:nvSpPr>
              <p:spPr>
                <a:xfrm>
                  <a:off x="6050280" y="304492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38" name="Gruppieren 37">
                  <a:extLst>
                    <a:ext uri="{FF2B5EF4-FFF2-40B4-BE49-F238E27FC236}">
                      <a16:creationId xmlns:a16="http://schemas.microsoft.com/office/drawing/2014/main" id="{F423CF28-12FE-813B-99C0-359CD53D2AC0}"/>
                    </a:ext>
                  </a:extLst>
                </p:cNvPr>
                <p:cNvGrpSpPr>
                  <a:grpSpLocks noChangeAspect="1"/>
                </p:cNvGrpSpPr>
                <p:nvPr/>
              </p:nvGrpSpPr>
              <p:grpSpPr>
                <a:xfrm>
                  <a:off x="6144780" y="3139423"/>
                  <a:ext cx="351000" cy="351001"/>
                  <a:chOff x="6050280" y="3044923"/>
                  <a:chExt cx="540000" cy="540001"/>
                </a:xfrm>
              </p:grpSpPr>
              <p:cxnSp>
                <p:nvCxnSpPr>
                  <p:cNvPr id="39" name="Gerader Verbinder 38">
                    <a:extLst>
                      <a:ext uri="{FF2B5EF4-FFF2-40B4-BE49-F238E27FC236}">
                        <a16:creationId xmlns:a16="http://schemas.microsoft.com/office/drawing/2014/main" id="{16DF1691-6BB2-4391-6197-A47C61213261}"/>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B967AAB-608D-F9A4-E142-DE4CC44BA099}"/>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4" name="Gerade Verbindung mit Pfeil 33">
                <a:extLst>
                  <a:ext uri="{FF2B5EF4-FFF2-40B4-BE49-F238E27FC236}">
                    <a16:creationId xmlns:a16="http://schemas.microsoft.com/office/drawing/2014/main" id="{9FD602A7-E1D4-49AF-813A-C9037717F420}"/>
                  </a:ext>
                </a:extLst>
              </p:cNvPr>
              <p:cNvCxnSpPr>
                <a:endCxn id="37" idx="1"/>
              </p:cNvCxnSpPr>
              <p:nvPr/>
            </p:nvCxnSpPr>
            <p:spPr>
              <a:xfrm flipV="1">
                <a:off x="5121086" y="3092414"/>
                <a:ext cx="985959" cy="7748"/>
              </a:xfrm>
              <a:prstGeom prst="straightConnector1">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89C40F79-3200-CA3C-07F5-2F93011A5F8C}"/>
                  </a:ext>
                </a:extLst>
              </p:cNvPr>
              <p:cNvCxnSpPr>
                <a:stCxn id="37" idx="3"/>
              </p:cNvCxnSpPr>
              <p:nvPr/>
            </p:nvCxnSpPr>
            <p:spPr>
              <a:xfrm>
                <a:off x="6647045" y="3092414"/>
                <a:ext cx="302395"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9FD47BDA-3FE1-5072-B9CA-027533789B42}"/>
                  </a:ext>
                </a:extLst>
              </p:cNvPr>
              <p:cNvCxnSpPr>
                <a:endCxn id="37" idx="2"/>
              </p:cNvCxnSpPr>
              <p:nvPr/>
            </p:nvCxnSpPr>
            <p:spPr>
              <a:xfrm flipH="1" flipV="1">
                <a:off x="6377045" y="3362414"/>
                <a:ext cx="0" cy="277769"/>
              </a:xfrm>
              <a:prstGeom prst="straightConnector1">
                <a:avLst/>
              </a:prstGeom>
              <a:ln w="2540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2" name="Textfeld 31">
              <a:extLst>
                <a:ext uri="{FF2B5EF4-FFF2-40B4-BE49-F238E27FC236}">
                  <a16:creationId xmlns:a16="http://schemas.microsoft.com/office/drawing/2014/main" id="{34AB7516-B7BD-72F4-213B-985A8B9A9C97}"/>
                </a:ext>
              </a:extLst>
            </p:cNvPr>
            <p:cNvSpPr txBox="1"/>
            <p:nvPr/>
          </p:nvSpPr>
          <p:spPr>
            <a:xfrm>
              <a:off x="1585710" y="2244431"/>
              <a:ext cx="357790" cy="369332"/>
            </a:xfrm>
            <a:prstGeom prst="rect">
              <a:avLst/>
            </a:prstGeom>
            <a:noFill/>
          </p:spPr>
          <p:txBody>
            <a:bodyPr wrap="none" rtlCol="0">
              <a:spAutoFit/>
            </a:bodyPr>
            <a:lstStyle/>
            <a:p>
              <a:r>
                <a:rPr lang="de-DE" dirty="0" err="1">
                  <a:solidFill>
                    <a:srgbClr val="0070C0"/>
                  </a:solidFill>
                </a:rPr>
                <a:t>f</a:t>
              </a:r>
              <a:r>
                <a:rPr lang="de-DE" baseline="-25000" dirty="0" err="1">
                  <a:solidFill>
                    <a:srgbClr val="0070C0"/>
                  </a:solidFill>
                </a:rPr>
                <a:t>O</a:t>
              </a:r>
              <a:endParaRPr lang="de-DE" baseline="-25000" dirty="0">
                <a:solidFill>
                  <a:srgbClr val="0070C0"/>
                </a:solidFill>
              </a:endParaRPr>
            </a:p>
          </p:txBody>
        </p:sp>
      </p:grpSp>
      <p:sp>
        <p:nvSpPr>
          <p:cNvPr id="41" name="Textfeld 40">
            <a:extLst>
              <a:ext uri="{FF2B5EF4-FFF2-40B4-BE49-F238E27FC236}">
                <a16:creationId xmlns:a16="http://schemas.microsoft.com/office/drawing/2014/main" id="{573C34BC-D0F5-1FD6-AEA5-C8C3325272C3}"/>
              </a:ext>
            </a:extLst>
          </p:cNvPr>
          <p:cNvSpPr txBox="1"/>
          <p:nvPr/>
        </p:nvSpPr>
        <p:spPr>
          <a:xfrm>
            <a:off x="6106417" y="1059825"/>
            <a:ext cx="2549096" cy="1384995"/>
          </a:xfrm>
          <a:prstGeom prst="rect">
            <a:avLst/>
          </a:prstGeom>
          <a:noFill/>
        </p:spPr>
        <p:txBody>
          <a:bodyPr wrap="none" rtlCol="0">
            <a:spAutoFit/>
          </a:bodyPr>
          <a:lstStyle/>
          <a:p>
            <a:r>
              <a:rPr lang="de-DE" dirty="0" err="1"/>
              <a:t>f</a:t>
            </a:r>
            <a:r>
              <a:rPr lang="de-DE" baseline="-25000" dirty="0" err="1"/>
              <a:t>O</a:t>
            </a:r>
            <a:r>
              <a:rPr lang="de-DE" dirty="0"/>
              <a:t> - (</a:t>
            </a:r>
            <a:r>
              <a:rPr lang="de-DE" dirty="0" err="1"/>
              <a:t>f</a:t>
            </a:r>
            <a:r>
              <a:rPr lang="de-DE" baseline="-25000" dirty="0" err="1"/>
              <a:t>O</a:t>
            </a:r>
            <a:r>
              <a:rPr lang="de-DE" dirty="0"/>
              <a:t> + </a:t>
            </a:r>
            <a:r>
              <a:rPr lang="de-DE" dirty="0" err="1"/>
              <a:t>f</a:t>
            </a:r>
            <a:r>
              <a:rPr lang="de-DE" baseline="-25000" dirty="0" err="1"/>
              <a:t>ZF</a:t>
            </a:r>
            <a:r>
              <a:rPr lang="de-DE" dirty="0"/>
              <a:t>) = - </a:t>
            </a:r>
            <a:r>
              <a:rPr lang="de-DE" dirty="0" err="1"/>
              <a:t>f</a:t>
            </a:r>
            <a:r>
              <a:rPr lang="de-DE" baseline="-25000" dirty="0" err="1"/>
              <a:t>ZF</a:t>
            </a:r>
            <a:endParaRPr lang="de-DE" dirty="0"/>
          </a:p>
          <a:p>
            <a:r>
              <a:rPr lang="de-DE" dirty="0" err="1"/>
              <a:t>f</a:t>
            </a:r>
            <a:r>
              <a:rPr lang="de-DE" baseline="-25000" dirty="0" err="1"/>
              <a:t>O</a:t>
            </a:r>
            <a:r>
              <a:rPr lang="de-DE" dirty="0"/>
              <a:t> - (</a:t>
            </a:r>
            <a:r>
              <a:rPr lang="de-DE" dirty="0" err="1"/>
              <a:t>f</a:t>
            </a:r>
            <a:r>
              <a:rPr lang="de-DE" baseline="-25000" dirty="0" err="1"/>
              <a:t>O</a:t>
            </a:r>
            <a:r>
              <a:rPr lang="de-DE" dirty="0"/>
              <a:t> - </a:t>
            </a:r>
            <a:r>
              <a:rPr lang="de-DE" dirty="0" err="1"/>
              <a:t>f</a:t>
            </a:r>
            <a:r>
              <a:rPr lang="de-DE" baseline="-25000" dirty="0" err="1"/>
              <a:t>ZF</a:t>
            </a:r>
            <a:r>
              <a:rPr lang="de-DE" dirty="0"/>
              <a:t>) =  </a:t>
            </a:r>
            <a:r>
              <a:rPr lang="de-DE" dirty="0" err="1"/>
              <a:t>f</a:t>
            </a:r>
            <a:r>
              <a:rPr lang="de-DE" baseline="-25000" dirty="0" err="1"/>
              <a:t>ZF</a:t>
            </a:r>
            <a:endParaRPr lang="de-DE" baseline="-25000" dirty="0"/>
          </a:p>
          <a:p>
            <a:r>
              <a:rPr lang="de-DE" dirty="0" err="1"/>
              <a:t>f</a:t>
            </a:r>
            <a:r>
              <a:rPr lang="de-DE" baseline="-25000" dirty="0" err="1"/>
              <a:t>O</a:t>
            </a:r>
            <a:r>
              <a:rPr lang="de-DE" dirty="0"/>
              <a:t> + (</a:t>
            </a:r>
            <a:r>
              <a:rPr lang="de-DE" dirty="0" err="1"/>
              <a:t>f</a:t>
            </a:r>
            <a:r>
              <a:rPr lang="de-DE" baseline="-25000" dirty="0" err="1"/>
              <a:t>O</a:t>
            </a:r>
            <a:r>
              <a:rPr lang="de-DE" dirty="0"/>
              <a:t> + </a:t>
            </a:r>
            <a:r>
              <a:rPr lang="de-DE" dirty="0" err="1"/>
              <a:t>f</a:t>
            </a:r>
            <a:r>
              <a:rPr lang="de-DE" baseline="-25000" dirty="0" err="1"/>
              <a:t>ZF</a:t>
            </a:r>
            <a:r>
              <a:rPr lang="de-DE" dirty="0"/>
              <a:t>) = 2 * </a:t>
            </a:r>
            <a:r>
              <a:rPr lang="de-DE" dirty="0" err="1"/>
              <a:t>f</a:t>
            </a:r>
            <a:r>
              <a:rPr lang="de-DE" baseline="-25000" dirty="0" err="1"/>
              <a:t>O</a:t>
            </a:r>
            <a:r>
              <a:rPr lang="de-DE" dirty="0"/>
              <a:t> + </a:t>
            </a:r>
            <a:r>
              <a:rPr lang="de-DE" dirty="0" err="1"/>
              <a:t>f</a:t>
            </a:r>
            <a:r>
              <a:rPr lang="de-DE" baseline="-25000" dirty="0" err="1"/>
              <a:t>ZF</a:t>
            </a:r>
            <a:endParaRPr lang="de-DE" dirty="0"/>
          </a:p>
          <a:p>
            <a:r>
              <a:rPr lang="de-DE" dirty="0" err="1"/>
              <a:t>f</a:t>
            </a:r>
            <a:r>
              <a:rPr lang="de-DE" baseline="-25000" dirty="0" err="1"/>
              <a:t>O</a:t>
            </a:r>
            <a:r>
              <a:rPr lang="de-DE" dirty="0"/>
              <a:t> + (</a:t>
            </a:r>
            <a:r>
              <a:rPr lang="de-DE" dirty="0" err="1"/>
              <a:t>f</a:t>
            </a:r>
            <a:r>
              <a:rPr lang="de-DE" baseline="-25000" dirty="0" err="1"/>
              <a:t>O</a:t>
            </a:r>
            <a:r>
              <a:rPr lang="de-DE" dirty="0"/>
              <a:t> - </a:t>
            </a:r>
            <a:r>
              <a:rPr lang="de-DE" dirty="0" err="1"/>
              <a:t>f</a:t>
            </a:r>
            <a:r>
              <a:rPr lang="de-DE" baseline="-25000" dirty="0" err="1"/>
              <a:t>ZF</a:t>
            </a:r>
            <a:r>
              <a:rPr lang="de-DE" dirty="0"/>
              <a:t>) =  2 * </a:t>
            </a:r>
            <a:r>
              <a:rPr lang="de-DE" dirty="0" err="1"/>
              <a:t>f</a:t>
            </a:r>
            <a:r>
              <a:rPr lang="de-DE" baseline="-25000" dirty="0" err="1"/>
              <a:t>O</a:t>
            </a:r>
            <a:r>
              <a:rPr lang="de-DE" dirty="0"/>
              <a:t> - </a:t>
            </a:r>
            <a:r>
              <a:rPr lang="de-DE" dirty="0" err="1"/>
              <a:t>f</a:t>
            </a:r>
            <a:r>
              <a:rPr lang="de-DE" baseline="-25000" dirty="0" err="1"/>
              <a:t>ZF</a:t>
            </a:r>
            <a:endParaRPr lang="de-DE" dirty="0"/>
          </a:p>
          <a:p>
            <a:endParaRPr lang="de-DE" baseline="-25000" dirty="0"/>
          </a:p>
        </p:txBody>
      </p:sp>
      <p:grpSp>
        <p:nvGrpSpPr>
          <p:cNvPr id="42" name="Gruppieren 41">
            <a:extLst>
              <a:ext uri="{FF2B5EF4-FFF2-40B4-BE49-F238E27FC236}">
                <a16:creationId xmlns:a16="http://schemas.microsoft.com/office/drawing/2014/main" id="{5FDFB433-D035-D041-5C9B-25C82259244E}"/>
              </a:ext>
            </a:extLst>
          </p:cNvPr>
          <p:cNvGrpSpPr/>
          <p:nvPr/>
        </p:nvGrpSpPr>
        <p:grpSpPr>
          <a:xfrm>
            <a:off x="4061670" y="2394796"/>
            <a:ext cx="1939634" cy="819318"/>
            <a:chOff x="3672409" y="1442225"/>
            <a:chExt cx="2214041" cy="1066480"/>
          </a:xfrm>
        </p:grpSpPr>
        <p:cxnSp>
          <p:nvCxnSpPr>
            <p:cNvPr id="44" name="Gerader Verbinder 43">
              <a:extLst>
                <a:ext uri="{FF2B5EF4-FFF2-40B4-BE49-F238E27FC236}">
                  <a16:creationId xmlns:a16="http://schemas.microsoft.com/office/drawing/2014/main" id="{E5C7ACF2-0C5A-7360-93A0-B629C3992EE8}"/>
                </a:ext>
              </a:extLst>
            </p:cNvPr>
            <p:cNvCxnSpPr/>
            <p:nvPr/>
          </p:nvCxnSpPr>
          <p:spPr>
            <a:xfrm>
              <a:off x="4908536" y="1916522"/>
              <a:ext cx="0" cy="59218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687AF141-A6DE-B341-34CE-34CD6AE8DF74}"/>
                </a:ext>
              </a:extLst>
            </p:cNvPr>
            <p:cNvCxnSpPr/>
            <p:nvPr/>
          </p:nvCxnSpPr>
          <p:spPr>
            <a:xfrm>
              <a:off x="4796359" y="221928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22C79526-BAF5-5BC7-305C-66B24239A931}"/>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6E34DA28-582A-2E40-5AD8-CCDB96FAF842}"/>
                </a:ext>
              </a:extLst>
            </p:cNvPr>
            <p:cNvCxnSpPr/>
            <p:nvPr/>
          </p:nvCxnSpPr>
          <p:spPr>
            <a:xfrm>
              <a:off x="5018428" y="221928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F43D5F9A-2D63-84CE-52F0-8C0BA1DF526A}"/>
                </a:ext>
              </a:extLst>
            </p:cNvPr>
            <p:cNvSpPr txBox="1"/>
            <p:nvPr/>
          </p:nvSpPr>
          <p:spPr>
            <a:xfrm>
              <a:off x="4717183" y="1442225"/>
              <a:ext cx="408408" cy="480748"/>
            </a:xfrm>
            <a:prstGeom prst="rect">
              <a:avLst/>
            </a:prstGeom>
            <a:noFill/>
          </p:spPr>
          <p:txBody>
            <a:bodyPr wrap="none" rtlCol="0">
              <a:spAutoFit/>
            </a:bodyPr>
            <a:lstStyle/>
            <a:p>
              <a:r>
                <a:rPr lang="de-DE" dirty="0" err="1">
                  <a:solidFill>
                    <a:srgbClr val="0070C0"/>
                  </a:solidFill>
                </a:rPr>
                <a:t>f</a:t>
              </a:r>
              <a:r>
                <a:rPr lang="de-DE" baseline="-25000" dirty="0" err="1">
                  <a:solidFill>
                    <a:srgbClr val="0070C0"/>
                  </a:solidFill>
                </a:rPr>
                <a:t>O</a:t>
              </a:r>
              <a:endParaRPr lang="de-DE" baseline="-25000" dirty="0">
                <a:solidFill>
                  <a:srgbClr val="0070C0"/>
                </a:solidFill>
              </a:endParaRPr>
            </a:p>
          </p:txBody>
        </p:sp>
        <p:sp>
          <p:nvSpPr>
            <p:cNvPr id="49" name="Textfeld 48">
              <a:extLst>
                <a:ext uri="{FF2B5EF4-FFF2-40B4-BE49-F238E27FC236}">
                  <a16:creationId xmlns:a16="http://schemas.microsoft.com/office/drawing/2014/main" id="{5E1870E4-BB08-779A-DF5B-1ABA8683EFA8}"/>
                </a:ext>
              </a:extLst>
            </p:cNvPr>
            <p:cNvSpPr txBox="1"/>
            <p:nvPr/>
          </p:nvSpPr>
          <p:spPr>
            <a:xfrm>
              <a:off x="4977156" y="1876098"/>
              <a:ext cx="904281" cy="480748"/>
            </a:xfrm>
            <a:prstGeom prst="rect">
              <a:avLst/>
            </a:prstGeom>
            <a:noFill/>
          </p:spPr>
          <p:txBody>
            <a:bodyPr wrap="none" rtlCol="0">
              <a:spAutoFit/>
            </a:bodyPr>
            <a:lstStyle/>
            <a:p>
              <a:r>
                <a:rPr lang="de-DE" dirty="0" err="1">
                  <a:solidFill>
                    <a:srgbClr val="00B050"/>
                  </a:solidFill>
                </a:rPr>
                <a:t>f</a:t>
              </a:r>
              <a:r>
                <a:rPr lang="de-DE" baseline="-25000" dirty="0" err="1">
                  <a:solidFill>
                    <a:srgbClr val="00B050"/>
                  </a:solidFill>
                </a:rPr>
                <a:t>O</a:t>
              </a:r>
              <a:r>
                <a:rPr lang="de-DE" dirty="0">
                  <a:solidFill>
                    <a:srgbClr val="00B050"/>
                  </a:solidFill>
                </a:rPr>
                <a:t> + </a:t>
              </a:r>
              <a:r>
                <a:rPr lang="de-DE" dirty="0" err="1">
                  <a:solidFill>
                    <a:srgbClr val="00B050"/>
                  </a:solidFill>
                </a:rPr>
                <a:t>f</a:t>
              </a:r>
              <a:r>
                <a:rPr lang="de-DE" baseline="-25000" dirty="0" err="1">
                  <a:solidFill>
                    <a:srgbClr val="00B050"/>
                  </a:solidFill>
                </a:rPr>
                <a:t>ZF</a:t>
              </a:r>
              <a:endParaRPr lang="de-DE" baseline="-25000" dirty="0">
                <a:solidFill>
                  <a:srgbClr val="00B050"/>
                </a:solidFill>
              </a:endParaRPr>
            </a:p>
          </p:txBody>
        </p:sp>
        <p:sp>
          <p:nvSpPr>
            <p:cNvPr id="50" name="Textfeld 49">
              <a:extLst>
                <a:ext uri="{FF2B5EF4-FFF2-40B4-BE49-F238E27FC236}">
                  <a16:creationId xmlns:a16="http://schemas.microsoft.com/office/drawing/2014/main" id="{4C91E86D-9DCC-C94F-6544-04B679654E29}"/>
                </a:ext>
              </a:extLst>
            </p:cNvPr>
            <p:cNvSpPr txBox="1"/>
            <p:nvPr/>
          </p:nvSpPr>
          <p:spPr>
            <a:xfrm>
              <a:off x="3976252" y="1869175"/>
              <a:ext cx="853046" cy="480748"/>
            </a:xfrm>
            <a:prstGeom prst="rect">
              <a:avLst/>
            </a:prstGeom>
            <a:noFill/>
          </p:spPr>
          <p:txBody>
            <a:bodyPr wrap="none" rtlCol="0">
              <a:spAutoFit/>
            </a:bodyPr>
            <a:lstStyle/>
            <a:p>
              <a:r>
                <a:rPr lang="de-DE" dirty="0" err="1">
                  <a:solidFill>
                    <a:srgbClr val="00B050"/>
                  </a:solidFill>
                </a:rPr>
                <a:t>f</a:t>
              </a:r>
              <a:r>
                <a:rPr lang="de-DE" baseline="-25000" dirty="0" err="1">
                  <a:solidFill>
                    <a:srgbClr val="00B050"/>
                  </a:solidFill>
                </a:rPr>
                <a:t>O</a:t>
              </a:r>
              <a:r>
                <a:rPr lang="de-DE" dirty="0">
                  <a:solidFill>
                    <a:srgbClr val="00B050"/>
                  </a:solidFill>
                </a:rPr>
                <a:t> - </a:t>
              </a:r>
              <a:r>
                <a:rPr lang="de-DE" dirty="0" err="1">
                  <a:solidFill>
                    <a:srgbClr val="00B050"/>
                  </a:solidFill>
                </a:rPr>
                <a:t>f</a:t>
              </a:r>
              <a:r>
                <a:rPr lang="de-DE" baseline="-25000" dirty="0" err="1">
                  <a:solidFill>
                    <a:srgbClr val="00B050"/>
                  </a:solidFill>
                </a:rPr>
                <a:t>ZF</a:t>
              </a:r>
              <a:endParaRPr lang="de-DE" baseline="-25000" dirty="0">
                <a:solidFill>
                  <a:srgbClr val="00B050"/>
                </a:solidFill>
              </a:endParaRPr>
            </a:p>
          </p:txBody>
        </p:sp>
        <p:cxnSp>
          <p:nvCxnSpPr>
            <p:cNvPr id="43" name="Gerade Verbindung mit Pfeil 42">
              <a:extLst>
                <a:ext uri="{FF2B5EF4-FFF2-40B4-BE49-F238E27FC236}">
                  <a16:creationId xmlns:a16="http://schemas.microsoft.com/office/drawing/2014/main" id="{B3854573-D797-1401-EF0A-67ABB4FA7526}"/>
                </a:ext>
              </a:extLst>
            </p:cNvPr>
            <p:cNvCxnSpPr/>
            <p:nvPr/>
          </p:nvCxnSpPr>
          <p:spPr>
            <a:xfrm flipV="1">
              <a:off x="3672409" y="249411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uppieren 50">
            <a:extLst>
              <a:ext uri="{FF2B5EF4-FFF2-40B4-BE49-F238E27FC236}">
                <a16:creationId xmlns:a16="http://schemas.microsoft.com/office/drawing/2014/main" id="{0FF15043-2FC0-3515-232D-26857F106D44}"/>
              </a:ext>
            </a:extLst>
          </p:cNvPr>
          <p:cNvGrpSpPr/>
          <p:nvPr/>
        </p:nvGrpSpPr>
        <p:grpSpPr>
          <a:xfrm>
            <a:off x="728651" y="3561673"/>
            <a:ext cx="1931865" cy="591075"/>
            <a:chOff x="3672409" y="1737213"/>
            <a:chExt cx="2214041" cy="767417"/>
          </a:xfrm>
        </p:grpSpPr>
        <p:cxnSp>
          <p:nvCxnSpPr>
            <p:cNvPr id="55" name="Gerader Verbinder 54">
              <a:extLst>
                <a:ext uri="{FF2B5EF4-FFF2-40B4-BE49-F238E27FC236}">
                  <a16:creationId xmlns:a16="http://schemas.microsoft.com/office/drawing/2014/main" id="{B7D5108C-07AA-FB92-671B-B6BDFB298FD5}"/>
                </a:ext>
              </a:extLst>
            </p:cNvPr>
            <p:cNvCxnSpPr/>
            <p:nvPr/>
          </p:nvCxnSpPr>
          <p:spPr>
            <a:xfrm>
              <a:off x="4796359" y="221928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A0AF1EE2-C5B8-5670-CD49-C8FED03BE673}"/>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80515F82-641D-1AF6-DC54-9970293CE020}"/>
                </a:ext>
              </a:extLst>
            </p:cNvPr>
            <p:cNvCxnSpPr/>
            <p:nvPr/>
          </p:nvCxnSpPr>
          <p:spPr>
            <a:xfrm>
              <a:off x="5018428" y="221928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2D617DA5-FE6E-A843-E147-E9FA33BC6EAC}"/>
                </a:ext>
              </a:extLst>
            </p:cNvPr>
            <p:cNvSpPr txBox="1"/>
            <p:nvPr/>
          </p:nvSpPr>
          <p:spPr>
            <a:xfrm>
              <a:off x="4977155" y="1876098"/>
              <a:ext cx="907918" cy="479519"/>
            </a:xfrm>
            <a:prstGeom prst="rect">
              <a:avLst/>
            </a:prstGeom>
            <a:noFill/>
          </p:spPr>
          <p:txBody>
            <a:bodyPr wrap="none" rtlCol="0">
              <a:spAutoFit/>
            </a:bodyPr>
            <a:lstStyle/>
            <a:p>
              <a:r>
                <a:rPr lang="de-DE" dirty="0" err="1">
                  <a:solidFill>
                    <a:srgbClr val="00B050"/>
                  </a:solidFill>
                </a:rPr>
                <a:t>f</a:t>
              </a:r>
              <a:r>
                <a:rPr lang="de-DE" baseline="-25000" dirty="0" err="1">
                  <a:solidFill>
                    <a:srgbClr val="00B050"/>
                  </a:solidFill>
                </a:rPr>
                <a:t>O</a:t>
              </a:r>
              <a:r>
                <a:rPr lang="de-DE" dirty="0">
                  <a:solidFill>
                    <a:srgbClr val="00B050"/>
                  </a:solidFill>
                </a:rPr>
                <a:t> + </a:t>
              </a:r>
              <a:r>
                <a:rPr lang="de-DE" dirty="0" err="1">
                  <a:solidFill>
                    <a:srgbClr val="00B050"/>
                  </a:solidFill>
                </a:rPr>
                <a:t>f</a:t>
              </a:r>
              <a:r>
                <a:rPr lang="de-DE" baseline="-25000" dirty="0" err="1">
                  <a:solidFill>
                    <a:srgbClr val="00B050"/>
                  </a:solidFill>
                </a:rPr>
                <a:t>ZF</a:t>
              </a:r>
              <a:endParaRPr lang="de-DE" baseline="-25000" dirty="0">
                <a:solidFill>
                  <a:srgbClr val="00B050"/>
                </a:solidFill>
              </a:endParaRPr>
            </a:p>
          </p:txBody>
        </p:sp>
        <p:sp>
          <p:nvSpPr>
            <p:cNvPr id="59" name="Textfeld 58">
              <a:extLst>
                <a:ext uri="{FF2B5EF4-FFF2-40B4-BE49-F238E27FC236}">
                  <a16:creationId xmlns:a16="http://schemas.microsoft.com/office/drawing/2014/main" id="{947BC645-9E5F-28EC-4E15-F552852DEA43}"/>
                </a:ext>
              </a:extLst>
            </p:cNvPr>
            <p:cNvSpPr txBox="1"/>
            <p:nvPr/>
          </p:nvSpPr>
          <p:spPr>
            <a:xfrm>
              <a:off x="3989876" y="1858953"/>
              <a:ext cx="856477" cy="479519"/>
            </a:xfrm>
            <a:prstGeom prst="rect">
              <a:avLst/>
            </a:prstGeom>
            <a:noFill/>
          </p:spPr>
          <p:txBody>
            <a:bodyPr wrap="none" rtlCol="0">
              <a:spAutoFit/>
            </a:bodyPr>
            <a:lstStyle/>
            <a:p>
              <a:r>
                <a:rPr lang="de-DE" dirty="0" err="1">
                  <a:solidFill>
                    <a:srgbClr val="00B050"/>
                  </a:solidFill>
                </a:rPr>
                <a:t>f</a:t>
              </a:r>
              <a:r>
                <a:rPr lang="de-DE" baseline="-25000" dirty="0" err="1">
                  <a:solidFill>
                    <a:srgbClr val="00B050"/>
                  </a:solidFill>
                </a:rPr>
                <a:t>O</a:t>
              </a:r>
              <a:r>
                <a:rPr lang="de-DE" dirty="0">
                  <a:solidFill>
                    <a:srgbClr val="00B050"/>
                  </a:solidFill>
                </a:rPr>
                <a:t> - </a:t>
              </a:r>
              <a:r>
                <a:rPr lang="de-DE" dirty="0" err="1">
                  <a:solidFill>
                    <a:srgbClr val="00B050"/>
                  </a:solidFill>
                </a:rPr>
                <a:t>f</a:t>
              </a:r>
              <a:r>
                <a:rPr lang="de-DE" baseline="-25000" dirty="0" err="1">
                  <a:solidFill>
                    <a:srgbClr val="00B050"/>
                  </a:solidFill>
                </a:rPr>
                <a:t>ZF</a:t>
              </a:r>
              <a:endParaRPr lang="de-DE" baseline="-25000" dirty="0">
                <a:solidFill>
                  <a:srgbClr val="00B050"/>
                </a:solidFill>
              </a:endParaRPr>
            </a:p>
          </p:txBody>
        </p:sp>
        <p:cxnSp>
          <p:nvCxnSpPr>
            <p:cNvPr id="53" name="Gerade Verbindung mit Pfeil 52">
              <a:extLst>
                <a:ext uri="{FF2B5EF4-FFF2-40B4-BE49-F238E27FC236}">
                  <a16:creationId xmlns:a16="http://schemas.microsoft.com/office/drawing/2014/main" id="{13C4789F-C248-DFB8-90C6-27ED9D187B4B}"/>
                </a:ext>
              </a:extLst>
            </p:cNvPr>
            <p:cNvCxnSpPr/>
            <p:nvPr/>
          </p:nvCxnSpPr>
          <p:spPr>
            <a:xfrm flipV="1">
              <a:off x="3672409" y="249411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uppieren 59">
            <a:extLst>
              <a:ext uri="{FF2B5EF4-FFF2-40B4-BE49-F238E27FC236}">
                <a16:creationId xmlns:a16="http://schemas.microsoft.com/office/drawing/2014/main" id="{87C7B986-0AB6-6CC6-C6BB-9085DCA2814A}"/>
              </a:ext>
            </a:extLst>
          </p:cNvPr>
          <p:cNvGrpSpPr/>
          <p:nvPr/>
        </p:nvGrpSpPr>
        <p:grpSpPr>
          <a:xfrm>
            <a:off x="3586699" y="3561749"/>
            <a:ext cx="3953908" cy="588155"/>
            <a:chOff x="3641934" y="4629594"/>
            <a:chExt cx="4238662" cy="767608"/>
          </a:xfrm>
        </p:grpSpPr>
        <p:grpSp>
          <p:nvGrpSpPr>
            <p:cNvPr id="61" name="Gruppieren 60">
              <a:extLst>
                <a:ext uri="{FF2B5EF4-FFF2-40B4-BE49-F238E27FC236}">
                  <a16:creationId xmlns:a16="http://schemas.microsoft.com/office/drawing/2014/main" id="{8EFBD4C0-8E3C-9FD7-E9A2-9267F11F5CD6}"/>
                </a:ext>
              </a:extLst>
            </p:cNvPr>
            <p:cNvGrpSpPr/>
            <p:nvPr/>
          </p:nvGrpSpPr>
          <p:grpSpPr>
            <a:xfrm>
              <a:off x="3961219" y="4629594"/>
              <a:ext cx="3919377" cy="767608"/>
              <a:chOff x="3439277" y="1737213"/>
              <a:chExt cx="3919377" cy="767608"/>
            </a:xfrm>
          </p:grpSpPr>
          <p:cxnSp>
            <p:nvCxnSpPr>
              <p:cNvPr id="1030" name="Gerade Verbindung mit Pfeil 1029">
                <a:extLst>
                  <a:ext uri="{FF2B5EF4-FFF2-40B4-BE49-F238E27FC236}">
                    <a16:creationId xmlns:a16="http://schemas.microsoft.com/office/drawing/2014/main" id="{EA2590ED-2A73-7582-B237-99CFF8D377A8}"/>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1" name="Textfeld 1030">
                <a:extLst>
                  <a:ext uri="{FF2B5EF4-FFF2-40B4-BE49-F238E27FC236}">
                    <a16:creationId xmlns:a16="http://schemas.microsoft.com/office/drawing/2014/main" id="{D6E337A2-978F-112B-BA3C-CBEF38A3F27B}"/>
                  </a:ext>
                </a:extLst>
              </p:cNvPr>
              <p:cNvSpPr txBox="1"/>
              <p:nvPr/>
            </p:nvSpPr>
            <p:spPr>
              <a:xfrm>
                <a:off x="6190045" y="1805986"/>
                <a:ext cx="1051891" cy="369332"/>
              </a:xfrm>
              <a:prstGeom prst="rect">
                <a:avLst/>
              </a:prstGeom>
              <a:noFill/>
            </p:spPr>
            <p:txBody>
              <a:bodyPr wrap="none" rtlCol="0">
                <a:spAutoFit/>
              </a:bodyPr>
              <a:lstStyle/>
              <a:p>
                <a:r>
                  <a:rPr lang="de-DE" dirty="0">
                    <a:solidFill>
                      <a:srgbClr val="FF0000"/>
                    </a:solidFill>
                  </a:rPr>
                  <a:t>2*</a:t>
                </a:r>
                <a:r>
                  <a:rPr lang="de-DE" dirty="0" err="1">
                    <a:solidFill>
                      <a:srgbClr val="FF0000"/>
                    </a:solidFill>
                  </a:rPr>
                  <a:t>f</a:t>
                </a:r>
                <a:r>
                  <a:rPr lang="de-DE" baseline="-25000" dirty="0" err="1">
                    <a:solidFill>
                      <a:srgbClr val="FF0000"/>
                    </a:solidFill>
                  </a:rPr>
                  <a:t>O</a:t>
                </a:r>
                <a:r>
                  <a:rPr lang="de-DE" dirty="0">
                    <a:solidFill>
                      <a:srgbClr val="FF0000"/>
                    </a:solidFill>
                  </a:rPr>
                  <a:t> + </a:t>
                </a:r>
                <a:r>
                  <a:rPr lang="de-DE" dirty="0" err="1">
                    <a:solidFill>
                      <a:srgbClr val="FF0000"/>
                    </a:solidFill>
                  </a:rPr>
                  <a:t>f</a:t>
                </a:r>
                <a:r>
                  <a:rPr lang="de-DE" baseline="-25000" dirty="0" err="1">
                    <a:solidFill>
                      <a:srgbClr val="FF0000"/>
                    </a:solidFill>
                  </a:rPr>
                  <a:t>ZF</a:t>
                </a:r>
                <a:endParaRPr lang="de-DE" baseline="-25000" dirty="0">
                  <a:solidFill>
                    <a:srgbClr val="FF0000"/>
                  </a:solidFill>
                </a:endParaRPr>
              </a:p>
            </p:txBody>
          </p:sp>
          <p:sp>
            <p:nvSpPr>
              <p:cNvPr id="1032" name="Textfeld 1031">
                <a:extLst>
                  <a:ext uri="{FF2B5EF4-FFF2-40B4-BE49-F238E27FC236}">
                    <a16:creationId xmlns:a16="http://schemas.microsoft.com/office/drawing/2014/main" id="{60D58936-9C26-D88A-F53E-ED97C8B968E1}"/>
                  </a:ext>
                </a:extLst>
              </p:cNvPr>
              <p:cNvSpPr txBox="1"/>
              <p:nvPr/>
            </p:nvSpPr>
            <p:spPr>
              <a:xfrm>
                <a:off x="5022353" y="1841793"/>
                <a:ext cx="1007007" cy="369332"/>
              </a:xfrm>
              <a:prstGeom prst="rect">
                <a:avLst/>
              </a:prstGeom>
              <a:noFill/>
            </p:spPr>
            <p:txBody>
              <a:bodyPr wrap="none" rtlCol="0">
                <a:spAutoFit/>
              </a:bodyPr>
              <a:lstStyle/>
              <a:p>
                <a:r>
                  <a:rPr lang="de-DE" dirty="0">
                    <a:solidFill>
                      <a:srgbClr val="FF0000"/>
                    </a:solidFill>
                  </a:rPr>
                  <a:t>2*</a:t>
                </a:r>
                <a:r>
                  <a:rPr lang="de-DE" dirty="0" err="1">
                    <a:solidFill>
                      <a:srgbClr val="FF0000"/>
                    </a:solidFill>
                  </a:rPr>
                  <a:t>f</a:t>
                </a:r>
                <a:r>
                  <a:rPr lang="de-DE" baseline="-25000" dirty="0" err="1">
                    <a:solidFill>
                      <a:srgbClr val="FF0000"/>
                    </a:solidFill>
                  </a:rPr>
                  <a:t>O</a:t>
                </a:r>
                <a:r>
                  <a:rPr lang="de-DE" dirty="0">
                    <a:solidFill>
                      <a:srgbClr val="FF0000"/>
                    </a:solidFill>
                  </a:rPr>
                  <a:t> - </a:t>
                </a:r>
                <a:r>
                  <a:rPr lang="de-DE" dirty="0" err="1">
                    <a:solidFill>
                      <a:srgbClr val="FF0000"/>
                    </a:solidFill>
                  </a:rPr>
                  <a:t>f</a:t>
                </a:r>
                <a:r>
                  <a:rPr lang="de-DE" baseline="-25000" dirty="0" err="1">
                    <a:solidFill>
                      <a:srgbClr val="FF0000"/>
                    </a:solidFill>
                  </a:rPr>
                  <a:t>ZF</a:t>
                </a:r>
                <a:endParaRPr lang="de-DE" baseline="-25000" dirty="0">
                  <a:solidFill>
                    <a:srgbClr val="FF0000"/>
                  </a:solidFill>
                </a:endParaRPr>
              </a:p>
            </p:txBody>
          </p:sp>
          <p:cxnSp>
            <p:nvCxnSpPr>
              <p:cNvPr id="1029" name="Gerade Verbindung mit Pfeil 1028">
                <a:extLst>
                  <a:ext uri="{FF2B5EF4-FFF2-40B4-BE49-F238E27FC236}">
                    <a16:creationId xmlns:a16="http://schemas.microsoft.com/office/drawing/2014/main" id="{BF316A82-98F5-E71C-619C-8BF3F15D5064}"/>
                  </a:ext>
                </a:extLst>
              </p:cNvPr>
              <p:cNvCxnSpPr/>
              <p:nvPr/>
            </p:nvCxnSpPr>
            <p:spPr>
              <a:xfrm flipV="1">
                <a:off x="3439277" y="2504821"/>
                <a:ext cx="391937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Gerader Verbinder 61">
              <a:extLst>
                <a:ext uri="{FF2B5EF4-FFF2-40B4-BE49-F238E27FC236}">
                  <a16:creationId xmlns:a16="http://schemas.microsoft.com/office/drawing/2014/main" id="{1E293DA4-E6D1-FE07-12F9-B4FA58B6C8F2}"/>
                </a:ext>
              </a:extLst>
            </p:cNvPr>
            <p:cNvCxnSpPr/>
            <p:nvPr/>
          </p:nvCxnSpPr>
          <p:spPr>
            <a:xfrm>
              <a:off x="4311510" y="5097224"/>
              <a:ext cx="0" cy="285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620784C6-EC5F-A00F-9FC1-5D0007DEE86B}"/>
                </a:ext>
              </a:extLst>
            </p:cNvPr>
            <p:cNvSpPr txBox="1"/>
            <p:nvPr/>
          </p:nvSpPr>
          <p:spPr>
            <a:xfrm>
              <a:off x="4239204" y="4759171"/>
              <a:ext cx="397866" cy="369332"/>
            </a:xfrm>
            <a:prstGeom prst="rect">
              <a:avLst/>
            </a:prstGeom>
            <a:noFill/>
          </p:spPr>
          <p:txBody>
            <a:bodyPr wrap="none" rtlCol="0">
              <a:spAutoFit/>
            </a:bodyPr>
            <a:lstStyle/>
            <a:p>
              <a:r>
                <a:rPr lang="de-DE" dirty="0" err="1">
                  <a:solidFill>
                    <a:srgbClr val="FF0000"/>
                  </a:solidFill>
                </a:rPr>
                <a:t>f</a:t>
              </a:r>
              <a:r>
                <a:rPr lang="de-DE" baseline="-25000" dirty="0" err="1">
                  <a:solidFill>
                    <a:srgbClr val="FF0000"/>
                  </a:solidFill>
                </a:rPr>
                <a:t>ZF</a:t>
              </a:r>
              <a:endParaRPr lang="de-DE" baseline="-25000" dirty="0">
                <a:solidFill>
                  <a:srgbClr val="FF0000"/>
                </a:solidFill>
              </a:endParaRPr>
            </a:p>
          </p:txBody>
        </p:sp>
        <p:cxnSp>
          <p:nvCxnSpPr>
            <p:cNvPr id="1024" name="Gerader Verbinder 1023">
              <a:extLst>
                <a:ext uri="{FF2B5EF4-FFF2-40B4-BE49-F238E27FC236}">
                  <a16:creationId xmlns:a16="http://schemas.microsoft.com/office/drawing/2014/main" id="{E2CE5F15-1849-D48D-EEDA-8BB3A8801618}"/>
                </a:ext>
              </a:extLst>
            </p:cNvPr>
            <p:cNvCxnSpPr/>
            <p:nvPr/>
          </p:nvCxnSpPr>
          <p:spPr>
            <a:xfrm>
              <a:off x="4100950" y="5097224"/>
              <a:ext cx="0" cy="285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25" name="Textfeld 1024">
              <a:extLst>
                <a:ext uri="{FF2B5EF4-FFF2-40B4-BE49-F238E27FC236}">
                  <a16:creationId xmlns:a16="http://schemas.microsoft.com/office/drawing/2014/main" id="{F3F8C683-69B1-AA3B-7F36-1BFE9B3C3656}"/>
                </a:ext>
              </a:extLst>
            </p:cNvPr>
            <p:cNvSpPr txBox="1"/>
            <p:nvPr/>
          </p:nvSpPr>
          <p:spPr>
            <a:xfrm>
              <a:off x="3641934" y="4743222"/>
              <a:ext cx="468398" cy="369332"/>
            </a:xfrm>
            <a:prstGeom prst="rect">
              <a:avLst/>
            </a:prstGeom>
            <a:noFill/>
          </p:spPr>
          <p:txBody>
            <a:bodyPr wrap="none" rtlCol="0">
              <a:spAutoFit/>
            </a:bodyPr>
            <a:lstStyle/>
            <a:p>
              <a:r>
                <a:rPr lang="de-DE" dirty="0">
                  <a:solidFill>
                    <a:srgbClr val="FF0000"/>
                  </a:solidFill>
                </a:rPr>
                <a:t>-</a:t>
              </a:r>
              <a:r>
                <a:rPr lang="de-DE" dirty="0" err="1">
                  <a:solidFill>
                    <a:srgbClr val="FF0000"/>
                  </a:solidFill>
                </a:rPr>
                <a:t>f</a:t>
              </a:r>
              <a:r>
                <a:rPr lang="de-DE" baseline="-25000" dirty="0" err="1">
                  <a:solidFill>
                    <a:srgbClr val="FF0000"/>
                  </a:solidFill>
                </a:rPr>
                <a:t>ZF</a:t>
              </a:r>
              <a:endParaRPr lang="de-DE" baseline="-25000" dirty="0">
                <a:solidFill>
                  <a:srgbClr val="FF0000"/>
                </a:solidFill>
              </a:endParaRPr>
            </a:p>
          </p:txBody>
        </p:sp>
        <p:cxnSp>
          <p:nvCxnSpPr>
            <p:cNvPr id="1027" name="Gerader Verbinder 1026">
              <a:extLst>
                <a:ext uri="{FF2B5EF4-FFF2-40B4-BE49-F238E27FC236}">
                  <a16:creationId xmlns:a16="http://schemas.microsoft.com/office/drawing/2014/main" id="{C4065076-F412-284C-616F-3BA7124EFAE1}"/>
                </a:ext>
              </a:extLst>
            </p:cNvPr>
            <p:cNvCxnSpPr/>
            <p:nvPr/>
          </p:nvCxnSpPr>
          <p:spPr>
            <a:xfrm>
              <a:off x="6550705" y="5097749"/>
              <a:ext cx="0" cy="285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20F6C21D-6B08-371F-1BE6-F37807D08C0C}"/>
                </a:ext>
              </a:extLst>
            </p:cNvPr>
            <p:cNvCxnSpPr/>
            <p:nvPr/>
          </p:nvCxnSpPr>
          <p:spPr>
            <a:xfrm>
              <a:off x="6772774" y="5097749"/>
              <a:ext cx="0" cy="285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42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a:t>
            </a:r>
            <a:r>
              <a:rPr kumimoji="0" lang="de-DE" sz="2800" b="0" i="0" u="none" strike="noStrike" kern="1200" cap="none" spc="0" normalizeH="0" baseline="0" noProof="0" dirty="0" err="1">
                <a:ln>
                  <a:noFill/>
                </a:ln>
                <a:solidFill>
                  <a:schemeClr val="tx1"/>
                </a:solidFill>
                <a:effectLst/>
                <a:uLnTx/>
                <a:uFillTx/>
                <a:latin typeface="+mn-lt"/>
                <a:ea typeface="+mj-ea"/>
                <a:cs typeface="+mj-cs"/>
              </a:rPr>
              <a:t>Einfachsuperhet</a:t>
            </a:r>
            <a:r>
              <a:rPr lang="de-DE" dirty="0">
                <a:solidFill>
                  <a:schemeClr val="tx1"/>
                </a:solidFill>
                <a:latin typeface="+mn-lt"/>
              </a:rPr>
              <a:t>-Empfänger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Superheterodynempfänger = Überlagerungsempfänger</a:t>
            </a:r>
          </a:p>
          <a:p>
            <a:pPr lvl="1">
              <a:defRPr/>
            </a:pPr>
            <a:r>
              <a:rPr lang="de-DE" sz="1800" dirty="0" err="1"/>
              <a:t>latainisch</a:t>
            </a:r>
            <a:r>
              <a:rPr lang="de-DE" sz="1800" dirty="0"/>
              <a:t> super = „über“,  griechisch hetero = „verschieden“ und </a:t>
            </a:r>
            <a:r>
              <a:rPr lang="de-DE" sz="1800" dirty="0" err="1"/>
              <a:t>dynamis</a:t>
            </a:r>
            <a:r>
              <a:rPr lang="de-DE" sz="1800" dirty="0"/>
              <a:t> = „Kraft</a:t>
            </a:r>
          </a:p>
          <a:p>
            <a:pPr lvl="1">
              <a:defRPr/>
            </a:pPr>
            <a:r>
              <a:rPr lang="de-DE" sz="1800" dirty="0"/>
              <a:t>beschreibt die Mischung zweier Signale unterschiedlicher Frequenz</a:t>
            </a:r>
          </a:p>
          <a:p>
            <a:pPr lvl="1">
              <a:defRPr/>
            </a:pPr>
            <a:endParaRPr lang="de-DE" sz="1000" dirty="0"/>
          </a:p>
          <a:p>
            <a:pPr>
              <a:defRPr/>
            </a:pPr>
            <a:r>
              <a:rPr lang="de-DE" b="1" dirty="0"/>
              <a:t>Frequenzdifferenz zwischen Empfangsfrequenz und Spiegelfrequenz: doppelte Zwischenfrequenz (ZF)</a:t>
            </a:r>
          </a:p>
          <a:p>
            <a:pPr marL="525561" lvl="2" indent="0">
              <a:buNone/>
              <a:defRPr/>
            </a:pPr>
            <a:r>
              <a:rPr lang="de-DE" sz="1800" b="1" dirty="0">
                <a:sym typeface="Wingdings" panose="05000000000000000000" pitchFamily="2" charset="2"/>
              </a:rPr>
              <a:t> Die Höhe der ZF bestimmt die Spiegelfrequenzunterdrückung</a:t>
            </a:r>
          </a:p>
          <a:p>
            <a:pPr marL="525561" lvl="2" indent="0">
              <a:buNone/>
              <a:defRPr/>
            </a:pPr>
            <a:endParaRPr lang="de-DE" sz="1800" b="1" dirty="0">
              <a:sym typeface="Wingdings" panose="05000000000000000000" pitchFamily="2" charset="2"/>
            </a:endParaRPr>
          </a:p>
          <a:p>
            <a:pPr marL="389697" indent="-342900">
              <a:defRPr/>
            </a:pPr>
            <a:r>
              <a:rPr lang="de-DE" b="1" dirty="0">
                <a:sym typeface="Wingdings" panose="05000000000000000000" pitchFamily="2" charset="2"/>
              </a:rPr>
              <a:t>Bei Kurzwellentransceivern </a:t>
            </a:r>
            <a:r>
              <a:rPr lang="de-DE" dirty="0">
                <a:sym typeface="Wingdings" panose="05000000000000000000" pitchFamily="2" charset="2"/>
              </a:rPr>
              <a:t>wird oft eine </a:t>
            </a:r>
            <a:r>
              <a:rPr lang="de-DE" b="1" dirty="0">
                <a:sym typeface="Wingdings" panose="05000000000000000000" pitchFamily="2" charset="2"/>
              </a:rPr>
              <a:t>sehr hohe erste ZF</a:t>
            </a:r>
            <a:r>
              <a:rPr lang="de-DE" dirty="0">
                <a:sym typeface="Wingdings" panose="05000000000000000000" pitchFamily="2" charset="2"/>
              </a:rPr>
              <a:t> genutzt. Der </a:t>
            </a:r>
            <a:r>
              <a:rPr lang="de-DE" b="1" dirty="0">
                <a:sym typeface="Wingdings" panose="05000000000000000000" pitchFamily="2" charset="2"/>
              </a:rPr>
              <a:t>Vorteil</a:t>
            </a:r>
            <a:r>
              <a:rPr lang="de-DE" dirty="0">
                <a:sym typeface="Wingdings" panose="05000000000000000000" pitchFamily="2" charset="2"/>
              </a:rPr>
              <a:t> davon ist, dass die </a:t>
            </a:r>
            <a:r>
              <a:rPr lang="de-DE" b="1" dirty="0">
                <a:sym typeface="Wingdings" panose="05000000000000000000" pitchFamily="2" charset="2"/>
              </a:rPr>
              <a:t>Spiegelfrequenz sehr weit außerhalb des Empfangsbereichs </a:t>
            </a:r>
            <a:r>
              <a:rPr lang="de-DE" dirty="0">
                <a:sym typeface="Wingdings" panose="05000000000000000000" pitchFamily="2" charset="2"/>
              </a:rPr>
              <a:t>liegt und somit vom Eingangsfilter bereits stark unterdrückt wird. Oft wird hier eine </a:t>
            </a:r>
            <a:r>
              <a:rPr lang="de-DE" b="1" dirty="0">
                <a:sym typeface="Wingdings" panose="05000000000000000000" pitchFamily="2" charset="2"/>
              </a:rPr>
              <a:t>erste ZF </a:t>
            </a:r>
            <a:r>
              <a:rPr lang="de-DE" dirty="0">
                <a:sym typeface="Wingdings" panose="05000000000000000000" pitchFamily="2" charset="2"/>
              </a:rPr>
              <a:t>gewählt, </a:t>
            </a:r>
            <a:r>
              <a:rPr lang="de-DE" b="1" dirty="0">
                <a:sym typeface="Wingdings" panose="05000000000000000000" pitchFamily="2" charset="2"/>
              </a:rPr>
              <a:t>die höher als das Doppelte der maximale Empfangsfrequenz liegt</a:t>
            </a:r>
          </a:p>
          <a:p>
            <a:pPr marL="525561" lvl="2" indent="0">
              <a:buNone/>
              <a:defRPr/>
            </a:pPr>
            <a:endParaRPr lang="de-DE" sz="1800" b="1" dirty="0"/>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6979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Doppelsuper-Empfänger</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In (UKW-)Standardempfängern der klassischen Bauart wird oft das Prinzip des </a:t>
            </a:r>
            <a:r>
              <a:rPr lang="en-US" dirty="0" err="1">
                <a:solidFill>
                  <a:srgbClr val="000000"/>
                </a:solidFill>
              </a:rPr>
              <a:t>Zweifachüberlagerungs-empfängers</a:t>
            </a:r>
            <a:r>
              <a:rPr lang="en-US" dirty="0">
                <a:solidFill>
                  <a:srgbClr val="000000"/>
                </a:solidFill>
              </a:rPr>
              <a:t> (</a:t>
            </a:r>
            <a:r>
              <a:rPr lang="en-US" dirty="0" err="1">
                <a:solidFill>
                  <a:srgbClr val="000000"/>
                </a:solidFill>
              </a:rPr>
              <a:t>Doppelsuper</a:t>
            </a:r>
            <a:r>
              <a:rPr lang="en-US" dirty="0">
                <a:solidFill>
                  <a:srgbClr val="000000"/>
                </a:solidFill>
              </a:rPr>
              <a:t>) </a:t>
            </a:r>
            <a:r>
              <a:rPr lang="en-US" dirty="0" err="1">
                <a:solidFill>
                  <a:srgbClr val="000000"/>
                </a:solidFill>
              </a:rPr>
              <a:t>genutzt</a:t>
            </a:r>
            <a:r>
              <a:rPr lang="en-US" dirty="0">
                <a:solidFill>
                  <a:srgbClr val="000000"/>
                </a:solidFill>
              </a:rPr>
              <a:t>:</a:t>
            </a: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marL="0" indent="0">
              <a:buNone/>
              <a:defRPr/>
            </a:pPr>
            <a:endParaRPr lang="en-US" sz="2000" dirty="0">
              <a:solidFill>
                <a:srgbClr val="000000"/>
              </a:solidFill>
            </a:endParaRPr>
          </a:p>
          <a:p>
            <a:pPr marL="0" indent="0">
              <a:buNone/>
              <a:defRPr/>
            </a:pPr>
            <a:endParaRPr lang="en-US" sz="2000" dirty="0">
              <a:solidFill>
                <a:srgbClr val="000000"/>
              </a:solidFill>
            </a:endParaRPr>
          </a:p>
          <a:p>
            <a:pPr marL="0" indent="0">
              <a:buNone/>
              <a:defRPr/>
            </a:pPr>
            <a:endParaRPr lang="en-US" sz="2000" dirty="0">
              <a:solidFill>
                <a:srgbClr val="000000"/>
              </a:solidFill>
            </a:endParaRPr>
          </a:p>
          <a:p>
            <a:pPr marL="0" indent="0">
              <a:buNone/>
              <a:defRPr/>
            </a:pPr>
            <a:endParaRPr lang="en-US" sz="2000" dirty="0">
              <a:solidFill>
                <a:srgbClr val="000000"/>
              </a:solidFill>
            </a:endParaRPr>
          </a:p>
          <a:p>
            <a:pPr marL="0" indent="0">
              <a:buNone/>
              <a:defRPr/>
            </a:pPr>
            <a:r>
              <a:rPr lang="en-US" dirty="0">
                <a:solidFill>
                  <a:srgbClr val="000000"/>
                </a:solidFill>
              </a:rPr>
              <a:t>In </a:t>
            </a:r>
            <a:r>
              <a:rPr lang="en-US" dirty="0" err="1">
                <a:solidFill>
                  <a:srgbClr val="000000"/>
                </a:solidFill>
              </a:rPr>
              <a:t>kommerziellen</a:t>
            </a:r>
            <a:r>
              <a:rPr lang="en-US" dirty="0">
                <a:solidFill>
                  <a:srgbClr val="000000"/>
                </a:solidFill>
              </a:rPr>
              <a:t> </a:t>
            </a:r>
            <a:r>
              <a:rPr lang="en-US" dirty="0" err="1">
                <a:solidFill>
                  <a:srgbClr val="000000"/>
                </a:solidFill>
              </a:rPr>
              <a:t>Geräten</a:t>
            </a:r>
            <a:r>
              <a:rPr lang="en-US" dirty="0">
                <a:solidFill>
                  <a:srgbClr val="000000"/>
                </a:solidFill>
              </a:rPr>
              <a:t> war oft </a:t>
            </a:r>
            <a:r>
              <a:rPr lang="en-US" dirty="0" err="1">
                <a:solidFill>
                  <a:srgbClr val="000000"/>
                </a:solidFill>
              </a:rPr>
              <a:t>eine</a:t>
            </a:r>
            <a:r>
              <a:rPr lang="en-US" dirty="0">
                <a:solidFill>
                  <a:srgbClr val="000000"/>
                </a:solidFill>
              </a:rPr>
              <a:t> </a:t>
            </a:r>
            <a:r>
              <a:rPr lang="en-US" dirty="0" err="1">
                <a:solidFill>
                  <a:srgbClr val="000000"/>
                </a:solidFill>
              </a:rPr>
              <a:t>erste</a:t>
            </a:r>
            <a:r>
              <a:rPr lang="en-US" dirty="0">
                <a:solidFill>
                  <a:srgbClr val="000000"/>
                </a:solidFill>
              </a:rPr>
              <a:t> ZF von 10,7 MHz und </a:t>
            </a:r>
            <a:r>
              <a:rPr lang="en-US" dirty="0" err="1">
                <a:solidFill>
                  <a:srgbClr val="000000"/>
                </a:solidFill>
              </a:rPr>
              <a:t>eine</a:t>
            </a:r>
            <a:r>
              <a:rPr lang="en-US" dirty="0">
                <a:solidFill>
                  <a:srgbClr val="000000"/>
                </a:solidFill>
              </a:rPr>
              <a:t> </a:t>
            </a:r>
            <a:r>
              <a:rPr lang="en-US" dirty="0" err="1">
                <a:solidFill>
                  <a:srgbClr val="000000"/>
                </a:solidFill>
              </a:rPr>
              <a:t>zweite</a:t>
            </a:r>
            <a:r>
              <a:rPr lang="en-US" dirty="0">
                <a:solidFill>
                  <a:srgbClr val="000000"/>
                </a:solidFill>
              </a:rPr>
              <a:t> ZF von 455 kHz </a:t>
            </a:r>
            <a:r>
              <a:rPr lang="en-US" dirty="0" err="1">
                <a:solidFill>
                  <a:srgbClr val="000000"/>
                </a:solidFill>
              </a:rPr>
              <a:t>üblich</a:t>
            </a: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lvl="4">
              <a:defRPr/>
            </a:pPr>
            <a:endParaRPr lang="en-US"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E302E36E-019C-00A1-8F1F-439CD95E70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8437" y="2030778"/>
            <a:ext cx="5591448" cy="2109055"/>
          </a:xfrm>
          <a:prstGeom prst="rect">
            <a:avLst/>
          </a:prstGeom>
        </p:spPr>
      </p:pic>
      <p:sp>
        <p:nvSpPr>
          <p:cNvPr id="8" name="Textfeld 7">
            <a:extLst>
              <a:ext uri="{FF2B5EF4-FFF2-40B4-BE49-F238E27FC236}">
                <a16:creationId xmlns:a16="http://schemas.microsoft.com/office/drawing/2014/main" id="{5E569B54-0C1D-56D7-DEFE-444CC2B01D43}"/>
              </a:ext>
            </a:extLst>
          </p:cNvPr>
          <p:cNvSpPr txBox="1"/>
          <p:nvPr/>
        </p:nvSpPr>
        <p:spPr>
          <a:xfrm>
            <a:off x="1484395" y="4097136"/>
            <a:ext cx="2751428" cy="584775"/>
          </a:xfrm>
          <a:prstGeom prst="rect">
            <a:avLst/>
          </a:prstGeom>
          <a:noFill/>
        </p:spPr>
        <p:txBody>
          <a:bodyPr wrap="square" rtlCol="0">
            <a:spAutoFit/>
          </a:bodyPr>
          <a:lstStyle/>
          <a:p>
            <a:pPr algn="r"/>
            <a:r>
              <a:rPr lang="de-DE" sz="1600" dirty="0">
                <a:solidFill>
                  <a:srgbClr val="0070C0"/>
                </a:solidFill>
              </a:rPr>
              <a:t>VFO</a:t>
            </a:r>
          </a:p>
          <a:p>
            <a:pPr algn="r"/>
            <a:r>
              <a:rPr lang="de-DE" sz="1600" b="1" dirty="0">
                <a:solidFill>
                  <a:srgbClr val="0070C0"/>
                </a:solidFill>
              </a:rPr>
              <a:t>V</a:t>
            </a:r>
            <a:r>
              <a:rPr lang="de-DE" sz="1600" dirty="0">
                <a:solidFill>
                  <a:srgbClr val="0070C0"/>
                </a:solidFill>
              </a:rPr>
              <a:t>ariable </a:t>
            </a:r>
            <a:r>
              <a:rPr lang="de-DE" sz="1600" b="1" dirty="0" err="1">
                <a:solidFill>
                  <a:srgbClr val="0070C0"/>
                </a:solidFill>
              </a:rPr>
              <a:t>F</a:t>
            </a:r>
            <a:r>
              <a:rPr lang="de-DE" sz="1600" dirty="0" err="1">
                <a:solidFill>
                  <a:srgbClr val="0070C0"/>
                </a:solidFill>
              </a:rPr>
              <a:t>requency</a:t>
            </a:r>
            <a:r>
              <a:rPr lang="de-DE" sz="1600" dirty="0">
                <a:solidFill>
                  <a:srgbClr val="0070C0"/>
                </a:solidFill>
              </a:rPr>
              <a:t> </a:t>
            </a:r>
            <a:r>
              <a:rPr lang="de-DE" sz="1600" b="1" dirty="0" err="1">
                <a:solidFill>
                  <a:srgbClr val="0070C0"/>
                </a:solidFill>
              </a:rPr>
              <a:t>O</a:t>
            </a:r>
            <a:r>
              <a:rPr lang="de-DE" sz="1600" dirty="0" err="1">
                <a:solidFill>
                  <a:srgbClr val="0070C0"/>
                </a:solidFill>
              </a:rPr>
              <a:t>scillator</a:t>
            </a:r>
            <a:endParaRPr lang="de-DE" sz="1600" dirty="0">
              <a:solidFill>
                <a:srgbClr val="0070C0"/>
              </a:solidFill>
            </a:endParaRPr>
          </a:p>
        </p:txBody>
      </p:sp>
      <p:sp>
        <p:nvSpPr>
          <p:cNvPr id="9" name="Textfeld 8">
            <a:extLst>
              <a:ext uri="{FF2B5EF4-FFF2-40B4-BE49-F238E27FC236}">
                <a16:creationId xmlns:a16="http://schemas.microsoft.com/office/drawing/2014/main" id="{B5127A6C-5ADD-7217-2F18-E58B3822BE85}"/>
              </a:ext>
            </a:extLst>
          </p:cNvPr>
          <p:cNvSpPr txBox="1"/>
          <p:nvPr/>
        </p:nvSpPr>
        <p:spPr>
          <a:xfrm>
            <a:off x="4488988" y="4093892"/>
            <a:ext cx="1768865" cy="584775"/>
          </a:xfrm>
          <a:prstGeom prst="rect">
            <a:avLst/>
          </a:prstGeom>
          <a:noFill/>
        </p:spPr>
        <p:txBody>
          <a:bodyPr wrap="square" rtlCol="0">
            <a:spAutoFit/>
          </a:bodyPr>
          <a:lstStyle/>
          <a:p>
            <a:pPr algn="ctr"/>
            <a:r>
              <a:rPr lang="de-DE" sz="1600" dirty="0">
                <a:solidFill>
                  <a:srgbClr val="0070C0"/>
                </a:solidFill>
              </a:rPr>
              <a:t>CO</a:t>
            </a:r>
          </a:p>
          <a:p>
            <a:pPr algn="ctr"/>
            <a:r>
              <a:rPr lang="de-DE" sz="1600" b="1" dirty="0">
                <a:solidFill>
                  <a:srgbClr val="0070C0"/>
                </a:solidFill>
              </a:rPr>
              <a:t>C</a:t>
            </a:r>
            <a:r>
              <a:rPr lang="de-DE" sz="1600" dirty="0">
                <a:solidFill>
                  <a:srgbClr val="0070C0"/>
                </a:solidFill>
              </a:rPr>
              <a:t>rystal </a:t>
            </a:r>
            <a:r>
              <a:rPr lang="de-DE" sz="1600" b="1" dirty="0" err="1">
                <a:solidFill>
                  <a:srgbClr val="0070C0"/>
                </a:solidFill>
              </a:rPr>
              <a:t>O</a:t>
            </a:r>
            <a:r>
              <a:rPr lang="de-DE" sz="1600" dirty="0" err="1">
                <a:solidFill>
                  <a:srgbClr val="0070C0"/>
                </a:solidFill>
              </a:rPr>
              <a:t>scillator</a:t>
            </a:r>
            <a:endParaRPr lang="de-DE" sz="1600" dirty="0">
              <a:solidFill>
                <a:srgbClr val="0070C0"/>
              </a:solidFill>
            </a:endParaRPr>
          </a:p>
        </p:txBody>
      </p:sp>
      <p:sp>
        <p:nvSpPr>
          <p:cNvPr id="14" name="Textfeld 13">
            <a:extLst>
              <a:ext uri="{FF2B5EF4-FFF2-40B4-BE49-F238E27FC236}">
                <a16:creationId xmlns:a16="http://schemas.microsoft.com/office/drawing/2014/main" id="{17B4605F-5E19-5555-0CA3-B65D0DB283F4}"/>
              </a:ext>
            </a:extLst>
          </p:cNvPr>
          <p:cNvSpPr txBox="1"/>
          <p:nvPr/>
        </p:nvSpPr>
        <p:spPr>
          <a:xfrm>
            <a:off x="6511018" y="4093891"/>
            <a:ext cx="2724539" cy="584775"/>
          </a:xfrm>
          <a:prstGeom prst="rect">
            <a:avLst/>
          </a:prstGeom>
          <a:noFill/>
        </p:spPr>
        <p:txBody>
          <a:bodyPr wrap="square" rtlCol="0">
            <a:spAutoFit/>
          </a:bodyPr>
          <a:lstStyle/>
          <a:p>
            <a:r>
              <a:rPr lang="de-DE" sz="1600" dirty="0">
                <a:solidFill>
                  <a:srgbClr val="0070C0"/>
                </a:solidFill>
              </a:rPr>
              <a:t>BFO</a:t>
            </a:r>
          </a:p>
          <a:p>
            <a:r>
              <a:rPr lang="de-DE" sz="1600" b="1" dirty="0">
                <a:solidFill>
                  <a:srgbClr val="0070C0"/>
                </a:solidFill>
              </a:rPr>
              <a:t>B</a:t>
            </a:r>
            <a:r>
              <a:rPr lang="de-DE" sz="1600" dirty="0">
                <a:solidFill>
                  <a:srgbClr val="0070C0"/>
                </a:solidFill>
              </a:rPr>
              <a:t>eat </a:t>
            </a:r>
            <a:r>
              <a:rPr lang="de-DE" sz="1600" b="1" dirty="0" err="1">
                <a:solidFill>
                  <a:srgbClr val="0070C0"/>
                </a:solidFill>
              </a:rPr>
              <a:t>F</a:t>
            </a:r>
            <a:r>
              <a:rPr lang="de-DE" sz="1600" dirty="0" err="1">
                <a:solidFill>
                  <a:srgbClr val="0070C0"/>
                </a:solidFill>
              </a:rPr>
              <a:t>requency</a:t>
            </a:r>
            <a:r>
              <a:rPr lang="de-DE" sz="1600" dirty="0">
                <a:solidFill>
                  <a:srgbClr val="0070C0"/>
                </a:solidFill>
              </a:rPr>
              <a:t> </a:t>
            </a:r>
            <a:r>
              <a:rPr lang="de-DE" sz="1600" b="1" dirty="0" err="1">
                <a:solidFill>
                  <a:srgbClr val="0070C0"/>
                </a:solidFill>
              </a:rPr>
              <a:t>O</a:t>
            </a:r>
            <a:r>
              <a:rPr lang="de-DE" sz="1600" dirty="0" err="1">
                <a:solidFill>
                  <a:srgbClr val="0070C0"/>
                </a:solidFill>
              </a:rPr>
              <a:t>scillator</a:t>
            </a:r>
            <a:endParaRPr lang="de-DE" sz="1600" dirty="0">
              <a:solidFill>
                <a:srgbClr val="0070C0"/>
              </a:solidFill>
            </a:endParaRPr>
          </a:p>
        </p:txBody>
      </p:sp>
      <p:sp>
        <p:nvSpPr>
          <p:cNvPr id="15" name="Textfeld 14">
            <a:extLst>
              <a:ext uri="{FF2B5EF4-FFF2-40B4-BE49-F238E27FC236}">
                <a16:creationId xmlns:a16="http://schemas.microsoft.com/office/drawing/2014/main" id="{B1C51037-399B-669F-57BD-319227C410FE}"/>
              </a:ext>
            </a:extLst>
          </p:cNvPr>
          <p:cNvSpPr txBox="1"/>
          <p:nvPr/>
        </p:nvSpPr>
        <p:spPr>
          <a:xfrm>
            <a:off x="7608047" y="3711580"/>
            <a:ext cx="1149674" cy="246221"/>
          </a:xfrm>
          <a:prstGeom prst="rect">
            <a:avLst/>
          </a:prstGeom>
          <a:noFill/>
        </p:spPr>
        <p:txBody>
          <a:bodyPr wrap="none" rtlCol="0">
            <a:spAutoFit/>
          </a:bodyPr>
          <a:lstStyle/>
          <a:p>
            <a:r>
              <a:rPr lang="de-DE" sz="1000" dirty="0"/>
              <a:t>Bildquelle: BNetzA</a:t>
            </a:r>
          </a:p>
        </p:txBody>
      </p:sp>
      <p:sp>
        <p:nvSpPr>
          <p:cNvPr id="16" name="Textfeld 15">
            <a:extLst>
              <a:ext uri="{FF2B5EF4-FFF2-40B4-BE49-F238E27FC236}">
                <a16:creationId xmlns:a16="http://schemas.microsoft.com/office/drawing/2014/main" id="{75D1554A-624E-49D4-91C6-195FDBEA7775}"/>
              </a:ext>
            </a:extLst>
          </p:cNvPr>
          <p:cNvSpPr txBox="1"/>
          <p:nvPr/>
        </p:nvSpPr>
        <p:spPr>
          <a:xfrm>
            <a:off x="3506427" y="2445922"/>
            <a:ext cx="982561" cy="338554"/>
          </a:xfrm>
          <a:prstGeom prst="rect">
            <a:avLst/>
          </a:prstGeom>
          <a:noFill/>
        </p:spPr>
        <p:txBody>
          <a:bodyPr wrap="square" rtlCol="0">
            <a:spAutoFit/>
          </a:bodyPr>
          <a:lstStyle/>
          <a:p>
            <a:pPr algn="ctr"/>
            <a:r>
              <a:rPr lang="de-DE" sz="1600" dirty="0">
                <a:solidFill>
                  <a:srgbClr val="0070C0"/>
                </a:solidFill>
              </a:rPr>
              <a:t>Mischer</a:t>
            </a:r>
          </a:p>
        </p:txBody>
      </p:sp>
      <p:sp>
        <p:nvSpPr>
          <p:cNvPr id="17" name="Textfeld 16">
            <a:extLst>
              <a:ext uri="{FF2B5EF4-FFF2-40B4-BE49-F238E27FC236}">
                <a16:creationId xmlns:a16="http://schemas.microsoft.com/office/drawing/2014/main" id="{2B54BA5D-3759-7581-B736-FBDC83124D27}"/>
              </a:ext>
            </a:extLst>
          </p:cNvPr>
          <p:cNvSpPr txBox="1"/>
          <p:nvPr/>
        </p:nvSpPr>
        <p:spPr>
          <a:xfrm>
            <a:off x="4882139" y="2445922"/>
            <a:ext cx="982561" cy="338554"/>
          </a:xfrm>
          <a:prstGeom prst="rect">
            <a:avLst/>
          </a:prstGeom>
          <a:noFill/>
        </p:spPr>
        <p:txBody>
          <a:bodyPr wrap="square" rtlCol="0">
            <a:spAutoFit/>
          </a:bodyPr>
          <a:lstStyle/>
          <a:p>
            <a:pPr algn="ctr"/>
            <a:r>
              <a:rPr lang="de-DE" sz="1600" dirty="0">
                <a:solidFill>
                  <a:srgbClr val="0070C0"/>
                </a:solidFill>
              </a:rPr>
              <a:t>Mischer</a:t>
            </a:r>
          </a:p>
        </p:txBody>
      </p:sp>
      <p:sp>
        <p:nvSpPr>
          <p:cNvPr id="18" name="Textfeld 17">
            <a:extLst>
              <a:ext uri="{FF2B5EF4-FFF2-40B4-BE49-F238E27FC236}">
                <a16:creationId xmlns:a16="http://schemas.microsoft.com/office/drawing/2014/main" id="{1D99632E-2C38-B322-125E-F11A024E9ABF}"/>
              </a:ext>
            </a:extLst>
          </p:cNvPr>
          <p:cNvSpPr txBox="1"/>
          <p:nvPr/>
        </p:nvSpPr>
        <p:spPr>
          <a:xfrm>
            <a:off x="6660775" y="2143358"/>
            <a:ext cx="1815685" cy="338554"/>
          </a:xfrm>
          <a:prstGeom prst="rect">
            <a:avLst/>
          </a:prstGeom>
          <a:noFill/>
        </p:spPr>
        <p:txBody>
          <a:bodyPr wrap="square" rtlCol="0">
            <a:spAutoFit/>
          </a:bodyPr>
          <a:lstStyle/>
          <a:p>
            <a:pPr algn="ctr"/>
            <a:r>
              <a:rPr lang="de-DE" sz="1600" dirty="0">
                <a:solidFill>
                  <a:srgbClr val="0070C0"/>
                </a:solidFill>
              </a:rPr>
              <a:t>Produktdetektor</a:t>
            </a:r>
          </a:p>
        </p:txBody>
      </p:sp>
      <p:cxnSp>
        <p:nvCxnSpPr>
          <p:cNvPr id="20" name="Gerade Verbindung mit Pfeil 19">
            <a:extLst>
              <a:ext uri="{FF2B5EF4-FFF2-40B4-BE49-F238E27FC236}">
                <a16:creationId xmlns:a16="http://schemas.microsoft.com/office/drawing/2014/main" id="{06D0DA42-BFEB-8F73-EC4C-8F44921ABEFA}"/>
              </a:ext>
            </a:extLst>
          </p:cNvPr>
          <p:cNvCxnSpPr/>
          <p:nvPr/>
        </p:nvCxnSpPr>
        <p:spPr>
          <a:xfrm flipH="1">
            <a:off x="6790765" y="2445922"/>
            <a:ext cx="127898" cy="265191"/>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A</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Störemissionen, -festigkeit, Schutzanforderungen, Ursachen, Abhilfe</a:t>
            </a:r>
          </a:p>
          <a:p>
            <a:pPr lvl="1">
              <a:defRPr/>
            </a:pPr>
            <a:r>
              <a:rPr lang="de-DE" dirty="0">
                <a:solidFill>
                  <a:srgbClr val="000000"/>
                </a:solidFill>
              </a:rPr>
              <a:t>Störungen elektronischer Geräte</a:t>
            </a:r>
          </a:p>
          <a:p>
            <a:pPr lvl="1">
              <a:defRPr/>
            </a:pPr>
            <a:r>
              <a:rPr lang="de-DE" dirty="0">
                <a:solidFill>
                  <a:srgbClr val="000000"/>
                </a:solidFill>
              </a:rPr>
              <a:t>Unerwünschte Aussendungen</a:t>
            </a:r>
          </a:p>
          <a:p>
            <a:pPr>
              <a:defRPr/>
            </a:pPr>
            <a:endParaRPr lang="de-DE" sz="400" dirty="0">
              <a:solidFill>
                <a:srgbClr val="000000"/>
              </a:solidFill>
            </a:endParaRPr>
          </a:p>
          <a:p>
            <a:pPr>
              <a:defRPr/>
            </a:pPr>
            <a:r>
              <a:rPr lang="de-DE" b="1" dirty="0">
                <a:solidFill>
                  <a:srgbClr val="000000"/>
                </a:solidFill>
              </a:rPr>
              <a:t>Elektromagnetische Verträglichkeit, Anwendung, Personen- und Sachschutz</a:t>
            </a:r>
          </a:p>
          <a:p>
            <a:pPr lvl="1">
              <a:defRPr/>
            </a:pPr>
            <a:r>
              <a:rPr lang="de-DE" dirty="0">
                <a:solidFill>
                  <a:srgbClr val="000000"/>
                </a:solidFill>
              </a:rPr>
              <a:t>Schutz von Personen</a:t>
            </a:r>
          </a:p>
          <a:p>
            <a:pPr lvl="1">
              <a:defRPr/>
            </a:pPr>
            <a:r>
              <a:rPr lang="de-DE" dirty="0">
                <a:solidFill>
                  <a:srgbClr val="000000"/>
                </a:solidFill>
              </a:rPr>
              <a:t>Sicherheit</a:t>
            </a:r>
          </a:p>
          <a:p>
            <a:pPr>
              <a:defRPr/>
            </a:pPr>
            <a:endParaRPr lang="de-DE" dirty="0">
              <a:solidFill>
                <a:srgbClr val="000000"/>
              </a:solidFill>
            </a:endParaRP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17700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Doppelsuper-Empfänger</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Eine </a:t>
            </a:r>
            <a:r>
              <a:rPr lang="de-DE" b="1" dirty="0">
                <a:solidFill>
                  <a:srgbClr val="000000"/>
                </a:solidFill>
              </a:rPr>
              <a:t>hohe erste Zwischenfrequenz </a:t>
            </a:r>
            <a:r>
              <a:rPr lang="de-DE" dirty="0">
                <a:solidFill>
                  <a:srgbClr val="000000"/>
                </a:solidFill>
              </a:rPr>
              <a:t>ermöglicht eine </a:t>
            </a:r>
            <a:r>
              <a:rPr lang="de-DE" b="1" dirty="0">
                <a:solidFill>
                  <a:srgbClr val="000000"/>
                </a:solidFill>
              </a:rPr>
              <a:t>hohe Spiegelfrequenzunterdrückung.</a:t>
            </a:r>
          </a:p>
          <a:p>
            <a:pPr>
              <a:defRPr/>
            </a:pPr>
            <a:endParaRPr lang="de-DE" sz="600" b="1" dirty="0">
              <a:solidFill>
                <a:srgbClr val="000000"/>
              </a:solidFill>
            </a:endParaRPr>
          </a:p>
          <a:p>
            <a:pPr>
              <a:defRPr/>
            </a:pPr>
            <a:r>
              <a:rPr lang="de-DE" b="1" dirty="0">
                <a:solidFill>
                  <a:srgbClr val="000000"/>
                </a:solidFill>
              </a:rPr>
              <a:t>Die Spiegelfrequenzdämpfung wird durch die Vorselektion (Eingangsfilter) bestimmt.</a:t>
            </a:r>
          </a:p>
          <a:p>
            <a:pPr>
              <a:defRPr/>
            </a:pPr>
            <a:endParaRPr lang="de-DE" sz="600" b="1" dirty="0">
              <a:solidFill>
                <a:srgbClr val="000000"/>
              </a:solidFill>
            </a:endParaRPr>
          </a:p>
          <a:p>
            <a:pPr>
              <a:defRPr/>
            </a:pPr>
            <a:r>
              <a:rPr lang="de-DE" dirty="0">
                <a:solidFill>
                  <a:srgbClr val="000000"/>
                </a:solidFill>
              </a:rPr>
              <a:t>Für eine </a:t>
            </a:r>
            <a:r>
              <a:rPr lang="de-DE" b="1" dirty="0">
                <a:solidFill>
                  <a:srgbClr val="000000"/>
                </a:solidFill>
              </a:rPr>
              <a:t>gute Trennschärfe </a:t>
            </a:r>
            <a:r>
              <a:rPr lang="de-DE" dirty="0">
                <a:solidFill>
                  <a:srgbClr val="000000"/>
                </a:solidFill>
              </a:rPr>
              <a:t>wird dann auf die </a:t>
            </a:r>
            <a:r>
              <a:rPr lang="de-DE" b="1" dirty="0">
                <a:solidFill>
                  <a:srgbClr val="000000"/>
                </a:solidFill>
              </a:rPr>
              <a:t>niedrige zweite Zwischenfrequenz</a:t>
            </a:r>
            <a:r>
              <a:rPr lang="de-DE" dirty="0">
                <a:solidFill>
                  <a:srgbClr val="000000"/>
                </a:solidFill>
              </a:rPr>
              <a:t> (z.B. 455kHz) gemischt. Bestimmt wird die Trennschärfe durch die Filter im ZF-Verstärker. </a:t>
            </a:r>
          </a:p>
          <a:p>
            <a:pPr>
              <a:defRPr/>
            </a:pPr>
            <a:endParaRPr lang="de-DE" sz="600" dirty="0">
              <a:solidFill>
                <a:srgbClr val="000000"/>
              </a:solidFill>
            </a:endParaRPr>
          </a:p>
          <a:p>
            <a:pPr>
              <a:defRPr/>
            </a:pPr>
            <a:r>
              <a:rPr lang="de-DE" dirty="0">
                <a:solidFill>
                  <a:srgbClr val="000000"/>
                </a:solidFill>
              </a:rPr>
              <a:t>Die </a:t>
            </a:r>
            <a:r>
              <a:rPr lang="de-DE" b="1" dirty="0">
                <a:solidFill>
                  <a:srgbClr val="000000"/>
                </a:solidFill>
              </a:rPr>
              <a:t>Nahselektion</a:t>
            </a:r>
            <a:r>
              <a:rPr lang="de-DE" dirty="0">
                <a:solidFill>
                  <a:srgbClr val="000000"/>
                </a:solidFill>
              </a:rPr>
              <a:t> eines </a:t>
            </a:r>
            <a:r>
              <a:rPr lang="de-DE" dirty="0" err="1">
                <a:solidFill>
                  <a:srgbClr val="000000"/>
                </a:solidFill>
              </a:rPr>
              <a:t>Superhet</a:t>
            </a:r>
            <a:r>
              <a:rPr lang="de-DE" dirty="0">
                <a:solidFill>
                  <a:srgbClr val="000000"/>
                </a:solidFill>
              </a:rPr>
              <a:t>-Empfängers wird </a:t>
            </a:r>
            <a:r>
              <a:rPr lang="de-DE" b="1" dirty="0">
                <a:solidFill>
                  <a:srgbClr val="000000"/>
                </a:solidFill>
              </a:rPr>
              <a:t>durch die ZF-Filter bestimmt</a:t>
            </a:r>
            <a:r>
              <a:rPr lang="de-DE" dirty="0">
                <a:solidFill>
                  <a:srgbClr val="000000"/>
                </a:solidFill>
              </a:rPr>
              <a:t>.</a:t>
            </a:r>
          </a:p>
          <a:p>
            <a:pPr>
              <a:defRPr/>
            </a:pPr>
            <a:endParaRPr lang="de-DE" sz="600" dirty="0">
              <a:solidFill>
                <a:srgbClr val="000000"/>
              </a:solidFill>
            </a:endParaRPr>
          </a:p>
          <a:p>
            <a:pPr>
              <a:defRPr/>
            </a:pPr>
            <a:r>
              <a:rPr lang="de-DE" dirty="0">
                <a:solidFill>
                  <a:srgbClr val="000000"/>
                </a:solidFill>
              </a:rPr>
              <a:t>Die </a:t>
            </a:r>
            <a:r>
              <a:rPr lang="de-DE" b="1" dirty="0">
                <a:solidFill>
                  <a:srgbClr val="000000"/>
                </a:solidFill>
              </a:rPr>
              <a:t>Bandbreite der Filter</a:t>
            </a:r>
            <a:r>
              <a:rPr lang="de-DE" dirty="0">
                <a:solidFill>
                  <a:srgbClr val="000000"/>
                </a:solidFill>
              </a:rPr>
              <a:t> für die erste ZF muss dabei </a:t>
            </a:r>
            <a:r>
              <a:rPr lang="de-DE" b="1" dirty="0">
                <a:solidFill>
                  <a:srgbClr val="000000"/>
                </a:solidFill>
              </a:rPr>
              <a:t>mindestens so groß sein, wie die größte benötigte Bandbreite der vorgesehenen Betriebsarten (SSB: 2,7 kHz; RTTY: 500 Hz; FM 12 kHz)</a:t>
            </a:r>
          </a:p>
          <a:p>
            <a:pPr>
              <a:defRPr/>
            </a:pPr>
            <a:endParaRPr lang="de-DE" sz="600" b="1" dirty="0">
              <a:solidFill>
                <a:srgbClr val="000000"/>
              </a:solidFill>
            </a:endParaRPr>
          </a:p>
          <a:p>
            <a:pPr>
              <a:defRPr/>
            </a:pPr>
            <a:r>
              <a:rPr lang="de-DE" dirty="0">
                <a:solidFill>
                  <a:srgbClr val="000000"/>
                </a:solidFill>
              </a:rPr>
              <a:t>Mit </a:t>
            </a:r>
            <a:r>
              <a:rPr lang="de-DE" b="1" dirty="0">
                <a:solidFill>
                  <a:srgbClr val="000000"/>
                </a:solidFill>
              </a:rPr>
              <a:t>Quarzfiltern</a:t>
            </a:r>
            <a:r>
              <a:rPr lang="de-DE" dirty="0">
                <a:solidFill>
                  <a:srgbClr val="000000"/>
                </a:solidFill>
              </a:rPr>
              <a:t> können die </a:t>
            </a:r>
            <a:r>
              <a:rPr lang="de-DE" b="1" dirty="0">
                <a:solidFill>
                  <a:srgbClr val="000000"/>
                </a:solidFill>
              </a:rPr>
              <a:t>geringste Bandbreiten </a:t>
            </a:r>
            <a:r>
              <a:rPr lang="de-DE" dirty="0">
                <a:solidFill>
                  <a:srgbClr val="000000"/>
                </a:solidFill>
              </a:rPr>
              <a:t>und </a:t>
            </a:r>
            <a:r>
              <a:rPr lang="de-DE" b="1" dirty="0">
                <a:solidFill>
                  <a:srgbClr val="000000"/>
                </a:solidFill>
              </a:rPr>
              <a:t>höchste </a:t>
            </a:r>
            <a:r>
              <a:rPr lang="de-DE" b="1" dirty="0" err="1">
                <a:solidFill>
                  <a:srgbClr val="000000"/>
                </a:solidFill>
              </a:rPr>
              <a:t>Flankensteilheiten</a:t>
            </a:r>
            <a:r>
              <a:rPr lang="de-DE" b="1" dirty="0">
                <a:solidFill>
                  <a:srgbClr val="000000"/>
                </a:solidFill>
              </a:rPr>
              <a:t> </a:t>
            </a:r>
            <a:r>
              <a:rPr lang="de-DE" dirty="0">
                <a:solidFill>
                  <a:srgbClr val="000000"/>
                </a:solidFill>
              </a:rPr>
              <a:t>erreicht werden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7775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Doppelsuper-Empfänger</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Als Oszillator für die zweite ZF kann ein stabiler Quarzoszillator (10.245 MHz) genutzt werden, da die erste ZF ja schon auf einer festen Frequenz liegt.</a:t>
            </a:r>
          </a:p>
          <a:p>
            <a:pPr>
              <a:defRPr/>
            </a:pPr>
            <a:endParaRPr lang="de-DE" sz="1000" dirty="0">
              <a:solidFill>
                <a:srgbClr val="000000"/>
              </a:solidFill>
            </a:endParaRPr>
          </a:p>
          <a:p>
            <a:pPr>
              <a:defRPr/>
            </a:pPr>
            <a:r>
              <a:rPr lang="de-DE" dirty="0">
                <a:solidFill>
                  <a:srgbClr val="000000"/>
                </a:solidFill>
              </a:rPr>
              <a:t>Die Demodulation erfolgt dann (für FM und AM) direkt auf der zweiten ZF</a:t>
            </a:r>
          </a:p>
          <a:p>
            <a:pPr>
              <a:defRPr/>
            </a:pPr>
            <a:endParaRPr lang="de-DE" sz="1000" dirty="0">
              <a:solidFill>
                <a:srgbClr val="000000"/>
              </a:solidFill>
            </a:endParaRPr>
          </a:p>
          <a:p>
            <a:pPr>
              <a:defRPr/>
            </a:pPr>
            <a:r>
              <a:rPr lang="de-DE" dirty="0">
                <a:solidFill>
                  <a:srgbClr val="000000"/>
                </a:solidFill>
              </a:rPr>
              <a:t>Für SSB und CW wird noch ein BFO (Beat </a:t>
            </a:r>
            <a:r>
              <a:rPr lang="de-DE" dirty="0" err="1">
                <a:solidFill>
                  <a:srgbClr val="000000"/>
                </a:solidFill>
              </a:rPr>
              <a:t>Frequency</a:t>
            </a:r>
            <a:r>
              <a:rPr lang="de-DE" dirty="0">
                <a:solidFill>
                  <a:srgbClr val="000000"/>
                </a:solidFill>
              </a:rPr>
              <a:t> </a:t>
            </a:r>
            <a:r>
              <a:rPr lang="de-DE" dirty="0" err="1">
                <a:solidFill>
                  <a:srgbClr val="000000"/>
                </a:solidFill>
              </a:rPr>
              <a:t>Oscillator</a:t>
            </a:r>
            <a:r>
              <a:rPr lang="de-DE" dirty="0">
                <a:solidFill>
                  <a:srgbClr val="000000"/>
                </a:solidFill>
              </a:rPr>
              <a:t>) für den nötigen Trägerzusatz genutzt (quasi direktes Heruntermischen in den Audiobereich)</a:t>
            </a:r>
          </a:p>
          <a:p>
            <a:pPr>
              <a:defRPr/>
            </a:pPr>
            <a:endParaRPr lang="de-DE" sz="1000" dirty="0">
              <a:solidFill>
                <a:srgbClr val="000000"/>
              </a:solidFill>
            </a:endParaRPr>
          </a:p>
          <a:p>
            <a:pPr>
              <a:defRPr/>
            </a:pPr>
            <a:r>
              <a:rPr lang="de-DE" dirty="0">
                <a:solidFill>
                  <a:srgbClr val="000000"/>
                </a:solidFill>
              </a:rPr>
              <a:t>Für den Empfang von </a:t>
            </a:r>
            <a:r>
              <a:rPr lang="de-DE" b="1" dirty="0">
                <a:solidFill>
                  <a:srgbClr val="000000"/>
                </a:solidFill>
              </a:rPr>
              <a:t>CW (Telegrafie)</a:t>
            </a:r>
            <a:r>
              <a:rPr lang="de-DE" dirty="0">
                <a:solidFill>
                  <a:srgbClr val="000000"/>
                </a:solidFill>
              </a:rPr>
              <a:t> sollte die </a:t>
            </a:r>
            <a:r>
              <a:rPr lang="de-DE" b="1" dirty="0">
                <a:solidFill>
                  <a:srgbClr val="000000"/>
                </a:solidFill>
              </a:rPr>
              <a:t>Differenz zwischen der BFO-Frequenz und der letzten ZF </a:t>
            </a:r>
            <a:r>
              <a:rPr lang="de-DE" dirty="0">
                <a:solidFill>
                  <a:srgbClr val="000000"/>
                </a:solidFill>
              </a:rPr>
              <a:t>ungefähr </a:t>
            </a:r>
            <a:r>
              <a:rPr lang="de-DE" b="1" dirty="0">
                <a:solidFill>
                  <a:srgbClr val="000000"/>
                </a:solidFill>
              </a:rPr>
              <a:t>800Hz</a:t>
            </a:r>
            <a:r>
              <a:rPr lang="de-DE" dirty="0">
                <a:solidFill>
                  <a:srgbClr val="000000"/>
                </a:solidFill>
              </a:rPr>
              <a:t> betragen. Somit werden die Morsezeichen dann mit 800Hz hörbar, was als angenehm empfunden wird.</a:t>
            </a:r>
          </a:p>
          <a:p>
            <a:pPr>
              <a:defRPr/>
            </a:pPr>
            <a:endParaRPr lang="de-DE" sz="1000" dirty="0">
              <a:solidFill>
                <a:srgbClr val="000000"/>
              </a:solidFill>
            </a:endParaRPr>
          </a:p>
          <a:p>
            <a:pPr>
              <a:defRPr/>
            </a:pPr>
            <a:r>
              <a:rPr lang="de-DE" dirty="0">
                <a:solidFill>
                  <a:srgbClr val="000000"/>
                </a:solidFill>
              </a:rPr>
              <a:t>Für den Empfang von </a:t>
            </a:r>
            <a:r>
              <a:rPr lang="de-DE" b="1" dirty="0">
                <a:solidFill>
                  <a:srgbClr val="000000"/>
                </a:solidFill>
              </a:rPr>
              <a:t>SSB</a:t>
            </a:r>
            <a:r>
              <a:rPr lang="de-DE" dirty="0">
                <a:solidFill>
                  <a:srgbClr val="000000"/>
                </a:solidFill>
              </a:rPr>
              <a:t> eignet sich als </a:t>
            </a:r>
            <a:r>
              <a:rPr lang="de-DE" b="1" dirty="0">
                <a:solidFill>
                  <a:srgbClr val="000000"/>
                </a:solidFill>
              </a:rPr>
              <a:t>Hilfsträgeroszillator</a:t>
            </a:r>
            <a:r>
              <a:rPr lang="de-DE" dirty="0">
                <a:solidFill>
                  <a:srgbClr val="000000"/>
                </a:solidFill>
              </a:rPr>
              <a:t> am ehesten ein </a:t>
            </a:r>
            <a:r>
              <a:rPr lang="de-DE" b="1" dirty="0">
                <a:solidFill>
                  <a:srgbClr val="000000"/>
                </a:solidFill>
              </a:rPr>
              <a:t>quarzgesteuerter Oszillator</a:t>
            </a:r>
          </a:p>
          <a:p>
            <a:pPr>
              <a:defRPr/>
            </a:pPr>
            <a:endParaRPr lang="de-DE" sz="1000"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34913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Empfängerverhalten bei starken Signalen</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Mit </a:t>
            </a:r>
            <a:r>
              <a:rPr lang="de-DE" b="1" dirty="0">
                <a:solidFill>
                  <a:srgbClr val="000000"/>
                </a:solidFill>
              </a:rPr>
              <a:t>ansteigender Signalstärke </a:t>
            </a:r>
            <a:r>
              <a:rPr lang="de-DE" dirty="0">
                <a:solidFill>
                  <a:srgbClr val="000000"/>
                </a:solidFill>
              </a:rPr>
              <a:t>am Empfängereingang arbeitet die </a:t>
            </a:r>
            <a:r>
              <a:rPr lang="de-DE" b="1" dirty="0">
                <a:solidFill>
                  <a:srgbClr val="000000"/>
                </a:solidFill>
              </a:rPr>
              <a:t>HF-Stufe zunehmend nichtlinear</a:t>
            </a:r>
            <a:r>
              <a:rPr lang="de-DE" dirty="0">
                <a:solidFill>
                  <a:srgbClr val="000000"/>
                </a:solidFill>
              </a:rPr>
              <a:t>. Hierdurch kommt es zur </a:t>
            </a:r>
            <a:r>
              <a:rPr lang="de-DE" b="1" dirty="0">
                <a:solidFill>
                  <a:srgbClr val="000000"/>
                </a:solidFill>
              </a:rPr>
              <a:t>Erzeugung von Intermodulationsprodukten</a:t>
            </a:r>
            <a:r>
              <a:rPr lang="de-DE" dirty="0">
                <a:solidFill>
                  <a:srgbClr val="000000"/>
                </a:solidFill>
              </a:rPr>
              <a:t> (Mischprodukte der verschiedenen Empfangssignale untereinander).</a:t>
            </a:r>
          </a:p>
          <a:p>
            <a:pPr>
              <a:defRPr/>
            </a:pPr>
            <a:r>
              <a:rPr lang="de-DE" dirty="0">
                <a:solidFill>
                  <a:srgbClr val="000000"/>
                </a:solidFill>
              </a:rPr>
              <a:t>Mit dem sogenannten </a:t>
            </a:r>
            <a:r>
              <a:rPr lang="de-DE" b="1" dirty="0">
                <a:solidFill>
                  <a:srgbClr val="000000"/>
                </a:solidFill>
              </a:rPr>
              <a:t>Interception Point 3. Ordnung (IP3) </a:t>
            </a:r>
            <a:r>
              <a:rPr lang="de-DE" dirty="0">
                <a:solidFill>
                  <a:srgbClr val="000000"/>
                </a:solidFill>
              </a:rPr>
              <a:t>wird die </a:t>
            </a:r>
            <a:r>
              <a:rPr lang="de-DE" b="1" dirty="0">
                <a:solidFill>
                  <a:srgbClr val="000000"/>
                </a:solidFill>
              </a:rPr>
              <a:t>Großsignalfestigkeit </a:t>
            </a:r>
            <a:r>
              <a:rPr lang="de-DE" dirty="0">
                <a:solidFill>
                  <a:srgbClr val="000000"/>
                </a:solidFill>
              </a:rPr>
              <a:t>eines Empfängers beschrieben.</a:t>
            </a:r>
          </a:p>
          <a:p>
            <a:pPr>
              <a:defRPr/>
            </a:pPr>
            <a:endParaRPr lang="de-DE" sz="600" b="1" dirty="0">
              <a:solidFill>
                <a:srgbClr val="000000"/>
              </a:solidFill>
            </a:endParaRPr>
          </a:p>
          <a:p>
            <a:pPr>
              <a:defRPr/>
            </a:pPr>
            <a:r>
              <a:rPr lang="de-DE" dirty="0">
                <a:solidFill>
                  <a:srgbClr val="000000"/>
                </a:solidFill>
              </a:rPr>
              <a:t>Als </a:t>
            </a:r>
            <a:r>
              <a:rPr lang="de-DE" b="1" dirty="0">
                <a:solidFill>
                  <a:srgbClr val="000000"/>
                </a:solidFill>
              </a:rPr>
              <a:t>Kreuzmodulation</a:t>
            </a:r>
            <a:r>
              <a:rPr lang="de-DE" dirty="0">
                <a:solidFill>
                  <a:srgbClr val="000000"/>
                </a:solidFill>
              </a:rPr>
              <a:t> bezeichnet man  die </a:t>
            </a:r>
            <a:r>
              <a:rPr lang="de-DE" b="1" dirty="0">
                <a:solidFill>
                  <a:srgbClr val="000000"/>
                </a:solidFill>
              </a:rPr>
              <a:t>Vermischung eines starken unerwünschten Signals mit dem</a:t>
            </a:r>
            <a:r>
              <a:rPr lang="de-DE" dirty="0">
                <a:solidFill>
                  <a:srgbClr val="000000"/>
                </a:solidFill>
              </a:rPr>
              <a:t> eigentlich </a:t>
            </a:r>
            <a:r>
              <a:rPr lang="de-DE" b="1" dirty="0">
                <a:solidFill>
                  <a:srgbClr val="000000"/>
                </a:solidFill>
              </a:rPr>
              <a:t>gewollten Nutzsignal</a:t>
            </a:r>
          </a:p>
          <a:p>
            <a:pPr>
              <a:defRPr/>
            </a:pPr>
            <a:endParaRPr lang="de-DE" sz="600" b="1" dirty="0">
              <a:solidFill>
                <a:srgbClr val="000000"/>
              </a:solidFill>
            </a:endParaRPr>
          </a:p>
          <a:p>
            <a:pPr>
              <a:defRPr/>
            </a:pPr>
            <a:r>
              <a:rPr lang="de-DE" b="1" dirty="0">
                <a:solidFill>
                  <a:srgbClr val="000000"/>
                </a:solidFill>
              </a:rPr>
              <a:t>Starke Signale auf einer sehr nahen Frequenz können die Qualität des empfangenen Signals verringern</a:t>
            </a:r>
          </a:p>
          <a:p>
            <a:pPr>
              <a:defRPr/>
            </a:pPr>
            <a:endParaRPr lang="de-DE" sz="600" dirty="0">
              <a:solidFill>
                <a:srgbClr val="000000"/>
              </a:solidFill>
            </a:endParaRPr>
          </a:p>
          <a:p>
            <a:pPr>
              <a:defRPr/>
            </a:pPr>
            <a:r>
              <a:rPr lang="de-DE" dirty="0">
                <a:solidFill>
                  <a:srgbClr val="000000"/>
                </a:solidFill>
              </a:rPr>
              <a:t>Durch </a:t>
            </a:r>
            <a:r>
              <a:rPr lang="de-DE" b="1" dirty="0">
                <a:solidFill>
                  <a:srgbClr val="000000"/>
                </a:solidFill>
              </a:rPr>
              <a:t>Vorschalten eines Dämpfungsgliedes </a:t>
            </a:r>
            <a:r>
              <a:rPr lang="de-DE" dirty="0">
                <a:solidFill>
                  <a:srgbClr val="000000"/>
                </a:solidFill>
              </a:rPr>
              <a:t>am Empfängereingang kann die Signalstärke der starken Signale abgeschwächt und somit das Auftreten von </a:t>
            </a:r>
            <a:r>
              <a:rPr lang="de-DE" b="1" dirty="0">
                <a:solidFill>
                  <a:srgbClr val="000000"/>
                </a:solidFill>
              </a:rPr>
              <a:t>Intermodulation und Kreuzmodulation verringert </a:t>
            </a:r>
            <a:r>
              <a:rPr lang="de-DE" dirty="0">
                <a:solidFill>
                  <a:srgbClr val="000000"/>
                </a:solidFill>
              </a:rPr>
              <a:t>werden.</a:t>
            </a:r>
          </a:p>
          <a:p>
            <a:pPr>
              <a:defRPr/>
            </a:pPr>
            <a:endParaRPr lang="de-DE" sz="600" dirty="0">
              <a:solidFill>
                <a:srgbClr val="000000"/>
              </a:solidFill>
            </a:endParaRPr>
          </a:p>
          <a:p>
            <a:pPr>
              <a:defRPr/>
            </a:pPr>
            <a:r>
              <a:rPr lang="de-DE" dirty="0">
                <a:solidFill>
                  <a:srgbClr val="000000"/>
                </a:solidFill>
              </a:rPr>
              <a:t>Unerwünschte Störsignale können durch einen abstimmbaren Serienresonanzkreis am Empfängereingang unterdrückt werden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207184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Empfänger, Begriffe</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AGC </a:t>
            </a:r>
            <a:r>
              <a:rPr lang="de-DE" dirty="0">
                <a:solidFill>
                  <a:srgbClr val="000000"/>
                </a:solidFill>
              </a:rPr>
              <a:t>(</a:t>
            </a:r>
            <a:r>
              <a:rPr lang="de-DE" b="1" dirty="0" err="1">
                <a:solidFill>
                  <a:srgbClr val="000000"/>
                </a:solidFill>
              </a:rPr>
              <a:t>A</a:t>
            </a:r>
            <a:r>
              <a:rPr lang="de-DE" dirty="0" err="1">
                <a:solidFill>
                  <a:srgbClr val="000000"/>
                </a:solidFill>
              </a:rPr>
              <a:t>utomatic</a:t>
            </a:r>
            <a:r>
              <a:rPr lang="de-DE" dirty="0">
                <a:solidFill>
                  <a:srgbClr val="000000"/>
                </a:solidFill>
              </a:rPr>
              <a:t> </a:t>
            </a:r>
            <a:r>
              <a:rPr lang="de-DE" b="1" dirty="0" err="1">
                <a:solidFill>
                  <a:srgbClr val="000000"/>
                </a:solidFill>
              </a:rPr>
              <a:t>G</a:t>
            </a:r>
            <a:r>
              <a:rPr lang="de-DE" dirty="0" err="1">
                <a:solidFill>
                  <a:srgbClr val="000000"/>
                </a:solidFill>
              </a:rPr>
              <a:t>ain</a:t>
            </a:r>
            <a:r>
              <a:rPr lang="de-DE" dirty="0">
                <a:solidFill>
                  <a:srgbClr val="000000"/>
                </a:solidFill>
              </a:rPr>
              <a:t> </a:t>
            </a:r>
            <a:r>
              <a:rPr lang="de-DE" b="1" dirty="0">
                <a:solidFill>
                  <a:srgbClr val="000000"/>
                </a:solidFill>
              </a:rPr>
              <a:t>C</a:t>
            </a:r>
            <a:r>
              <a:rPr lang="de-DE" dirty="0">
                <a:solidFill>
                  <a:srgbClr val="000000"/>
                </a:solidFill>
              </a:rPr>
              <a:t>ontrol), reduziert die Verstärkung der Verstärkerstufen im Empfangsteil</a:t>
            </a:r>
          </a:p>
          <a:p>
            <a:pPr marL="0" indent="0">
              <a:buNone/>
              <a:defRPr/>
            </a:pPr>
            <a:endParaRPr lang="de-DE" dirty="0">
              <a:solidFill>
                <a:srgbClr val="000000"/>
              </a:solidFill>
            </a:endParaRPr>
          </a:p>
          <a:p>
            <a:pPr marL="0" indent="0">
              <a:buNone/>
              <a:defRPr/>
            </a:pPr>
            <a:r>
              <a:rPr lang="de-DE" b="1" dirty="0" err="1">
                <a:solidFill>
                  <a:srgbClr val="000000"/>
                </a:solidFill>
              </a:rPr>
              <a:t>Squelch</a:t>
            </a:r>
            <a:r>
              <a:rPr lang="de-DE" dirty="0">
                <a:solidFill>
                  <a:srgbClr val="000000"/>
                </a:solidFill>
              </a:rPr>
              <a:t> (Empfängerstummschaltung) wird gesteuert durch die  ZF- oder NF-Signale</a:t>
            </a:r>
          </a:p>
          <a:p>
            <a:pPr marL="0" indent="0">
              <a:buNone/>
              <a:defRPr/>
            </a:pPr>
            <a:endParaRPr lang="de-DE" dirty="0">
              <a:solidFill>
                <a:srgbClr val="000000"/>
              </a:solidFill>
            </a:endParaRPr>
          </a:p>
          <a:p>
            <a:pPr marL="0" indent="0">
              <a:buNone/>
              <a:defRPr/>
            </a:pPr>
            <a:r>
              <a:rPr lang="de-DE" b="1" dirty="0" err="1">
                <a:solidFill>
                  <a:srgbClr val="000000"/>
                </a:solidFill>
              </a:rPr>
              <a:t>Begrenzerverstärker</a:t>
            </a:r>
            <a:r>
              <a:rPr lang="de-DE" dirty="0">
                <a:solidFill>
                  <a:srgbClr val="000000"/>
                </a:solidFill>
              </a:rPr>
              <a:t> in FM Empfängern begrenzt das Ausgangssignal ab einem bestimmten Pegel des Eingangssignals zur Unterdrückung von AM-Störungen</a:t>
            </a:r>
          </a:p>
          <a:p>
            <a:pPr marL="0" indent="0">
              <a:buNone/>
              <a:defRPr/>
            </a:pPr>
            <a:endParaRPr lang="de-DE" dirty="0">
              <a:solidFill>
                <a:srgbClr val="000000"/>
              </a:solidFill>
            </a:endParaRPr>
          </a:p>
          <a:p>
            <a:pPr marL="0" indent="0">
              <a:buNone/>
              <a:defRPr/>
            </a:pPr>
            <a:r>
              <a:rPr lang="de-DE" b="1" dirty="0">
                <a:solidFill>
                  <a:srgbClr val="000000"/>
                </a:solidFill>
              </a:rPr>
              <a:t>SNR</a:t>
            </a:r>
            <a:r>
              <a:rPr lang="de-DE" dirty="0">
                <a:solidFill>
                  <a:srgbClr val="000000"/>
                </a:solidFill>
              </a:rPr>
              <a:t> (</a:t>
            </a:r>
            <a:r>
              <a:rPr lang="de-DE" b="1" dirty="0">
                <a:solidFill>
                  <a:srgbClr val="000000"/>
                </a:solidFill>
              </a:rPr>
              <a:t>S</a:t>
            </a:r>
            <a:r>
              <a:rPr lang="de-DE" dirty="0">
                <a:solidFill>
                  <a:srgbClr val="000000"/>
                </a:solidFill>
              </a:rPr>
              <a:t>ignal </a:t>
            </a:r>
            <a:r>
              <a:rPr lang="de-DE" dirty="0" err="1">
                <a:solidFill>
                  <a:srgbClr val="000000"/>
                </a:solidFill>
              </a:rPr>
              <a:t>to</a:t>
            </a:r>
            <a:r>
              <a:rPr lang="de-DE" dirty="0">
                <a:solidFill>
                  <a:srgbClr val="000000"/>
                </a:solidFill>
              </a:rPr>
              <a:t> </a:t>
            </a:r>
            <a:r>
              <a:rPr lang="de-DE" b="1" dirty="0">
                <a:solidFill>
                  <a:srgbClr val="000000"/>
                </a:solidFill>
              </a:rPr>
              <a:t>N</a:t>
            </a:r>
            <a:r>
              <a:rPr lang="de-DE" dirty="0">
                <a:solidFill>
                  <a:srgbClr val="000000"/>
                </a:solidFill>
              </a:rPr>
              <a:t>oise </a:t>
            </a:r>
            <a:r>
              <a:rPr lang="de-DE" b="1" dirty="0">
                <a:solidFill>
                  <a:srgbClr val="000000"/>
                </a:solidFill>
              </a:rPr>
              <a:t>R</a:t>
            </a:r>
            <a:r>
              <a:rPr lang="de-DE" dirty="0">
                <a:solidFill>
                  <a:srgbClr val="000000"/>
                </a:solidFill>
              </a:rPr>
              <a:t>atio), Signal-Rauschabstand, gibt an, in welchem Verhältnis das Signal stärker ist als das Rauschsignal</a:t>
            </a:r>
          </a:p>
          <a:p>
            <a:pPr marL="0" indent="0">
              <a:buNone/>
              <a:defRPr/>
            </a:pPr>
            <a:endParaRPr lang="de-DE" dirty="0">
              <a:solidFill>
                <a:srgbClr val="000000"/>
              </a:solidFill>
            </a:endParaRPr>
          </a:p>
          <a:p>
            <a:pPr marL="0" indent="0">
              <a:buNone/>
              <a:defRPr/>
            </a:pPr>
            <a:r>
              <a:rPr lang="de-DE" b="1" dirty="0">
                <a:solidFill>
                  <a:srgbClr val="000000"/>
                </a:solidFill>
              </a:rPr>
              <a:t>Rauschzahl</a:t>
            </a:r>
            <a:r>
              <a:rPr lang="de-DE" dirty="0">
                <a:solidFill>
                  <a:srgbClr val="000000"/>
                </a:solidFill>
              </a:rPr>
              <a:t> (in dB oder als Faktor), z. B. f = 3 dB oder F = 2. Die Rauschzahl besagt, um wieviel der Signal-Rauschabstand am Ausgang schlechter (geringer) ist als am Eingang</a:t>
            </a:r>
          </a:p>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Tree>
    <p:extLst>
      <p:ext uri="{BB962C8B-B14F-4D97-AF65-F5344CB8AC3E}">
        <p14:creationId xmlns:p14="http://schemas.microsoft.com/office/powerpoint/2010/main" val="36411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LNB, Low-Noise-Block</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In einer Satellitenempfangsanlage verstärkt der LNB das Empfangssignal und mischt es auf eine niedrigere Frequenz, bei der die Kabeldämpfung dann deutlich geringer ist. Somit ist es möglich, z. B. beim Empfang eines 10GHz-Signals auch bei längeren Kabeln die Kabeldämpfung ggf. zu vernachlässigen.</a:t>
            </a:r>
          </a:p>
          <a:p>
            <a:pPr marL="0" indent="0">
              <a:buNone/>
              <a:defRPr/>
            </a:pPr>
            <a:endParaRPr lang="de-DE" sz="1000" dirty="0">
              <a:solidFill>
                <a:srgbClr val="000000"/>
              </a:solidFill>
            </a:endParaRPr>
          </a:p>
          <a:p>
            <a:pPr marL="0" indent="0">
              <a:buNone/>
              <a:defRPr/>
            </a:pPr>
            <a:r>
              <a:rPr lang="de-DE" dirty="0">
                <a:solidFill>
                  <a:srgbClr val="000000"/>
                </a:solidFill>
              </a:rPr>
              <a:t>Die Steuerung der Polarisation eines LNB erfolgt über eine</a:t>
            </a:r>
            <a:br>
              <a:rPr lang="de-DE" dirty="0">
                <a:solidFill>
                  <a:srgbClr val="000000"/>
                </a:solidFill>
              </a:rPr>
            </a:br>
            <a:r>
              <a:rPr lang="de-DE" dirty="0">
                <a:solidFill>
                  <a:srgbClr val="000000"/>
                </a:solidFill>
              </a:rPr>
              <a:t>Gleichspannung, die über ein Bias-T in die </a:t>
            </a:r>
            <a:r>
              <a:rPr lang="de-DE" dirty="0" err="1">
                <a:solidFill>
                  <a:srgbClr val="000000"/>
                </a:solidFill>
              </a:rPr>
              <a:t>Koaxleitung</a:t>
            </a:r>
            <a:br>
              <a:rPr lang="de-DE" dirty="0">
                <a:solidFill>
                  <a:srgbClr val="000000"/>
                </a:solidFill>
              </a:rPr>
            </a:br>
            <a:r>
              <a:rPr lang="de-DE" dirty="0">
                <a:solidFill>
                  <a:srgbClr val="000000"/>
                </a:solidFill>
              </a:rPr>
              <a:t>eingespeist wird. Wird diese Spannung z. B. von 12V auf 18V</a:t>
            </a:r>
            <a:br>
              <a:rPr lang="de-DE" dirty="0">
                <a:solidFill>
                  <a:srgbClr val="000000"/>
                </a:solidFill>
              </a:rPr>
            </a:br>
            <a:r>
              <a:rPr lang="de-DE" dirty="0">
                <a:solidFill>
                  <a:srgbClr val="000000"/>
                </a:solidFill>
              </a:rPr>
              <a:t>erhöht, schaltet der LNB die Polarisation um.</a:t>
            </a:r>
          </a:p>
          <a:p>
            <a:pPr marL="0" indent="0">
              <a:buNone/>
              <a:defRPr/>
            </a:pPr>
            <a:endParaRPr lang="de-DE" sz="1000" dirty="0">
              <a:solidFill>
                <a:srgbClr val="000000"/>
              </a:solidFill>
            </a:endParaRPr>
          </a:p>
          <a:p>
            <a:pPr marL="0" indent="0">
              <a:buNone/>
              <a:defRPr/>
            </a:pPr>
            <a:r>
              <a:rPr lang="de-DE" dirty="0">
                <a:solidFill>
                  <a:srgbClr val="000000"/>
                </a:solidFill>
              </a:rPr>
              <a:t>Gesamtverstärkung des Sendezweiges:</a:t>
            </a:r>
          </a:p>
          <a:p>
            <a:pPr marL="0" indent="0">
              <a:buNone/>
              <a:defRPr/>
            </a:pPr>
            <a:r>
              <a:rPr lang="de-DE" dirty="0">
                <a:solidFill>
                  <a:srgbClr val="000000"/>
                </a:solidFill>
              </a:rPr>
              <a:t>	Eingangspegel: -5dBm,      Ausgangspegel: + 43dBm</a:t>
            </a:r>
          </a:p>
          <a:p>
            <a:pPr marL="0" indent="0">
              <a:buNone/>
              <a:defRPr/>
            </a:pPr>
            <a:r>
              <a:rPr lang="de-DE" dirty="0">
                <a:solidFill>
                  <a:srgbClr val="000000"/>
                </a:solidFill>
              </a:rPr>
              <a:t>	Verstärkung (Differenz von Ausgangs- zu Eingangspegel):</a:t>
            </a:r>
          </a:p>
          <a:p>
            <a:pPr marL="0" indent="0">
              <a:buNone/>
              <a:defRPr/>
            </a:pPr>
            <a:r>
              <a:rPr lang="de-DE" dirty="0">
                <a:solidFill>
                  <a:srgbClr val="000000"/>
                </a:solidFill>
              </a:rPr>
              <a:t>	43dBm - (-5dBm) = 48dB</a:t>
            </a:r>
          </a:p>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B85A1ED8-4E04-51CC-4074-9D73C9F684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4825" y="2306383"/>
            <a:ext cx="3830638" cy="3225801"/>
          </a:xfrm>
          <a:prstGeom prst="rect">
            <a:avLst/>
          </a:prstGeom>
        </p:spPr>
      </p:pic>
      <p:sp>
        <p:nvSpPr>
          <p:cNvPr id="8" name="Textfeld 7">
            <a:extLst>
              <a:ext uri="{FF2B5EF4-FFF2-40B4-BE49-F238E27FC236}">
                <a16:creationId xmlns:a16="http://schemas.microsoft.com/office/drawing/2014/main" id="{A8E5FF1A-A9B1-713D-44EC-9A989CA1CB69}"/>
              </a:ext>
            </a:extLst>
          </p:cNvPr>
          <p:cNvSpPr txBox="1"/>
          <p:nvPr/>
        </p:nvSpPr>
        <p:spPr>
          <a:xfrm>
            <a:off x="9622197" y="5276392"/>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38183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Verstärker im C-Betrieb, Frequenzvervielfachung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t>Verstärker im C-Betrieb erzeugen grundsätzlich den größten Oberschwingungsanteil</a:t>
            </a:r>
            <a:r>
              <a:rPr lang="de-DE" dirty="0"/>
              <a:t> (im Vergleich zu A- , B- oder AB-Betrieb). Sie eignen sich daher für den Aufbau von </a:t>
            </a:r>
            <a:r>
              <a:rPr lang="de-DE" b="1" dirty="0" err="1"/>
              <a:t>Frequenzvervielfacherstufen</a:t>
            </a:r>
            <a:r>
              <a:rPr lang="de-DE" b="1" dirty="0"/>
              <a:t>: </a:t>
            </a:r>
            <a:r>
              <a:rPr lang="de-DE" dirty="0"/>
              <a:t>Das Signal wird durch die </a:t>
            </a:r>
            <a:r>
              <a:rPr lang="de-DE" b="1" dirty="0"/>
              <a:t>nichtlineare Kennlinie </a:t>
            </a:r>
            <a:r>
              <a:rPr lang="de-DE" dirty="0"/>
              <a:t>im C-Betrieb </a:t>
            </a:r>
            <a:r>
              <a:rPr lang="de-DE" b="1" dirty="0"/>
              <a:t>verzerrt</a:t>
            </a:r>
            <a:r>
              <a:rPr lang="de-DE" dirty="0"/>
              <a:t> und anschließend die </a:t>
            </a:r>
            <a:r>
              <a:rPr lang="de-DE" b="1" dirty="0"/>
              <a:t>gewünschte Oberwelle ausgefiltert.</a:t>
            </a:r>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r>
              <a:rPr lang="de-DE" dirty="0"/>
              <a:t>Die Schaltung sollte gut abgeschirmt sein, um unerwünschte Abstrahlungen zu minimieren.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pic>
        <p:nvPicPr>
          <p:cNvPr id="7" name="Grafik 6">
            <a:extLst>
              <a:ext uri="{FF2B5EF4-FFF2-40B4-BE49-F238E27FC236}">
                <a16:creationId xmlns:a16="http://schemas.microsoft.com/office/drawing/2014/main" id="{7D6E76A0-06BC-7587-BE10-5AB8CE8303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963" y="2435612"/>
            <a:ext cx="3421088" cy="2543505"/>
          </a:xfrm>
          <a:prstGeom prst="rect">
            <a:avLst/>
          </a:prstGeom>
        </p:spPr>
      </p:pic>
      <p:sp>
        <p:nvSpPr>
          <p:cNvPr id="8" name="Textfeld 7">
            <a:extLst>
              <a:ext uri="{FF2B5EF4-FFF2-40B4-BE49-F238E27FC236}">
                <a16:creationId xmlns:a16="http://schemas.microsoft.com/office/drawing/2014/main" id="{3E9285B1-6AE2-4E23-ED73-48BCC25C8968}"/>
              </a:ext>
            </a:extLst>
          </p:cNvPr>
          <p:cNvSpPr txBox="1"/>
          <p:nvPr/>
        </p:nvSpPr>
        <p:spPr>
          <a:xfrm>
            <a:off x="2310878" y="4855363"/>
            <a:ext cx="1149674" cy="246221"/>
          </a:xfrm>
          <a:prstGeom prst="rect">
            <a:avLst/>
          </a:prstGeom>
          <a:noFill/>
        </p:spPr>
        <p:txBody>
          <a:bodyPr wrap="none" rtlCol="0">
            <a:spAutoFit/>
          </a:bodyPr>
          <a:lstStyle/>
          <a:p>
            <a:r>
              <a:rPr lang="de-DE" sz="1000" dirty="0"/>
              <a:t>Bildquelle: BNetzA</a:t>
            </a:r>
          </a:p>
        </p:txBody>
      </p:sp>
      <p:sp>
        <p:nvSpPr>
          <p:cNvPr id="9" name="Textfeld 8">
            <a:extLst>
              <a:ext uri="{FF2B5EF4-FFF2-40B4-BE49-F238E27FC236}">
                <a16:creationId xmlns:a16="http://schemas.microsoft.com/office/drawing/2014/main" id="{B77DD211-7027-AF92-CC23-DA5082103E2A}"/>
              </a:ext>
            </a:extLst>
          </p:cNvPr>
          <p:cNvSpPr txBox="1"/>
          <p:nvPr/>
        </p:nvSpPr>
        <p:spPr>
          <a:xfrm>
            <a:off x="5143238" y="2483157"/>
            <a:ext cx="5781159" cy="2585323"/>
          </a:xfrm>
          <a:prstGeom prst="rect">
            <a:avLst/>
          </a:prstGeom>
          <a:noFill/>
        </p:spPr>
        <p:txBody>
          <a:bodyPr wrap="square" rtlCol="0">
            <a:spAutoFit/>
          </a:bodyPr>
          <a:lstStyle/>
          <a:p>
            <a:r>
              <a:rPr lang="de-DE" dirty="0"/>
              <a:t>Erzeugung von 144MHz mit einem 12MHz Quarzoszillator:</a:t>
            </a:r>
          </a:p>
          <a:p>
            <a:r>
              <a:rPr lang="de-DE" dirty="0"/>
              <a:t>	Nutzung mehrere hintereinandergeschalteter 	</a:t>
            </a:r>
            <a:r>
              <a:rPr lang="de-DE" dirty="0" err="1"/>
              <a:t>Vervielfacherstufen</a:t>
            </a:r>
            <a:r>
              <a:rPr lang="de-DE" dirty="0"/>
              <a:t> (</a:t>
            </a:r>
            <a:r>
              <a:rPr lang="de-DE" dirty="0" err="1"/>
              <a:t>Verdoppler</a:t>
            </a:r>
            <a:r>
              <a:rPr lang="de-DE" dirty="0"/>
              <a:t> / </a:t>
            </a:r>
            <a:r>
              <a:rPr lang="de-DE" dirty="0" err="1"/>
              <a:t>Verdreifacher</a:t>
            </a:r>
            <a:r>
              <a:rPr lang="de-DE" dirty="0"/>
              <a:t>):</a:t>
            </a:r>
          </a:p>
          <a:p>
            <a:endParaRPr lang="de-DE" dirty="0"/>
          </a:p>
          <a:p>
            <a:endParaRPr lang="de-DE" dirty="0"/>
          </a:p>
          <a:p>
            <a:endParaRPr lang="de-DE" dirty="0"/>
          </a:p>
          <a:p>
            <a:endParaRPr lang="de-DE" dirty="0"/>
          </a:p>
          <a:p>
            <a:endParaRPr lang="de-DE" dirty="0"/>
          </a:p>
          <a:p>
            <a:r>
              <a:rPr lang="de-DE" dirty="0"/>
              <a:t>		       12 MHz * 2 * 2 * 3 = 144 MHz</a:t>
            </a:r>
          </a:p>
        </p:txBody>
      </p:sp>
      <p:grpSp>
        <p:nvGrpSpPr>
          <p:cNvPr id="15" name="Gruppieren 14">
            <a:extLst>
              <a:ext uri="{FF2B5EF4-FFF2-40B4-BE49-F238E27FC236}">
                <a16:creationId xmlns:a16="http://schemas.microsoft.com/office/drawing/2014/main" id="{B99C6858-4D20-B027-6CBB-6911EF708A2C}"/>
              </a:ext>
            </a:extLst>
          </p:cNvPr>
          <p:cNvGrpSpPr/>
          <p:nvPr/>
        </p:nvGrpSpPr>
        <p:grpSpPr>
          <a:xfrm>
            <a:off x="7007594" y="3593922"/>
            <a:ext cx="566181" cy="557204"/>
            <a:chOff x="1171155" y="4075289"/>
            <a:chExt cx="566181" cy="557204"/>
          </a:xfrm>
        </p:grpSpPr>
        <p:grpSp>
          <p:nvGrpSpPr>
            <p:cNvPr id="16" name="Gruppieren 15">
              <a:extLst>
                <a:ext uri="{FF2B5EF4-FFF2-40B4-BE49-F238E27FC236}">
                  <a16:creationId xmlns:a16="http://schemas.microsoft.com/office/drawing/2014/main" id="{11EE6D3F-F052-4E81-E2AB-98A571C347ED}"/>
                </a:ext>
              </a:extLst>
            </p:cNvPr>
            <p:cNvGrpSpPr/>
            <p:nvPr/>
          </p:nvGrpSpPr>
          <p:grpSpPr>
            <a:xfrm>
              <a:off x="1177834" y="4077435"/>
              <a:ext cx="540000" cy="540000"/>
              <a:chOff x="2118360" y="2573818"/>
              <a:chExt cx="540000" cy="540000"/>
            </a:xfrm>
          </p:grpSpPr>
          <p:sp>
            <p:nvSpPr>
              <p:cNvPr id="18" name="Rechteck 17">
                <a:extLst>
                  <a:ext uri="{FF2B5EF4-FFF2-40B4-BE49-F238E27FC236}">
                    <a16:creationId xmlns:a16="http://schemas.microsoft.com/office/drawing/2014/main" id="{B270DB12-DB9A-F435-CA9E-15E7C2D9C2BE}"/>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19" name="Gerader Verbinder 18">
                <a:extLst>
                  <a:ext uri="{FF2B5EF4-FFF2-40B4-BE49-F238E27FC236}">
                    <a16:creationId xmlns:a16="http://schemas.microsoft.com/office/drawing/2014/main" id="{824FCC1A-6188-7378-B439-B7336669A213}"/>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feld 16">
              <a:extLst>
                <a:ext uri="{FF2B5EF4-FFF2-40B4-BE49-F238E27FC236}">
                  <a16:creationId xmlns:a16="http://schemas.microsoft.com/office/drawing/2014/main" id="{A563B2C5-B7B7-7F9A-1A17-CFEE162E8DA2}"/>
                </a:ext>
              </a:extLst>
            </p:cNvPr>
            <p:cNvSpPr txBox="1"/>
            <p:nvPr/>
          </p:nvSpPr>
          <p:spPr>
            <a:xfrm>
              <a:off x="1171155" y="4075289"/>
              <a:ext cx="566181" cy="557204"/>
            </a:xfrm>
            <a:prstGeom prst="rect">
              <a:avLst/>
            </a:prstGeom>
            <a:noFill/>
          </p:spPr>
          <p:txBody>
            <a:bodyPr wrap="none" rtlCol="0">
              <a:spAutoFit/>
            </a:bodyPr>
            <a:lstStyle/>
            <a:p>
              <a:pPr>
                <a:lnSpc>
                  <a:spcPts val="1800"/>
                </a:lnSpc>
              </a:pPr>
              <a:r>
                <a:rPr lang="de-DE" dirty="0"/>
                <a:t>1</a:t>
              </a:r>
            </a:p>
            <a:p>
              <a:pPr>
                <a:lnSpc>
                  <a:spcPts val="1800"/>
                </a:lnSpc>
              </a:pPr>
              <a:r>
                <a:rPr lang="de-DE" dirty="0"/>
                <a:t>     2</a:t>
              </a:r>
            </a:p>
          </p:txBody>
        </p:sp>
      </p:grpSp>
      <p:cxnSp>
        <p:nvCxnSpPr>
          <p:cNvPr id="20" name="Gerade Verbindung mit Pfeil 19">
            <a:extLst>
              <a:ext uri="{FF2B5EF4-FFF2-40B4-BE49-F238E27FC236}">
                <a16:creationId xmlns:a16="http://schemas.microsoft.com/office/drawing/2014/main" id="{FAE19F87-5A38-E3C2-D2EC-D2142F3CB5FD}"/>
              </a:ext>
            </a:extLst>
          </p:cNvPr>
          <p:cNvCxnSpPr>
            <a:cxnSpLocks/>
          </p:cNvCxnSpPr>
          <p:nvPr/>
        </p:nvCxnSpPr>
        <p:spPr>
          <a:xfrm flipV="1">
            <a:off x="6590830" y="3861444"/>
            <a:ext cx="40674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54092255-523B-1C96-4258-A174EBB86F12}"/>
              </a:ext>
            </a:extLst>
          </p:cNvPr>
          <p:cNvSpPr txBox="1"/>
          <p:nvPr/>
        </p:nvSpPr>
        <p:spPr>
          <a:xfrm>
            <a:off x="5683155" y="4184638"/>
            <a:ext cx="1275349" cy="307777"/>
          </a:xfrm>
          <a:prstGeom prst="rect">
            <a:avLst/>
          </a:prstGeom>
          <a:noFill/>
        </p:spPr>
        <p:txBody>
          <a:bodyPr wrap="none" rtlCol="0">
            <a:spAutoFit/>
          </a:bodyPr>
          <a:lstStyle/>
          <a:p>
            <a:r>
              <a:rPr lang="de-DE" sz="1400" dirty="0"/>
              <a:t>Quarzoszillator</a:t>
            </a:r>
          </a:p>
        </p:txBody>
      </p:sp>
      <p:sp>
        <p:nvSpPr>
          <p:cNvPr id="23" name="Textfeld 22">
            <a:extLst>
              <a:ext uri="{FF2B5EF4-FFF2-40B4-BE49-F238E27FC236}">
                <a16:creationId xmlns:a16="http://schemas.microsoft.com/office/drawing/2014/main" id="{1DE5FA1A-3C1F-0B11-4DDF-533C0B91027B}"/>
              </a:ext>
            </a:extLst>
          </p:cNvPr>
          <p:cNvSpPr txBox="1"/>
          <p:nvPr/>
        </p:nvSpPr>
        <p:spPr>
          <a:xfrm>
            <a:off x="7241262" y="4201341"/>
            <a:ext cx="1131913" cy="274370"/>
          </a:xfrm>
          <a:prstGeom prst="rect">
            <a:avLst/>
          </a:prstGeom>
          <a:noFill/>
        </p:spPr>
        <p:txBody>
          <a:bodyPr wrap="none" rtlCol="0">
            <a:spAutoFit/>
          </a:bodyPr>
          <a:lstStyle/>
          <a:p>
            <a:pPr algn="ctr">
              <a:lnSpc>
                <a:spcPts val="1400"/>
              </a:lnSpc>
            </a:pPr>
            <a:r>
              <a:rPr lang="de-DE" sz="1400" dirty="0"/>
              <a:t>2 </a:t>
            </a:r>
            <a:r>
              <a:rPr lang="de-DE" sz="1400" dirty="0" err="1"/>
              <a:t>Verdoppler</a:t>
            </a:r>
            <a:endParaRPr lang="de-DE" sz="1400" dirty="0"/>
          </a:p>
        </p:txBody>
      </p:sp>
      <p:grpSp>
        <p:nvGrpSpPr>
          <p:cNvPr id="25" name="Gruppieren 24">
            <a:extLst>
              <a:ext uri="{FF2B5EF4-FFF2-40B4-BE49-F238E27FC236}">
                <a16:creationId xmlns:a16="http://schemas.microsoft.com/office/drawing/2014/main" id="{6F4D7560-7F25-C5D8-C63E-8727C18E74D1}"/>
              </a:ext>
            </a:extLst>
          </p:cNvPr>
          <p:cNvGrpSpPr/>
          <p:nvPr/>
        </p:nvGrpSpPr>
        <p:grpSpPr>
          <a:xfrm>
            <a:off x="7970840" y="3603895"/>
            <a:ext cx="566181" cy="557204"/>
            <a:chOff x="1171155" y="4075289"/>
            <a:chExt cx="566181" cy="557204"/>
          </a:xfrm>
        </p:grpSpPr>
        <p:grpSp>
          <p:nvGrpSpPr>
            <p:cNvPr id="26" name="Gruppieren 25">
              <a:extLst>
                <a:ext uri="{FF2B5EF4-FFF2-40B4-BE49-F238E27FC236}">
                  <a16:creationId xmlns:a16="http://schemas.microsoft.com/office/drawing/2014/main" id="{4FF05ED3-3C7F-842B-4B6D-B639A732F631}"/>
                </a:ext>
              </a:extLst>
            </p:cNvPr>
            <p:cNvGrpSpPr/>
            <p:nvPr/>
          </p:nvGrpSpPr>
          <p:grpSpPr>
            <a:xfrm>
              <a:off x="1177834" y="4077435"/>
              <a:ext cx="540000" cy="540000"/>
              <a:chOff x="2118360" y="2573818"/>
              <a:chExt cx="540000" cy="540000"/>
            </a:xfrm>
          </p:grpSpPr>
          <p:sp>
            <p:nvSpPr>
              <p:cNvPr id="28" name="Rechteck 27">
                <a:extLst>
                  <a:ext uri="{FF2B5EF4-FFF2-40B4-BE49-F238E27FC236}">
                    <a16:creationId xmlns:a16="http://schemas.microsoft.com/office/drawing/2014/main" id="{779D5089-9D5B-D2FB-875A-FECC2780E293}"/>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29" name="Gerader Verbinder 28">
                <a:extLst>
                  <a:ext uri="{FF2B5EF4-FFF2-40B4-BE49-F238E27FC236}">
                    <a16:creationId xmlns:a16="http://schemas.microsoft.com/office/drawing/2014/main" id="{D6704E1E-9E48-C0A7-A35B-C6B7D443E820}"/>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feld 26">
              <a:extLst>
                <a:ext uri="{FF2B5EF4-FFF2-40B4-BE49-F238E27FC236}">
                  <a16:creationId xmlns:a16="http://schemas.microsoft.com/office/drawing/2014/main" id="{5DF130F9-D72E-2BC8-A35E-7C5513F4968A}"/>
                </a:ext>
              </a:extLst>
            </p:cNvPr>
            <p:cNvSpPr txBox="1"/>
            <p:nvPr/>
          </p:nvSpPr>
          <p:spPr>
            <a:xfrm>
              <a:off x="1171155" y="4075289"/>
              <a:ext cx="566181" cy="557204"/>
            </a:xfrm>
            <a:prstGeom prst="rect">
              <a:avLst/>
            </a:prstGeom>
            <a:noFill/>
          </p:spPr>
          <p:txBody>
            <a:bodyPr wrap="none" rtlCol="0">
              <a:spAutoFit/>
            </a:bodyPr>
            <a:lstStyle/>
            <a:p>
              <a:pPr>
                <a:lnSpc>
                  <a:spcPts val="1800"/>
                </a:lnSpc>
              </a:pPr>
              <a:r>
                <a:rPr lang="de-DE" dirty="0"/>
                <a:t>1</a:t>
              </a:r>
            </a:p>
            <a:p>
              <a:pPr>
                <a:lnSpc>
                  <a:spcPts val="1800"/>
                </a:lnSpc>
              </a:pPr>
              <a:r>
                <a:rPr lang="de-DE" dirty="0"/>
                <a:t>     2</a:t>
              </a:r>
            </a:p>
          </p:txBody>
        </p:sp>
      </p:grpSp>
      <p:cxnSp>
        <p:nvCxnSpPr>
          <p:cNvPr id="30" name="Gerade Verbindung mit Pfeil 29">
            <a:extLst>
              <a:ext uri="{FF2B5EF4-FFF2-40B4-BE49-F238E27FC236}">
                <a16:creationId xmlns:a16="http://schemas.microsoft.com/office/drawing/2014/main" id="{2426A41E-43DB-3FF3-F4BF-83F0CB0FD191}"/>
              </a:ext>
            </a:extLst>
          </p:cNvPr>
          <p:cNvCxnSpPr>
            <a:cxnSpLocks/>
          </p:cNvCxnSpPr>
          <p:nvPr/>
        </p:nvCxnSpPr>
        <p:spPr>
          <a:xfrm flipV="1">
            <a:off x="7554076" y="3871417"/>
            <a:ext cx="40674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7" name="Gruppieren 36">
            <a:extLst>
              <a:ext uri="{FF2B5EF4-FFF2-40B4-BE49-F238E27FC236}">
                <a16:creationId xmlns:a16="http://schemas.microsoft.com/office/drawing/2014/main" id="{2F672E26-144B-C708-0A29-C8B76271DCCC}"/>
              </a:ext>
            </a:extLst>
          </p:cNvPr>
          <p:cNvGrpSpPr/>
          <p:nvPr/>
        </p:nvGrpSpPr>
        <p:grpSpPr>
          <a:xfrm>
            <a:off x="8927104" y="3593922"/>
            <a:ext cx="566181" cy="557204"/>
            <a:chOff x="1171155" y="4075289"/>
            <a:chExt cx="566181" cy="557204"/>
          </a:xfrm>
        </p:grpSpPr>
        <p:grpSp>
          <p:nvGrpSpPr>
            <p:cNvPr id="38" name="Gruppieren 37">
              <a:extLst>
                <a:ext uri="{FF2B5EF4-FFF2-40B4-BE49-F238E27FC236}">
                  <a16:creationId xmlns:a16="http://schemas.microsoft.com/office/drawing/2014/main" id="{F03E3BD3-1983-DFA0-67AD-06A2F79477AC}"/>
                </a:ext>
              </a:extLst>
            </p:cNvPr>
            <p:cNvGrpSpPr/>
            <p:nvPr/>
          </p:nvGrpSpPr>
          <p:grpSpPr>
            <a:xfrm>
              <a:off x="1177834" y="4077435"/>
              <a:ext cx="540000" cy="540000"/>
              <a:chOff x="2118360" y="2573818"/>
              <a:chExt cx="540000" cy="540000"/>
            </a:xfrm>
          </p:grpSpPr>
          <p:sp>
            <p:nvSpPr>
              <p:cNvPr id="40" name="Rechteck 39">
                <a:extLst>
                  <a:ext uri="{FF2B5EF4-FFF2-40B4-BE49-F238E27FC236}">
                    <a16:creationId xmlns:a16="http://schemas.microsoft.com/office/drawing/2014/main" id="{0D54506B-8CBD-9A86-BBF8-69E792E48464}"/>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41" name="Gerader Verbinder 40">
                <a:extLst>
                  <a:ext uri="{FF2B5EF4-FFF2-40B4-BE49-F238E27FC236}">
                    <a16:creationId xmlns:a16="http://schemas.microsoft.com/office/drawing/2014/main" id="{3A999BD5-0021-A1FB-A8D1-E09C532B3C34}"/>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feld 38">
              <a:extLst>
                <a:ext uri="{FF2B5EF4-FFF2-40B4-BE49-F238E27FC236}">
                  <a16:creationId xmlns:a16="http://schemas.microsoft.com/office/drawing/2014/main" id="{0759E13C-9C41-D130-22D3-E944E8D032E4}"/>
                </a:ext>
              </a:extLst>
            </p:cNvPr>
            <p:cNvSpPr txBox="1"/>
            <p:nvPr/>
          </p:nvSpPr>
          <p:spPr>
            <a:xfrm>
              <a:off x="1171155" y="4075289"/>
              <a:ext cx="566181" cy="557204"/>
            </a:xfrm>
            <a:prstGeom prst="rect">
              <a:avLst/>
            </a:prstGeom>
            <a:noFill/>
          </p:spPr>
          <p:txBody>
            <a:bodyPr wrap="none" rtlCol="0">
              <a:spAutoFit/>
            </a:bodyPr>
            <a:lstStyle/>
            <a:p>
              <a:pPr>
                <a:lnSpc>
                  <a:spcPts val="1800"/>
                </a:lnSpc>
              </a:pPr>
              <a:r>
                <a:rPr lang="de-DE" dirty="0"/>
                <a:t>1</a:t>
              </a:r>
            </a:p>
            <a:p>
              <a:pPr>
                <a:lnSpc>
                  <a:spcPts val="1800"/>
                </a:lnSpc>
              </a:pPr>
              <a:r>
                <a:rPr lang="de-DE" dirty="0"/>
                <a:t>     3</a:t>
              </a:r>
            </a:p>
          </p:txBody>
        </p:sp>
      </p:grpSp>
      <p:cxnSp>
        <p:nvCxnSpPr>
          <p:cNvPr id="42" name="Gerade Verbindung mit Pfeil 41">
            <a:extLst>
              <a:ext uri="{FF2B5EF4-FFF2-40B4-BE49-F238E27FC236}">
                <a16:creationId xmlns:a16="http://schemas.microsoft.com/office/drawing/2014/main" id="{D3C33315-C112-59AF-317B-BB3EE2D40382}"/>
              </a:ext>
            </a:extLst>
          </p:cNvPr>
          <p:cNvCxnSpPr>
            <a:cxnSpLocks/>
          </p:cNvCxnSpPr>
          <p:nvPr/>
        </p:nvCxnSpPr>
        <p:spPr>
          <a:xfrm flipV="1">
            <a:off x="8510340" y="3861444"/>
            <a:ext cx="40674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40C004F0-C90F-AB06-25AF-1E3FD009FFA3}"/>
              </a:ext>
            </a:extLst>
          </p:cNvPr>
          <p:cNvCxnSpPr>
            <a:cxnSpLocks/>
          </p:cNvCxnSpPr>
          <p:nvPr/>
        </p:nvCxnSpPr>
        <p:spPr>
          <a:xfrm flipV="1">
            <a:off x="9487671" y="3862955"/>
            <a:ext cx="40674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0" name="Gruppieren 49">
            <a:extLst>
              <a:ext uri="{FF2B5EF4-FFF2-40B4-BE49-F238E27FC236}">
                <a16:creationId xmlns:a16="http://schemas.microsoft.com/office/drawing/2014/main" id="{52897E9A-D0F4-F736-F3BA-ABAAFD6946A4}"/>
              </a:ext>
            </a:extLst>
          </p:cNvPr>
          <p:cNvGrpSpPr/>
          <p:nvPr/>
        </p:nvGrpSpPr>
        <p:grpSpPr>
          <a:xfrm>
            <a:off x="5999389" y="3551132"/>
            <a:ext cx="588102" cy="599756"/>
            <a:chOff x="604890" y="2762658"/>
            <a:chExt cx="588102" cy="599756"/>
          </a:xfrm>
        </p:grpSpPr>
        <p:sp>
          <p:nvSpPr>
            <p:cNvPr id="51" name="Rechteck 50">
              <a:extLst>
                <a:ext uri="{FF2B5EF4-FFF2-40B4-BE49-F238E27FC236}">
                  <a16:creationId xmlns:a16="http://schemas.microsoft.com/office/drawing/2014/main" id="{945535B9-7583-1DB3-0244-1925A2FDF09B}"/>
                </a:ext>
              </a:extLst>
            </p:cNvPr>
            <p:cNvSpPr/>
            <p:nvPr/>
          </p:nvSpPr>
          <p:spPr>
            <a:xfrm>
              <a:off x="652992" y="282241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a:solidFill>
                  <a:schemeClr val="tx1"/>
                </a:solidFill>
              </a:endParaRPr>
            </a:p>
          </p:txBody>
        </p:sp>
        <p:grpSp>
          <p:nvGrpSpPr>
            <p:cNvPr id="53" name="Gruppieren 52">
              <a:extLst>
                <a:ext uri="{FF2B5EF4-FFF2-40B4-BE49-F238E27FC236}">
                  <a16:creationId xmlns:a16="http://schemas.microsoft.com/office/drawing/2014/main" id="{F96DB7E8-E875-C1A2-54C8-028C44D6F5C3}"/>
                </a:ext>
              </a:extLst>
            </p:cNvPr>
            <p:cNvGrpSpPr/>
            <p:nvPr/>
          </p:nvGrpSpPr>
          <p:grpSpPr>
            <a:xfrm>
              <a:off x="781800" y="3184038"/>
              <a:ext cx="273547" cy="128867"/>
              <a:chOff x="3714663" y="4516120"/>
              <a:chExt cx="318857" cy="206159"/>
            </a:xfrm>
          </p:grpSpPr>
          <p:sp>
            <p:nvSpPr>
              <p:cNvPr id="63" name="Rechteck 62">
                <a:extLst>
                  <a:ext uri="{FF2B5EF4-FFF2-40B4-BE49-F238E27FC236}">
                    <a16:creationId xmlns:a16="http://schemas.microsoft.com/office/drawing/2014/main" id="{E240A0D7-DEF4-41FC-116F-3DE2FA7DBEEC}"/>
                  </a:ext>
                </a:extLst>
              </p:cNvPr>
              <p:cNvSpPr/>
              <p:nvPr/>
            </p:nvSpPr>
            <p:spPr>
              <a:xfrm>
                <a:off x="3714663" y="4561840"/>
                <a:ext cx="318857" cy="1168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4" name="Gerader Verbinder 1023">
                <a:extLst>
                  <a:ext uri="{FF2B5EF4-FFF2-40B4-BE49-F238E27FC236}">
                    <a16:creationId xmlns:a16="http://schemas.microsoft.com/office/drawing/2014/main" id="{339489A2-D12E-BE72-7429-0E2BC45BB895}"/>
                  </a:ext>
                </a:extLst>
              </p:cNvPr>
              <p:cNvCxnSpPr/>
              <p:nvPr/>
            </p:nvCxnSpPr>
            <p:spPr>
              <a:xfrm>
                <a:off x="3730091" y="451612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6C5DC903-AE4E-3CCF-3FFD-EBB8A81D0B74}"/>
                  </a:ext>
                </a:extLst>
              </p:cNvPr>
              <p:cNvCxnSpPr/>
              <p:nvPr/>
            </p:nvCxnSpPr>
            <p:spPr>
              <a:xfrm>
                <a:off x="3730091" y="4722279"/>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feld 54">
              <a:extLst>
                <a:ext uri="{FF2B5EF4-FFF2-40B4-BE49-F238E27FC236}">
                  <a16:creationId xmlns:a16="http://schemas.microsoft.com/office/drawing/2014/main" id="{47841D03-1E1D-4237-8F6B-AEC3DBC12A7F}"/>
                </a:ext>
              </a:extLst>
            </p:cNvPr>
            <p:cNvSpPr txBox="1"/>
            <p:nvPr/>
          </p:nvSpPr>
          <p:spPr>
            <a:xfrm>
              <a:off x="604890" y="2762658"/>
              <a:ext cx="273547" cy="461665"/>
            </a:xfrm>
            <a:prstGeom prst="rect">
              <a:avLst/>
            </a:prstGeom>
            <a:noFill/>
          </p:spPr>
          <p:txBody>
            <a:bodyPr wrap="square" rtlCol="0">
              <a:spAutoFit/>
            </a:bodyPr>
            <a:lstStyle/>
            <a:p>
              <a:r>
                <a:rPr lang="de-DE" sz="2400" dirty="0"/>
                <a:t>G</a:t>
              </a:r>
            </a:p>
          </p:txBody>
        </p:sp>
        <p:grpSp>
          <p:nvGrpSpPr>
            <p:cNvPr id="56" name="Gruppieren 55">
              <a:extLst>
                <a:ext uri="{FF2B5EF4-FFF2-40B4-BE49-F238E27FC236}">
                  <a16:creationId xmlns:a16="http://schemas.microsoft.com/office/drawing/2014/main" id="{087E1785-442F-048A-B5DA-148B551D5DB0}"/>
                </a:ext>
              </a:extLst>
            </p:cNvPr>
            <p:cNvGrpSpPr/>
            <p:nvPr/>
          </p:nvGrpSpPr>
          <p:grpSpPr>
            <a:xfrm>
              <a:off x="912381" y="2884002"/>
              <a:ext cx="213494" cy="249129"/>
              <a:chOff x="905403" y="5102489"/>
              <a:chExt cx="331299" cy="386597"/>
            </a:xfrm>
          </p:grpSpPr>
          <p:sp>
            <p:nvSpPr>
              <p:cNvPr id="57" name="Freihandform 72">
                <a:extLst>
                  <a:ext uri="{FF2B5EF4-FFF2-40B4-BE49-F238E27FC236}">
                    <a16:creationId xmlns:a16="http://schemas.microsoft.com/office/drawing/2014/main" id="{E2573562-05ED-47FE-953F-4F688F22C318}"/>
                  </a:ext>
                </a:extLst>
              </p:cNvPr>
              <p:cNvSpPr/>
              <p:nvPr/>
            </p:nvSpPr>
            <p:spPr>
              <a:xfrm rot="10800000" flipV="1">
                <a:off x="905403" y="5102489"/>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reihandform 73">
                <a:extLst>
                  <a:ext uri="{FF2B5EF4-FFF2-40B4-BE49-F238E27FC236}">
                    <a16:creationId xmlns:a16="http://schemas.microsoft.com/office/drawing/2014/main" id="{6E84A5CD-A8EC-D258-71C8-4A1BF91238B1}"/>
                  </a:ext>
                </a:extLst>
              </p:cNvPr>
              <p:cNvSpPr/>
              <p:nvPr/>
            </p:nvSpPr>
            <p:spPr>
              <a:xfrm flipV="1">
                <a:off x="1071131" y="5169080"/>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reihandform 75">
                <a:extLst>
                  <a:ext uri="{FF2B5EF4-FFF2-40B4-BE49-F238E27FC236}">
                    <a16:creationId xmlns:a16="http://schemas.microsoft.com/office/drawing/2014/main" id="{51B7EFAC-4F14-968B-D781-C693B805012D}"/>
                  </a:ext>
                </a:extLst>
              </p:cNvPr>
              <p:cNvSpPr/>
              <p:nvPr/>
            </p:nvSpPr>
            <p:spPr>
              <a:xfrm rot="10800000" flipV="1">
                <a:off x="905403" y="5229433"/>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76">
                <a:extLst>
                  <a:ext uri="{FF2B5EF4-FFF2-40B4-BE49-F238E27FC236}">
                    <a16:creationId xmlns:a16="http://schemas.microsoft.com/office/drawing/2014/main" id="{1E34D2F4-CFEF-791F-9933-7A8CBD3EF404}"/>
                  </a:ext>
                </a:extLst>
              </p:cNvPr>
              <p:cNvSpPr/>
              <p:nvPr/>
            </p:nvSpPr>
            <p:spPr>
              <a:xfrm flipV="1">
                <a:off x="1071131" y="5296024"/>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78">
                <a:extLst>
                  <a:ext uri="{FF2B5EF4-FFF2-40B4-BE49-F238E27FC236}">
                    <a16:creationId xmlns:a16="http://schemas.microsoft.com/office/drawing/2014/main" id="{EDA68D49-126C-B508-1413-348292DE45C5}"/>
                  </a:ext>
                </a:extLst>
              </p:cNvPr>
              <p:cNvSpPr/>
              <p:nvPr/>
            </p:nvSpPr>
            <p:spPr>
              <a:xfrm rot="10800000" flipV="1">
                <a:off x="905403" y="5355307"/>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reihandform 79">
                <a:extLst>
                  <a:ext uri="{FF2B5EF4-FFF2-40B4-BE49-F238E27FC236}">
                    <a16:creationId xmlns:a16="http://schemas.microsoft.com/office/drawing/2014/main" id="{E7072852-D257-2B81-A38E-DCDB9750F829}"/>
                  </a:ext>
                </a:extLst>
              </p:cNvPr>
              <p:cNvSpPr/>
              <p:nvPr/>
            </p:nvSpPr>
            <p:spPr>
              <a:xfrm flipV="1">
                <a:off x="1071131" y="5421898"/>
                <a:ext cx="165571" cy="671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027" name="Textfeld 1026">
            <a:extLst>
              <a:ext uri="{FF2B5EF4-FFF2-40B4-BE49-F238E27FC236}">
                <a16:creationId xmlns:a16="http://schemas.microsoft.com/office/drawing/2014/main" id="{17899565-A6FF-C0A6-FFE6-3F5C79D40011}"/>
              </a:ext>
            </a:extLst>
          </p:cNvPr>
          <p:cNvSpPr txBox="1"/>
          <p:nvPr/>
        </p:nvSpPr>
        <p:spPr>
          <a:xfrm>
            <a:off x="8612667" y="4201341"/>
            <a:ext cx="1174104" cy="274370"/>
          </a:xfrm>
          <a:prstGeom prst="rect">
            <a:avLst/>
          </a:prstGeom>
          <a:noFill/>
        </p:spPr>
        <p:txBody>
          <a:bodyPr wrap="none" rtlCol="0">
            <a:spAutoFit/>
          </a:bodyPr>
          <a:lstStyle/>
          <a:p>
            <a:pPr algn="ctr">
              <a:lnSpc>
                <a:spcPts val="1400"/>
              </a:lnSpc>
            </a:pPr>
            <a:r>
              <a:rPr lang="de-DE" sz="1400" dirty="0" err="1"/>
              <a:t>Verdreifacher</a:t>
            </a:r>
            <a:endParaRPr lang="de-DE" sz="1400" dirty="0"/>
          </a:p>
        </p:txBody>
      </p:sp>
    </p:spTree>
    <p:extLst>
      <p:ext uri="{BB962C8B-B14F-4D97-AF65-F5344CB8AC3E}">
        <p14:creationId xmlns:p14="http://schemas.microsoft.com/office/powerpoint/2010/main" val="280332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102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SSB-Sender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t>Prinzip-Aufbau eines SSB-Senders:</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8" name="Textfeld 7">
            <a:extLst>
              <a:ext uri="{FF2B5EF4-FFF2-40B4-BE49-F238E27FC236}">
                <a16:creationId xmlns:a16="http://schemas.microsoft.com/office/drawing/2014/main" id="{3E9285B1-6AE2-4E23-ED73-48BCC25C8968}"/>
              </a:ext>
            </a:extLst>
          </p:cNvPr>
          <p:cNvSpPr txBox="1"/>
          <p:nvPr/>
        </p:nvSpPr>
        <p:spPr>
          <a:xfrm>
            <a:off x="9586034" y="5403109"/>
            <a:ext cx="1149674" cy="246221"/>
          </a:xfrm>
          <a:prstGeom prst="rect">
            <a:avLst/>
          </a:prstGeom>
          <a:noFill/>
        </p:spPr>
        <p:txBody>
          <a:bodyPr wrap="none" rtlCol="0">
            <a:spAutoFit/>
          </a:bodyPr>
          <a:lstStyle/>
          <a:p>
            <a:r>
              <a:rPr lang="de-DE" sz="1000" dirty="0"/>
              <a:t>Bildquelle: BNetzA</a:t>
            </a:r>
          </a:p>
        </p:txBody>
      </p:sp>
      <p:pic>
        <p:nvPicPr>
          <p:cNvPr id="14" name="Grafik 13">
            <a:extLst>
              <a:ext uri="{FF2B5EF4-FFF2-40B4-BE49-F238E27FC236}">
                <a16:creationId xmlns:a16="http://schemas.microsoft.com/office/drawing/2014/main" id="{7C2B8501-6363-E1CD-09E3-7A7816759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385" y="1535220"/>
            <a:ext cx="7560860" cy="2719256"/>
          </a:xfrm>
          <a:prstGeom prst="rect">
            <a:avLst/>
          </a:prstGeom>
        </p:spPr>
      </p:pic>
      <p:sp>
        <p:nvSpPr>
          <p:cNvPr id="21" name="Textfeld 20">
            <a:extLst>
              <a:ext uri="{FF2B5EF4-FFF2-40B4-BE49-F238E27FC236}">
                <a16:creationId xmlns:a16="http://schemas.microsoft.com/office/drawing/2014/main" id="{87BE74C5-2E47-936E-5D4E-A2C37CBF21EF}"/>
              </a:ext>
            </a:extLst>
          </p:cNvPr>
          <p:cNvSpPr txBox="1"/>
          <p:nvPr/>
        </p:nvSpPr>
        <p:spPr>
          <a:xfrm>
            <a:off x="1719617" y="4620149"/>
            <a:ext cx="2838735" cy="646331"/>
          </a:xfrm>
          <a:prstGeom prst="rect">
            <a:avLst/>
          </a:prstGeom>
          <a:noFill/>
        </p:spPr>
        <p:txBody>
          <a:bodyPr wrap="square" rtlCol="0">
            <a:spAutoFit/>
          </a:bodyPr>
          <a:lstStyle/>
          <a:p>
            <a:r>
              <a:rPr lang="de-DE" dirty="0">
                <a:solidFill>
                  <a:srgbClr val="FF0000"/>
                </a:solidFill>
              </a:rPr>
              <a:t>Quarzfilter als </a:t>
            </a:r>
            <a:r>
              <a:rPr lang="de-DE" dirty="0" err="1">
                <a:solidFill>
                  <a:srgbClr val="FF0000"/>
                </a:solidFill>
              </a:rPr>
              <a:t>Bandpass</a:t>
            </a:r>
            <a:r>
              <a:rPr lang="de-DE" dirty="0">
                <a:solidFill>
                  <a:srgbClr val="FF0000"/>
                </a:solidFill>
              </a:rPr>
              <a:t> für das gewünschte Seitenband</a:t>
            </a:r>
          </a:p>
        </p:txBody>
      </p:sp>
      <p:cxnSp>
        <p:nvCxnSpPr>
          <p:cNvPr id="31" name="Gerade Verbindung mit Pfeil 30">
            <a:extLst>
              <a:ext uri="{FF2B5EF4-FFF2-40B4-BE49-F238E27FC236}">
                <a16:creationId xmlns:a16="http://schemas.microsoft.com/office/drawing/2014/main" id="{473CC9D6-06D9-F234-2E72-774075D779DC}"/>
              </a:ext>
            </a:extLst>
          </p:cNvPr>
          <p:cNvCxnSpPr>
            <a:cxnSpLocks/>
          </p:cNvCxnSpPr>
          <p:nvPr/>
        </p:nvCxnSpPr>
        <p:spPr>
          <a:xfrm flipH="1" flipV="1">
            <a:off x="2838734" y="3193576"/>
            <a:ext cx="300251" cy="1356215"/>
          </a:xfrm>
          <a:prstGeom prst="straightConnector1">
            <a:avLst/>
          </a:prstGeom>
          <a:ln w="127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46" name="Textfeld 1045">
            <a:extLst>
              <a:ext uri="{FF2B5EF4-FFF2-40B4-BE49-F238E27FC236}">
                <a16:creationId xmlns:a16="http://schemas.microsoft.com/office/drawing/2014/main" id="{F78AA0B3-D026-FD12-5494-3C59A1F3A27F}"/>
              </a:ext>
            </a:extLst>
          </p:cNvPr>
          <p:cNvSpPr txBox="1"/>
          <p:nvPr/>
        </p:nvSpPr>
        <p:spPr>
          <a:xfrm>
            <a:off x="7116191" y="3604320"/>
            <a:ext cx="3723403" cy="1477328"/>
          </a:xfrm>
          <a:prstGeom prst="rect">
            <a:avLst/>
          </a:prstGeom>
          <a:noFill/>
        </p:spPr>
        <p:txBody>
          <a:bodyPr wrap="square" rtlCol="0">
            <a:spAutoFit/>
          </a:bodyPr>
          <a:lstStyle/>
          <a:p>
            <a:r>
              <a:rPr lang="de-DE" dirty="0">
                <a:solidFill>
                  <a:srgbClr val="FF0000"/>
                </a:solidFill>
              </a:rPr>
              <a:t>Oft variables LC-Filter als Pi-Filter zur frequenzabhängigen Transformation der Senderausgangsimpedanz auf die Antenneneingangsimpedanz und zur Unterdrückung von Oberwellen</a:t>
            </a:r>
          </a:p>
        </p:txBody>
      </p:sp>
      <p:cxnSp>
        <p:nvCxnSpPr>
          <p:cNvPr id="1047" name="Gerade Verbindung mit Pfeil 1046">
            <a:extLst>
              <a:ext uri="{FF2B5EF4-FFF2-40B4-BE49-F238E27FC236}">
                <a16:creationId xmlns:a16="http://schemas.microsoft.com/office/drawing/2014/main" id="{9EC23B61-60AD-0804-3464-21EADFC5682B}"/>
              </a:ext>
            </a:extLst>
          </p:cNvPr>
          <p:cNvCxnSpPr>
            <a:cxnSpLocks/>
          </p:cNvCxnSpPr>
          <p:nvPr/>
        </p:nvCxnSpPr>
        <p:spPr>
          <a:xfrm flipH="1" flipV="1">
            <a:off x="7185811" y="3098012"/>
            <a:ext cx="293162" cy="478357"/>
          </a:xfrm>
          <a:prstGeom prst="straightConnector1">
            <a:avLst/>
          </a:prstGeom>
          <a:ln w="127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50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104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SSB-Sender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pPr>
            <a:r>
              <a:rPr lang="de-DE" dirty="0"/>
              <a:t>Anstelle zweier Seitenbandfilter (LSB, USB) ist es oft geeigneter, nur ein Quarzfilter zu nutzen und dafür den Oszillator entsprechend umzuschalten:</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8" name="Textfeld 7">
            <a:extLst>
              <a:ext uri="{FF2B5EF4-FFF2-40B4-BE49-F238E27FC236}">
                <a16:creationId xmlns:a16="http://schemas.microsoft.com/office/drawing/2014/main" id="{3E9285B1-6AE2-4E23-ED73-48BCC25C8968}"/>
              </a:ext>
            </a:extLst>
          </p:cNvPr>
          <p:cNvSpPr txBox="1"/>
          <p:nvPr/>
        </p:nvSpPr>
        <p:spPr>
          <a:xfrm>
            <a:off x="1233700" y="5429012"/>
            <a:ext cx="1149674" cy="246221"/>
          </a:xfrm>
          <a:prstGeom prst="rect">
            <a:avLst/>
          </a:prstGeom>
          <a:noFill/>
        </p:spPr>
        <p:txBody>
          <a:bodyPr wrap="none" rtlCol="0">
            <a:spAutoFit/>
          </a:bodyPr>
          <a:lstStyle/>
          <a:p>
            <a:r>
              <a:rPr lang="de-DE" sz="1000" dirty="0"/>
              <a:t>Bildquelle: BNetzA</a:t>
            </a:r>
          </a:p>
        </p:txBody>
      </p:sp>
      <p:pic>
        <p:nvPicPr>
          <p:cNvPr id="1029" name="Grafik 1028">
            <a:extLst>
              <a:ext uri="{FF2B5EF4-FFF2-40B4-BE49-F238E27FC236}">
                <a16:creationId xmlns:a16="http://schemas.microsoft.com/office/drawing/2014/main" id="{2C7852A6-071B-13CE-18CC-129F5AA102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200" y="2787465"/>
            <a:ext cx="4072384" cy="2641547"/>
          </a:xfrm>
          <a:prstGeom prst="rect">
            <a:avLst/>
          </a:prstGeom>
        </p:spPr>
      </p:pic>
      <p:sp>
        <p:nvSpPr>
          <p:cNvPr id="1030" name="Textfeld 1029">
            <a:extLst>
              <a:ext uri="{FF2B5EF4-FFF2-40B4-BE49-F238E27FC236}">
                <a16:creationId xmlns:a16="http://schemas.microsoft.com/office/drawing/2014/main" id="{6E07B4F5-77B1-7A05-03DE-6DD4433A113E}"/>
              </a:ext>
            </a:extLst>
          </p:cNvPr>
          <p:cNvSpPr txBox="1"/>
          <p:nvPr/>
        </p:nvSpPr>
        <p:spPr>
          <a:xfrm>
            <a:off x="1196856" y="1935362"/>
            <a:ext cx="1646287" cy="338554"/>
          </a:xfrm>
          <a:prstGeom prst="rect">
            <a:avLst/>
          </a:prstGeom>
          <a:noFill/>
        </p:spPr>
        <p:txBody>
          <a:bodyPr wrap="square" rtlCol="0">
            <a:spAutoFit/>
          </a:bodyPr>
          <a:lstStyle/>
          <a:p>
            <a:pPr algn="ctr"/>
            <a:r>
              <a:rPr lang="de-DE" sz="1600" dirty="0">
                <a:solidFill>
                  <a:srgbClr val="FF0000"/>
                </a:solidFill>
              </a:rPr>
              <a:t>Balancemischer</a:t>
            </a:r>
          </a:p>
        </p:txBody>
      </p:sp>
      <p:sp>
        <p:nvSpPr>
          <p:cNvPr id="1034" name="Textfeld 1033">
            <a:extLst>
              <a:ext uri="{FF2B5EF4-FFF2-40B4-BE49-F238E27FC236}">
                <a16:creationId xmlns:a16="http://schemas.microsoft.com/office/drawing/2014/main" id="{D51E2393-54CB-E546-D20E-5D43FC5F0A51}"/>
              </a:ext>
            </a:extLst>
          </p:cNvPr>
          <p:cNvSpPr txBox="1"/>
          <p:nvPr/>
        </p:nvSpPr>
        <p:spPr>
          <a:xfrm>
            <a:off x="4149876" y="4743124"/>
            <a:ext cx="1169794" cy="954107"/>
          </a:xfrm>
          <a:prstGeom prst="rect">
            <a:avLst/>
          </a:prstGeom>
          <a:noFill/>
        </p:spPr>
        <p:txBody>
          <a:bodyPr wrap="square" rtlCol="0">
            <a:spAutoFit/>
          </a:bodyPr>
          <a:lstStyle/>
          <a:p>
            <a:pPr algn="ctr"/>
            <a:r>
              <a:rPr lang="de-DE" sz="1400" dirty="0">
                <a:solidFill>
                  <a:schemeClr val="bg1">
                    <a:lumMod val="50000"/>
                  </a:schemeClr>
                </a:solidFill>
              </a:rPr>
              <a:t>8,9970MHz</a:t>
            </a:r>
          </a:p>
          <a:p>
            <a:pPr algn="ctr"/>
            <a:r>
              <a:rPr lang="de-DE" sz="1400" dirty="0">
                <a:solidFill>
                  <a:srgbClr val="FF0000"/>
                </a:solidFill>
              </a:rPr>
              <a:t>8,9985MHz</a:t>
            </a:r>
          </a:p>
          <a:p>
            <a:pPr algn="ctr"/>
            <a:r>
              <a:rPr lang="de-DE" sz="1400" dirty="0">
                <a:solidFill>
                  <a:schemeClr val="bg1">
                    <a:lumMod val="50000"/>
                  </a:schemeClr>
                </a:solidFill>
              </a:rPr>
              <a:t>9,0000MHz</a:t>
            </a:r>
          </a:p>
          <a:p>
            <a:pPr algn="ctr"/>
            <a:r>
              <a:rPr lang="de-DE" sz="1400" dirty="0">
                <a:solidFill>
                  <a:schemeClr val="bg1">
                    <a:lumMod val="50000"/>
                  </a:schemeClr>
                </a:solidFill>
              </a:rPr>
              <a:t>9,0030MHz</a:t>
            </a:r>
          </a:p>
        </p:txBody>
      </p:sp>
      <p:cxnSp>
        <p:nvCxnSpPr>
          <p:cNvPr id="1035" name="Gerade Verbindung mit Pfeil 1034">
            <a:extLst>
              <a:ext uri="{FF2B5EF4-FFF2-40B4-BE49-F238E27FC236}">
                <a16:creationId xmlns:a16="http://schemas.microsoft.com/office/drawing/2014/main" id="{47290110-9966-BD29-0CC4-77D526A90D9E}"/>
              </a:ext>
            </a:extLst>
          </p:cNvPr>
          <p:cNvCxnSpPr>
            <a:cxnSpLocks/>
          </p:cNvCxnSpPr>
          <p:nvPr/>
        </p:nvCxnSpPr>
        <p:spPr>
          <a:xfrm>
            <a:off x="2156346" y="2251664"/>
            <a:ext cx="588740" cy="473162"/>
          </a:xfrm>
          <a:prstGeom prst="straightConnector1">
            <a:avLst/>
          </a:prstGeom>
          <a:ln w="127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E356B10B-E44B-7669-5424-9BFE350C798D}"/>
              </a:ext>
            </a:extLst>
          </p:cNvPr>
          <p:cNvSpPr txBox="1"/>
          <p:nvPr/>
        </p:nvSpPr>
        <p:spPr>
          <a:xfrm>
            <a:off x="5992809" y="3149102"/>
            <a:ext cx="4671486" cy="923330"/>
          </a:xfrm>
          <a:prstGeom prst="rect">
            <a:avLst/>
          </a:prstGeom>
          <a:noFill/>
        </p:spPr>
        <p:txBody>
          <a:bodyPr wrap="square" rtlCol="0">
            <a:spAutoFit/>
          </a:bodyPr>
          <a:lstStyle/>
          <a:p>
            <a:r>
              <a:rPr lang="de-DE" dirty="0"/>
              <a:t>LSB: NF = 9,0015MHz - 9,0000 MHz = 1,5 kHz</a:t>
            </a:r>
          </a:p>
          <a:p>
            <a:pPr marL="285750" indent="-285750">
              <a:buFont typeface="Wingdings" panose="05000000000000000000" pitchFamily="2" charset="2"/>
              <a:buChar char="à"/>
            </a:pPr>
            <a:r>
              <a:rPr lang="de-DE" dirty="0">
                <a:sym typeface="Wingdings" panose="05000000000000000000" pitchFamily="2" charset="2"/>
              </a:rPr>
              <a:t>d</a:t>
            </a:r>
            <a:r>
              <a:rPr lang="de-DE" dirty="0"/>
              <a:t>ie NF-Mittenfrequenz ist also 1,5 kHz</a:t>
            </a:r>
          </a:p>
          <a:p>
            <a:r>
              <a:rPr lang="de-DE" dirty="0"/>
              <a:t>USB: LO = 9,0000MHz - 1,5kHz = </a:t>
            </a:r>
            <a:r>
              <a:rPr lang="de-DE" dirty="0">
                <a:solidFill>
                  <a:srgbClr val="FF0000"/>
                </a:solidFill>
              </a:rPr>
              <a:t>8,9985MHz</a:t>
            </a:r>
            <a:endParaRPr lang="de-DE" dirty="0"/>
          </a:p>
        </p:txBody>
      </p:sp>
      <p:sp>
        <p:nvSpPr>
          <p:cNvPr id="7" name="Textfeld 6">
            <a:extLst>
              <a:ext uri="{FF2B5EF4-FFF2-40B4-BE49-F238E27FC236}">
                <a16:creationId xmlns:a16="http://schemas.microsoft.com/office/drawing/2014/main" id="{78B8EB2F-6595-922A-337E-F87EC4731D8A}"/>
              </a:ext>
            </a:extLst>
          </p:cNvPr>
          <p:cNvSpPr txBox="1"/>
          <p:nvPr/>
        </p:nvSpPr>
        <p:spPr>
          <a:xfrm>
            <a:off x="684671" y="3156927"/>
            <a:ext cx="858464" cy="307777"/>
          </a:xfrm>
          <a:prstGeom prst="rect">
            <a:avLst/>
          </a:prstGeom>
          <a:noFill/>
        </p:spPr>
        <p:txBody>
          <a:bodyPr wrap="square" rtlCol="0">
            <a:spAutoFit/>
          </a:bodyPr>
          <a:lstStyle/>
          <a:p>
            <a:pPr algn="ctr"/>
            <a:r>
              <a:rPr lang="de-DE" sz="1400" dirty="0">
                <a:solidFill>
                  <a:srgbClr val="FF0000"/>
                </a:solidFill>
              </a:rPr>
              <a:t>1,5kHz</a:t>
            </a:r>
          </a:p>
        </p:txBody>
      </p:sp>
      <p:sp>
        <p:nvSpPr>
          <p:cNvPr id="9" name="Textfeld 8">
            <a:extLst>
              <a:ext uri="{FF2B5EF4-FFF2-40B4-BE49-F238E27FC236}">
                <a16:creationId xmlns:a16="http://schemas.microsoft.com/office/drawing/2014/main" id="{4A81F609-AB84-74A8-9F7E-698BD9862A31}"/>
              </a:ext>
            </a:extLst>
          </p:cNvPr>
          <p:cNvSpPr txBox="1"/>
          <p:nvPr/>
        </p:nvSpPr>
        <p:spPr>
          <a:xfrm>
            <a:off x="3447758" y="2482985"/>
            <a:ext cx="661174" cy="307777"/>
          </a:xfrm>
          <a:prstGeom prst="rect">
            <a:avLst/>
          </a:prstGeom>
          <a:noFill/>
        </p:spPr>
        <p:txBody>
          <a:bodyPr wrap="square" rtlCol="0">
            <a:spAutoFit/>
          </a:bodyPr>
          <a:lstStyle/>
          <a:p>
            <a:pPr algn="ctr"/>
            <a:r>
              <a:rPr lang="de-DE" sz="1400" dirty="0">
                <a:solidFill>
                  <a:srgbClr val="FF0000"/>
                </a:solidFill>
                <a:sym typeface="Wingdings" panose="05000000000000000000" pitchFamily="2" charset="2"/>
              </a:rPr>
              <a:t>9MHz</a:t>
            </a:r>
            <a:endParaRPr lang="de-DE" sz="1400" dirty="0">
              <a:solidFill>
                <a:srgbClr val="FF0000"/>
              </a:solidFill>
            </a:endParaRPr>
          </a:p>
        </p:txBody>
      </p:sp>
      <p:grpSp>
        <p:nvGrpSpPr>
          <p:cNvPr id="29" name="Gruppieren 28">
            <a:extLst>
              <a:ext uri="{FF2B5EF4-FFF2-40B4-BE49-F238E27FC236}">
                <a16:creationId xmlns:a16="http://schemas.microsoft.com/office/drawing/2014/main" id="{D0433EC3-FCDD-16C4-6F05-39CBA0AD4179}"/>
              </a:ext>
            </a:extLst>
          </p:cNvPr>
          <p:cNvGrpSpPr/>
          <p:nvPr/>
        </p:nvGrpSpPr>
        <p:grpSpPr>
          <a:xfrm>
            <a:off x="8328552" y="1546735"/>
            <a:ext cx="2239329" cy="1472013"/>
            <a:chOff x="6568168" y="3755910"/>
            <a:chExt cx="2239329" cy="1472013"/>
          </a:xfrm>
        </p:grpSpPr>
        <p:cxnSp>
          <p:nvCxnSpPr>
            <p:cNvPr id="17" name="Gerader Verbinder 16">
              <a:extLst>
                <a:ext uri="{FF2B5EF4-FFF2-40B4-BE49-F238E27FC236}">
                  <a16:creationId xmlns:a16="http://schemas.microsoft.com/office/drawing/2014/main" id="{D379DA4F-02B5-AEB3-925B-852C44627237}"/>
                </a:ext>
              </a:extLst>
            </p:cNvPr>
            <p:cNvCxnSpPr/>
            <p:nvPr/>
          </p:nvCxnSpPr>
          <p:spPr>
            <a:xfrm>
              <a:off x="7941219" y="4635740"/>
              <a:ext cx="0" cy="59218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8D768BE-E8AD-5CE1-7445-A575A068CC60}"/>
                </a:ext>
              </a:extLst>
            </p:cNvPr>
            <p:cNvCxnSpPr/>
            <p:nvPr/>
          </p:nvCxnSpPr>
          <p:spPr>
            <a:xfrm>
              <a:off x="6706668" y="4931831"/>
              <a:ext cx="0" cy="28534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7171E47B-8A52-99B2-905C-9FC4BE24A60C}"/>
                </a:ext>
              </a:extLst>
            </p:cNvPr>
            <p:cNvCxnSpPr/>
            <p:nvPr/>
          </p:nvCxnSpPr>
          <p:spPr>
            <a:xfrm flipH="1" flipV="1">
              <a:off x="6593456" y="4456431"/>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17D7C75-ADD9-E852-33B4-F3975F662F77}"/>
                </a:ext>
              </a:extLst>
            </p:cNvPr>
            <p:cNvCxnSpPr/>
            <p:nvPr/>
          </p:nvCxnSpPr>
          <p:spPr>
            <a:xfrm>
              <a:off x="8088323" y="4938503"/>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9784CB8E-0F44-5E3B-9729-55B0C26BF157}"/>
                </a:ext>
              </a:extLst>
            </p:cNvPr>
            <p:cNvSpPr txBox="1"/>
            <p:nvPr/>
          </p:nvSpPr>
          <p:spPr>
            <a:xfrm rot="16200000">
              <a:off x="7481192" y="4069618"/>
              <a:ext cx="904415" cy="276999"/>
            </a:xfrm>
            <a:prstGeom prst="rect">
              <a:avLst/>
            </a:prstGeom>
            <a:noFill/>
          </p:spPr>
          <p:txBody>
            <a:bodyPr wrap="none" rtlCol="0">
              <a:spAutoFit/>
            </a:bodyPr>
            <a:lstStyle/>
            <a:p>
              <a:r>
                <a:rPr lang="de-DE" sz="1200" dirty="0">
                  <a:solidFill>
                    <a:srgbClr val="0070C0"/>
                  </a:solidFill>
                </a:rPr>
                <a:t>9,0015MHz</a:t>
              </a:r>
              <a:endParaRPr lang="de-DE" sz="1200" baseline="-25000" dirty="0">
                <a:solidFill>
                  <a:srgbClr val="0070C0"/>
                </a:solidFill>
              </a:endParaRPr>
            </a:p>
          </p:txBody>
        </p:sp>
        <p:sp>
          <p:nvSpPr>
            <p:cNvPr id="24" name="Textfeld 23">
              <a:extLst>
                <a:ext uri="{FF2B5EF4-FFF2-40B4-BE49-F238E27FC236}">
                  <a16:creationId xmlns:a16="http://schemas.microsoft.com/office/drawing/2014/main" id="{71CF7464-CC9C-9EF4-496C-1A66DD5D447E}"/>
                </a:ext>
              </a:extLst>
            </p:cNvPr>
            <p:cNvSpPr txBox="1"/>
            <p:nvPr/>
          </p:nvSpPr>
          <p:spPr>
            <a:xfrm rot="16200000">
              <a:off x="6402738" y="4537483"/>
              <a:ext cx="607859" cy="276999"/>
            </a:xfrm>
            <a:prstGeom prst="rect">
              <a:avLst/>
            </a:prstGeom>
            <a:noFill/>
          </p:spPr>
          <p:txBody>
            <a:bodyPr wrap="none" rtlCol="0">
              <a:spAutoFit/>
            </a:bodyPr>
            <a:lstStyle/>
            <a:p>
              <a:r>
                <a:rPr lang="de-DE" sz="1200" dirty="0">
                  <a:solidFill>
                    <a:srgbClr val="7030A0"/>
                  </a:solidFill>
                </a:rPr>
                <a:t>1,5kHz</a:t>
              </a:r>
              <a:endParaRPr lang="de-DE" sz="1200" baseline="-25000" dirty="0">
                <a:solidFill>
                  <a:srgbClr val="7030A0"/>
                </a:solidFill>
              </a:endParaRPr>
            </a:p>
          </p:txBody>
        </p:sp>
        <p:sp>
          <p:nvSpPr>
            <p:cNvPr id="25" name="Textfeld 24">
              <a:extLst>
                <a:ext uri="{FF2B5EF4-FFF2-40B4-BE49-F238E27FC236}">
                  <a16:creationId xmlns:a16="http://schemas.microsoft.com/office/drawing/2014/main" id="{A1BC3300-8476-3277-936A-7DE8F5E46D86}"/>
                </a:ext>
              </a:extLst>
            </p:cNvPr>
            <p:cNvSpPr txBox="1"/>
            <p:nvPr/>
          </p:nvSpPr>
          <p:spPr>
            <a:xfrm rot="16200000">
              <a:off x="7640396" y="4069618"/>
              <a:ext cx="904415" cy="276999"/>
            </a:xfrm>
            <a:prstGeom prst="rect">
              <a:avLst/>
            </a:prstGeom>
            <a:noFill/>
          </p:spPr>
          <p:txBody>
            <a:bodyPr wrap="none" rtlCol="0">
              <a:spAutoFit/>
            </a:bodyPr>
            <a:lstStyle/>
            <a:p>
              <a:r>
                <a:rPr lang="de-DE" sz="1200" dirty="0">
                  <a:solidFill>
                    <a:srgbClr val="00B050"/>
                  </a:solidFill>
                </a:rPr>
                <a:t>9,0030MHz</a:t>
              </a:r>
              <a:endParaRPr lang="de-DE" sz="1200" baseline="-25000" dirty="0">
                <a:solidFill>
                  <a:srgbClr val="00B050"/>
                </a:solidFill>
              </a:endParaRPr>
            </a:p>
          </p:txBody>
        </p:sp>
        <p:sp>
          <p:nvSpPr>
            <p:cNvPr id="26" name="Textfeld 25">
              <a:extLst>
                <a:ext uri="{FF2B5EF4-FFF2-40B4-BE49-F238E27FC236}">
                  <a16:creationId xmlns:a16="http://schemas.microsoft.com/office/drawing/2014/main" id="{5A982203-6996-1192-01F7-C4515D510B73}"/>
                </a:ext>
              </a:extLst>
            </p:cNvPr>
            <p:cNvSpPr txBox="1"/>
            <p:nvPr/>
          </p:nvSpPr>
          <p:spPr>
            <a:xfrm rot="16200000">
              <a:off x="7311356" y="4069618"/>
              <a:ext cx="904415" cy="276999"/>
            </a:xfrm>
            <a:prstGeom prst="rect">
              <a:avLst/>
            </a:prstGeom>
            <a:noFill/>
          </p:spPr>
          <p:txBody>
            <a:bodyPr wrap="none" rtlCol="0">
              <a:spAutoFit/>
            </a:bodyPr>
            <a:lstStyle/>
            <a:p>
              <a:r>
                <a:rPr lang="de-DE" sz="1200" dirty="0">
                  <a:solidFill>
                    <a:srgbClr val="00B050"/>
                  </a:solidFill>
                </a:rPr>
                <a:t>9,0000MHz</a:t>
              </a:r>
              <a:endParaRPr lang="de-DE" sz="1200" baseline="-25000" dirty="0">
                <a:solidFill>
                  <a:srgbClr val="00B050"/>
                </a:solidFill>
              </a:endParaRPr>
            </a:p>
          </p:txBody>
        </p:sp>
        <p:sp>
          <p:nvSpPr>
            <p:cNvPr id="28" name="Trapezoid 27">
              <a:extLst>
                <a:ext uri="{FF2B5EF4-FFF2-40B4-BE49-F238E27FC236}">
                  <a16:creationId xmlns:a16="http://schemas.microsoft.com/office/drawing/2014/main" id="{C4BA9AF7-C859-01E5-C82E-9AC61467F97C}"/>
                </a:ext>
              </a:extLst>
            </p:cNvPr>
            <p:cNvSpPr/>
            <p:nvPr/>
          </p:nvSpPr>
          <p:spPr>
            <a:xfrm>
              <a:off x="7691702" y="4887822"/>
              <a:ext cx="184262" cy="316311"/>
            </a:xfrm>
            <a:prstGeom prst="trapezoi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r Verbinder 18">
              <a:extLst>
                <a:ext uri="{FF2B5EF4-FFF2-40B4-BE49-F238E27FC236}">
                  <a16:creationId xmlns:a16="http://schemas.microsoft.com/office/drawing/2014/main" id="{7F979314-0C72-887A-25A8-E9FA8BFABB9B}"/>
                </a:ext>
              </a:extLst>
            </p:cNvPr>
            <p:cNvCxnSpPr/>
            <p:nvPr/>
          </p:nvCxnSpPr>
          <p:spPr>
            <a:xfrm>
              <a:off x="7791830" y="4938503"/>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FEEABEC6-76AB-4280-57D8-5920DBC8741B}"/>
                </a:ext>
              </a:extLst>
            </p:cNvPr>
            <p:cNvCxnSpPr/>
            <p:nvPr/>
          </p:nvCxnSpPr>
          <p:spPr>
            <a:xfrm flipV="1">
              <a:off x="6593456" y="5213328"/>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B46D597F-8F54-F0F3-C48C-B31EE3E1BFC2}"/>
              </a:ext>
            </a:extLst>
          </p:cNvPr>
          <p:cNvGrpSpPr/>
          <p:nvPr/>
        </p:nvGrpSpPr>
        <p:grpSpPr>
          <a:xfrm>
            <a:off x="8362549" y="4159662"/>
            <a:ext cx="2239329" cy="1467938"/>
            <a:chOff x="7138872" y="4023182"/>
            <a:chExt cx="2239329" cy="1467938"/>
          </a:xfrm>
        </p:grpSpPr>
        <p:cxnSp>
          <p:nvCxnSpPr>
            <p:cNvPr id="33" name="Gerader Verbinder 32">
              <a:extLst>
                <a:ext uri="{FF2B5EF4-FFF2-40B4-BE49-F238E27FC236}">
                  <a16:creationId xmlns:a16="http://schemas.microsoft.com/office/drawing/2014/main" id="{CD0E3010-3FBB-A0AF-0009-55A43866C823}"/>
                </a:ext>
              </a:extLst>
            </p:cNvPr>
            <p:cNvCxnSpPr/>
            <p:nvPr/>
          </p:nvCxnSpPr>
          <p:spPr>
            <a:xfrm>
              <a:off x="8162453" y="4898937"/>
              <a:ext cx="0" cy="59218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5B208C7-46FF-299B-5BBC-1120BBEC2E2C}"/>
                </a:ext>
              </a:extLst>
            </p:cNvPr>
            <p:cNvCxnSpPr/>
            <p:nvPr/>
          </p:nvCxnSpPr>
          <p:spPr>
            <a:xfrm>
              <a:off x="7277372" y="5199103"/>
              <a:ext cx="0" cy="28534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2945033-B6E2-F1CC-4730-DB3C30D10F75}"/>
                </a:ext>
              </a:extLst>
            </p:cNvPr>
            <p:cNvCxnSpPr/>
            <p:nvPr/>
          </p:nvCxnSpPr>
          <p:spPr>
            <a:xfrm flipH="1" flipV="1">
              <a:off x="7164160" y="472370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6789F440-742A-6566-7B08-E6217D558C5A}"/>
                </a:ext>
              </a:extLst>
            </p:cNvPr>
            <p:cNvCxnSpPr/>
            <p:nvPr/>
          </p:nvCxnSpPr>
          <p:spPr>
            <a:xfrm>
              <a:off x="8000966" y="5205774"/>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6C64770D-12CE-37D2-F3C2-6E6203AA4223}"/>
                </a:ext>
              </a:extLst>
            </p:cNvPr>
            <p:cNvSpPr txBox="1"/>
            <p:nvPr/>
          </p:nvSpPr>
          <p:spPr>
            <a:xfrm rot="16200000">
              <a:off x="7703201" y="4336890"/>
              <a:ext cx="904415" cy="276999"/>
            </a:xfrm>
            <a:prstGeom prst="rect">
              <a:avLst/>
            </a:prstGeom>
            <a:noFill/>
          </p:spPr>
          <p:txBody>
            <a:bodyPr wrap="none" rtlCol="0">
              <a:spAutoFit/>
            </a:bodyPr>
            <a:lstStyle/>
            <a:p>
              <a:r>
                <a:rPr lang="de-DE" sz="1200" dirty="0">
                  <a:solidFill>
                    <a:srgbClr val="0070C0"/>
                  </a:solidFill>
                </a:rPr>
                <a:t>8,9985MHz</a:t>
              </a:r>
              <a:endParaRPr lang="de-DE" sz="1200" baseline="-25000" dirty="0">
                <a:solidFill>
                  <a:srgbClr val="0070C0"/>
                </a:solidFill>
              </a:endParaRPr>
            </a:p>
          </p:txBody>
        </p:sp>
        <p:sp>
          <p:nvSpPr>
            <p:cNvPr id="38" name="Textfeld 37">
              <a:extLst>
                <a:ext uri="{FF2B5EF4-FFF2-40B4-BE49-F238E27FC236}">
                  <a16:creationId xmlns:a16="http://schemas.microsoft.com/office/drawing/2014/main" id="{4D6D22EB-5759-EDD1-858B-52C8B8CC8239}"/>
                </a:ext>
              </a:extLst>
            </p:cNvPr>
            <p:cNvSpPr txBox="1"/>
            <p:nvPr/>
          </p:nvSpPr>
          <p:spPr>
            <a:xfrm rot="16200000">
              <a:off x="6973442" y="4804755"/>
              <a:ext cx="607859" cy="276999"/>
            </a:xfrm>
            <a:prstGeom prst="rect">
              <a:avLst/>
            </a:prstGeom>
            <a:noFill/>
          </p:spPr>
          <p:txBody>
            <a:bodyPr wrap="none" rtlCol="0">
              <a:spAutoFit/>
            </a:bodyPr>
            <a:lstStyle/>
            <a:p>
              <a:r>
                <a:rPr lang="de-DE" sz="1200" dirty="0">
                  <a:solidFill>
                    <a:srgbClr val="7030A0"/>
                  </a:solidFill>
                </a:rPr>
                <a:t>1,5kHz</a:t>
              </a:r>
              <a:endParaRPr lang="de-DE" sz="1200" baseline="-25000" dirty="0">
                <a:solidFill>
                  <a:srgbClr val="7030A0"/>
                </a:solidFill>
              </a:endParaRPr>
            </a:p>
          </p:txBody>
        </p:sp>
        <p:sp>
          <p:nvSpPr>
            <p:cNvPr id="39" name="Textfeld 38">
              <a:extLst>
                <a:ext uri="{FF2B5EF4-FFF2-40B4-BE49-F238E27FC236}">
                  <a16:creationId xmlns:a16="http://schemas.microsoft.com/office/drawing/2014/main" id="{B908C062-1CE0-2474-61FB-81D6C1AA3BA9}"/>
                </a:ext>
              </a:extLst>
            </p:cNvPr>
            <p:cNvSpPr txBox="1"/>
            <p:nvPr/>
          </p:nvSpPr>
          <p:spPr>
            <a:xfrm rot="16200000">
              <a:off x="7873037" y="4336890"/>
              <a:ext cx="904415" cy="276999"/>
            </a:xfrm>
            <a:prstGeom prst="rect">
              <a:avLst/>
            </a:prstGeom>
            <a:noFill/>
          </p:spPr>
          <p:txBody>
            <a:bodyPr wrap="none" rtlCol="0">
              <a:spAutoFit/>
            </a:bodyPr>
            <a:lstStyle/>
            <a:p>
              <a:r>
                <a:rPr lang="de-DE" sz="1200" dirty="0">
                  <a:solidFill>
                    <a:srgbClr val="00B050"/>
                  </a:solidFill>
                </a:rPr>
                <a:t>9,0000MHz</a:t>
              </a:r>
              <a:endParaRPr lang="de-DE" sz="1200" baseline="-25000" dirty="0">
                <a:solidFill>
                  <a:srgbClr val="00B050"/>
                </a:solidFill>
              </a:endParaRPr>
            </a:p>
          </p:txBody>
        </p:sp>
        <p:sp>
          <p:nvSpPr>
            <p:cNvPr id="40" name="Textfeld 39">
              <a:extLst>
                <a:ext uri="{FF2B5EF4-FFF2-40B4-BE49-F238E27FC236}">
                  <a16:creationId xmlns:a16="http://schemas.microsoft.com/office/drawing/2014/main" id="{CE20CAB5-B4DE-8284-8BBF-B92DE0CBB410}"/>
                </a:ext>
              </a:extLst>
            </p:cNvPr>
            <p:cNvSpPr txBox="1"/>
            <p:nvPr/>
          </p:nvSpPr>
          <p:spPr>
            <a:xfrm rot="16200000">
              <a:off x="7533365" y="4336890"/>
              <a:ext cx="904415" cy="276999"/>
            </a:xfrm>
            <a:prstGeom prst="rect">
              <a:avLst/>
            </a:prstGeom>
            <a:noFill/>
          </p:spPr>
          <p:txBody>
            <a:bodyPr wrap="none" rtlCol="0">
              <a:spAutoFit/>
            </a:bodyPr>
            <a:lstStyle/>
            <a:p>
              <a:r>
                <a:rPr lang="de-DE" sz="1200" dirty="0">
                  <a:solidFill>
                    <a:srgbClr val="00B050"/>
                  </a:solidFill>
                </a:rPr>
                <a:t>8,9970MHz</a:t>
              </a:r>
              <a:endParaRPr lang="de-DE" sz="1200" baseline="-25000" dirty="0">
                <a:solidFill>
                  <a:srgbClr val="00B050"/>
                </a:solidFill>
              </a:endParaRPr>
            </a:p>
          </p:txBody>
        </p:sp>
        <p:sp>
          <p:nvSpPr>
            <p:cNvPr id="42" name="Trapezoid 41">
              <a:extLst>
                <a:ext uri="{FF2B5EF4-FFF2-40B4-BE49-F238E27FC236}">
                  <a16:creationId xmlns:a16="http://schemas.microsoft.com/office/drawing/2014/main" id="{ADE6AE7E-3A0B-1C0D-A037-FB9A37CC79B0}"/>
                </a:ext>
              </a:extLst>
            </p:cNvPr>
            <p:cNvSpPr/>
            <p:nvPr/>
          </p:nvSpPr>
          <p:spPr>
            <a:xfrm>
              <a:off x="8225194" y="5155094"/>
              <a:ext cx="184262" cy="316311"/>
            </a:xfrm>
            <a:prstGeom prst="trapezoi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r Verbinder 42">
              <a:extLst>
                <a:ext uri="{FF2B5EF4-FFF2-40B4-BE49-F238E27FC236}">
                  <a16:creationId xmlns:a16="http://schemas.microsoft.com/office/drawing/2014/main" id="{9AADCD97-EAA1-A718-60FF-216AA7B98F33}"/>
                </a:ext>
              </a:extLst>
            </p:cNvPr>
            <p:cNvCxnSpPr/>
            <p:nvPr/>
          </p:nvCxnSpPr>
          <p:spPr>
            <a:xfrm>
              <a:off x="8325322" y="5205775"/>
              <a:ext cx="0" cy="2853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0F940DFC-8D36-72CD-0161-93730C62477D}"/>
                </a:ext>
              </a:extLst>
            </p:cNvPr>
            <p:cNvCxnSpPr/>
            <p:nvPr/>
          </p:nvCxnSpPr>
          <p:spPr>
            <a:xfrm flipV="1">
              <a:off x="7164160" y="548060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feld 49">
            <a:extLst>
              <a:ext uri="{FF2B5EF4-FFF2-40B4-BE49-F238E27FC236}">
                <a16:creationId xmlns:a16="http://schemas.microsoft.com/office/drawing/2014/main" id="{B562CB22-A93F-D2C7-34AE-7EE0140669A0}"/>
              </a:ext>
            </a:extLst>
          </p:cNvPr>
          <p:cNvSpPr txBox="1"/>
          <p:nvPr/>
        </p:nvSpPr>
        <p:spPr>
          <a:xfrm>
            <a:off x="8622209" y="2442963"/>
            <a:ext cx="848444" cy="369332"/>
          </a:xfrm>
          <a:prstGeom prst="rect">
            <a:avLst/>
          </a:prstGeom>
          <a:noFill/>
        </p:spPr>
        <p:txBody>
          <a:bodyPr wrap="square" rtlCol="0">
            <a:spAutoFit/>
          </a:bodyPr>
          <a:lstStyle/>
          <a:p>
            <a:pPr algn="ctr"/>
            <a:r>
              <a:rPr lang="de-DE" dirty="0"/>
              <a:t>LSB</a:t>
            </a:r>
          </a:p>
        </p:txBody>
      </p:sp>
      <p:sp>
        <p:nvSpPr>
          <p:cNvPr id="51" name="Textfeld 50">
            <a:extLst>
              <a:ext uri="{FF2B5EF4-FFF2-40B4-BE49-F238E27FC236}">
                <a16:creationId xmlns:a16="http://schemas.microsoft.com/office/drawing/2014/main" id="{118C5F0E-64EB-7D78-C523-67C06F890F09}"/>
              </a:ext>
            </a:extLst>
          </p:cNvPr>
          <p:cNvSpPr txBox="1"/>
          <p:nvPr/>
        </p:nvSpPr>
        <p:spPr>
          <a:xfrm>
            <a:off x="9517585" y="5160857"/>
            <a:ext cx="848444" cy="369332"/>
          </a:xfrm>
          <a:prstGeom prst="rect">
            <a:avLst/>
          </a:prstGeom>
          <a:noFill/>
        </p:spPr>
        <p:txBody>
          <a:bodyPr wrap="square" rtlCol="0">
            <a:spAutoFit/>
          </a:bodyPr>
          <a:lstStyle/>
          <a:p>
            <a:pPr algn="ctr"/>
            <a:r>
              <a:rPr lang="de-DE" dirty="0"/>
              <a:t>USB</a:t>
            </a:r>
          </a:p>
        </p:txBody>
      </p:sp>
    </p:spTree>
    <p:extLst>
      <p:ext uri="{BB962C8B-B14F-4D97-AF65-F5344CB8AC3E}">
        <p14:creationId xmlns:p14="http://schemas.microsoft.com/office/powerpoint/2010/main" val="35058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1034" grpId="0"/>
      <p:bldP spid="7" grpId="0"/>
      <p:bldP spid="50" grpId="0"/>
      <p:bldP spid="5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SSB-Sender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pPr>
            <a:r>
              <a:rPr lang="de-DE" dirty="0"/>
              <a:t>Modulator zur Erzeugung von AM-Signalen mit Trägerunterdrückung:</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8" name="Textfeld 7">
            <a:extLst>
              <a:ext uri="{FF2B5EF4-FFF2-40B4-BE49-F238E27FC236}">
                <a16:creationId xmlns:a16="http://schemas.microsoft.com/office/drawing/2014/main" id="{3E9285B1-6AE2-4E23-ED73-48BCC25C8968}"/>
              </a:ext>
            </a:extLst>
          </p:cNvPr>
          <p:cNvSpPr txBox="1"/>
          <p:nvPr/>
        </p:nvSpPr>
        <p:spPr>
          <a:xfrm>
            <a:off x="2913064" y="5409073"/>
            <a:ext cx="1149674" cy="246221"/>
          </a:xfrm>
          <a:prstGeom prst="rect">
            <a:avLst/>
          </a:prstGeom>
          <a:noFill/>
        </p:spPr>
        <p:txBody>
          <a:bodyPr wrap="none" rtlCol="0">
            <a:spAutoFit/>
          </a:bodyPr>
          <a:lstStyle/>
          <a:p>
            <a:r>
              <a:rPr lang="de-DE" sz="1000" dirty="0"/>
              <a:t>Bildquelle: BNetzA</a:t>
            </a:r>
          </a:p>
        </p:txBody>
      </p:sp>
      <p:pic>
        <p:nvPicPr>
          <p:cNvPr id="15" name="Grafik 14">
            <a:extLst>
              <a:ext uri="{FF2B5EF4-FFF2-40B4-BE49-F238E27FC236}">
                <a16:creationId xmlns:a16="http://schemas.microsoft.com/office/drawing/2014/main" id="{3C065EF6-0F2F-9A8B-34CB-8D14BF457B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5338" y="1842448"/>
            <a:ext cx="4500416" cy="3478488"/>
          </a:xfrm>
          <a:prstGeom prst="rect">
            <a:avLst/>
          </a:prstGeom>
        </p:spPr>
      </p:pic>
      <p:sp>
        <p:nvSpPr>
          <p:cNvPr id="16" name="Textfeld 15">
            <a:extLst>
              <a:ext uri="{FF2B5EF4-FFF2-40B4-BE49-F238E27FC236}">
                <a16:creationId xmlns:a16="http://schemas.microsoft.com/office/drawing/2014/main" id="{3CC7D020-D14D-8B03-663A-AFFEA21E2A31}"/>
              </a:ext>
            </a:extLst>
          </p:cNvPr>
          <p:cNvSpPr txBox="1"/>
          <p:nvPr/>
        </p:nvSpPr>
        <p:spPr>
          <a:xfrm>
            <a:off x="5993894" y="3085306"/>
            <a:ext cx="4580370" cy="646331"/>
          </a:xfrm>
          <a:prstGeom prst="rect">
            <a:avLst/>
          </a:prstGeom>
          <a:noFill/>
        </p:spPr>
        <p:txBody>
          <a:bodyPr wrap="square" rtlCol="0">
            <a:spAutoFit/>
          </a:bodyPr>
          <a:lstStyle/>
          <a:p>
            <a:r>
              <a:rPr lang="de-DE" dirty="0"/>
              <a:t>Mit R1 und C1 kann die Trägerunterdrückung nach Betrag und Phase eingestellt werden</a:t>
            </a:r>
          </a:p>
        </p:txBody>
      </p:sp>
    </p:spTree>
    <p:extLst>
      <p:ext uri="{BB962C8B-B14F-4D97-AF65-F5344CB8AC3E}">
        <p14:creationId xmlns:p14="http://schemas.microsoft.com/office/powerpoint/2010/main" val="282580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Konverter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A</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Ein Konverter </a:t>
            </a:r>
            <a:r>
              <a:rPr lang="de-DE" b="1" dirty="0">
                <a:solidFill>
                  <a:srgbClr val="000000"/>
                </a:solidFill>
              </a:rPr>
              <a:t>setzt </a:t>
            </a:r>
            <a:r>
              <a:rPr lang="de-DE" dirty="0">
                <a:solidFill>
                  <a:srgbClr val="000000"/>
                </a:solidFill>
              </a:rPr>
              <a:t>ein Sende- oder Empfangssignal </a:t>
            </a:r>
            <a:r>
              <a:rPr lang="de-DE" b="1" dirty="0">
                <a:solidFill>
                  <a:srgbClr val="000000"/>
                </a:solidFill>
              </a:rPr>
              <a:t>auf eine andere Frequenz um</a:t>
            </a:r>
            <a:r>
              <a:rPr lang="de-DE" dirty="0">
                <a:solidFill>
                  <a:srgbClr val="000000"/>
                </a:solidFill>
              </a:rPr>
              <a:t>.</a:t>
            </a:r>
          </a:p>
          <a:p>
            <a:pPr marL="0" indent="0">
              <a:buNone/>
              <a:defRPr/>
            </a:pPr>
            <a:r>
              <a:rPr lang="de-DE" dirty="0">
                <a:solidFill>
                  <a:srgbClr val="000000"/>
                </a:solidFill>
              </a:rPr>
              <a:t>Ist die Bandbreite des Empfangsfrequenzbereichs größer, als der Empfänger unterstützt, so muss der Oszillator im Konverter ggf.  entsprechend umschaltbar aufgebaut werden.</a:t>
            </a:r>
          </a:p>
        </p:txBody>
      </p:sp>
      <p:sp>
        <p:nvSpPr>
          <p:cNvPr id="10" name="Textfeld 9">
            <a:extLst>
              <a:ext uri="{FF2B5EF4-FFF2-40B4-BE49-F238E27FC236}">
                <a16:creationId xmlns:a16="http://schemas.microsoft.com/office/drawing/2014/main" id="{3404145F-90EA-D1DE-1A19-F247D87CC1AB}"/>
              </a:ext>
            </a:extLst>
          </p:cNvPr>
          <p:cNvSpPr txBox="1"/>
          <p:nvPr/>
        </p:nvSpPr>
        <p:spPr>
          <a:xfrm>
            <a:off x="4026513" y="5213802"/>
            <a:ext cx="1149674" cy="246221"/>
          </a:xfrm>
          <a:prstGeom prst="rect">
            <a:avLst/>
          </a:prstGeom>
          <a:noFill/>
        </p:spPr>
        <p:txBody>
          <a:bodyPr wrap="none" rtlCol="0">
            <a:spAutoFit/>
          </a:bodyPr>
          <a:lstStyle/>
          <a:p>
            <a:r>
              <a:rPr lang="de-DE" sz="1000" dirty="0"/>
              <a:t>Bildquelle: BNetzA</a:t>
            </a:r>
          </a:p>
        </p:txBody>
      </p:sp>
      <p:pic>
        <p:nvPicPr>
          <p:cNvPr id="14" name="Grafik 13">
            <a:extLst>
              <a:ext uri="{FF2B5EF4-FFF2-40B4-BE49-F238E27FC236}">
                <a16:creationId xmlns:a16="http://schemas.microsoft.com/office/drawing/2014/main" id="{5AAA79E2-1BE0-6D1C-93DE-D454D24327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557" y="2416404"/>
            <a:ext cx="3833794" cy="2976235"/>
          </a:xfrm>
          <a:prstGeom prst="rect">
            <a:avLst/>
          </a:prstGeom>
        </p:spPr>
      </p:pic>
      <p:sp>
        <p:nvSpPr>
          <p:cNvPr id="15" name="Textfeld 14">
            <a:extLst>
              <a:ext uri="{FF2B5EF4-FFF2-40B4-BE49-F238E27FC236}">
                <a16:creationId xmlns:a16="http://schemas.microsoft.com/office/drawing/2014/main" id="{3582B5F2-F55D-552E-8361-147F66A5B944}"/>
              </a:ext>
            </a:extLst>
          </p:cNvPr>
          <p:cNvSpPr txBox="1"/>
          <p:nvPr/>
        </p:nvSpPr>
        <p:spPr>
          <a:xfrm>
            <a:off x="507494" y="4910803"/>
            <a:ext cx="1414462" cy="369332"/>
          </a:xfrm>
          <a:prstGeom prst="rect">
            <a:avLst/>
          </a:prstGeom>
          <a:noFill/>
        </p:spPr>
        <p:txBody>
          <a:bodyPr wrap="square" rtlCol="0">
            <a:spAutoFit/>
          </a:bodyPr>
          <a:lstStyle/>
          <a:p>
            <a:r>
              <a:rPr lang="de-DE" dirty="0">
                <a:solidFill>
                  <a:srgbClr val="FF0000"/>
                </a:solidFill>
              </a:rPr>
              <a:t>45,333MHz</a:t>
            </a:r>
          </a:p>
        </p:txBody>
      </p:sp>
      <p:sp>
        <p:nvSpPr>
          <p:cNvPr id="16" name="Textfeld 15">
            <a:extLst>
              <a:ext uri="{FF2B5EF4-FFF2-40B4-BE49-F238E27FC236}">
                <a16:creationId xmlns:a16="http://schemas.microsoft.com/office/drawing/2014/main" id="{A7A8F729-D739-92A8-9CF7-376D1D46BD36}"/>
              </a:ext>
            </a:extLst>
          </p:cNvPr>
          <p:cNvSpPr txBox="1"/>
          <p:nvPr/>
        </p:nvSpPr>
        <p:spPr>
          <a:xfrm>
            <a:off x="2600961" y="4910803"/>
            <a:ext cx="1414462" cy="369332"/>
          </a:xfrm>
          <a:prstGeom prst="rect">
            <a:avLst/>
          </a:prstGeom>
          <a:noFill/>
        </p:spPr>
        <p:txBody>
          <a:bodyPr wrap="square" rtlCol="0">
            <a:spAutoFit/>
          </a:bodyPr>
          <a:lstStyle/>
          <a:p>
            <a:r>
              <a:rPr lang="de-DE" dirty="0">
                <a:solidFill>
                  <a:srgbClr val="FF0000"/>
                </a:solidFill>
              </a:rPr>
              <a:t>45,556MHz</a:t>
            </a:r>
          </a:p>
        </p:txBody>
      </p:sp>
      <p:sp>
        <p:nvSpPr>
          <p:cNvPr id="17" name="Textfeld 16">
            <a:extLst>
              <a:ext uri="{FF2B5EF4-FFF2-40B4-BE49-F238E27FC236}">
                <a16:creationId xmlns:a16="http://schemas.microsoft.com/office/drawing/2014/main" id="{8F662FD0-4F0A-AA73-0015-B2F77596542C}"/>
              </a:ext>
            </a:extLst>
          </p:cNvPr>
          <p:cNvSpPr txBox="1"/>
          <p:nvPr/>
        </p:nvSpPr>
        <p:spPr>
          <a:xfrm>
            <a:off x="5547678" y="2483991"/>
            <a:ext cx="5291916" cy="3016210"/>
          </a:xfrm>
          <a:prstGeom prst="rect">
            <a:avLst/>
          </a:prstGeom>
          <a:noFill/>
        </p:spPr>
        <p:txBody>
          <a:bodyPr wrap="square" rtlCol="0">
            <a:spAutoFit/>
          </a:bodyPr>
          <a:lstStyle/>
          <a:p>
            <a:r>
              <a:rPr lang="de-DE" u="sng" dirty="0"/>
              <a:t>Schalterstellung 1:</a:t>
            </a:r>
          </a:p>
          <a:p>
            <a:endParaRPr lang="de-DE" sz="600" u="sng" dirty="0"/>
          </a:p>
          <a:p>
            <a:pPr lvl="1"/>
            <a:r>
              <a:rPr lang="de-DE" dirty="0"/>
              <a:t>45,333 MHz * 9 = 407,997 MHz </a:t>
            </a:r>
            <a:r>
              <a:rPr lang="de-DE" dirty="0">
                <a:sym typeface="Wingdings" panose="05000000000000000000" pitchFamily="2" charset="2"/>
              </a:rPr>
              <a:t> </a:t>
            </a:r>
            <a:r>
              <a:rPr lang="de-DE" dirty="0"/>
              <a:t>~ 408 MHz</a:t>
            </a:r>
          </a:p>
          <a:p>
            <a:pPr lvl="1"/>
            <a:endParaRPr lang="de-DE" sz="800" dirty="0"/>
          </a:p>
          <a:p>
            <a:pPr lvl="1"/>
            <a:r>
              <a:rPr lang="de-DE" dirty="0"/>
              <a:t>28 MHz + 408 MHz = 436 MHz</a:t>
            </a:r>
          </a:p>
          <a:p>
            <a:pPr lvl="1"/>
            <a:r>
              <a:rPr lang="de-DE" dirty="0"/>
              <a:t>30 MHz + 408 MHz = 438 MHz</a:t>
            </a:r>
          </a:p>
          <a:p>
            <a:endParaRPr lang="de-DE" dirty="0"/>
          </a:p>
          <a:p>
            <a:r>
              <a:rPr lang="de-DE" u="sng" dirty="0"/>
              <a:t>Schalterstellung 2:</a:t>
            </a:r>
          </a:p>
          <a:p>
            <a:endParaRPr lang="de-DE" sz="600" u="sng" dirty="0"/>
          </a:p>
          <a:p>
            <a:pPr lvl="1"/>
            <a:r>
              <a:rPr lang="de-DE" dirty="0"/>
              <a:t>45,556 MHz * 9 = 410,004 MHz </a:t>
            </a:r>
            <a:r>
              <a:rPr lang="de-DE" dirty="0">
                <a:sym typeface="Wingdings" panose="05000000000000000000" pitchFamily="2" charset="2"/>
              </a:rPr>
              <a:t> </a:t>
            </a:r>
            <a:r>
              <a:rPr lang="de-DE" dirty="0"/>
              <a:t>~ 410 MHz</a:t>
            </a:r>
          </a:p>
          <a:p>
            <a:pPr lvl="1"/>
            <a:endParaRPr lang="de-DE" sz="800" dirty="0"/>
          </a:p>
          <a:p>
            <a:pPr lvl="1"/>
            <a:r>
              <a:rPr lang="de-DE" dirty="0"/>
              <a:t>28 MHz + 410 MHz = 438 MHz</a:t>
            </a:r>
          </a:p>
          <a:p>
            <a:pPr lvl="1"/>
            <a:r>
              <a:rPr lang="de-DE" dirty="0"/>
              <a:t>30 MHz + 410 MHz = 440 MHz</a:t>
            </a:r>
          </a:p>
        </p:txBody>
      </p:sp>
    </p:spTree>
    <p:extLst>
      <p:ext uri="{BB962C8B-B14F-4D97-AF65-F5344CB8AC3E}">
        <p14:creationId xmlns:p14="http://schemas.microsoft.com/office/powerpoint/2010/main" val="259925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25889</Words>
  <Application>Microsoft Office PowerPoint</Application>
  <PresentationFormat>Benutzerdefiniert</PresentationFormat>
  <Paragraphs>4651</Paragraphs>
  <Slides>214</Slides>
  <Notes>211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214</vt:i4>
      </vt:variant>
    </vt:vector>
  </HeadingPairs>
  <TitlesOfParts>
    <vt:vector size="224" baseType="lpstr">
      <vt:lpstr>Academy Engraved LET</vt:lpstr>
      <vt:lpstr>Arial</vt:lpstr>
      <vt:lpstr>Calibri</vt:lpstr>
      <vt:lpstr>Calibri Light</vt:lpstr>
      <vt:lpstr>Cambria Math</vt:lpstr>
      <vt:lpstr>Courier New</vt:lpstr>
      <vt:lpstr>Symbol</vt:lpstr>
      <vt:lpstr>Wingdings</vt:lpstr>
      <vt:lpstr>Wingdings 3</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BOSCH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Triebke Martin (XC-DA/ECR6)</dc:creator>
  <cp:lastModifiedBy>Martin Triebke</cp:lastModifiedBy>
  <cp:revision>743</cp:revision>
  <dcterms:created xsi:type="dcterms:W3CDTF">2021-02-23T04:37:24Z</dcterms:created>
  <dcterms:modified xsi:type="dcterms:W3CDTF">2024-10-02T13:34:19Z</dcterms:modified>
</cp:coreProperties>
</file>